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rot="-1454">
            <a:off x="5683375" y="538989"/>
            <a:ext cx="14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Monitoring alerts</a:t>
            </a:r>
            <a:endParaRPr sz="800">
              <a:solidFill>
                <a:schemeClr val="dk2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894225" y="1944675"/>
            <a:ext cx="1418875" cy="1211713"/>
            <a:chOff x="1869175" y="1625825"/>
            <a:chExt cx="1418875" cy="1211713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175" y="1625825"/>
              <a:ext cx="897600" cy="89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1890650" y="2468238"/>
              <a:ext cx="1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vets-api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10000" y="2080938"/>
            <a:ext cx="1479900" cy="1134025"/>
            <a:chOff x="-66200" y="2004738"/>
            <a:chExt cx="1479900" cy="1134025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-66200" y="2769463"/>
              <a:ext cx="147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vets-website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275" y="2004738"/>
              <a:ext cx="796774" cy="796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/>
        </p:nvSpPr>
        <p:spPr>
          <a:xfrm>
            <a:off x="1706028" y="767950"/>
            <a:ext cx="11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Vets-api S3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138" y="41975"/>
            <a:ext cx="659046" cy="796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4802432" y="169481"/>
            <a:ext cx="1397400" cy="1039225"/>
            <a:chOff x="3261475" y="442150"/>
            <a:chExt cx="1397400" cy="1039225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3261475" y="1112075"/>
              <a:ext cx="1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DataDog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65" name="Google Shape;65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88050" y="442150"/>
              <a:ext cx="758277" cy="7582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3255175" y="223413"/>
            <a:ext cx="1454350" cy="972788"/>
            <a:chOff x="4687125" y="404275"/>
            <a:chExt cx="1454350" cy="972788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4744075" y="1007763"/>
              <a:ext cx="1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Sentry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87125" y="404275"/>
              <a:ext cx="733850" cy="65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4577775" y="2200450"/>
            <a:ext cx="2050500" cy="768775"/>
            <a:chOff x="3587175" y="2124250"/>
            <a:chExt cx="2050500" cy="768775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3587175" y="2523725"/>
              <a:ext cx="205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Lighthouse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807775" y="2124250"/>
              <a:ext cx="419600" cy="419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3"/>
          <p:cNvGrpSpPr/>
          <p:nvPr/>
        </p:nvGrpSpPr>
        <p:grpSpPr>
          <a:xfrm>
            <a:off x="1871432" y="4040025"/>
            <a:ext cx="1036693" cy="1064125"/>
            <a:chOff x="1795232" y="3887625"/>
            <a:chExt cx="1036693" cy="1064125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1934325" y="4582450"/>
              <a:ext cx="89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RDS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795232" y="3887625"/>
              <a:ext cx="758275" cy="7582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3"/>
          <p:cNvGrpSpPr/>
          <p:nvPr/>
        </p:nvGrpSpPr>
        <p:grpSpPr>
          <a:xfrm>
            <a:off x="6134650" y="1883800"/>
            <a:ext cx="2050500" cy="1184438"/>
            <a:chOff x="5268375" y="1676238"/>
            <a:chExt cx="2050500" cy="1184438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5268375" y="2491375"/>
              <a:ext cx="205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EMMS (CMP)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58325" y="1676238"/>
              <a:ext cx="897600" cy="897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7998700" y="1805950"/>
            <a:ext cx="2207950" cy="1216788"/>
            <a:chOff x="7318875" y="1600388"/>
            <a:chExt cx="2207950" cy="1216788"/>
          </a:xfrm>
        </p:grpSpPr>
        <p:sp>
          <p:nvSpPr>
            <p:cNvPr id="79" name="Google Shape;79;p13"/>
            <p:cNvSpPr txBox="1"/>
            <p:nvPr/>
          </p:nvSpPr>
          <p:spPr>
            <a:xfrm>
              <a:off x="7476325" y="2447875"/>
              <a:ext cx="205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VBMS</a:t>
              </a:r>
              <a:endParaRPr sz="1200">
                <a:solidFill>
                  <a:schemeClr val="dk2"/>
                </a:solidFill>
              </a:endParaRPr>
            </a:p>
          </p:txBody>
        </p:sp>
        <p:pic>
          <p:nvPicPr>
            <p:cNvPr id="80" name="Google Shape;8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8875" y="1600388"/>
              <a:ext cx="897600" cy="897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1" name="Google Shape;81;p13"/>
          <p:cNvCxnSpPr/>
          <p:nvPr/>
        </p:nvCxnSpPr>
        <p:spPr>
          <a:xfrm flipH="1" rot="10800000">
            <a:off x="1044449" y="2472725"/>
            <a:ext cx="751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 flipH="1">
            <a:off x="1071600" y="2637463"/>
            <a:ext cx="697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flipH="1" rot="10800000">
            <a:off x="2838574" y="2403550"/>
            <a:ext cx="1726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2865750" y="2583200"/>
            <a:ext cx="1609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/>
          <p:nvPr/>
        </p:nvCxnSpPr>
        <p:spPr>
          <a:xfrm flipH="1" rot="10800000">
            <a:off x="5480024" y="2411050"/>
            <a:ext cx="751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5507175" y="2574338"/>
            <a:ext cx="697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7296849" y="2322200"/>
            <a:ext cx="751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/>
          <p:nvPr/>
        </p:nvCxnSpPr>
        <p:spPr>
          <a:xfrm flipH="1">
            <a:off x="7324000" y="2485488"/>
            <a:ext cx="697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/>
          <p:nvPr/>
        </p:nvCxnSpPr>
        <p:spPr>
          <a:xfrm flipH="1" rot="-5619927">
            <a:off x="2109119" y="3746727"/>
            <a:ext cx="469260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/>
          <p:nvPr/>
        </p:nvCxnSpPr>
        <p:spPr>
          <a:xfrm flipH="1" rot="5179508">
            <a:off x="1955654" y="3743717"/>
            <a:ext cx="435295" cy="2100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/>
          <p:nvPr/>
        </p:nvCxnSpPr>
        <p:spPr>
          <a:xfrm flipH="1" rot="-5537217">
            <a:off x="1967845" y="1504755"/>
            <a:ext cx="751799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/>
          <p:nvPr/>
        </p:nvCxnSpPr>
        <p:spPr>
          <a:xfrm flipH="1" rot="5262445">
            <a:off x="1824582" y="1504418"/>
            <a:ext cx="697458" cy="2101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/>
          <p:nvPr/>
        </p:nvCxnSpPr>
        <p:spPr>
          <a:xfrm flipH="1" rot="10800000">
            <a:off x="2645649" y="1181175"/>
            <a:ext cx="9321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/>
          <p:nvPr/>
        </p:nvCxnSpPr>
        <p:spPr>
          <a:xfrm flipH="1" rot="10800000">
            <a:off x="2714425" y="1229425"/>
            <a:ext cx="2403300" cy="8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988181" y="1930725"/>
            <a:ext cx="114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Auth token and CSRF token sent with requests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670256" y="4118325"/>
            <a:ext cx="114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 </a:t>
            </a:r>
            <a:r>
              <a:rPr lang="en" sz="800">
                <a:solidFill>
                  <a:schemeClr val="dk2"/>
                </a:solidFill>
              </a:rPr>
              <a:t>PII encrypted with kms key.</a:t>
            </a:r>
            <a:br>
              <a:rPr lang="en" sz="800">
                <a:solidFill>
                  <a:schemeClr val="dk2"/>
                </a:solidFill>
              </a:rPr>
            </a:br>
            <a:r>
              <a:rPr lang="en" sz="800">
                <a:solidFill>
                  <a:schemeClr val="dk2"/>
                </a:solidFill>
              </a:rPr>
              <a:t>- RDS database encrypted at rest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871431" y="3022750"/>
            <a:ext cx="114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Uploaded files scanned with ClamAV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4706" y="3080200"/>
            <a:ext cx="114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Our updates to the NOD form build upon pre-existing </a:t>
            </a:r>
            <a:r>
              <a:rPr lang="en" sz="800">
                <a:solidFill>
                  <a:schemeClr val="dk2"/>
                </a:solidFill>
              </a:rPr>
              <a:t>patterns and tools for form submission.  Our work simply adds new fields to the form and sends form data to an updated Lighthouse endpoint.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27231" y="251075"/>
            <a:ext cx="114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Uploaded evidence stored in S3 using access key stored securely by VA.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5801507" y="843494"/>
            <a:ext cx="107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7085475" y="249793"/>
            <a:ext cx="1397400" cy="1121107"/>
            <a:chOff x="6552075" y="173593"/>
            <a:chExt cx="1397400" cy="1121107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669407" y="173593"/>
              <a:ext cx="751800" cy="75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552075" y="925400"/>
              <a:ext cx="1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DSVA Slack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04" name="Google Shape;104;p13"/>
          <p:cNvSpPr txBox="1"/>
          <p:nvPr/>
        </p:nvSpPr>
        <p:spPr>
          <a:xfrm>
            <a:off x="2822650" y="2629275"/>
            <a:ext cx="17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Depending on the endpoint, SSN, name, birthdate, or ICN of authenticated Veteran, along with Lighthouse API key, sent with each request.  </a:t>
            </a:r>
            <a:r>
              <a:rPr lang="en" sz="800">
                <a:solidFill>
                  <a:schemeClr val="dk2"/>
                </a:solidFill>
              </a:rPr>
              <a:t>Lighthouse</a:t>
            </a:r>
            <a:r>
              <a:rPr lang="en" sz="800">
                <a:solidFill>
                  <a:schemeClr val="dk2"/>
                </a:solidFill>
              </a:rPr>
              <a:t> API key is securely stored in AWS Parameter Store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413525" y="2005281"/>
            <a:ext cx="11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NOD appeal and evidence PDFs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7230350" y="1930725"/>
            <a:ext cx="11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NOD appeal and evidence PDFs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 rot="-2442921">
            <a:off x="2471618" y="1264157"/>
            <a:ext cx="1144256" cy="30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Error logs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 rot="-1121360">
            <a:off x="2995784" y="1383716"/>
            <a:ext cx="1688009" cy="307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Logs and StatsD metrics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514605" y="4613575"/>
            <a:ext cx="1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Lighthouse </a:t>
            </a:r>
            <a:r>
              <a:rPr lang="en" sz="1200">
                <a:solidFill>
                  <a:schemeClr val="dk2"/>
                </a:solidFill>
              </a:rPr>
              <a:t>S3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913" y="3887600"/>
            <a:ext cx="659046" cy="796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3"/>
          <p:cNvCxnSpPr/>
          <p:nvPr/>
        </p:nvCxnSpPr>
        <p:spPr>
          <a:xfrm flipH="1" rot="-5537217">
            <a:off x="4773195" y="3391967"/>
            <a:ext cx="751799" cy="660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/>
          <p:nvPr/>
        </p:nvCxnSpPr>
        <p:spPr>
          <a:xfrm flipH="1" rot="5262445">
            <a:off x="4629932" y="3391630"/>
            <a:ext cx="697458" cy="2101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3"/>
          <p:cNvSpPr txBox="1"/>
          <p:nvPr/>
        </p:nvSpPr>
        <p:spPr>
          <a:xfrm>
            <a:off x="6407550" y="4571525"/>
            <a:ext cx="8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Caseflow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425" y="3749750"/>
            <a:ext cx="897600" cy="89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3"/>
          <p:cNvCxnSpPr/>
          <p:nvPr/>
        </p:nvCxnSpPr>
        <p:spPr>
          <a:xfrm rot="10800000">
            <a:off x="5564125" y="3080200"/>
            <a:ext cx="805200" cy="7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3"/>
          <p:cNvSpPr txBox="1"/>
          <p:nvPr/>
        </p:nvSpPr>
        <p:spPr>
          <a:xfrm rot="2453266">
            <a:off x="5494217" y="3208414"/>
            <a:ext cx="1106359" cy="307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Contestable issues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