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9" r:id="rId3"/>
    <p:sldId id="260" r:id="rId4"/>
    <p:sldId id="258" r:id="rId5"/>
    <p:sldId id="261" r:id="rId6"/>
    <p:sldId id="262" r:id="rId7"/>
    <p:sldId id="270" r:id="rId8"/>
    <p:sldId id="257" r:id="rId9"/>
    <p:sldId id="267" r:id="rId10"/>
    <p:sldId id="264" r:id="rId11"/>
    <p:sldId id="263" r:id="rId12"/>
    <p:sldId id="266" r:id="rId13"/>
    <p:sldId id="269"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7" autoAdjust="0"/>
    <p:restoredTop sz="94660"/>
  </p:normalViewPr>
  <p:slideViewPr>
    <p:cSldViewPr>
      <p:cViewPr varScale="1">
        <p:scale>
          <a:sx n="68" d="100"/>
          <a:sy n="68" d="100"/>
        </p:scale>
        <p:origin x="141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ounded Rectangle 9"/>
          <p:cNvSpPr/>
          <p:nvPr/>
        </p:nvSpPr>
        <p:spPr>
          <a:xfrm rot="20707748">
            <a:off x="-617539" y="-652551"/>
            <a:ext cx="6664606" cy="3942692"/>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441831"/>
            <a:ext cx="3126510" cy="2426476"/>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098" y="2001564"/>
            <a:ext cx="2679455" cy="4946037"/>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3323292"/>
            <a:ext cx="7378073" cy="4557796"/>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34" y="3632676"/>
            <a:ext cx="5985159" cy="1606102"/>
          </a:xfrm>
        </p:spPr>
        <p:txBody>
          <a:bodyPr>
            <a:normAutofit/>
          </a:bodyPr>
          <a:lstStyle>
            <a:lvl1pPr>
              <a:lnSpc>
                <a:spcPts val="6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rot="-900000">
            <a:off x="2201145" y="5027230"/>
            <a:ext cx="4655297" cy="1128495"/>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900000">
            <a:off x="6741465" y="2313285"/>
            <a:ext cx="1524000" cy="365125"/>
          </a:xfrm>
        </p:spPr>
        <p:txBody>
          <a:bodyPr/>
          <a:lstStyle>
            <a:lvl1pPr algn="l">
              <a:defRPr sz="1800">
                <a:solidFill>
                  <a:schemeClr val="tx1"/>
                </a:solidFill>
              </a:defRPr>
            </a:lvl1pPr>
          </a:lstStyle>
          <a:p>
            <a:fld id="{635B96D4-C3B2-4E3A-8110-4093586237A5}" type="datetimeFigureOut">
              <a:rPr lang="en-US" smtClean="0"/>
              <a:t>11/10/2020</a:t>
            </a:fld>
            <a:endParaRPr lang="en-US"/>
          </a:p>
        </p:txBody>
      </p:sp>
      <p:sp>
        <p:nvSpPr>
          <p:cNvPr id="5" name="Footer Placeholder 4"/>
          <p:cNvSpPr>
            <a:spLocks noGrp="1"/>
          </p:cNvSpPr>
          <p:nvPr>
            <p:ph type="ftr" sz="quarter" idx="11"/>
          </p:nvPr>
        </p:nvSpPr>
        <p:spPr>
          <a:xfrm rot="-900000">
            <a:off x="6551292" y="1528629"/>
            <a:ext cx="2465987"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rot="-900000">
            <a:off x="6451719" y="1162062"/>
            <a:ext cx="2133600" cy="421038"/>
          </a:xfrm>
        </p:spPr>
        <p:txBody>
          <a:bodyPr anchor="ctr"/>
          <a:lstStyle>
            <a:lvl1pPr algn="l">
              <a:defRPr sz="2400">
                <a:solidFill>
                  <a:schemeClr val="tx1"/>
                </a:solidFill>
              </a:defRPr>
            </a:lvl1pPr>
          </a:lstStyle>
          <a:p>
            <a:fld id="{F209BBA2-23D3-4AE7-8520-FBF908386092}"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2" name="Rounded Rectangle 11"/>
          <p:cNvSpPr/>
          <p:nvPr/>
        </p:nvSpPr>
        <p:spPr>
          <a:xfrm rot="20707748">
            <a:off x="-895918" y="-766298"/>
            <a:ext cx="8332816"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5089618"/>
            <a:ext cx="8528044"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3839503"/>
            <a:ext cx="1011244"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0" y="-321837"/>
            <a:ext cx="1976541"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2" y="4760430"/>
            <a:ext cx="5004753" cy="1299542"/>
          </a:xfrm>
        </p:spPr>
        <p:txBody>
          <a:bodyPr anchor="t"/>
          <a:lstStyle/>
          <a:p>
            <a:r>
              <a:rPr lang="en-US"/>
              <a:t>Click to edit Master title style</a:t>
            </a:r>
          </a:p>
        </p:txBody>
      </p:sp>
      <p:sp>
        <p:nvSpPr>
          <p:cNvPr id="3" name="Vertical Text Placeholder 2"/>
          <p:cNvSpPr>
            <a:spLocks noGrp="1"/>
          </p:cNvSpPr>
          <p:nvPr>
            <p:ph type="body" orient="vert" idx="1"/>
          </p:nvPr>
        </p:nvSpPr>
        <p:spPr>
          <a:xfrm rot="-900000">
            <a:off x="781854" y="984581"/>
            <a:ext cx="6581279" cy="36047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900000">
            <a:off x="6996405" y="6238502"/>
            <a:ext cx="1524000" cy="365125"/>
          </a:xfrm>
        </p:spPr>
        <p:txBody>
          <a:bodyPr/>
          <a:lstStyle/>
          <a:p>
            <a:fld id="{635B96D4-C3B2-4E3A-8110-4093586237A5}" type="datetimeFigureOut">
              <a:rPr lang="en-US" smtClean="0"/>
              <a:t>11/10/2020</a:t>
            </a:fld>
            <a:endParaRPr lang="en-US"/>
          </a:p>
        </p:txBody>
      </p:sp>
      <p:sp>
        <p:nvSpPr>
          <p:cNvPr id="5" name="Footer Placeholder 4"/>
          <p:cNvSpPr>
            <a:spLocks noGrp="1"/>
          </p:cNvSpPr>
          <p:nvPr>
            <p:ph type="ftr" sz="quarter" idx="11"/>
          </p:nvPr>
        </p:nvSpPr>
        <p:spPr>
          <a:xfrm rot="-900000">
            <a:off x="5321849" y="6094794"/>
            <a:ext cx="3124200"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rot="-900000">
            <a:off x="8182730" y="3246937"/>
            <a:ext cx="907445" cy="365125"/>
          </a:xfrm>
        </p:spPr>
        <p:txBody>
          <a:bodyPr/>
          <a:lstStyle>
            <a:lvl1pPr algn="l">
              <a:defRPr/>
            </a:lvl1pPr>
          </a:lstStyle>
          <a:p>
            <a:fld id="{F209BBA2-23D3-4AE7-8520-FBF908386092}"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Rounded Rectangle 11"/>
          <p:cNvSpPr/>
          <p:nvPr/>
        </p:nvSpPr>
        <p:spPr>
          <a:xfrm rot="20707748">
            <a:off x="-882907" y="-626065"/>
            <a:ext cx="7440156"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35" y="6274264"/>
            <a:ext cx="4396677"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24" y="5459724"/>
            <a:ext cx="171056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490731"/>
            <a:ext cx="3065776"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511413"/>
            <a:ext cx="1435608" cy="48188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rot="-900000">
            <a:off x="967762" y="1075673"/>
            <a:ext cx="5398955" cy="50882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900000">
            <a:off x="7754112" y="5888736"/>
            <a:ext cx="1243584" cy="365125"/>
          </a:xfrm>
        </p:spPr>
        <p:txBody>
          <a:bodyPr/>
          <a:lstStyle>
            <a:lvl1pPr algn="l">
              <a:defRPr/>
            </a:lvl1pPr>
          </a:lstStyle>
          <a:p>
            <a:fld id="{635B96D4-C3B2-4E3A-8110-4093586237A5}" type="datetimeFigureOut">
              <a:rPr lang="en-US" smtClean="0"/>
              <a:t>11/10/2020</a:t>
            </a:fld>
            <a:endParaRPr lang="en-US"/>
          </a:p>
        </p:txBody>
      </p:sp>
      <p:sp>
        <p:nvSpPr>
          <p:cNvPr id="5" name="Footer Placeholder 4"/>
          <p:cNvSpPr>
            <a:spLocks noGrp="1"/>
          </p:cNvSpPr>
          <p:nvPr>
            <p:ph type="ftr" sz="quarter" idx="11"/>
          </p:nvPr>
        </p:nvSpPr>
        <p:spPr>
          <a:xfrm rot="-900000">
            <a:off x="4997808" y="6188244"/>
            <a:ext cx="2380306"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rot="-900000">
            <a:off x="7690104" y="5641848"/>
            <a:ext cx="1243584" cy="365125"/>
          </a:xfrm>
        </p:spPr>
        <p:txBody>
          <a:bodyPr/>
          <a:lstStyle>
            <a:lvl1pPr algn="l">
              <a:defRPr/>
            </a:lvl1pPr>
          </a:lstStyle>
          <a:p>
            <a:fld id="{F209BBA2-23D3-4AE7-8520-FBF908386092}"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ounded Rectangle 8"/>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3894" y="2921988"/>
            <a:ext cx="5064953" cy="1695631"/>
          </a:xfrm>
        </p:spPr>
        <p:txBody>
          <a:bodyPr/>
          <a:lstStyle/>
          <a:p>
            <a:r>
              <a:rPr lang="en-US"/>
              <a:t>Click to edit Master title style</a:t>
            </a:r>
          </a:p>
        </p:txBody>
      </p:sp>
      <p:sp>
        <p:nvSpPr>
          <p:cNvPr id="3" name="Content Placeholder 2"/>
          <p:cNvSpPr>
            <a:spLocks noGrp="1"/>
          </p:cNvSpPr>
          <p:nvPr>
            <p:ph idx="1"/>
          </p:nvPr>
        </p:nvSpPr>
        <p:spPr>
          <a:xfrm rot="900000">
            <a:off x="3479028" y="959716"/>
            <a:ext cx="4658735" cy="507762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900000">
            <a:off x="1690988" y="608314"/>
            <a:ext cx="1789355" cy="365125"/>
          </a:xfrm>
        </p:spPr>
        <p:txBody>
          <a:bodyPr/>
          <a:lstStyle/>
          <a:p>
            <a:fld id="{635B96D4-C3B2-4E3A-8110-4093586237A5}" type="datetimeFigureOut">
              <a:rPr lang="en-US" smtClean="0"/>
              <a:t>11/10/2020</a:t>
            </a:fld>
            <a:endParaRPr lang="en-US"/>
          </a:p>
        </p:txBody>
      </p:sp>
      <p:sp>
        <p:nvSpPr>
          <p:cNvPr id="5" name="Footer Placeholder 4"/>
          <p:cNvSpPr>
            <a:spLocks noGrp="1"/>
          </p:cNvSpPr>
          <p:nvPr>
            <p:ph type="ftr" sz="quarter" idx="11"/>
          </p:nvPr>
        </p:nvSpPr>
        <p:spPr>
          <a:xfrm rot="900000">
            <a:off x="3103620" y="6177546"/>
            <a:ext cx="2392237" cy="365125"/>
          </a:xfrm>
        </p:spPr>
        <p:txBody>
          <a:bodyPr/>
          <a:lstStyle/>
          <a:p>
            <a:endParaRPr lang="en-US"/>
          </a:p>
        </p:txBody>
      </p:sp>
      <p:sp>
        <p:nvSpPr>
          <p:cNvPr id="6" name="Slide Number Placeholder 5"/>
          <p:cNvSpPr>
            <a:spLocks noGrp="1"/>
          </p:cNvSpPr>
          <p:nvPr>
            <p:ph type="sldNum" sz="quarter" idx="12"/>
          </p:nvPr>
        </p:nvSpPr>
        <p:spPr>
          <a:xfrm rot="900000">
            <a:off x="1265370" y="300797"/>
            <a:ext cx="2287319" cy="365125"/>
          </a:xfrm>
        </p:spPr>
        <p:txBody>
          <a:bodyPr/>
          <a:lstStyle/>
          <a:p>
            <a:fld id="{F209BBA2-23D3-4AE7-8520-FBF908386092}"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ounded Rectangle 16"/>
          <p:cNvSpPr/>
          <p:nvPr/>
        </p:nvSpPr>
        <p:spPr>
          <a:xfrm rot="900000">
            <a:off x="-57216" y="-1017685"/>
            <a:ext cx="7411427"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2417820"/>
            <a:ext cx="6998365"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67" y="3775812"/>
            <a:ext cx="3102275"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79" y="-104312"/>
            <a:ext cx="2350627"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6" y="2921829"/>
            <a:ext cx="5690855" cy="1570680"/>
          </a:xfrm>
        </p:spPr>
        <p:txBody>
          <a:bodyPr anchor="b">
            <a:noAutofit/>
          </a:bodyPr>
          <a:lstStyle>
            <a:lvl1pPr algn="r">
              <a:defRPr sz="4800" b="0" cap="none" baseline="0"/>
            </a:lvl1pPr>
          </a:lstStyle>
          <a:p>
            <a:r>
              <a:rPr lang="en-US"/>
              <a:t>Click to edit Master title style</a:t>
            </a:r>
            <a:endParaRPr lang="en-US" dirty="0"/>
          </a:p>
        </p:txBody>
      </p:sp>
      <p:sp>
        <p:nvSpPr>
          <p:cNvPr id="3" name="Text Placeholder 2"/>
          <p:cNvSpPr>
            <a:spLocks noGrp="1"/>
          </p:cNvSpPr>
          <p:nvPr>
            <p:ph type="body" idx="1"/>
          </p:nvPr>
        </p:nvSpPr>
        <p:spPr>
          <a:xfrm rot="900000">
            <a:off x="537849" y="4494201"/>
            <a:ext cx="5271544" cy="1500187"/>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900000">
            <a:off x="6878368" y="3761385"/>
            <a:ext cx="1524000" cy="365125"/>
          </a:xfrm>
        </p:spPr>
        <p:txBody>
          <a:bodyPr/>
          <a:lstStyle>
            <a:lvl1pPr algn="l">
              <a:defRPr/>
            </a:lvl1pPr>
          </a:lstStyle>
          <a:p>
            <a:fld id="{635B96D4-C3B2-4E3A-8110-4093586237A5}" type="datetimeFigureOut">
              <a:rPr lang="en-US" smtClean="0"/>
              <a:t>11/10/2020</a:t>
            </a:fld>
            <a:endParaRPr lang="en-US"/>
          </a:p>
        </p:txBody>
      </p:sp>
      <p:sp>
        <p:nvSpPr>
          <p:cNvPr id="5" name="Footer Placeholder 4"/>
          <p:cNvSpPr>
            <a:spLocks noGrp="1"/>
          </p:cNvSpPr>
          <p:nvPr>
            <p:ph type="ftr" sz="quarter" idx="11"/>
          </p:nvPr>
        </p:nvSpPr>
        <p:spPr>
          <a:xfrm rot="900000">
            <a:off x="7056965" y="3170795"/>
            <a:ext cx="1926305" cy="365125"/>
          </a:xfrm>
        </p:spPr>
        <p:txBody>
          <a:bodyPr/>
          <a:lstStyle/>
          <a:p>
            <a:endParaRPr lang="en-US"/>
          </a:p>
        </p:txBody>
      </p:sp>
      <p:sp>
        <p:nvSpPr>
          <p:cNvPr id="6" name="Slide Number Placeholder 5"/>
          <p:cNvSpPr>
            <a:spLocks noGrp="1"/>
          </p:cNvSpPr>
          <p:nvPr>
            <p:ph type="sldNum" sz="quarter" idx="12"/>
          </p:nvPr>
        </p:nvSpPr>
        <p:spPr>
          <a:xfrm rot="900000" flipH="1">
            <a:off x="7176363" y="2661157"/>
            <a:ext cx="683979" cy="365125"/>
          </a:xfrm>
        </p:spPr>
        <p:txBody>
          <a:bodyPr/>
          <a:lstStyle>
            <a:lvl1pPr algn="l">
              <a:defRPr/>
            </a:lvl1pPr>
          </a:lstStyle>
          <a:p>
            <a:fld id="{F209BBA2-23D3-4AE7-8520-FBF908386092}"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7" name="Rounded Rectangle 16"/>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1893" y="2231024"/>
            <a:ext cx="4820301" cy="1436159"/>
          </a:xfrm>
        </p:spPr>
        <p:txBody>
          <a:bodyPr/>
          <a:lstStyle/>
          <a:p>
            <a:r>
              <a:rPr lang="en-US"/>
              <a:t>Click to edit Master title style</a:t>
            </a:r>
          </a:p>
        </p:txBody>
      </p:sp>
      <p:sp>
        <p:nvSpPr>
          <p:cNvPr id="3" name="Content Placeholder 2"/>
          <p:cNvSpPr>
            <a:spLocks noGrp="1"/>
          </p:cNvSpPr>
          <p:nvPr>
            <p:ph sz="half" idx="1"/>
          </p:nvPr>
        </p:nvSpPr>
        <p:spPr>
          <a:xfrm rot="-900000">
            <a:off x="1014439" y="1335061"/>
            <a:ext cx="2578608" cy="4839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rot="-900000">
            <a:off x="3701032" y="618005"/>
            <a:ext cx="2580010" cy="4837176"/>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900000">
            <a:off x="7755919" y="5887412"/>
            <a:ext cx="1241980" cy="365125"/>
          </a:xfrm>
        </p:spPr>
        <p:txBody>
          <a:bodyPr/>
          <a:lstStyle>
            <a:lvl1pPr algn="l">
              <a:defRPr/>
            </a:lvl1pPr>
          </a:lstStyle>
          <a:p>
            <a:fld id="{635B96D4-C3B2-4E3A-8110-4093586237A5}" type="datetimeFigureOut">
              <a:rPr lang="en-US" smtClean="0"/>
              <a:t>11/10/2020</a:t>
            </a:fld>
            <a:endParaRPr lang="en-US"/>
          </a:p>
        </p:txBody>
      </p:sp>
      <p:sp>
        <p:nvSpPr>
          <p:cNvPr id="6" name="Footer Placeholder 5"/>
          <p:cNvSpPr>
            <a:spLocks noGrp="1"/>
          </p:cNvSpPr>
          <p:nvPr>
            <p:ph type="ftr" sz="quarter" idx="11"/>
          </p:nvPr>
        </p:nvSpPr>
        <p:spPr>
          <a:xfrm rot="-900000">
            <a:off x="4054658" y="5494374"/>
            <a:ext cx="31242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rot="-900000">
            <a:off x="7690164" y="5643110"/>
            <a:ext cx="1241693" cy="365125"/>
          </a:xfrm>
        </p:spPr>
        <p:txBody>
          <a:bodyPr/>
          <a:lstStyle>
            <a:lvl1pPr algn="l">
              <a:defRPr/>
            </a:lvl1pPr>
          </a:lstStyle>
          <a:p>
            <a:fld id="{F209BBA2-23D3-4AE7-8520-FBF908386092}"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53" name="Rounded Rectangle 52"/>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rot="-900000">
            <a:off x="854761" y="1406870"/>
            <a:ext cx="2213148" cy="759866"/>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rot="-900000">
            <a:off x="1120518" y="2227895"/>
            <a:ext cx="2578608" cy="3938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rot="-900000">
            <a:off x="3535709" y="687503"/>
            <a:ext cx="2214753" cy="75304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rot="-900000">
            <a:off x="3808498" y="1495882"/>
            <a:ext cx="2578608" cy="39559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900000">
            <a:off x="7754112" y="5888736"/>
            <a:ext cx="1243584" cy="365125"/>
          </a:xfrm>
        </p:spPr>
        <p:txBody>
          <a:bodyPr/>
          <a:lstStyle>
            <a:lvl1pPr algn="l">
              <a:defRPr/>
            </a:lvl1pPr>
          </a:lstStyle>
          <a:p>
            <a:fld id="{635B96D4-C3B2-4E3A-8110-4093586237A5}" type="datetimeFigureOut">
              <a:rPr lang="en-US" smtClean="0"/>
              <a:t>11/10/2020</a:t>
            </a:fld>
            <a:endParaRPr lang="en-US"/>
          </a:p>
        </p:txBody>
      </p:sp>
      <p:sp>
        <p:nvSpPr>
          <p:cNvPr id="8" name="Footer Placeholder 7"/>
          <p:cNvSpPr>
            <a:spLocks noGrp="1"/>
          </p:cNvSpPr>
          <p:nvPr>
            <p:ph type="ftr" sz="quarter" idx="11"/>
          </p:nvPr>
        </p:nvSpPr>
        <p:spPr>
          <a:xfrm rot="-900000">
            <a:off x="4050792" y="5495544"/>
            <a:ext cx="3124200" cy="365125"/>
          </a:xfrm>
        </p:spPr>
        <p:txBody>
          <a:bodyPr/>
          <a:lstStyle>
            <a:lvl1pPr algn="r">
              <a:defRPr/>
            </a:lvl1pPr>
          </a:lstStyle>
          <a:p>
            <a:endParaRPr lang="en-US"/>
          </a:p>
        </p:txBody>
      </p:sp>
      <p:sp>
        <p:nvSpPr>
          <p:cNvPr id="9" name="Slide Number Placeholder 8"/>
          <p:cNvSpPr>
            <a:spLocks noGrp="1"/>
          </p:cNvSpPr>
          <p:nvPr>
            <p:ph type="sldNum" sz="quarter" idx="12"/>
          </p:nvPr>
        </p:nvSpPr>
        <p:spPr>
          <a:xfrm rot="-900000">
            <a:off x="7690104" y="5641848"/>
            <a:ext cx="1243584" cy="365125"/>
          </a:xfrm>
        </p:spPr>
        <p:txBody>
          <a:bodyPr/>
          <a:lstStyle>
            <a:lvl1pPr algn="l">
              <a:defRPr/>
            </a:lvl1pPr>
          </a:lstStyle>
          <a:p>
            <a:fld id="{F209BBA2-23D3-4AE7-8520-FBF908386092}"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Rounded Rectangle 20"/>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0936" y="2926080"/>
            <a:ext cx="5065776" cy="1691640"/>
          </a:xfrm>
        </p:spPr>
        <p:txBody>
          <a:bodyPr/>
          <a:lstStyle/>
          <a:p>
            <a:r>
              <a:rPr lang="en-US"/>
              <a:t>Click to edit Master title style</a:t>
            </a:r>
          </a:p>
        </p:txBody>
      </p:sp>
      <p:sp>
        <p:nvSpPr>
          <p:cNvPr id="3" name="Date Placeholder 2"/>
          <p:cNvSpPr>
            <a:spLocks noGrp="1"/>
          </p:cNvSpPr>
          <p:nvPr>
            <p:ph type="dt" sz="half" idx="10"/>
          </p:nvPr>
        </p:nvSpPr>
        <p:spPr>
          <a:xfrm rot="900000">
            <a:off x="1691640" y="612648"/>
            <a:ext cx="1792224" cy="365125"/>
          </a:xfrm>
        </p:spPr>
        <p:txBody>
          <a:bodyPr/>
          <a:lstStyle/>
          <a:p>
            <a:fld id="{635B96D4-C3B2-4E3A-8110-4093586237A5}" type="datetimeFigureOut">
              <a:rPr lang="en-US" smtClean="0"/>
              <a:t>11/10/2020</a:t>
            </a:fld>
            <a:endParaRPr lang="en-US"/>
          </a:p>
        </p:txBody>
      </p:sp>
      <p:sp>
        <p:nvSpPr>
          <p:cNvPr id="4" name="Footer Placeholder 3"/>
          <p:cNvSpPr>
            <a:spLocks noGrp="1"/>
          </p:cNvSpPr>
          <p:nvPr>
            <p:ph type="ftr" sz="quarter" idx="11"/>
          </p:nvPr>
        </p:nvSpPr>
        <p:spPr>
          <a:xfrm rot="900000">
            <a:off x="2493721" y="6101033"/>
            <a:ext cx="3052113" cy="365125"/>
          </a:xfrm>
        </p:spPr>
        <p:txBody>
          <a:bodyPr/>
          <a:lstStyle/>
          <a:p>
            <a:endParaRPr lang="en-US"/>
          </a:p>
        </p:txBody>
      </p:sp>
      <p:sp>
        <p:nvSpPr>
          <p:cNvPr id="5" name="Slide Number Placeholder 4"/>
          <p:cNvSpPr>
            <a:spLocks noGrp="1"/>
          </p:cNvSpPr>
          <p:nvPr>
            <p:ph type="sldNum" sz="quarter" idx="12"/>
          </p:nvPr>
        </p:nvSpPr>
        <p:spPr>
          <a:xfrm rot="900000">
            <a:off x="1261872" y="301752"/>
            <a:ext cx="2286000" cy="365125"/>
          </a:xfrm>
        </p:spPr>
        <p:txBody>
          <a:bodyPr/>
          <a:lstStyle/>
          <a:p>
            <a:fld id="{F209BBA2-23D3-4AE7-8520-FBF908386092}"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ounded Rectangle 11"/>
          <p:cNvSpPr/>
          <p:nvPr/>
        </p:nvSpPr>
        <p:spPr>
          <a:xfrm rot="900000">
            <a:off x="-372248" y="-1218153"/>
            <a:ext cx="8577953"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5207889"/>
            <a:ext cx="747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6483326"/>
            <a:ext cx="1932834"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84" y="92392"/>
            <a:ext cx="187899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5927116"/>
            <a:ext cx="1524000" cy="365125"/>
          </a:xfrm>
        </p:spPr>
        <p:txBody>
          <a:bodyPr/>
          <a:lstStyle>
            <a:lvl1pPr algn="l">
              <a:defRPr/>
            </a:lvl1pPr>
          </a:lstStyle>
          <a:p>
            <a:fld id="{635B96D4-C3B2-4E3A-8110-4093586237A5}" type="datetimeFigureOut">
              <a:rPr lang="en-US" smtClean="0"/>
              <a:t>11/10/2020</a:t>
            </a:fld>
            <a:endParaRPr lang="en-US"/>
          </a:p>
        </p:txBody>
      </p:sp>
      <p:sp>
        <p:nvSpPr>
          <p:cNvPr id="3" name="Footer Placeholder 2"/>
          <p:cNvSpPr>
            <a:spLocks noGrp="1"/>
          </p:cNvSpPr>
          <p:nvPr>
            <p:ph type="ftr" sz="quarter" idx="11"/>
          </p:nvPr>
        </p:nvSpPr>
        <p:spPr>
          <a:xfrm rot="900000">
            <a:off x="3892286" y="5987296"/>
            <a:ext cx="3124200" cy="295162"/>
          </a:xfrm>
        </p:spPr>
        <p:txBody>
          <a:bodyPr/>
          <a:lstStyle>
            <a:lvl1pPr algn="r">
              <a:defRPr/>
            </a:lvl1pPr>
          </a:lstStyle>
          <a:p>
            <a:endParaRPr lang="en-US"/>
          </a:p>
        </p:txBody>
      </p:sp>
      <p:sp>
        <p:nvSpPr>
          <p:cNvPr id="4" name="Slide Number Placeholder 3"/>
          <p:cNvSpPr>
            <a:spLocks noGrp="1"/>
          </p:cNvSpPr>
          <p:nvPr>
            <p:ph type="sldNum" sz="quarter" idx="12"/>
          </p:nvPr>
        </p:nvSpPr>
        <p:spPr>
          <a:xfrm rot="900000">
            <a:off x="7599046" y="5570110"/>
            <a:ext cx="716206" cy="365125"/>
          </a:xfrm>
        </p:spPr>
        <p:txBody>
          <a:bodyPr/>
          <a:lstStyle>
            <a:lvl1pPr algn="l">
              <a:defRPr/>
            </a:lvl1pPr>
          </a:lstStyle>
          <a:p>
            <a:fld id="{F209BBA2-23D3-4AE7-8520-FBF908386092}"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3" name="Rounded Rectangle 12"/>
          <p:cNvSpPr/>
          <p:nvPr/>
        </p:nvSpPr>
        <p:spPr>
          <a:xfrm rot="20707748">
            <a:off x="-897260" y="-624538"/>
            <a:ext cx="7286946" cy="6041338"/>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06" y="5378153"/>
            <a:ext cx="7443151" cy="2476431"/>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0994" y="5459931"/>
            <a:ext cx="1709023" cy="1538302"/>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0" y="-489836"/>
            <a:ext cx="3059119" cy="5809409"/>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nchor="b"/>
          <a:lstStyle>
            <a:lvl1pPr algn="r">
              <a:defRPr sz="4400" b="0"/>
            </a:lvl1pPr>
          </a:lstStyle>
          <a:p>
            <a:r>
              <a:rPr lang="en-US"/>
              <a:t>Click to edit Master title style</a:t>
            </a:r>
            <a:endParaRPr lang="en-US" dirty="0"/>
          </a:p>
        </p:txBody>
      </p:sp>
      <p:sp>
        <p:nvSpPr>
          <p:cNvPr id="3" name="Content Placeholder 2"/>
          <p:cNvSpPr>
            <a:spLocks noGrp="1"/>
          </p:cNvSpPr>
          <p:nvPr>
            <p:ph idx="1"/>
          </p:nvPr>
        </p:nvSpPr>
        <p:spPr>
          <a:xfrm rot="-900000">
            <a:off x="844848" y="997933"/>
            <a:ext cx="5343100" cy="3888220"/>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900000">
            <a:off x="3216573" y="5144589"/>
            <a:ext cx="3930375" cy="988131"/>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900000">
            <a:off x="7754112" y="5888736"/>
            <a:ext cx="1243584" cy="365125"/>
          </a:xfrm>
        </p:spPr>
        <p:txBody>
          <a:bodyPr/>
          <a:lstStyle>
            <a:lvl1pPr algn="l">
              <a:defRPr/>
            </a:lvl1pPr>
          </a:lstStyle>
          <a:p>
            <a:fld id="{635B96D4-C3B2-4E3A-8110-4093586237A5}" type="datetimeFigureOut">
              <a:rPr lang="en-US" smtClean="0"/>
              <a:t>11/10/2020</a:t>
            </a:fld>
            <a:endParaRPr lang="en-US"/>
          </a:p>
        </p:txBody>
      </p:sp>
      <p:sp>
        <p:nvSpPr>
          <p:cNvPr id="6" name="Footer Placeholder 5"/>
          <p:cNvSpPr>
            <a:spLocks noGrp="1"/>
          </p:cNvSpPr>
          <p:nvPr>
            <p:ph type="ftr" sz="quarter" idx="11"/>
          </p:nvPr>
        </p:nvSpPr>
        <p:spPr>
          <a:xfrm rot="-900000">
            <a:off x="4263966" y="6099104"/>
            <a:ext cx="3063047"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rot="-900000">
            <a:off x="7690104" y="5641848"/>
            <a:ext cx="1243584" cy="365125"/>
          </a:xfrm>
        </p:spPr>
        <p:txBody>
          <a:bodyPr/>
          <a:lstStyle>
            <a:lvl1pPr algn="l">
              <a:defRPr/>
            </a:lvl1pPr>
          </a:lstStyle>
          <a:p>
            <a:fld id="{F209BBA2-23D3-4AE7-8520-FBF908386092}"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rot="900000">
            <a:off x="-533701" y="-979752"/>
            <a:ext cx="667287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5969722"/>
            <a:ext cx="5300494"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2" y="-242630"/>
            <a:ext cx="2434235"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1282101"/>
            <a:ext cx="3842742"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4578273" y="2744935"/>
            <a:ext cx="5036383" cy="1997131"/>
          </a:xfrm>
        </p:spPr>
        <p:txBody>
          <a:bodyPr anchor="t">
            <a:normAutofit/>
          </a:bodyPr>
          <a:lstStyle>
            <a:lvl1pPr algn="r">
              <a:defRPr sz="4400" b="0"/>
            </a:lvl1pPr>
          </a:lstStyle>
          <a:p>
            <a:r>
              <a:rPr lang="en-US"/>
              <a:t>Click to edit Master title style</a:t>
            </a:r>
          </a:p>
        </p:txBody>
      </p:sp>
      <p:sp>
        <p:nvSpPr>
          <p:cNvPr id="3" name="Picture Placeholder 2"/>
          <p:cNvSpPr>
            <a:spLocks noGrp="1"/>
          </p:cNvSpPr>
          <p:nvPr>
            <p:ph type="pic" idx="1"/>
          </p:nvPr>
        </p:nvSpPr>
        <p:spPr>
          <a:xfrm rot="900000">
            <a:off x="1507529" y="615731"/>
            <a:ext cx="4323504" cy="3294418"/>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900000">
            <a:off x="822789" y="4161126"/>
            <a:ext cx="4310915" cy="1203540"/>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900000">
            <a:off x="6992395" y="571255"/>
            <a:ext cx="1524000" cy="365125"/>
          </a:xfrm>
        </p:spPr>
        <p:txBody>
          <a:bodyPr/>
          <a:lstStyle>
            <a:lvl1pPr algn="l">
              <a:defRPr/>
            </a:lvl1pPr>
          </a:lstStyle>
          <a:p>
            <a:fld id="{635B96D4-C3B2-4E3A-8110-4093586237A5}" type="datetimeFigureOut">
              <a:rPr lang="en-US" smtClean="0"/>
              <a:t>11/10/2020</a:t>
            </a:fld>
            <a:endParaRPr lang="en-US"/>
          </a:p>
        </p:txBody>
      </p:sp>
      <p:sp>
        <p:nvSpPr>
          <p:cNvPr id="6" name="Footer Placeholder 5"/>
          <p:cNvSpPr>
            <a:spLocks noGrp="1"/>
          </p:cNvSpPr>
          <p:nvPr>
            <p:ph type="ftr" sz="quarter" idx="11"/>
          </p:nvPr>
        </p:nvSpPr>
        <p:spPr>
          <a:xfrm rot="900000">
            <a:off x="647292" y="5162531"/>
            <a:ext cx="2977453"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rot="900000">
            <a:off x="7046470" y="391054"/>
            <a:ext cx="1963187" cy="365125"/>
          </a:xfrm>
        </p:spPr>
        <p:txBody>
          <a:bodyPr/>
          <a:lstStyle>
            <a:lvl1pPr algn="l">
              <a:defRPr/>
            </a:lvl1pPr>
          </a:lstStyle>
          <a:p>
            <a:fld id="{F209BBA2-23D3-4AE7-8520-FBF908386092}"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3" cstate="print">
            <a:lum bright="-38000"/>
          </a:blip>
          <a:stretch>
            <a:fillRect/>
          </a:stretch>
        </p:blipFill>
        <p:spPr>
          <a:xfrm>
            <a:off x="0" y="0"/>
            <a:ext cx="9144000" cy="6858000"/>
          </a:xfrm>
          <a:prstGeom prst="rect">
            <a:avLst/>
          </a:prstGeom>
        </p:spPr>
      </p:pic>
      <p:sp>
        <p:nvSpPr>
          <p:cNvPr id="2" name="Title Placeholder 1"/>
          <p:cNvSpPr>
            <a:spLocks noGrp="1"/>
          </p:cNvSpPr>
          <p:nvPr>
            <p:ph type="title"/>
          </p:nvPr>
        </p:nvSpPr>
        <p:spPr>
          <a:xfrm rot="-5400000">
            <a:off x="-673455" y="2807056"/>
            <a:ext cx="5320597" cy="18400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657600" y="990600"/>
            <a:ext cx="5027024" cy="47833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62800" y="6096001"/>
            <a:ext cx="15240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fld id="{635B96D4-C3B2-4E3A-8110-4093586237A5}" type="datetimeFigureOut">
              <a:rPr lang="en-US" smtClean="0"/>
              <a:t>11/10/2020</a:t>
            </a:fld>
            <a:endParaRPr lang="en-US"/>
          </a:p>
        </p:txBody>
      </p:sp>
      <p:sp>
        <p:nvSpPr>
          <p:cNvPr id="5" name="Footer Placeholder 4"/>
          <p:cNvSpPr>
            <a:spLocks noGrp="1"/>
          </p:cNvSpPr>
          <p:nvPr>
            <p:ph type="ftr" sz="quarter" idx="3"/>
          </p:nvPr>
        </p:nvSpPr>
        <p:spPr>
          <a:xfrm>
            <a:off x="4038600" y="6096001"/>
            <a:ext cx="3124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3047" y="532491"/>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F209BBA2-23D3-4AE7-8520-FBF90838609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6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6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6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vetcenter.va.go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vetcenter.bereavement@va.go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l.gov/vets/ahaw/" TargetMode="External"/><Relationship Id="rId7" Type="http://schemas.openxmlformats.org/officeDocument/2006/relationships/hyperlink" Target="https://www.vetcenter.va.gov/VetCenterServices.asp" TargetMode="External"/><Relationship Id="rId2" Type="http://schemas.openxmlformats.org/officeDocument/2006/relationships/hyperlink" Target="https://health.mil/" TargetMode="External"/><Relationship Id="rId1" Type="http://schemas.openxmlformats.org/officeDocument/2006/relationships/slideLayout" Target="../slideLayouts/slideLayout2.xml"/><Relationship Id="rId6" Type="http://schemas.openxmlformats.org/officeDocument/2006/relationships/hyperlink" Target="http://www.hfuw.org/mission-united/" TargetMode="External"/><Relationship Id="rId5" Type="http://schemas.openxmlformats.org/officeDocument/2006/relationships/hyperlink" Target="https://www.va.gov/SURVIVORS/OUTREACH.asp" TargetMode="External"/><Relationship Id="rId4" Type="http://schemas.openxmlformats.org/officeDocument/2006/relationships/hyperlink" Target="https://www.veteranscrisisline.net/"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5732318" cy="2460625"/>
          </a:xfrm>
        </p:spPr>
        <p:txBody>
          <a:bodyPr>
            <a:normAutofit/>
          </a:bodyPr>
          <a:lstStyle/>
          <a:p>
            <a:pPr algn="ctr"/>
            <a:r>
              <a:rPr lang="en-US" b="1" dirty="0">
                <a:ln w="12700">
                  <a:solidFill>
                    <a:schemeClr val="tx2">
                      <a:satMod val="155000"/>
                    </a:schemeClr>
                  </a:solidFill>
                  <a:prstDash val="solid"/>
                </a:ln>
                <a:effectLst>
                  <a:outerShdw blurRad="41275" dist="20320" dir="1800000" algn="tl" rotWithShape="0">
                    <a:srgbClr val="000000">
                      <a:alpha val="40000"/>
                    </a:srgbClr>
                  </a:outerShdw>
                </a:effectLst>
              </a:rPr>
              <a:t>Readjustment Counseling Services </a:t>
            </a:r>
          </a:p>
        </p:txBody>
      </p:sp>
      <p:sp>
        <p:nvSpPr>
          <p:cNvPr id="3" name="Subtitle 2"/>
          <p:cNvSpPr>
            <a:spLocks noGrp="1"/>
          </p:cNvSpPr>
          <p:nvPr>
            <p:ph type="subTitle" idx="1"/>
          </p:nvPr>
        </p:nvSpPr>
        <p:spPr>
          <a:xfrm>
            <a:off x="2057400" y="4114800"/>
            <a:ext cx="3962400" cy="1219200"/>
          </a:xfrm>
        </p:spPr>
        <p:txBody>
          <a:bodyPr>
            <a:normAutofit/>
          </a:bodyPr>
          <a:lstStyle/>
          <a:p>
            <a:pPr algn="ctr"/>
            <a:r>
              <a:rPr lang="en-US" dirty="0">
                <a:solidFill>
                  <a:srgbClr val="FFC000"/>
                </a:solidFill>
              </a:rPr>
              <a:t>ORLANDO VET CENTER</a:t>
            </a:r>
          </a:p>
          <a:p>
            <a:pPr algn="ctr"/>
            <a:r>
              <a:rPr lang="en-US" dirty="0">
                <a:solidFill>
                  <a:srgbClr val="FFC000"/>
                </a:solidFill>
                <a:hlinkClick r:id="rId2"/>
              </a:rPr>
              <a:t>www.vetcenter.va.gov</a:t>
            </a:r>
            <a:endParaRPr lang="en-US" dirty="0">
              <a:solidFill>
                <a:srgbClr val="FFC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304800"/>
            <a:ext cx="1714500" cy="12382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222A8E20-F590-497C-80DB-6AAB132785A0}"/>
              </a:ext>
            </a:extLst>
          </p:cNvPr>
          <p:cNvSpPr txBox="1"/>
          <p:nvPr/>
        </p:nvSpPr>
        <p:spPr>
          <a:xfrm>
            <a:off x="4419600" y="5562600"/>
            <a:ext cx="2819400" cy="923330"/>
          </a:xfrm>
          <a:prstGeom prst="rect">
            <a:avLst/>
          </a:prstGeom>
          <a:noFill/>
        </p:spPr>
        <p:txBody>
          <a:bodyPr wrap="square" rtlCol="0">
            <a:spAutoFit/>
          </a:bodyPr>
          <a:lstStyle/>
          <a:p>
            <a:r>
              <a:rPr lang="en-US" dirty="0"/>
              <a:t>Elizabeth Jackson, </a:t>
            </a:r>
            <a:r>
              <a:rPr lang="en-US" sz="1100" dirty="0"/>
              <a:t>LCSW</a:t>
            </a:r>
          </a:p>
          <a:p>
            <a:r>
              <a:rPr lang="en-US" dirty="0"/>
              <a:t>Veteran Outreach Program Specialist</a:t>
            </a:r>
          </a:p>
        </p:txBody>
      </p:sp>
      <p:cxnSp>
        <p:nvCxnSpPr>
          <p:cNvPr id="8" name="Straight Connector 7">
            <a:extLst>
              <a:ext uri="{FF2B5EF4-FFF2-40B4-BE49-F238E27FC236}">
                <a16:creationId xmlns:a16="http://schemas.microsoft.com/office/drawing/2014/main" id="{3F7ACA2D-39DD-4C7E-9CBC-48A71E5644B0}"/>
              </a:ext>
            </a:extLst>
          </p:cNvPr>
          <p:cNvCxnSpPr/>
          <p:nvPr/>
        </p:nvCxnSpPr>
        <p:spPr>
          <a:xfrm>
            <a:off x="4038600" y="5715000"/>
            <a:ext cx="0" cy="100584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2423639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4267200" cy="1143000"/>
          </a:xfrm>
        </p:spPr>
        <p:txBody>
          <a:bodyPr>
            <a:normAutofit fontScale="90000"/>
          </a:bodyPr>
          <a:lstStyle/>
          <a:p>
            <a:pPr algn="ctr"/>
            <a:r>
              <a:rPr lang="en-US" dirty="0"/>
              <a:t>Bereavement </a:t>
            </a:r>
            <a:br>
              <a:rPr lang="en-US" dirty="0"/>
            </a:br>
            <a:r>
              <a:rPr lang="en-US" dirty="0"/>
              <a:t>Counseling</a:t>
            </a:r>
          </a:p>
        </p:txBody>
      </p:sp>
      <p:sp>
        <p:nvSpPr>
          <p:cNvPr id="3" name="Content Placeholder 2"/>
          <p:cNvSpPr>
            <a:spLocks noGrp="1"/>
          </p:cNvSpPr>
          <p:nvPr>
            <p:ph idx="1"/>
          </p:nvPr>
        </p:nvSpPr>
        <p:spPr>
          <a:xfrm>
            <a:off x="3733800" y="270523"/>
            <a:ext cx="4963535" cy="6511277"/>
          </a:xfrm>
        </p:spPr>
        <p:txBody>
          <a:bodyPr>
            <a:noAutofit/>
          </a:bodyPr>
          <a:lstStyle/>
          <a:p>
            <a:pPr marL="0" indent="0" algn="ctr">
              <a:buNone/>
            </a:pPr>
            <a:r>
              <a:rPr lang="en-US" sz="1600" b="1" dirty="0">
                <a:solidFill>
                  <a:srgbClr val="FFC000"/>
                </a:solidFill>
              </a:rPr>
              <a:t>What Is Bereavement Counseling?</a:t>
            </a:r>
          </a:p>
          <a:p>
            <a:pPr marL="0" indent="0" algn="ctr">
              <a:buNone/>
            </a:pPr>
            <a:r>
              <a:rPr lang="en-US" sz="1400" b="1" dirty="0"/>
              <a:t> Bereavement counseling is assistance and support to people with emotional and psychological stress after the death of a loved one.  Bereavement counseling includes a broad range of transition services, including outreach, counseling, and referral services to family members.</a:t>
            </a:r>
          </a:p>
          <a:p>
            <a:pPr marL="0" indent="0">
              <a:buNone/>
            </a:pPr>
            <a:r>
              <a:rPr lang="en-US" sz="1400" b="1" dirty="0"/>
              <a:t> </a:t>
            </a:r>
          </a:p>
          <a:p>
            <a:pPr marL="0" indent="0" algn="ctr">
              <a:buNone/>
            </a:pPr>
            <a:r>
              <a:rPr lang="en-US" sz="1600" b="1" dirty="0">
                <a:solidFill>
                  <a:srgbClr val="FFC000"/>
                </a:solidFill>
              </a:rPr>
              <a:t>Where Is Counseling Offered?</a:t>
            </a:r>
          </a:p>
          <a:p>
            <a:pPr marL="0" indent="0" algn="ctr">
              <a:buNone/>
            </a:pPr>
            <a:r>
              <a:rPr lang="en-US" sz="1400" b="1" dirty="0"/>
              <a:t> VA's bereavement counseling is provided at community-based Vet Centers located near the families.  There is no cost for VA bereavement counseling.</a:t>
            </a:r>
          </a:p>
          <a:p>
            <a:pPr marL="0" indent="0">
              <a:buNone/>
            </a:pPr>
            <a:endParaRPr lang="en-US" sz="1400" b="1" dirty="0"/>
          </a:p>
          <a:p>
            <a:pPr marL="0" indent="0" algn="ctr">
              <a:buNone/>
            </a:pPr>
            <a:r>
              <a:rPr lang="en-US" sz="1600" b="1" dirty="0">
                <a:solidFill>
                  <a:srgbClr val="FFC000"/>
                </a:solidFill>
              </a:rPr>
              <a:t>How Can You Obtain These Services?</a:t>
            </a:r>
          </a:p>
          <a:p>
            <a:pPr algn="ctr">
              <a:buFont typeface="Arial" panose="020B0604020202020204" pitchFamily="34" charset="0"/>
              <a:buChar char="•"/>
            </a:pPr>
            <a:r>
              <a:rPr lang="en-US" sz="1400" b="1" dirty="0"/>
              <a:t>Services are obtained by contacting any Vet Center or via electronic mail at </a:t>
            </a:r>
            <a:r>
              <a:rPr lang="en-US" sz="1400" b="1" dirty="0">
                <a:hlinkClick r:id="rId2"/>
              </a:rPr>
              <a:t>vetcenter.bereavement@va.gov</a:t>
            </a:r>
            <a:r>
              <a:rPr lang="en-US" sz="1400" b="1" dirty="0"/>
              <a:t>, RCS staff will assist families in contacting the nearest Vet Center.  </a:t>
            </a:r>
          </a:p>
          <a:p>
            <a:pPr>
              <a:buFont typeface="Arial" panose="020B0604020202020204" pitchFamily="34" charset="0"/>
              <a:buChar char="•"/>
            </a:pPr>
            <a:endParaRPr lang="en-US" sz="1200" dirty="0"/>
          </a:p>
        </p:txBody>
      </p:sp>
    </p:spTree>
    <p:extLst>
      <p:ext uri="{BB962C8B-B14F-4D97-AF65-F5344CB8AC3E}">
        <p14:creationId xmlns:p14="http://schemas.microsoft.com/office/powerpoint/2010/main" val="381984041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85769"/>
            <a:ext cx="3581400" cy="1695631"/>
          </a:xfrm>
        </p:spPr>
        <p:txBody>
          <a:bodyPr>
            <a:normAutofit fontScale="90000"/>
          </a:bodyPr>
          <a:lstStyle/>
          <a:p>
            <a:pPr algn="ctr"/>
            <a:r>
              <a:rPr lang="en-US" dirty="0"/>
              <a:t>Military Sexual Trauma </a:t>
            </a:r>
            <a:br>
              <a:rPr lang="en-US" dirty="0"/>
            </a:br>
            <a:r>
              <a:rPr lang="en-US" dirty="0"/>
              <a:t>Counseling</a:t>
            </a:r>
          </a:p>
        </p:txBody>
      </p:sp>
      <p:sp>
        <p:nvSpPr>
          <p:cNvPr id="3" name="Content Placeholder 2"/>
          <p:cNvSpPr>
            <a:spLocks noGrp="1"/>
          </p:cNvSpPr>
          <p:nvPr>
            <p:ph idx="1"/>
          </p:nvPr>
        </p:nvSpPr>
        <p:spPr>
          <a:xfrm>
            <a:off x="3657600" y="685800"/>
            <a:ext cx="5410200" cy="5410200"/>
          </a:xfrm>
        </p:spPr>
        <p:txBody>
          <a:bodyPr>
            <a:normAutofit fontScale="25000" lnSpcReduction="20000"/>
          </a:bodyPr>
          <a:lstStyle/>
          <a:p>
            <a:pPr marL="0" indent="0" algn="ctr">
              <a:buNone/>
            </a:pPr>
            <a:r>
              <a:rPr lang="en-US" sz="6400" b="1" dirty="0">
                <a:solidFill>
                  <a:srgbClr val="FFC000"/>
                </a:solidFill>
              </a:rPr>
              <a:t>What Is Military Sexual Trauma Counseling?</a:t>
            </a:r>
          </a:p>
          <a:p>
            <a:pPr marL="0" indent="0" algn="ctr">
              <a:buNone/>
            </a:pPr>
            <a:r>
              <a:rPr lang="en-US" sz="5500" b="1" dirty="0"/>
              <a:t>Military sexual trauma counseling may include individual or group counseling, marital and family counseling, referral for benefits assistance, liaison with community agencies to help you cope with the emotions of military sexual trauma and regain confidence in your everyday life.</a:t>
            </a:r>
          </a:p>
          <a:p>
            <a:pPr>
              <a:buFont typeface="Arial" panose="020B0604020202020204" pitchFamily="34" charset="0"/>
              <a:buChar char="•"/>
            </a:pPr>
            <a:endParaRPr lang="en-US" sz="6400" b="1" dirty="0"/>
          </a:p>
          <a:p>
            <a:pPr marL="0" indent="0" algn="ctr">
              <a:buNone/>
            </a:pPr>
            <a:r>
              <a:rPr lang="en-US" sz="6400" b="1" dirty="0">
                <a:solidFill>
                  <a:srgbClr val="FFC000"/>
                </a:solidFill>
              </a:rPr>
              <a:t>Who Is Eligible For Military Sexual Trauma Counseling?</a:t>
            </a:r>
          </a:p>
          <a:p>
            <a:pPr marL="0" indent="0" algn="ctr">
              <a:buNone/>
            </a:pPr>
            <a:r>
              <a:rPr lang="en-US" sz="5500" b="1" dirty="0"/>
              <a:t>Any veteran who was sexually traumatized or harassed while serving in the military is eligible to receive counseling regardless of gender or era of service.</a:t>
            </a:r>
          </a:p>
          <a:p>
            <a:pPr>
              <a:buFont typeface="Arial" panose="020B0604020202020204" pitchFamily="34" charset="0"/>
              <a:buChar char="•"/>
            </a:pPr>
            <a:endParaRPr lang="en-US" sz="5500" b="1" dirty="0">
              <a:solidFill>
                <a:srgbClr val="FFC000"/>
              </a:solidFill>
            </a:endParaRPr>
          </a:p>
          <a:p>
            <a:pPr marL="0" indent="0" algn="ctr">
              <a:buNone/>
            </a:pPr>
            <a:r>
              <a:rPr lang="en-US" sz="6400" b="1" dirty="0">
                <a:solidFill>
                  <a:srgbClr val="FFC000"/>
                </a:solidFill>
              </a:rPr>
              <a:t>Where Are Services Available?</a:t>
            </a:r>
          </a:p>
          <a:p>
            <a:pPr marL="0" indent="0" algn="ctr">
              <a:buNone/>
            </a:pPr>
            <a:r>
              <a:rPr lang="en-US" sz="5500" b="1" dirty="0"/>
              <a:t>Medical services are available at your local VA Medical Center and can be accessed by contacting the Military Sexual Trauma Coordinator or Women Veterans Program Manager).  Assessment and referral for Sexual Trauma Counseling are available at all Vet Centers.  On site counseling is available at all Vet Centers across the country.</a:t>
            </a:r>
          </a:p>
          <a:p>
            <a:endParaRPr lang="en-US" dirty="0"/>
          </a:p>
        </p:txBody>
      </p:sp>
    </p:spTree>
    <p:extLst>
      <p:ext uri="{BB962C8B-B14F-4D97-AF65-F5344CB8AC3E}">
        <p14:creationId xmlns:p14="http://schemas.microsoft.com/office/powerpoint/2010/main" val="206443539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71600"/>
            <a:ext cx="2881313" cy="1676400"/>
          </a:xfrm>
        </p:spPr>
        <p:txBody>
          <a:bodyPr>
            <a:normAutofit fontScale="90000"/>
          </a:bodyPr>
          <a:lstStyle/>
          <a:p>
            <a:pPr algn="ctr"/>
            <a:r>
              <a:rPr lang="en-US" sz="4000" b="1" dirty="0"/>
              <a:t>Vet Center </a:t>
            </a:r>
            <a:br>
              <a:rPr lang="en-US" sz="4000" b="1" dirty="0"/>
            </a:br>
            <a:r>
              <a:rPr lang="en-US" sz="4000" b="1" dirty="0"/>
              <a:t>Call Center </a:t>
            </a:r>
            <a:br>
              <a:rPr lang="en-US" b="1" dirty="0"/>
            </a:br>
            <a:endParaRPr lang="en-US" dirty="0"/>
          </a:p>
        </p:txBody>
      </p:sp>
      <p:sp>
        <p:nvSpPr>
          <p:cNvPr id="3" name="Content Placeholder 2"/>
          <p:cNvSpPr>
            <a:spLocks noGrp="1"/>
          </p:cNvSpPr>
          <p:nvPr>
            <p:ph idx="1"/>
          </p:nvPr>
        </p:nvSpPr>
        <p:spPr>
          <a:xfrm>
            <a:off x="3810000" y="350837"/>
            <a:ext cx="5105400" cy="4525963"/>
          </a:xfrm>
        </p:spPr>
        <p:txBody>
          <a:bodyPr>
            <a:normAutofit fontScale="85000" lnSpcReduction="10000"/>
          </a:bodyPr>
          <a:lstStyle/>
          <a:p>
            <a:pPr marL="0" indent="0" algn="ctr">
              <a:buNone/>
            </a:pPr>
            <a:r>
              <a:rPr lang="en-US" dirty="0">
                <a:solidFill>
                  <a:srgbClr val="FFC000"/>
                </a:solidFill>
              </a:rPr>
              <a:t>1-877-WAR-VETS</a:t>
            </a:r>
            <a:r>
              <a:rPr lang="en-US" dirty="0"/>
              <a:t> is an around the clock confidential call center where combat Veterans and their families </a:t>
            </a:r>
            <a:r>
              <a:rPr lang="en-US" dirty="0">
                <a:solidFill>
                  <a:srgbClr val="FFC000"/>
                </a:solidFill>
              </a:rPr>
              <a:t>can call to talk about their military experience or any other issue they are facing in their readjustment to civilian life. </a:t>
            </a:r>
            <a:r>
              <a:rPr lang="en-US" dirty="0"/>
              <a:t>The staff is comprised of combat Veterans from several eras as well as families members of combat Veterans. </a:t>
            </a:r>
            <a:r>
              <a:rPr lang="en-US" dirty="0">
                <a:solidFill>
                  <a:srgbClr val="FFC000"/>
                </a:solidFill>
              </a:rPr>
              <a:t>The Call Center will also relay messages to local Vet Centers during after hours.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425" y="4933950"/>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064678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66800"/>
            <a:ext cx="2907059" cy="1695631"/>
          </a:xfrm>
        </p:spPr>
        <p:txBody>
          <a:bodyPr/>
          <a:lstStyle/>
          <a:p>
            <a:pPr algn="ctr"/>
            <a:r>
              <a:rPr lang="en-US" dirty="0"/>
              <a:t>Resources</a:t>
            </a:r>
          </a:p>
        </p:txBody>
      </p:sp>
      <p:sp>
        <p:nvSpPr>
          <p:cNvPr id="3" name="Content Placeholder 2"/>
          <p:cNvSpPr>
            <a:spLocks noGrp="1"/>
          </p:cNvSpPr>
          <p:nvPr>
            <p:ph idx="1"/>
          </p:nvPr>
        </p:nvSpPr>
        <p:spPr>
          <a:xfrm>
            <a:off x="3733801" y="979754"/>
            <a:ext cx="5257800" cy="5802046"/>
          </a:xfrm>
        </p:spPr>
        <p:txBody>
          <a:bodyPr>
            <a:normAutofit fontScale="77500" lnSpcReduction="20000"/>
          </a:bodyPr>
          <a:lstStyle/>
          <a:p>
            <a:pPr>
              <a:buFont typeface="Arial" panose="020B0604020202020204" pitchFamily="34" charset="0"/>
              <a:buChar char="•"/>
            </a:pPr>
            <a:r>
              <a:rPr lang="en-US" dirty="0">
                <a:hlinkClick r:id="rId2"/>
              </a:rPr>
              <a:t>https://health.mil/</a:t>
            </a:r>
            <a:r>
              <a:rPr lang="en-US" dirty="0"/>
              <a:t>, </a:t>
            </a:r>
            <a:r>
              <a:rPr lang="en-US" dirty="0">
                <a:solidFill>
                  <a:srgbClr val="FFC000"/>
                </a:solidFill>
              </a:rPr>
              <a:t>Military Health System and the Defense Health Agency</a:t>
            </a:r>
          </a:p>
          <a:p>
            <a:pPr>
              <a:buFont typeface="Arial" panose="020B0604020202020204" pitchFamily="34" charset="0"/>
              <a:buChar char="•"/>
            </a:pPr>
            <a:r>
              <a:rPr lang="en-US" dirty="0">
                <a:hlinkClick r:id="rId3"/>
              </a:rPr>
              <a:t>https://www.dol.gov/vets/ahaw/</a:t>
            </a:r>
            <a:r>
              <a:rPr lang="en-US" dirty="0"/>
              <a:t>, </a:t>
            </a:r>
            <a:r>
              <a:rPr lang="en-US" dirty="0">
                <a:solidFill>
                  <a:srgbClr val="FFC000"/>
                </a:solidFill>
              </a:rPr>
              <a:t>Americas Heroes at Work</a:t>
            </a:r>
          </a:p>
          <a:p>
            <a:pPr>
              <a:buFont typeface="Arial" panose="020B0604020202020204" pitchFamily="34" charset="0"/>
              <a:buChar char="•"/>
            </a:pPr>
            <a:r>
              <a:rPr lang="en-US" dirty="0">
                <a:hlinkClick r:id="rId4"/>
              </a:rPr>
              <a:t>https://www.veteranscrisisline.net/</a:t>
            </a:r>
            <a:r>
              <a:rPr lang="en-US" dirty="0"/>
              <a:t>, </a:t>
            </a:r>
            <a:r>
              <a:rPr lang="en-US" dirty="0">
                <a:solidFill>
                  <a:srgbClr val="FFC000"/>
                </a:solidFill>
              </a:rPr>
              <a:t>1-800-273-8255, Veterans Crisis Line</a:t>
            </a:r>
          </a:p>
          <a:p>
            <a:pPr>
              <a:buFont typeface="Arial" panose="020B0604020202020204" pitchFamily="34" charset="0"/>
              <a:buChar char="•"/>
            </a:pPr>
            <a:r>
              <a:rPr lang="en-US" dirty="0"/>
              <a:t> </a:t>
            </a:r>
            <a:r>
              <a:rPr lang="en-US" dirty="0">
                <a:hlinkClick r:id="rId5"/>
              </a:rPr>
              <a:t>https://www.va.gov/SURVIVORS/OUTREACH.asp</a:t>
            </a:r>
            <a:r>
              <a:rPr lang="en-US" dirty="0"/>
              <a:t>,</a:t>
            </a:r>
            <a:r>
              <a:rPr lang="en-US" dirty="0">
                <a:solidFill>
                  <a:srgbClr val="FFC000"/>
                </a:solidFill>
              </a:rPr>
              <a:t>Office of Survivor assistance</a:t>
            </a:r>
          </a:p>
          <a:p>
            <a:pPr>
              <a:buFont typeface="Arial" panose="020B0604020202020204" pitchFamily="34" charset="0"/>
              <a:buChar char="•"/>
            </a:pPr>
            <a:r>
              <a:rPr lang="en-US" dirty="0">
                <a:hlinkClick r:id="rId6"/>
              </a:rPr>
              <a:t>http://www.hfuw.org/mission-united/</a:t>
            </a:r>
            <a:r>
              <a:rPr lang="en-US" dirty="0"/>
              <a:t> , </a:t>
            </a:r>
            <a:r>
              <a:rPr lang="en-US" dirty="0">
                <a:solidFill>
                  <a:srgbClr val="FFC000"/>
                </a:solidFill>
              </a:rPr>
              <a:t>Mission United</a:t>
            </a:r>
          </a:p>
          <a:p>
            <a:pPr>
              <a:buFont typeface="Arial" panose="020B0604020202020204" pitchFamily="34" charset="0"/>
              <a:buChar char="•"/>
            </a:pPr>
            <a:r>
              <a:rPr lang="en-US" dirty="0">
                <a:hlinkClick r:id="rId7"/>
              </a:rPr>
              <a:t>https://www.vetcenter.va.gov/VetCenterServices.asp</a:t>
            </a:r>
            <a:r>
              <a:rPr lang="en-US" dirty="0"/>
              <a:t> ,</a:t>
            </a:r>
            <a:r>
              <a:rPr lang="en-US" dirty="0">
                <a:solidFill>
                  <a:srgbClr val="FFC000"/>
                </a:solidFill>
              </a:rPr>
              <a:t>Vet Center Services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408284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5343" y="4452257"/>
            <a:ext cx="6096000" cy="914400"/>
          </a:xfrm>
        </p:spPr>
        <p:txBody>
          <a:bodyPr>
            <a:normAutofit/>
          </a:bodyPr>
          <a:lstStyle/>
          <a:p>
            <a:pPr marL="0" indent="0" algn="ctr">
              <a:buNone/>
            </a:pPr>
            <a:r>
              <a:rPr lang="en-US" sz="4800" dirty="0"/>
              <a:t>Questions?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360383"/>
            <a:ext cx="3057414" cy="2863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1720840"/>
            <a:ext cx="3124200" cy="2677656"/>
          </a:xfrm>
          <a:prstGeom prst="rect">
            <a:avLst/>
          </a:prstGeom>
          <a:noFill/>
        </p:spPr>
        <p:txBody>
          <a:bodyPr wrap="square" rtlCol="0">
            <a:spAutoFit/>
          </a:bodyPr>
          <a:lstStyle/>
          <a:p>
            <a:pPr algn="ctr"/>
            <a:r>
              <a:rPr lang="en-US" sz="2400" dirty="0"/>
              <a:t>Orlando Vet Center</a:t>
            </a:r>
          </a:p>
          <a:p>
            <a:pPr algn="ctr"/>
            <a:endParaRPr lang="en-US" sz="2400" dirty="0"/>
          </a:p>
          <a:p>
            <a:pPr algn="ctr"/>
            <a:r>
              <a:rPr lang="en-US" sz="2400" dirty="0"/>
              <a:t>407-857-2800</a:t>
            </a:r>
          </a:p>
          <a:p>
            <a:pPr algn="ctr"/>
            <a:endParaRPr lang="en-US" sz="2400" dirty="0"/>
          </a:p>
          <a:p>
            <a:pPr algn="ctr"/>
            <a:r>
              <a:rPr lang="en-US" sz="2400" dirty="0"/>
              <a:t>Clermont  Vet Center</a:t>
            </a:r>
          </a:p>
          <a:p>
            <a:pPr algn="ctr"/>
            <a:r>
              <a:rPr lang="en-US" sz="2400" dirty="0"/>
              <a:t>352-536-6701</a:t>
            </a:r>
          </a:p>
        </p:txBody>
      </p:sp>
    </p:spTree>
    <p:extLst>
      <p:ext uri="{BB962C8B-B14F-4D97-AF65-F5344CB8AC3E}">
        <p14:creationId xmlns:p14="http://schemas.microsoft.com/office/powerpoint/2010/main" val="20864005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7800"/>
            <a:ext cx="3290536" cy="1695631"/>
          </a:xfrm>
        </p:spPr>
        <p:txBody>
          <a:bodyPr>
            <a:normAutofit fontScale="90000"/>
          </a:bodyPr>
          <a:lstStyle/>
          <a:p>
            <a:pPr algn="ctr"/>
            <a:r>
              <a:rPr lang="en-US" sz="5400" b="1" dirty="0"/>
              <a:t>Our Mission</a:t>
            </a:r>
            <a:endParaRPr lang="en-US" sz="5400" dirty="0"/>
          </a:p>
        </p:txBody>
      </p:sp>
      <p:sp>
        <p:nvSpPr>
          <p:cNvPr id="3" name="Content Placeholder 2"/>
          <p:cNvSpPr>
            <a:spLocks noGrp="1"/>
          </p:cNvSpPr>
          <p:nvPr>
            <p:ph idx="1"/>
          </p:nvPr>
        </p:nvSpPr>
        <p:spPr>
          <a:xfrm>
            <a:off x="3581400" y="515090"/>
            <a:ext cx="5410200" cy="5410200"/>
          </a:xfrm>
        </p:spPr>
        <p:txBody>
          <a:bodyPr/>
          <a:lstStyle/>
          <a:p>
            <a:pPr marL="0" indent="0" algn="ctr">
              <a:buNone/>
            </a:pPr>
            <a:r>
              <a:rPr lang="en-US" dirty="0">
                <a:solidFill>
                  <a:srgbClr val="FFC000"/>
                </a:solidFill>
              </a:rPr>
              <a:t>“ To welcome home and honor those who served, those still serving, and their families by reaching out to them, engaging their communities, and providing them with quality readjustment counseling and timely referral.</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925290"/>
            <a:ext cx="914400" cy="856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053317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905238"/>
            <a:ext cx="3418159" cy="1438162"/>
          </a:xfrm>
        </p:spPr>
        <p:txBody>
          <a:bodyPr>
            <a:normAutofit fontScale="90000"/>
          </a:bodyPr>
          <a:lstStyle/>
          <a:p>
            <a:pPr algn="ctr"/>
            <a:r>
              <a:rPr lang="en-US" b="1" dirty="0"/>
              <a:t>VET CENTER HISTORY</a:t>
            </a:r>
            <a:endParaRPr lang="en-US" dirty="0"/>
          </a:p>
        </p:txBody>
      </p:sp>
      <p:sp>
        <p:nvSpPr>
          <p:cNvPr id="3" name="Content Placeholder 2"/>
          <p:cNvSpPr>
            <a:spLocks noGrp="1"/>
          </p:cNvSpPr>
          <p:nvPr>
            <p:ph idx="1"/>
          </p:nvPr>
        </p:nvSpPr>
        <p:spPr>
          <a:xfrm>
            <a:off x="3962400" y="381000"/>
            <a:ext cx="4953000" cy="5257800"/>
          </a:xfrm>
        </p:spPr>
        <p:txBody>
          <a:bodyPr>
            <a:normAutofit/>
          </a:bodyPr>
          <a:lstStyle/>
          <a:p>
            <a:pPr marL="0" indent="0" algn="ctr">
              <a:buNone/>
            </a:pPr>
            <a:r>
              <a:rPr lang="en-US" b="1" dirty="0"/>
              <a:t>The Vet Center Program was established by Congress in 1979 out of the recognition that a significant number of Vietnam era vets were still experiencing readjustment problems.  Vet Centers have always been community based and a </a:t>
            </a:r>
            <a:r>
              <a:rPr lang="en-US" b="1" dirty="0">
                <a:solidFill>
                  <a:srgbClr val="FFC000"/>
                </a:solidFill>
              </a:rPr>
              <a:t>part of the U.S. Department of Veterans Affairs. </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5823740"/>
            <a:ext cx="4133850" cy="958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945506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3546226" cy="1695631"/>
          </a:xfrm>
        </p:spPr>
        <p:txBody>
          <a:bodyPr>
            <a:normAutofit/>
          </a:bodyPr>
          <a:lstStyle/>
          <a:p>
            <a:r>
              <a:rPr lang="en-US" sz="3600" dirty="0"/>
              <a:t>Confidentiality</a:t>
            </a:r>
          </a:p>
        </p:txBody>
      </p:sp>
      <p:sp>
        <p:nvSpPr>
          <p:cNvPr id="3" name="Content Placeholder 2"/>
          <p:cNvSpPr>
            <a:spLocks noGrp="1"/>
          </p:cNvSpPr>
          <p:nvPr>
            <p:ph idx="1"/>
          </p:nvPr>
        </p:nvSpPr>
        <p:spPr>
          <a:xfrm>
            <a:off x="3733800" y="381000"/>
            <a:ext cx="5410200" cy="5181600"/>
          </a:xfrm>
        </p:spPr>
        <p:txBody>
          <a:bodyPr>
            <a:normAutofit lnSpcReduction="10000"/>
          </a:bodyPr>
          <a:lstStyle/>
          <a:p>
            <a:pPr marL="0" indent="0" algn="ctr">
              <a:buNone/>
            </a:pPr>
            <a:r>
              <a:rPr lang="en-US" dirty="0"/>
              <a:t>The Vet Center staff respects the privacy of all veterans and their families. We hold in the strictest confidence all information disclosed in the counseling process. </a:t>
            </a:r>
          </a:p>
          <a:p>
            <a:pPr marL="0" indent="0" algn="ctr">
              <a:buNone/>
            </a:pPr>
            <a:r>
              <a:rPr lang="en-US" dirty="0">
                <a:solidFill>
                  <a:srgbClr val="FFC000"/>
                </a:solidFill>
              </a:rPr>
              <a:t>No information will be released to any person or agency, including VA/DOD agencies without written consent from the client, except in circumstances averting a crisis.</a:t>
            </a:r>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5410200"/>
            <a:ext cx="2173250"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23354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57400"/>
            <a:ext cx="3124200" cy="2133600"/>
          </a:xfrm>
        </p:spPr>
        <p:txBody>
          <a:bodyPr>
            <a:normAutofit/>
          </a:bodyPr>
          <a:lstStyle/>
          <a:p>
            <a:pPr algn="ctr"/>
            <a:r>
              <a:rPr lang="en-US" sz="3100" dirty="0"/>
              <a:t>War Zone Veterans</a:t>
            </a:r>
            <a:br>
              <a:rPr lang="en-US" sz="3100" dirty="0"/>
            </a:br>
            <a:r>
              <a:rPr lang="en-US" sz="3100" dirty="0"/>
              <a:t> all eras, including...</a:t>
            </a:r>
            <a:endParaRPr lang="en-US" dirty="0"/>
          </a:p>
        </p:txBody>
      </p:sp>
      <p:sp>
        <p:nvSpPr>
          <p:cNvPr id="3" name="Content Placeholder 2"/>
          <p:cNvSpPr>
            <a:spLocks noGrp="1"/>
          </p:cNvSpPr>
          <p:nvPr>
            <p:ph idx="1"/>
          </p:nvPr>
        </p:nvSpPr>
        <p:spPr>
          <a:xfrm>
            <a:off x="5943600" y="2895600"/>
            <a:ext cx="3200400" cy="3200400"/>
          </a:xfrm>
        </p:spPr>
        <p:txBody>
          <a:bodyPr>
            <a:noAutofit/>
          </a:bodyPr>
          <a:lstStyle/>
          <a:p>
            <a:pPr marL="0" indent="0">
              <a:buNone/>
            </a:pPr>
            <a:endParaRPr lang="en-US" sz="1400" b="1" dirty="0">
              <a:solidFill>
                <a:srgbClr val="FFC000"/>
              </a:solidFill>
            </a:endParaRPr>
          </a:p>
          <a:p>
            <a:pPr>
              <a:buFont typeface="Arial" panose="020B0604020202020204" pitchFamily="34" charset="0"/>
              <a:buChar char="•"/>
            </a:pPr>
            <a:r>
              <a:rPr lang="en-US" sz="1400" b="1" dirty="0">
                <a:solidFill>
                  <a:srgbClr val="FFC000"/>
                </a:solidFill>
              </a:rPr>
              <a:t>KOSOVO - 24 Mar. 1999 to</a:t>
            </a:r>
          </a:p>
          <a:p>
            <a:pPr>
              <a:buFont typeface="Arial" panose="020B0604020202020204" pitchFamily="34" charset="0"/>
              <a:buChar char="•"/>
            </a:pPr>
            <a:r>
              <a:rPr lang="en-US" sz="1400" b="1" dirty="0">
                <a:solidFill>
                  <a:srgbClr val="FFC000"/>
                </a:solidFill>
              </a:rPr>
              <a:t>OPERATION ENDURING FREEDOM-7 Oct. 2001 to Present</a:t>
            </a:r>
          </a:p>
          <a:p>
            <a:pPr>
              <a:buFont typeface="Arial" panose="020B0604020202020204" pitchFamily="34" charset="0"/>
              <a:buChar char="•"/>
            </a:pPr>
            <a:r>
              <a:rPr lang="en-US" sz="1400" b="1" dirty="0">
                <a:solidFill>
                  <a:srgbClr val="FFC000"/>
                </a:solidFill>
              </a:rPr>
              <a:t>OPERATION IRAQI FREEDOM - 19 Mar. 2003 to 17 Feb. 2010</a:t>
            </a:r>
          </a:p>
          <a:p>
            <a:pPr>
              <a:buFont typeface="Arial" panose="020B0604020202020204" pitchFamily="34" charset="0"/>
              <a:buChar char="•"/>
            </a:pPr>
            <a:r>
              <a:rPr lang="en-US" sz="1400" b="1" dirty="0">
                <a:solidFill>
                  <a:srgbClr val="FFC000"/>
                </a:solidFill>
              </a:rPr>
              <a:t>OPERATION NEW DAWN - 17 Feb. 2010 to Present</a:t>
            </a:r>
          </a:p>
          <a:p>
            <a:endParaRPr lang="en-US" sz="1400" b="1" dirty="0">
              <a:solidFill>
                <a:srgbClr val="FFC000"/>
              </a:solidFill>
            </a:endParaRPr>
          </a:p>
          <a:p>
            <a:endParaRPr lang="en-US" sz="1400" dirty="0">
              <a:solidFill>
                <a:srgbClr val="FFC000"/>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0935" y="6138025"/>
            <a:ext cx="5410665" cy="18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V="1">
            <a:off x="3581400" y="6324600"/>
            <a:ext cx="5402889" cy="186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295400" y="152400"/>
            <a:ext cx="2514600" cy="523220"/>
          </a:xfrm>
          <a:prstGeom prst="rect">
            <a:avLst/>
          </a:prstGeom>
          <a:noFill/>
        </p:spPr>
        <p:txBody>
          <a:bodyPr wrap="square" rtlCol="0">
            <a:spAutoFit/>
          </a:bodyPr>
          <a:lstStyle/>
          <a:p>
            <a:r>
              <a:rPr lang="en-US" sz="2800" dirty="0"/>
              <a:t>Eligibility</a:t>
            </a:r>
          </a:p>
        </p:txBody>
      </p:sp>
      <p:sp>
        <p:nvSpPr>
          <p:cNvPr id="5" name="TextBox 4"/>
          <p:cNvSpPr txBox="1"/>
          <p:nvPr/>
        </p:nvSpPr>
        <p:spPr>
          <a:xfrm>
            <a:off x="4267201" y="533400"/>
            <a:ext cx="4648199" cy="2031325"/>
          </a:xfrm>
          <a:prstGeom prst="rect">
            <a:avLst/>
          </a:prstGeom>
          <a:noFill/>
        </p:spPr>
        <p:txBody>
          <a:bodyPr wrap="square" rtlCol="0">
            <a:spAutoFit/>
          </a:bodyPr>
          <a:lstStyle/>
          <a:p>
            <a:pPr marL="171450" indent="-171450">
              <a:buFont typeface="Arial" panose="020B0604020202020204" pitchFamily="34" charset="0"/>
              <a:buChar char="•"/>
            </a:pPr>
            <a:r>
              <a:rPr lang="en-US" sz="1400" b="1" dirty="0">
                <a:solidFill>
                  <a:srgbClr val="FFC000"/>
                </a:solidFill>
                <a:effectLst>
                  <a:outerShdw blurRad="38100" dist="38100" dir="2700000" algn="tl">
                    <a:srgbClr val="000000">
                      <a:alpha val="43137"/>
                    </a:srgbClr>
                  </a:outerShdw>
                </a:effectLst>
              </a:rPr>
              <a:t>WORLD WAR II </a:t>
            </a:r>
          </a:p>
          <a:p>
            <a:pPr marL="171450" indent="-171450">
              <a:buFont typeface="Arial" panose="020B0604020202020204" pitchFamily="34" charset="0"/>
              <a:buChar char="•"/>
            </a:pPr>
            <a:endParaRPr lang="en-US" sz="1400" b="1" dirty="0">
              <a:solidFill>
                <a:srgbClr val="FFC000"/>
              </a:solidFill>
              <a:effectLst>
                <a:outerShdw blurRad="38100" dist="38100" dir="2700000" algn="tl">
                  <a:srgbClr val="000000">
                    <a:alpha val="43137"/>
                  </a:srgbClr>
                </a:outerShdw>
              </a:effectLst>
            </a:endParaRPr>
          </a:p>
          <a:p>
            <a:pPr marL="171450" indent="-171450">
              <a:buFont typeface="Arial" panose="020B0604020202020204" pitchFamily="34" charset="0"/>
              <a:buChar char="•"/>
            </a:pPr>
            <a:r>
              <a:rPr lang="en-US" sz="1400" b="1" dirty="0">
                <a:solidFill>
                  <a:srgbClr val="FFC000"/>
                </a:solidFill>
                <a:effectLst>
                  <a:outerShdw blurRad="38100" dist="38100" dir="2700000" algn="tl">
                    <a:srgbClr val="000000">
                      <a:alpha val="43137"/>
                    </a:srgbClr>
                  </a:outerShdw>
                </a:effectLst>
              </a:rPr>
              <a:t>AMERICAN MERCHANT MARINES</a:t>
            </a:r>
          </a:p>
          <a:p>
            <a:pPr marL="171450" indent="-171450">
              <a:buFont typeface="Arial" panose="020B0604020202020204" pitchFamily="34" charset="0"/>
              <a:buChar char="•"/>
            </a:pPr>
            <a:endParaRPr lang="en-US" sz="1400" b="1" dirty="0">
              <a:solidFill>
                <a:srgbClr val="FFC000"/>
              </a:solidFill>
              <a:effectLst>
                <a:outerShdw blurRad="38100" dist="38100" dir="2700000" algn="tl">
                  <a:srgbClr val="000000">
                    <a:alpha val="43137"/>
                  </a:srgbClr>
                </a:outerShdw>
              </a:effectLst>
            </a:endParaRPr>
          </a:p>
          <a:p>
            <a:pPr marL="171450" indent="-171450">
              <a:buFont typeface="Arial" panose="020B0604020202020204" pitchFamily="34" charset="0"/>
              <a:buChar char="•"/>
            </a:pPr>
            <a:r>
              <a:rPr lang="en-US" sz="1400" b="1" dirty="0">
                <a:solidFill>
                  <a:srgbClr val="FFC000"/>
                </a:solidFill>
                <a:effectLst>
                  <a:outerShdw blurRad="38100" dist="38100" dir="2700000" algn="tl">
                    <a:srgbClr val="000000">
                      <a:alpha val="43137"/>
                    </a:srgbClr>
                  </a:outerShdw>
                </a:effectLst>
              </a:rPr>
              <a:t>KOREAN WAR - 27 June 1950 to - 27 July 1954</a:t>
            </a:r>
          </a:p>
          <a:p>
            <a:pPr marL="171450" indent="-171450">
              <a:buFont typeface="Arial" panose="020B0604020202020204" pitchFamily="34" charset="0"/>
              <a:buChar char="•"/>
            </a:pPr>
            <a:endParaRPr lang="en-US" sz="1400" b="1" dirty="0">
              <a:solidFill>
                <a:srgbClr val="FFC000"/>
              </a:solidFill>
              <a:effectLst>
                <a:outerShdw blurRad="38100" dist="38100" dir="2700000" algn="tl">
                  <a:srgbClr val="000000">
                    <a:alpha val="43137"/>
                  </a:srgbClr>
                </a:outerShdw>
              </a:effectLst>
            </a:endParaRPr>
          </a:p>
          <a:p>
            <a:pPr marL="171450" indent="-171450">
              <a:buFont typeface="Arial" panose="020B0604020202020204" pitchFamily="34" charset="0"/>
              <a:buChar char="•"/>
            </a:pPr>
            <a:r>
              <a:rPr lang="en-US" sz="1400" b="1" dirty="0">
                <a:solidFill>
                  <a:srgbClr val="FFC000"/>
                </a:solidFill>
                <a:effectLst>
                  <a:outerShdw blurRad="38100" dist="38100" dir="2700000" algn="tl">
                    <a:srgbClr val="000000">
                      <a:alpha val="43137"/>
                    </a:srgbClr>
                  </a:outerShdw>
                </a:effectLst>
              </a:rPr>
              <a:t>VIETNAM WAR - 28 Feb. 1961 to 7 May 1975</a:t>
            </a:r>
          </a:p>
          <a:p>
            <a:pPr marL="171450" indent="-171450">
              <a:buFont typeface="Arial" panose="020B0604020202020204" pitchFamily="34" charset="0"/>
              <a:buChar char="•"/>
            </a:pPr>
            <a:r>
              <a:rPr lang="en-US" sz="1400" b="1" dirty="0">
                <a:solidFill>
                  <a:srgbClr val="FFC000"/>
                </a:solidFill>
                <a:effectLst>
                  <a:outerShdw blurRad="38100" dist="38100" dir="2700000" algn="tl">
                    <a:srgbClr val="000000">
                      <a:alpha val="43137"/>
                    </a:srgbClr>
                  </a:outerShdw>
                </a:effectLst>
              </a:rPr>
              <a:t> </a:t>
            </a:r>
          </a:p>
          <a:p>
            <a:pPr marL="171450" indent="-171450">
              <a:buFont typeface="Arial" panose="020B0604020202020204" pitchFamily="34" charset="0"/>
              <a:buChar char="•"/>
            </a:pPr>
            <a:r>
              <a:rPr lang="en-US" sz="1400" b="1" dirty="0">
                <a:solidFill>
                  <a:srgbClr val="FFC000"/>
                </a:solidFill>
                <a:effectLst>
                  <a:outerShdw blurRad="38100" dist="38100" dir="2700000" algn="tl">
                    <a:srgbClr val="000000">
                      <a:alpha val="43137"/>
                    </a:srgbClr>
                  </a:outerShdw>
                </a:effectLst>
              </a:rPr>
              <a:t>LEBANON - 25 Aug. 1982 to 26 Feb. 1984</a:t>
            </a:r>
          </a:p>
        </p:txBody>
      </p:sp>
      <p:sp>
        <p:nvSpPr>
          <p:cNvPr id="6" name="TextBox 5"/>
          <p:cNvSpPr txBox="1"/>
          <p:nvPr/>
        </p:nvSpPr>
        <p:spPr>
          <a:xfrm>
            <a:off x="3129045" y="3126700"/>
            <a:ext cx="2890755" cy="2893100"/>
          </a:xfrm>
          <a:prstGeom prst="rect">
            <a:avLst/>
          </a:prstGeom>
          <a:noFill/>
        </p:spPr>
        <p:txBody>
          <a:bodyPr wrap="square" rtlCol="0">
            <a:spAutoFit/>
          </a:bodyPr>
          <a:lstStyle/>
          <a:p>
            <a:pPr>
              <a:buFont typeface="Arial" panose="020B0604020202020204" pitchFamily="34" charset="0"/>
              <a:buChar char="•"/>
            </a:pPr>
            <a:r>
              <a:rPr lang="en-US" sz="1400" b="1" dirty="0">
                <a:solidFill>
                  <a:srgbClr val="FFC000"/>
                </a:solidFill>
                <a:effectLst>
                  <a:outerShdw blurRad="38100" dist="38100" dir="2700000" algn="tl">
                    <a:srgbClr val="000000">
                      <a:alpha val="43137"/>
                    </a:srgbClr>
                  </a:outerShdw>
                </a:effectLst>
              </a:rPr>
              <a:t>GRENADA - 23 Oct. 1983 to 21 Nov. 1983</a:t>
            </a:r>
          </a:p>
          <a:p>
            <a:endParaRPr lang="en-US" sz="1400" b="1" dirty="0">
              <a:solidFill>
                <a:srgbClr val="FFC000"/>
              </a:solidFill>
              <a:effectLst>
                <a:outerShdw blurRad="38100" dist="38100" dir="2700000" algn="tl">
                  <a:srgbClr val="000000">
                    <a:alpha val="43137"/>
                  </a:srgbClr>
                </a:outerShdw>
              </a:effectLst>
            </a:endParaRPr>
          </a:p>
          <a:p>
            <a:pPr>
              <a:buFont typeface="Arial" panose="020B0604020202020204" pitchFamily="34" charset="0"/>
              <a:buChar char="•"/>
            </a:pPr>
            <a:r>
              <a:rPr lang="en-US" sz="1400" b="1" dirty="0">
                <a:solidFill>
                  <a:srgbClr val="FFC000"/>
                </a:solidFill>
                <a:effectLst>
                  <a:outerShdw blurRad="38100" dist="38100" dir="2700000" algn="tl">
                    <a:srgbClr val="000000">
                      <a:alpha val="43137"/>
                    </a:srgbClr>
                  </a:outerShdw>
                </a:effectLst>
              </a:rPr>
              <a:t>PANAMA - 20 Dec. 1989 to 31 Jan. 1990</a:t>
            </a:r>
          </a:p>
          <a:p>
            <a:endParaRPr lang="en-US" sz="1400" b="1" dirty="0">
              <a:solidFill>
                <a:srgbClr val="FFC000"/>
              </a:solidFill>
              <a:effectLst>
                <a:outerShdw blurRad="38100" dist="38100" dir="2700000" algn="tl">
                  <a:srgbClr val="000000">
                    <a:alpha val="43137"/>
                  </a:srgbClr>
                </a:outerShdw>
              </a:effectLst>
            </a:endParaRPr>
          </a:p>
          <a:p>
            <a:pPr>
              <a:buFont typeface="Arial" panose="020B0604020202020204" pitchFamily="34" charset="0"/>
              <a:buChar char="•"/>
            </a:pPr>
            <a:r>
              <a:rPr lang="en-US" sz="1400" b="1" dirty="0">
                <a:solidFill>
                  <a:srgbClr val="FFC000"/>
                </a:solidFill>
                <a:effectLst>
                  <a:outerShdw blurRad="38100" dist="38100" dir="2700000" algn="tl">
                    <a:srgbClr val="000000">
                      <a:alpha val="43137"/>
                    </a:srgbClr>
                  </a:outerShdw>
                </a:effectLst>
              </a:rPr>
              <a:t>PERSIAN GULF - 2 Aug. 1990 to</a:t>
            </a:r>
          </a:p>
          <a:p>
            <a:endParaRPr lang="en-US" sz="1400" b="1" dirty="0">
              <a:solidFill>
                <a:srgbClr val="FFC000"/>
              </a:solidFill>
              <a:effectLst>
                <a:outerShdw blurRad="38100" dist="38100" dir="2700000" algn="tl">
                  <a:srgbClr val="000000">
                    <a:alpha val="43137"/>
                  </a:srgbClr>
                </a:outerShdw>
              </a:effectLst>
            </a:endParaRPr>
          </a:p>
          <a:p>
            <a:pPr>
              <a:buFont typeface="Arial" panose="020B0604020202020204" pitchFamily="34" charset="0"/>
              <a:buChar char="•"/>
            </a:pPr>
            <a:r>
              <a:rPr lang="en-US" sz="1400" b="1" dirty="0">
                <a:solidFill>
                  <a:srgbClr val="FFC000"/>
                </a:solidFill>
                <a:effectLst>
                  <a:outerShdw blurRad="38100" dist="38100" dir="2700000" algn="tl">
                    <a:srgbClr val="000000">
                      <a:alpha val="43137"/>
                    </a:srgbClr>
                  </a:outerShdw>
                </a:effectLst>
              </a:rPr>
              <a:t>SOMALIA - 17 Sept. 1992 to</a:t>
            </a:r>
          </a:p>
          <a:p>
            <a:endParaRPr lang="en-US" sz="1400" b="1" dirty="0">
              <a:solidFill>
                <a:srgbClr val="FFC000"/>
              </a:solidFill>
              <a:effectLst>
                <a:outerShdw blurRad="38100" dist="38100" dir="2700000" algn="tl">
                  <a:srgbClr val="000000">
                    <a:alpha val="43137"/>
                  </a:srgbClr>
                </a:outerShdw>
              </a:effectLst>
            </a:endParaRPr>
          </a:p>
          <a:p>
            <a:pPr>
              <a:buFont typeface="Arial" panose="020B0604020202020204" pitchFamily="34" charset="0"/>
              <a:buChar char="•"/>
            </a:pPr>
            <a:r>
              <a:rPr lang="en-US" sz="1400" b="1" dirty="0">
                <a:solidFill>
                  <a:srgbClr val="FFC000"/>
                </a:solidFill>
                <a:effectLst>
                  <a:outerShdw blurRad="38100" dist="38100" dir="2700000" algn="tl">
                    <a:srgbClr val="000000">
                      <a:alpha val="43137"/>
                    </a:srgbClr>
                  </a:outerShdw>
                </a:effectLst>
              </a:rPr>
              <a:t>BOSNIA - 21 Nov. 1995 to 01 Nov. 2007</a:t>
            </a:r>
          </a:p>
        </p:txBody>
      </p:sp>
    </p:spTree>
    <p:extLst>
      <p:ext uri="{BB962C8B-B14F-4D97-AF65-F5344CB8AC3E}">
        <p14:creationId xmlns:p14="http://schemas.microsoft.com/office/powerpoint/2010/main" val="19720897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371600"/>
            <a:ext cx="3276600" cy="1264819"/>
          </a:xfrm>
        </p:spPr>
        <p:txBody>
          <a:bodyPr/>
          <a:lstStyle/>
          <a:p>
            <a:pPr algn="ctr"/>
            <a:r>
              <a:rPr lang="en-US" dirty="0"/>
              <a:t>Eligibility </a:t>
            </a:r>
            <a:r>
              <a:rPr lang="en-US" sz="1600" dirty="0"/>
              <a:t>Continued…</a:t>
            </a:r>
          </a:p>
        </p:txBody>
      </p:sp>
      <p:sp>
        <p:nvSpPr>
          <p:cNvPr id="3" name="Content Placeholder 2"/>
          <p:cNvSpPr>
            <a:spLocks noGrp="1"/>
          </p:cNvSpPr>
          <p:nvPr>
            <p:ph idx="1"/>
          </p:nvPr>
        </p:nvSpPr>
        <p:spPr>
          <a:xfrm>
            <a:off x="3810000" y="381000"/>
            <a:ext cx="5257800" cy="6172200"/>
          </a:xfrm>
        </p:spPr>
        <p:txBody>
          <a:bodyPr>
            <a:noAutofit/>
          </a:bodyPr>
          <a:lstStyle/>
          <a:p>
            <a:pPr>
              <a:buFont typeface="Arial" panose="020B0604020202020204" pitchFamily="34" charset="0"/>
              <a:buChar char="•"/>
            </a:pPr>
            <a:r>
              <a:rPr lang="en-US" sz="1600" b="1" dirty="0">
                <a:solidFill>
                  <a:srgbClr val="FFC000"/>
                </a:solidFill>
              </a:rPr>
              <a:t>Operation Joint Endeavor, Operation Joint Guard, &amp; Operation Joint Forge </a:t>
            </a:r>
            <a:r>
              <a:rPr lang="en-US" sz="1400" b="1" dirty="0"/>
              <a:t>- Veterans who participated in one or more of the three successive operations in the former Yugoslavia (Bosnia-Herzegovina and Croatia, aboard U.S. Naval vessels operating in the Adriatic Sea, or air spaces above those areas).</a:t>
            </a:r>
          </a:p>
          <a:p>
            <a:pPr>
              <a:buFont typeface="Arial" panose="020B0604020202020204" pitchFamily="34" charset="0"/>
              <a:buChar char="•"/>
            </a:pPr>
            <a:endParaRPr lang="en-US" sz="1200" b="1" dirty="0"/>
          </a:p>
          <a:p>
            <a:pPr>
              <a:buFont typeface="Arial" panose="020B0604020202020204" pitchFamily="34" charset="0"/>
              <a:buChar char="•"/>
            </a:pPr>
            <a:r>
              <a:rPr lang="en-US" sz="1600" b="1" dirty="0">
                <a:solidFill>
                  <a:srgbClr val="FFC000"/>
                </a:solidFill>
              </a:rPr>
              <a:t>Active Duty Service Members and their Families</a:t>
            </a:r>
            <a:r>
              <a:rPr lang="en-US" sz="1600" b="1" dirty="0"/>
              <a:t>-All </a:t>
            </a:r>
            <a:r>
              <a:rPr lang="en-US" sz="1400" b="1" dirty="0"/>
              <a:t>Vet Center services are available.</a:t>
            </a:r>
          </a:p>
          <a:p>
            <a:pPr marL="0" indent="0">
              <a:buNone/>
            </a:pPr>
            <a:endParaRPr lang="en-US" sz="1400" b="1" dirty="0"/>
          </a:p>
          <a:p>
            <a:pPr>
              <a:buFont typeface="Arial" panose="020B0604020202020204" pitchFamily="34" charset="0"/>
              <a:buChar char="•"/>
            </a:pPr>
            <a:r>
              <a:rPr lang="en-US" sz="1600" b="1" dirty="0">
                <a:solidFill>
                  <a:srgbClr val="FFC000"/>
                </a:solidFill>
              </a:rPr>
              <a:t>All Discharges types are eligible- </a:t>
            </a:r>
            <a:r>
              <a:rPr lang="en-US" sz="1400" b="1" dirty="0"/>
              <a:t>including Veterans who have received an Other than Honorable, and any war zone Veteran with a Dishonorable discharge who is working towards a discharge upgrade.</a:t>
            </a:r>
          </a:p>
          <a:p>
            <a:pPr marL="0" indent="0">
              <a:buNone/>
            </a:pPr>
            <a:r>
              <a:rPr lang="en-US" sz="1200" b="1" dirty="0"/>
              <a:t> </a:t>
            </a:r>
          </a:p>
          <a:p>
            <a:pPr>
              <a:buFont typeface="Arial" panose="020B0604020202020204" pitchFamily="34" charset="0"/>
              <a:buChar char="•"/>
            </a:pPr>
            <a:r>
              <a:rPr lang="en-US" sz="1600" b="1" dirty="0">
                <a:solidFill>
                  <a:srgbClr val="FFC000"/>
                </a:solidFill>
              </a:rPr>
              <a:t>Sexual Trauma and Harassment Counseling</a:t>
            </a:r>
            <a:r>
              <a:rPr lang="en-US" sz="1600" b="1" dirty="0"/>
              <a:t> </a:t>
            </a:r>
            <a:r>
              <a:rPr lang="en-US" sz="1400" b="1" dirty="0"/>
              <a:t>- veterans of both sexes, group readjustment counseling, liaison with community agencies, marital and family counseling sexual trauma counseling, and community education.</a:t>
            </a:r>
          </a:p>
          <a:p>
            <a:pPr marL="0" indent="0">
              <a:buNone/>
            </a:pPr>
            <a:endParaRPr lang="en-US" sz="1200" b="1" dirty="0"/>
          </a:p>
        </p:txBody>
      </p:sp>
    </p:spTree>
    <p:extLst>
      <p:ext uri="{BB962C8B-B14F-4D97-AF65-F5344CB8AC3E}">
        <p14:creationId xmlns:p14="http://schemas.microsoft.com/office/powerpoint/2010/main" val="414470395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A46C5-49A8-41BB-A6E3-992C1B5172A8}"/>
              </a:ext>
            </a:extLst>
          </p:cNvPr>
          <p:cNvSpPr>
            <a:spLocks noGrp="1"/>
          </p:cNvSpPr>
          <p:nvPr>
            <p:ph idx="1"/>
          </p:nvPr>
        </p:nvSpPr>
        <p:spPr>
          <a:xfrm>
            <a:off x="3962400" y="228600"/>
            <a:ext cx="5105400" cy="6248400"/>
          </a:xfrm>
        </p:spPr>
        <p:txBody>
          <a:bodyPr>
            <a:normAutofit/>
          </a:bodyPr>
          <a:lstStyle/>
          <a:p>
            <a:pPr>
              <a:buFont typeface="Arial" panose="020B0604020202020204" pitchFamily="34" charset="0"/>
              <a:buChar char="•"/>
            </a:pPr>
            <a:r>
              <a:rPr lang="en-US" sz="1600" b="1" dirty="0">
                <a:solidFill>
                  <a:srgbClr val="FFC000"/>
                </a:solidFill>
              </a:rPr>
              <a:t>Bereavement Counseling </a:t>
            </a:r>
            <a:r>
              <a:rPr lang="en-US" sz="1600" b="1" dirty="0"/>
              <a:t>- </a:t>
            </a:r>
            <a:r>
              <a:rPr lang="en-US" sz="1400" b="1" dirty="0"/>
              <a:t>Bereavement counseling is offered to parents, siblings, spouses and children of Armed Forces personnel who die in the service to our country.  Also eligible are family members of Reservists and National Guardsmen who die while on federally activated duty.</a:t>
            </a:r>
          </a:p>
          <a:p>
            <a:pPr marL="0" indent="0">
              <a:buNone/>
            </a:pPr>
            <a:endParaRPr lang="en-US" sz="1400" dirty="0">
              <a:solidFill>
                <a:srgbClr val="FFC000"/>
              </a:solidFill>
            </a:endParaRPr>
          </a:p>
          <a:p>
            <a:pPr>
              <a:buFont typeface="Arial" panose="020B0604020202020204" pitchFamily="34" charset="0"/>
              <a:buChar char="•"/>
            </a:pPr>
            <a:r>
              <a:rPr lang="en-US" sz="1800" b="1" dirty="0">
                <a:solidFill>
                  <a:srgbClr val="FFC000"/>
                </a:solidFill>
              </a:rPr>
              <a:t>Mortuary Affairs Personnel</a:t>
            </a:r>
          </a:p>
          <a:p>
            <a:pPr marL="365760" lvl="1" indent="0">
              <a:buNone/>
            </a:pPr>
            <a:r>
              <a:rPr lang="en-US" sz="1400" b="1" dirty="0"/>
              <a:t>Any Veteran or active duty personnel who has escorted fallen servicemembers,  handled the deceased,  and/or delivered death notifications.</a:t>
            </a:r>
          </a:p>
          <a:p>
            <a:pPr marL="365760" lvl="1" indent="0">
              <a:buNone/>
            </a:pPr>
            <a:endParaRPr lang="en-US" sz="1400" b="1" dirty="0"/>
          </a:p>
          <a:p>
            <a:pPr>
              <a:buFont typeface="Arial" panose="020B0604020202020204" pitchFamily="34" charset="0"/>
              <a:buChar char="•"/>
            </a:pPr>
            <a:r>
              <a:rPr lang="en-US" sz="1800" b="1" dirty="0">
                <a:solidFill>
                  <a:srgbClr val="FFC000"/>
                </a:solidFill>
              </a:rPr>
              <a:t>Drone Operators</a:t>
            </a:r>
          </a:p>
          <a:p>
            <a:pPr marL="365760" lvl="1" indent="0">
              <a:buNone/>
            </a:pPr>
            <a:r>
              <a:rPr lang="en-US" sz="1400" b="1" dirty="0"/>
              <a:t>Any Veteran or active duty personnel who has operated Drones in a war/combat zone but may not have physically been in the area themselves.</a:t>
            </a:r>
          </a:p>
          <a:p>
            <a:pPr marL="365760" lvl="1" indent="0">
              <a:buNone/>
            </a:pPr>
            <a:endParaRPr lang="en-US" sz="1400" b="1" dirty="0"/>
          </a:p>
          <a:p>
            <a:pPr>
              <a:buFont typeface="Arial" panose="020B0604020202020204" pitchFamily="34" charset="0"/>
              <a:buChar char="•"/>
            </a:pPr>
            <a:r>
              <a:rPr lang="en-US" sz="1800" b="1" dirty="0">
                <a:solidFill>
                  <a:srgbClr val="FFC000"/>
                </a:solidFill>
              </a:rPr>
              <a:t>Military Medical Personnel </a:t>
            </a:r>
          </a:p>
          <a:p>
            <a:pPr marL="365760" lvl="1" indent="0">
              <a:buNone/>
            </a:pPr>
            <a:r>
              <a:rPr lang="en-US" sz="1400" b="1" dirty="0"/>
              <a:t>Any Veteran or active duty personnel who has worked with Trauma Patients and/or in Traumatic Situations. </a:t>
            </a:r>
          </a:p>
        </p:txBody>
      </p:sp>
      <p:pic>
        <p:nvPicPr>
          <p:cNvPr id="4" name="Picture 3">
            <a:extLst>
              <a:ext uri="{FF2B5EF4-FFF2-40B4-BE49-F238E27FC236}">
                <a16:creationId xmlns:a16="http://schemas.microsoft.com/office/drawing/2014/main" id="{3FCE3A8A-18DD-4557-8B1F-F5336BD13CE2}"/>
              </a:ext>
            </a:extLst>
          </p:cNvPr>
          <p:cNvPicPr>
            <a:picLocks noChangeAspect="1"/>
          </p:cNvPicPr>
          <p:nvPr/>
        </p:nvPicPr>
        <p:blipFill>
          <a:blip r:embed="rId2"/>
          <a:stretch>
            <a:fillRect/>
          </a:stretch>
        </p:blipFill>
        <p:spPr>
          <a:xfrm>
            <a:off x="76200" y="1295400"/>
            <a:ext cx="3414056" cy="1371719"/>
          </a:xfrm>
          <a:prstGeom prst="rect">
            <a:avLst/>
          </a:prstGeom>
        </p:spPr>
      </p:pic>
    </p:spTree>
    <p:extLst>
      <p:ext uri="{BB962C8B-B14F-4D97-AF65-F5344CB8AC3E}">
        <p14:creationId xmlns:p14="http://schemas.microsoft.com/office/powerpoint/2010/main" val="19262724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41" y="457200"/>
            <a:ext cx="3059459" cy="1695631"/>
          </a:xfrm>
        </p:spPr>
        <p:txBody>
          <a:bodyPr/>
          <a:lstStyle/>
          <a:p>
            <a:pPr algn="ctr"/>
            <a:r>
              <a:rPr lang="en-US" dirty="0"/>
              <a:t>Services</a:t>
            </a:r>
          </a:p>
        </p:txBody>
      </p:sp>
      <p:sp>
        <p:nvSpPr>
          <p:cNvPr id="3" name="Content Placeholder 2"/>
          <p:cNvSpPr>
            <a:spLocks noGrp="1"/>
          </p:cNvSpPr>
          <p:nvPr>
            <p:ph idx="1"/>
          </p:nvPr>
        </p:nvSpPr>
        <p:spPr>
          <a:xfrm>
            <a:off x="3962400" y="228600"/>
            <a:ext cx="4953000" cy="6400800"/>
          </a:xfrm>
        </p:spPr>
        <p:txBody>
          <a:bodyPr>
            <a:normAutofit fontScale="85000" lnSpcReduction="20000"/>
          </a:bodyPr>
          <a:lstStyle/>
          <a:p>
            <a:pPr marL="0" indent="0" algn="ctr">
              <a:buNone/>
            </a:pPr>
            <a:r>
              <a:rPr lang="en-US" sz="2100" dirty="0">
                <a:solidFill>
                  <a:srgbClr val="FFC000"/>
                </a:solidFill>
              </a:rPr>
              <a:t>The goal of the Vet Center program is to provide a broad range of counseling, outreach, and referral services to eligible veterans in order to help them make a satisfying post-war readjustment to civilian life. </a:t>
            </a:r>
          </a:p>
          <a:p>
            <a:pPr marL="0" indent="0" algn="ctr">
              <a:buNone/>
            </a:pPr>
            <a:endParaRPr lang="en-US" sz="2100" dirty="0"/>
          </a:p>
          <a:p>
            <a:pPr>
              <a:buFont typeface="Arial" panose="020B0604020202020204" pitchFamily="34" charset="0"/>
              <a:buChar char="•"/>
            </a:pPr>
            <a:r>
              <a:rPr lang="en-US" sz="2100" dirty="0"/>
              <a:t>Individual Counseling</a:t>
            </a:r>
          </a:p>
          <a:p>
            <a:pPr>
              <a:buFont typeface="Arial" panose="020B0604020202020204" pitchFamily="34" charset="0"/>
              <a:buChar char="•"/>
            </a:pPr>
            <a:r>
              <a:rPr lang="en-US" sz="2100" dirty="0"/>
              <a:t>Support Groups/Counseling Groups</a:t>
            </a:r>
          </a:p>
          <a:p>
            <a:pPr>
              <a:buFont typeface="Arial" panose="020B0604020202020204" pitchFamily="34" charset="0"/>
              <a:buChar char="•"/>
            </a:pPr>
            <a:r>
              <a:rPr lang="en-US" sz="2100" dirty="0"/>
              <a:t>Screening for Posttraumatic Stress Disorder (PTSD)</a:t>
            </a:r>
          </a:p>
          <a:p>
            <a:pPr>
              <a:buFont typeface="Arial" panose="020B0604020202020204" pitchFamily="34" charset="0"/>
              <a:buChar char="•"/>
            </a:pPr>
            <a:r>
              <a:rPr lang="en-US" sz="2100" dirty="0"/>
              <a:t>Referrals for Sexual Trauma Counseling</a:t>
            </a:r>
          </a:p>
          <a:p>
            <a:pPr>
              <a:buFont typeface="Arial" panose="020B0604020202020204" pitchFamily="34" charset="0"/>
              <a:buChar char="•"/>
            </a:pPr>
            <a:r>
              <a:rPr lang="en-US" sz="2100" dirty="0"/>
              <a:t>Marital/Family Counseling</a:t>
            </a:r>
          </a:p>
          <a:p>
            <a:pPr>
              <a:buFont typeface="Arial" panose="020B0604020202020204" pitchFamily="34" charset="0"/>
              <a:buChar char="•"/>
            </a:pPr>
            <a:r>
              <a:rPr lang="en-US" sz="2100" dirty="0"/>
              <a:t>Bereavement Counseling</a:t>
            </a:r>
          </a:p>
          <a:p>
            <a:pPr>
              <a:buFont typeface="Arial" panose="020B0604020202020204" pitchFamily="34" charset="0"/>
              <a:buChar char="•"/>
            </a:pPr>
            <a:r>
              <a:rPr lang="en-US" sz="2100" dirty="0"/>
              <a:t>Liaison with the VA</a:t>
            </a:r>
          </a:p>
          <a:p>
            <a:pPr>
              <a:buFont typeface="Arial" panose="020B0604020202020204" pitchFamily="34" charset="0"/>
              <a:buChar char="•"/>
            </a:pPr>
            <a:r>
              <a:rPr lang="en-US" sz="2100" dirty="0"/>
              <a:t>Information and Referral to community resources</a:t>
            </a:r>
          </a:p>
          <a:p>
            <a:pPr>
              <a:buFont typeface="Arial" panose="020B0604020202020204" pitchFamily="34" charset="0"/>
              <a:buChar char="•"/>
            </a:pPr>
            <a:r>
              <a:rPr lang="en-US" sz="2100" dirty="0"/>
              <a:t>Community Education and Outreach</a:t>
            </a:r>
          </a:p>
          <a:p>
            <a:pPr>
              <a:buFont typeface="Arial" panose="020B0604020202020204" pitchFamily="34" charset="0"/>
              <a:buChar char="•"/>
            </a:pPr>
            <a:r>
              <a:rPr lang="en-US" sz="2100" dirty="0"/>
              <a:t>Referrals for Benefits Assistance</a:t>
            </a:r>
          </a:p>
          <a:p>
            <a:pPr>
              <a:buFont typeface="Arial" panose="020B0604020202020204" pitchFamily="34" charset="0"/>
              <a:buChar char="•"/>
            </a:pPr>
            <a:r>
              <a:rPr lang="en-US" sz="1900" dirty="0">
                <a:effectLst/>
              </a:rPr>
              <a:t>Outreach and education including PDHRA, community events, etc.</a:t>
            </a:r>
            <a:endParaRPr lang="en-US" sz="1900" dirty="0"/>
          </a:p>
          <a:p>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503" y="2667000"/>
            <a:ext cx="1464497"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5688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914400"/>
            <a:ext cx="3581400" cy="1695631"/>
          </a:xfrm>
        </p:spPr>
        <p:txBody>
          <a:bodyPr>
            <a:normAutofit/>
          </a:bodyPr>
          <a:lstStyle/>
          <a:p>
            <a:pPr algn="ctr"/>
            <a:r>
              <a:rPr lang="en-US" sz="4000" dirty="0"/>
              <a:t>PTSD and TRAUMA</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819400"/>
            <a:ext cx="3886200" cy="2979096"/>
          </a:xfrm>
          <a:prstGeom prst="rect">
            <a:avLst/>
          </a:prstGeom>
          <a:solidFill>
            <a:schemeClr val="bg2"/>
          </a:solidFill>
          <a:ln>
            <a:noFill/>
          </a:ln>
          <a:effectLst>
            <a:outerShdw dist="35921" dir="2700000" algn="ctr" rotWithShape="0">
              <a:schemeClr val="bg2"/>
            </a:outerShdw>
          </a:effectLst>
          <a:scene3d>
            <a:camera prst="orthographicFront"/>
            <a:lightRig rig="threePt" dir="t"/>
          </a:scene3d>
          <a:sp3d extrusionH="76200" contourW="12700">
            <a:extrusionClr>
              <a:schemeClr val="tx1"/>
            </a:extrusionClr>
            <a:contourClr>
              <a:schemeClr val="tx1"/>
            </a:contourClr>
          </a:sp3d>
        </p:spPr>
      </p:pic>
      <p:sp>
        <p:nvSpPr>
          <p:cNvPr id="4" name="Rectangle 3"/>
          <p:cNvSpPr/>
          <p:nvPr/>
        </p:nvSpPr>
        <p:spPr>
          <a:xfrm>
            <a:off x="4267200" y="152400"/>
            <a:ext cx="4572000" cy="923330"/>
          </a:xfrm>
          <a:prstGeom prst="rect">
            <a:avLst/>
          </a:prstGeom>
        </p:spPr>
        <p:txBody>
          <a:bodyPr>
            <a:spAutoFit/>
          </a:bodyPr>
          <a:lstStyle/>
          <a:p>
            <a:r>
              <a:rPr lang="en-US" dirty="0">
                <a:solidFill>
                  <a:srgbClr val="FFC000"/>
                </a:solidFill>
              </a:rPr>
              <a:t>PTSD is a natural reaction that can occur after someone goes through a traumatic event like war, assault, an accident or disaster</a:t>
            </a:r>
          </a:p>
        </p:txBody>
      </p:sp>
      <p:sp>
        <p:nvSpPr>
          <p:cNvPr id="5" name="Rectangle 4"/>
          <p:cNvSpPr/>
          <p:nvPr/>
        </p:nvSpPr>
        <p:spPr>
          <a:xfrm>
            <a:off x="4495800" y="1371600"/>
            <a:ext cx="4572000" cy="5355312"/>
          </a:xfrm>
          <a:prstGeom prst="rect">
            <a:avLst/>
          </a:prstGeom>
        </p:spPr>
        <p:txBody>
          <a:bodyPr>
            <a:spAutoFit/>
          </a:bodyPr>
          <a:lstStyle/>
          <a:p>
            <a:pPr algn="ctr"/>
            <a:r>
              <a:rPr lang="en-US" b="1" dirty="0"/>
              <a:t>Adjusting to Life at Home</a:t>
            </a:r>
          </a:p>
          <a:p>
            <a:pPr algn="ctr"/>
            <a:endParaRPr lang="en-US" b="1" dirty="0"/>
          </a:p>
          <a:p>
            <a:r>
              <a:rPr lang="en-US" b="1" dirty="0"/>
              <a:t>It can be difficult to change to a “civilian” mindset once a veteran is back at home with family, friends, co-workers, and U.S. civilians. However, many people have successfully made this transition.</a:t>
            </a:r>
          </a:p>
          <a:p>
            <a:endParaRPr lang="en-US" b="1" dirty="0"/>
          </a:p>
          <a:p>
            <a:r>
              <a:rPr lang="en-US" b="1" dirty="0"/>
              <a:t> Veterans who have deployed more than once, you might expect that with each deployment, the emotional cycle will become easier. But things may actually become more difficult. This is especially the case if you have unresolved problems from previous separations and reunions. Each deployment is also different from the last. </a:t>
            </a:r>
          </a:p>
        </p:txBody>
      </p:sp>
      <p:sp>
        <p:nvSpPr>
          <p:cNvPr id="6" name="TextBox 5"/>
          <p:cNvSpPr txBox="1"/>
          <p:nvPr/>
        </p:nvSpPr>
        <p:spPr>
          <a:xfrm>
            <a:off x="381000" y="6172200"/>
            <a:ext cx="3581400" cy="369332"/>
          </a:xfrm>
          <a:prstGeom prst="rect">
            <a:avLst/>
          </a:prstGeom>
          <a:noFill/>
        </p:spPr>
        <p:txBody>
          <a:bodyPr wrap="square" rtlCol="0">
            <a:spAutoFit/>
          </a:bodyPr>
          <a:lstStyle/>
          <a:p>
            <a:pPr algn="ctr"/>
            <a:r>
              <a:rPr lang="en-US" dirty="0"/>
              <a:t>National Center for PTSD 2014</a:t>
            </a:r>
          </a:p>
        </p:txBody>
      </p:sp>
    </p:spTree>
    <p:extLst>
      <p:ext uri="{BB962C8B-B14F-4D97-AF65-F5344CB8AC3E}">
        <p14:creationId xmlns:p14="http://schemas.microsoft.com/office/powerpoint/2010/main" val="3799985056"/>
      </p:ext>
    </p:extLst>
  </p:cSld>
  <p:clrMapOvr>
    <a:masterClrMapping/>
  </p:clrMapOvr>
  <p:transition/>
</p:sld>
</file>

<file path=ppt/theme/theme1.xml><?xml version="1.0" encoding="utf-8"?>
<a:theme xmlns:a="http://schemas.openxmlformats.org/drawingml/2006/main" name="Kilter">
  <a:themeElements>
    <a:clrScheme name="Kilter">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Kilter">
      <a:maj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ilter">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Kilter</Template>
  <TotalTime>326</TotalTime>
  <Words>1250</Words>
  <Application>Microsoft Office PowerPoint</Application>
  <PresentationFormat>On-screen Show (4:3)</PresentationFormat>
  <Paragraphs>112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Rockwell</vt:lpstr>
      <vt:lpstr>Wingdings</vt:lpstr>
      <vt:lpstr>Kilter</vt:lpstr>
      <vt:lpstr>Readjustment Counseling Services </vt:lpstr>
      <vt:lpstr>Our Mission</vt:lpstr>
      <vt:lpstr>VET CENTER HISTORY</vt:lpstr>
      <vt:lpstr>Confidentiality</vt:lpstr>
      <vt:lpstr>War Zone Veterans  all eras, including...</vt:lpstr>
      <vt:lpstr>Eligibility Continued…</vt:lpstr>
      <vt:lpstr>PowerPoint Presentation</vt:lpstr>
      <vt:lpstr>Services</vt:lpstr>
      <vt:lpstr>PTSD and TRAUMA</vt:lpstr>
      <vt:lpstr>Bereavement  Counseling</vt:lpstr>
      <vt:lpstr>Military Sexual Trauma  Counseling</vt:lpstr>
      <vt:lpstr>Vet Center  Call Center  </vt:lpstr>
      <vt:lpstr>Resources</vt:lpstr>
      <vt:lpstr>PowerPoint Presentation</vt:lpstr>
    </vt:vector>
  </TitlesOfParts>
  <Company>Veteran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Elizabeth S.</dc:creator>
  <cp:lastModifiedBy>Jackson, Elizabeth S.</cp:lastModifiedBy>
  <cp:revision>69</cp:revision>
  <dcterms:created xsi:type="dcterms:W3CDTF">2013-11-20T13:39:33Z</dcterms:created>
  <dcterms:modified xsi:type="dcterms:W3CDTF">2020-11-10T14:29:55Z</dcterms:modified>
</cp:coreProperties>
</file>