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703" r:id="rId5"/>
    <p:sldId id="706" r:id="rId6"/>
    <p:sldId id="708" r:id="rId7"/>
    <p:sldId id="1024" r:id="rId8"/>
    <p:sldId id="1029" r:id="rId9"/>
    <p:sldId id="1039" r:id="rId10"/>
    <p:sldId id="280" r:id="rId11"/>
    <p:sldId id="1025" r:id="rId12"/>
    <p:sldId id="1032" r:id="rId13"/>
    <p:sldId id="1037" r:id="rId14"/>
    <p:sldId id="1038" r:id="rId15"/>
    <p:sldId id="707" r:id="rId16"/>
    <p:sldId id="104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17CF4-4F28-483D-8D61-29E9A0D2905F}" v="9" dt="2022-03-02T16:50:02.0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71" autoAdjust="0"/>
    <p:restoredTop sz="86385" autoAdjust="0"/>
  </p:normalViewPr>
  <p:slideViewPr>
    <p:cSldViewPr snapToGrid="0">
      <p:cViewPr varScale="1">
        <p:scale>
          <a:sx n="58" d="100"/>
          <a:sy n="58" d="100"/>
        </p:scale>
        <p:origin x="660" y="72"/>
      </p:cViewPr>
      <p:guideLst/>
    </p:cSldViewPr>
  </p:slideViewPr>
  <p:outlineViewPr>
    <p:cViewPr>
      <p:scale>
        <a:sx n="33" d="100"/>
        <a:sy n="33" d="100"/>
      </p:scale>
      <p:origin x="0" y="-954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3E505-E958-4023-B959-BDDF1A24F36D}" type="datetimeFigureOut">
              <a:rPr lang="en-US" smtClean="0"/>
              <a:t>3/2/2022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574EA-6025-4047-9142-C10236808EF6}" type="slidenum">
              <a:rPr lang="en-US" smtClean="0"/>
              <a:t>‹#›</a:t>
            </a:fld>
            <a:endParaRPr lang="en-US"/>
          </a:p>
        </p:txBody>
      </p:sp>
    </p:spTree>
    <p:extLst>
      <p:ext uri="{BB962C8B-B14F-4D97-AF65-F5344CB8AC3E}">
        <p14:creationId xmlns:p14="http://schemas.microsoft.com/office/powerpoint/2010/main" val="35287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574EA-6025-4047-9142-C10236808EF6}" type="slidenum">
              <a:rPr lang="en-US" smtClean="0"/>
              <a:t>1</a:t>
            </a:fld>
            <a:endParaRPr lang="en-US"/>
          </a:p>
        </p:txBody>
      </p:sp>
    </p:spTree>
    <p:extLst>
      <p:ext uri="{BB962C8B-B14F-4D97-AF65-F5344CB8AC3E}">
        <p14:creationId xmlns:p14="http://schemas.microsoft.com/office/powerpoint/2010/main" val="2361093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deck – word document that will help you to gather your thoughts and help you create your content together before you put it on the web. It also includes examples/best practices.</a:t>
            </a:r>
          </a:p>
          <a:p>
            <a:r>
              <a:rPr lang="en-US" dirty="0"/>
              <a:t>We also are giving you links to the VA.gov Content Style Guide as well as a document that explains the intent behind each of the fields that you are filling out.</a:t>
            </a:r>
          </a:p>
          <a:p>
            <a:endParaRPr lang="en-US" dirty="0"/>
          </a:p>
          <a:p>
            <a:r>
              <a:rPr lang="en-US" dirty="0"/>
              <a:t>All of our training is self-service videos to watch and do exercises with. We estimate that the videos and exercises can be completed in a little over one hour.</a:t>
            </a:r>
          </a:p>
          <a:p>
            <a:endParaRPr lang="en-US" dirty="0"/>
          </a:p>
        </p:txBody>
      </p:sp>
      <p:sp>
        <p:nvSpPr>
          <p:cNvPr id="4" name="Slide Number Placeholder 3"/>
          <p:cNvSpPr>
            <a:spLocks noGrp="1"/>
          </p:cNvSpPr>
          <p:nvPr>
            <p:ph type="sldNum" sz="quarter" idx="5"/>
          </p:nvPr>
        </p:nvSpPr>
        <p:spPr/>
        <p:txBody>
          <a:bodyPr/>
          <a:lstStyle/>
          <a:p>
            <a:fld id="{F01574EA-6025-4047-9142-C10236808EF6}" type="slidenum">
              <a:rPr lang="en-US" smtClean="0"/>
              <a:t>13</a:t>
            </a:fld>
            <a:endParaRPr lang="en-US"/>
          </a:p>
        </p:txBody>
      </p:sp>
    </p:spTree>
    <p:extLst>
      <p:ext uri="{BB962C8B-B14F-4D97-AF65-F5344CB8AC3E}">
        <p14:creationId xmlns:p14="http://schemas.microsoft.com/office/powerpoint/2010/main" val="270046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state doesn’t really have much of a single source of truth. What we want to do is to re-align these</a:t>
            </a:r>
            <a:r>
              <a:rPr lang="en-US" baseline="0" dirty="0"/>
              <a:t> different web presences into one tested, veteran-facing application that can keep the information most important to veterans accurate and timely.</a:t>
            </a:r>
            <a:endParaRPr lang="en-US" dirty="0"/>
          </a:p>
        </p:txBody>
      </p:sp>
      <p:sp>
        <p:nvSpPr>
          <p:cNvPr id="4" name="Slide Number Placeholder 3"/>
          <p:cNvSpPr>
            <a:spLocks noGrp="1"/>
          </p:cNvSpPr>
          <p:nvPr>
            <p:ph type="sldNum" sz="quarter" idx="5"/>
          </p:nvPr>
        </p:nvSpPr>
        <p:spPr/>
        <p:txBody>
          <a:bodyPr/>
          <a:lstStyle/>
          <a:p>
            <a:fld id="{F01574EA-6025-4047-9142-C10236808EF6}" type="slidenum">
              <a:rPr lang="en-US" smtClean="0"/>
              <a:t>2</a:t>
            </a:fld>
            <a:endParaRPr lang="en-US"/>
          </a:p>
        </p:txBody>
      </p:sp>
    </p:spTree>
    <p:extLst>
      <p:ext uri="{BB962C8B-B14F-4D97-AF65-F5344CB8AC3E}">
        <p14:creationId xmlns:p14="http://schemas.microsoft.com/office/powerpoint/2010/main" val="121796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Veteran research reinforced that Veterans often don’t know about Vet Centers. Some think</a:t>
            </a:r>
            <a:r>
              <a:rPr lang="en-US" baseline="0" dirty="0"/>
              <a:t> that they do but conflate them with clinics.</a:t>
            </a:r>
          </a:p>
          <a:p>
            <a:endParaRPr lang="en-US" baseline="0" dirty="0"/>
          </a:p>
          <a:p>
            <a:r>
              <a:rPr lang="en-US" baseline="0" dirty="0"/>
              <a:t>What we heard over and over, and has been seen in tweets and on reddit and other sources is that Vet Centers are the ‘hidden jewel’ of VA. There’s almost the perception that they are </a:t>
            </a:r>
            <a:r>
              <a:rPr lang="en-US" i="1" baseline="0" dirty="0"/>
              <a:t>not</a:t>
            </a:r>
            <a:r>
              <a:rPr lang="en-US" i="0" baseline="0" dirty="0"/>
              <a:t> VA because they are so warm, friendly, and helpful.</a:t>
            </a:r>
          </a:p>
          <a:p>
            <a:endParaRPr lang="en-US" i="0" baseline="0" dirty="0"/>
          </a:p>
          <a:p>
            <a:r>
              <a:rPr lang="en-US" i="0" baseline="0" dirty="0"/>
              <a:t>In our prototype testing Veterans look to self-identify with words on the page in terms of symptoms, problems that they have, or in areas such as gender, race, or ethnicity. We saw this as part of other facility testing as well.</a:t>
            </a:r>
          </a:p>
          <a:p>
            <a:endParaRPr lang="en-US" i="0" baseline="0" dirty="0"/>
          </a:p>
          <a:p>
            <a:r>
              <a:rPr lang="en-US" i="0" baseline="0" dirty="0"/>
              <a:t>Because of the expertise and passion of the staff _how_ we deliver services to veterans can vary – especially in terms of the different support groups.</a:t>
            </a:r>
          </a:p>
          <a:p>
            <a:endParaRPr lang="en-US" i="0" baseline="0" dirty="0"/>
          </a:p>
          <a:p>
            <a:r>
              <a:rPr lang="en-US" i="0" baseline="0" dirty="0"/>
              <a:t>One of the most important areas we learned is that Community Access Points are currently unknown and unsearchable, and we need to make it clearer to Veterans that we are closer to them than they may know.</a:t>
            </a:r>
            <a:endParaRPr lang="en-US" dirty="0"/>
          </a:p>
        </p:txBody>
      </p:sp>
      <p:sp>
        <p:nvSpPr>
          <p:cNvPr id="4" name="Slide Number Placeholder 3"/>
          <p:cNvSpPr>
            <a:spLocks noGrp="1"/>
          </p:cNvSpPr>
          <p:nvPr>
            <p:ph type="sldNum" sz="quarter" idx="5"/>
          </p:nvPr>
        </p:nvSpPr>
        <p:spPr/>
        <p:txBody>
          <a:bodyPr/>
          <a:lstStyle/>
          <a:p>
            <a:fld id="{F01574EA-6025-4047-9142-C10236808EF6}" type="slidenum">
              <a:rPr lang="en-US" smtClean="0"/>
              <a:t>3</a:t>
            </a:fld>
            <a:endParaRPr lang="en-US"/>
          </a:p>
        </p:txBody>
      </p:sp>
    </p:spTree>
    <p:extLst>
      <p:ext uri="{BB962C8B-B14F-4D97-AF65-F5344CB8AC3E}">
        <p14:creationId xmlns:p14="http://schemas.microsoft.com/office/powerpoint/2010/main" val="127149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did we do?</a:t>
            </a:r>
            <a:br>
              <a:rPr lang="en-US" dirty="0"/>
            </a:br>
            <a:r>
              <a:rPr lang="en-US" dirty="0"/>
              <a:t>We talked to a whole bunch of folks – most especially Veterans – so that we can understand Vet Centers and convey this information in a way that makes sense to Veterans.</a:t>
            </a:r>
          </a:p>
          <a:p>
            <a:endParaRPr lang="en-US" dirty="0"/>
          </a:p>
          <a:p>
            <a:r>
              <a:rPr lang="en-US" dirty="0"/>
              <a:t>This included creating a prototype website and evaluating that design through usability testing with Veterans.</a:t>
            </a:r>
          </a:p>
        </p:txBody>
      </p:sp>
      <p:sp>
        <p:nvSpPr>
          <p:cNvPr id="4" name="Slide Number Placeholder 3"/>
          <p:cNvSpPr>
            <a:spLocks noGrp="1"/>
          </p:cNvSpPr>
          <p:nvPr>
            <p:ph type="sldNum" sz="quarter" idx="5"/>
          </p:nvPr>
        </p:nvSpPr>
        <p:spPr/>
        <p:txBody>
          <a:bodyPr/>
          <a:lstStyle/>
          <a:p>
            <a:fld id="{F01574EA-6025-4047-9142-C10236808EF6}" type="slidenum">
              <a:rPr lang="en-US" smtClean="0"/>
              <a:t>4</a:t>
            </a:fld>
            <a:endParaRPr lang="en-US"/>
          </a:p>
        </p:txBody>
      </p:sp>
    </p:spTree>
    <p:extLst>
      <p:ext uri="{BB962C8B-B14F-4D97-AF65-F5344CB8AC3E}">
        <p14:creationId xmlns:p14="http://schemas.microsoft.com/office/powerpoint/2010/main" val="202283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designed</a:t>
            </a:r>
            <a:r>
              <a:rPr lang="en-US" baseline="0" dirty="0"/>
              <a:t> a very thin product.</a:t>
            </a:r>
          </a:p>
          <a:p>
            <a:endParaRPr lang="en-US" baseline="0" dirty="0"/>
          </a:p>
          <a:p>
            <a:r>
              <a:rPr lang="en-US" baseline="0" dirty="0"/>
              <a:t>What we didn’t want to do was create something that was “surprise look at how much work we gave you!” We need a light-weight way to collect this information and surface it to veterans but in a way with minimal impact to the field so that we don’t get in the way of the amazing work our field folks do for Veterans.</a:t>
            </a:r>
          </a:p>
          <a:p>
            <a:endParaRPr lang="en-US" baseline="0" dirty="0"/>
          </a:p>
          <a:p>
            <a:r>
              <a:rPr lang="en-US" baseline="0" dirty="0"/>
              <a:t>And we wanted to ensure the “humanization” of VA – especially in terms of Vet Centers. We don’t want a cold, clinical feel – if anything we want the great reputation of Vet Centers to elevate the rest of VA. We wanted to provide a way to both create standards as well as convey the personal, unique flavor that each of you provides are your unique Vet Centers. I’ll demonstrate in a moment how we used standardized service names and national descriptions to talk about services Vet Centers in general offer, but how we look to you to add to those national descriptions with how your unique Vet Center delivers those services.</a:t>
            </a:r>
          </a:p>
          <a:p>
            <a:endParaRPr lang="en-US" baseline="0" dirty="0"/>
          </a:p>
          <a:p>
            <a:r>
              <a:rPr lang="en-US" baseline="0" dirty="0"/>
              <a:t>We want to elevate those Community Access Points and we want to express that warm, friendly service delivery capability.</a:t>
            </a:r>
          </a:p>
          <a:p>
            <a:endParaRPr lang="en-US" baseline="0" dirty="0"/>
          </a:p>
          <a:p>
            <a:r>
              <a:rPr lang="en-US" baseline="0" dirty="0"/>
              <a:t>Lastly, we want to get something out there—an MVP-- so that we can make more data-based decisions on analytics. The great thing about the web is that it is malleable, and through user-centered design we have the hypotheses that we test.  I love being right but I love even more being wrong and being able to make something better quickly.</a:t>
            </a:r>
            <a:endParaRPr lang="en-US" dirty="0"/>
          </a:p>
        </p:txBody>
      </p:sp>
      <p:sp>
        <p:nvSpPr>
          <p:cNvPr id="4" name="Slide Number Placeholder 3"/>
          <p:cNvSpPr>
            <a:spLocks noGrp="1"/>
          </p:cNvSpPr>
          <p:nvPr>
            <p:ph type="sldNum" sz="quarter" idx="5"/>
          </p:nvPr>
        </p:nvSpPr>
        <p:spPr/>
        <p:txBody>
          <a:bodyPr/>
          <a:lstStyle/>
          <a:p>
            <a:fld id="{F01574EA-6025-4047-9142-C10236808EF6}" type="slidenum">
              <a:rPr lang="en-US" smtClean="0"/>
              <a:t>5</a:t>
            </a:fld>
            <a:endParaRPr lang="en-US"/>
          </a:p>
        </p:txBody>
      </p:sp>
    </p:spTree>
    <p:extLst>
      <p:ext uri="{BB962C8B-B14F-4D97-AF65-F5344CB8AC3E}">
        <p14:creationId xmlns:p14="http://schemas.microsoft.com/office/powerpoint/2010/main" val="332715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d2913e9e0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d2913e9e05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dirty="0"/>
              <a:t>The other thing</a:t>
            </a:r>
            <a:r>
              <a:rPr lang="en-US" sz="1400" baseline="0" dirty="0"/>
              <a:t> is that we wanted to ensure timely, accurate data and not get in the way of the ‘real work’ that Vet Centers do.</a:t>
            </a:r>
          </a:p>
          <a:p>
            <a:pPr marL="0" lvl="0" indent="0" algn="l" rtl="0">
              <a:spcBef>
                <a:spcPts val="0"/>
              </a:spcBef>
              <a:spcAft>
                <a:spcPts val="0"/>
              </a:spcAft>
              <a:buNone/>
            </a:pPr>
            <a:r>
              <a:rPr lang="en-US" sz="1400" baseline="0" dirty="0"/>
              <a:t>We learned that m</a:t>
            </a:r>
            <a:r>
              <a:rPr lang="en-US" sz="1400" dirty="0"/>
              <a:t>ost Vet Center staff have neither experience working on the web, or a lot of time to devote to it. This is part of their job description that says “and other duties”. </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US" sz="1400" dirty="0"/>
              <a:t>So we build in the Drupal CMS a dashboard that provides a single-click access to the top tasks for Vet Center editors, to help them get their job done quickly and efficiently. This is a design that we tested with Vet Center editors in February, and will be training them to use.</a:t>
            </a:r>
            <a:r>
              <a:rPr lang="en-US" sz="1400" baseline="0" dirty="0"/>
              <a:t>  Our hypothesis </a:t>
            </a:r>
            <a:r>
              <a:rPr lang="en-US" sz="1400" dirty="0"/>
              <a:t>is that it will be intuitive enough that training will needs will be minimal.</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US" sz="1400" dirty="0"/>
              <a:t>But</a:t>
            </a:r>
            <a:r>
              <a:rPr lang="en-US" sz="1400" baseline="0" dirty="0"/>
              <a:t> again, we can iterate</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photos of your Vet Center, Outstations, CAPs, and Mobile Vet Centers. These don’t need to be professional photos, you can take one with your mobile phone. We’ll be providing you specific guidelines but the nature of these photos are to help Veterans understand what your Vet Center looks like so that they know what to look for when they are arriving from the street/parking lot, etc.</a:t>
            </a:r>
          </a:p>
          <a:p>
            <a:endParaRPr lang="en-US" dirty="0"/>
          </a:p>
          <a:p>
            <a:r>
              <a:rPr lang="en-US" dirty="0"/>
              <a:t>Take the training. Should only take a little over an hour to complete.</a:t>
            </a:r>
          </a:p>
          <a:p>
            <a:endParaRPr lang="en-US" dirty="0"/>
          </a:p>
          <a:p>
            <a:r>
              <a:rPr lang="en-US" dirty="0"/>
              <a:t>Gather content and data to complete a workbook/content deck. This is a word doc to help you organize content before you enter it into Drupal. This will help you to collaborate and Work with counselors and staff to determine the local details for how services are delivered at your Vet Center.  Part of this workbook will also give you pointers to the VA.gov Design System content style guide so that you can understand how to write content for VA.gov.</a:t>
            </a:r>
          </a:p>
          <a:p>
            <a:endParaRPr lang="en-US" dirty="0"/>
          </a:p>
          <a:p>
            <a:r>
              <a:rPr lang="en-US" dirty="0"/>
              <a:t>Also we encourage plagiarism. (just be sure to update the Vet Center name in the content) We currently have 165 Vet Centers in production for you to take a look at and get ideas/copy content from. They are a great resource and time-savings.</a:t>
            </a:r>
          </a:p>
          <a:p>
            <a:endParaRPr lang="en-US" dirty="0"/>
          </a:p>
          <a:p>
            <a:r>
              <a:rPr lang="en-US" dirty="0"/>
              <a:t>We will have weekly office hours for drop in help to work through some of the questions you may have.</a:t>
            </a:r>
          </a:p>
          <a:p>
            <a:endParaRPr lang="en-US" dirty="0"/>
          </a:p>
          <a:p>
            <a:r>
              <a:rPr lang="en-US" dirty="0"/>
              <a:t>We have a knowledge base of how to articles in addition to those on-demand videos.</a:t>
            </a:r>
          </a:p>
          <a:p>
            <a:endParaRPr lang="en-US" dirty="0"/>
          </a:p>
          <a:p>
            <a:r>
              <a:rPr lang="en-US" dirty="0"/>
              <a:t>And we have a Drupal Help Desk if you have problems using Drupal – these folks are available 8a – 8p ET and are frequently present at those Office hour drop in sessions.</a:t>
            </a:r>
          </a:p>
          <a:p>
            <a:endParaRPr lang="en-US" dirty="0"/>
          </a:p>
          <a:p>
            <a:r>
              <a:rPr lang="en-US" dirty="0"/>
              <a:t>Speaking of we recently completed our VAMC effort so that we are able to have more help sessions for District 2 than we have in the past so we’re really excited about that.</a:t>
            </a:r>
          </a:p>
          <a:p>
            <a:endParaRPr lang="en-US" dirty="0"/>
          </a:p>
        </p:txBody>
      </p:sp>
      <p:sp>
        <p:nvSpPr>
          <p:cNvPr id="4" name="Slide Number Placeholder 3"/>
          <p:cNvSpPr>
            <a:spLocks noGrp="1"/>
          </p:cNvSpPr>
          <p:nvPr>
            <p:ph type="sldNum" sz="quarter" idx="5"/>
          </p:nvPr>
        </p:nvSpPr>
        <p:spPr/>
        <p:txBody>
          <a:bodyPr/>
          <a:lstStyle/>
          <a:p>
            <a:fld id="{F01574EA-6025-4047-9142-C10236808EF6}" type="slidenum">
              <a:rPr lang="en-US" smtClean="0"/>
              <a:t>9</a:t>
            </a:fld>
            <a:endParaRPr lang="en-US"/>
          </a:p>
        </p:txBody>
      </p:sp>
    </p:spTree>
    <p:extLst>
      <p:ext uri="{BB962C8B-B14F-4D97-AF65-F5344CB8AC3E}">
        <p14:creationId xmlns:p14="http://schemas.microsoft.com/office/powerpoint/2010/main" val="1769405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Timeline</a:t>
            </a:r>
          </a:p>
          <a:p>
            <a:endParaRPr lang="en-US" dirty="0"/>
          </a:p>
          <a:p>
            <a:r>
              <a:rPr lang="en-US" dirty="0"/>
              <a:t>We have our kickoff meetings happening today and tomorrow.</a:t>
            </a:r>
          </a:p>
          <a:p>
            <a:endParaRPr lang="en-US" dirty="0"/>
          </a:p>
          <a:p>
            <a:pPr marL="285750" indent="-285750">
              <a:buFont typeface="Arial" panose="020B0604020202020204" pitchFamily="34" charset="0"/>
              <a:buChar char="•"/>
            </a:pPr>
            <a:r>
              <a:rPr lang="en-US" dirty="0"/>
              <a:t>After tomorrow’s presentation you’ll be receiving an email from one of our team members that will include:</a:t>
            </a:r>
            <a:br>
              <a:rPr lang="en-US" dirty="0"/>
            </a:br>
            <a:r>
              <a:rPr lang="en-US" sz="1200" dirty="0"/>
              <a:t>Link to Kickoff meeting video recordings (for those that missed us!)</a:t>
            </a:r>
          </a:p>
          <a:p>
            <a:pPr marL="285750" indent="-285750">
              <a:buFont typeface="Arial" panose="020B0604020202020204" pitchFamily="34" charset="0"/>
              <a:buChar char="•"/>
            </a:pPr>
            <a:r>
              <a:rPr lang="en-US" sz="1200" dirty="0"/>
              <a:t>Timeline</a:t>
            </a:r>
          </a:p>
          <a:p>
            <a:pPr marL="285750" indent="-285750">
              <a:buFont typeface="Arial" panose="020B0604020202020204" pitchFamily="34" charset="0"/>
              <a:buChar char="•"/>
            </a:pPr>
            <a:r>
              <a:rPr lang="en-US" sz="1200" dirty="0"/>
              <a:t>Workbook/content deck and links to Content Style Guide</a:t>
            </a:r>
          </a:p>
          <a:p>
            <a:pPr marL="285750" indent="-285750">
              <a:buFont typeface="Arial" panose="020B0604020202020204" pitchFamily="34" charset="0"/>
              <a:buChar char="•"/>
            </a:pPr>
            <a:r>
              <a:rPr lang="en-US" sz="1200" dirty="0"/>
              <a:t>Training Video links and Instructions on how to access a training environment</a:t>
            </a:r>
          </a:p>
          <a:p>
            <a:pPr marL="285750" indent="-285750">
              <a:buFont typeface="Arial" panose="020B0604020202020204" pitchFamily="34" charset="0"/>
              <a:buChar char="•"/>
            </a:pPr>
            <a:r>
              <a:rPr lang="en-US" sz="1200" dirty="0"/>
              <a:t>Information on how to access the CMS Production environment so you can populate content on your site</a:t>
            </a:r>
          </a:p>
          <a:p>
            <a:endParaRPr lang="en-US" dirty="0"/>
          </a:p>
          <a:p>
            <a:endParaRPr lang="en-US" dirty="0"/>
          </a:p>
          <a:p>
            <a:r>
              <a:rPr lang="en-US" dirty="0"/>
              <a:t>Content deck – word document that will help you to gather your thoughts and help you create your content together before you put it on the web. It also includes examples/best practices.</a:t>
            </a:r>
          </a:p>
          <a:p>
            <a:r>
              <a:rPr lang="en-US" dirty="0"/>
              <a:t>We also are giving you links to the VA.gov Content Style Guide as well as a document that explains the intent behind each of the fields that you are filling out.</a:t>
            </a:r>
          </a:p>
          <a:p>
            <a:endParaRPr lang="en-US" dirty="0"/>
          </a:p>
          <a:p>
            <a:r>
              <a:rPr lang="en-US" dirty="0"/>
              <a:t>All of our training is self-service videos to watch and do exercises with. We estimate that the videos and exercises can be completed in a little over one hour.</a:t>
            </a:r>
          </a:p>
          <a:p>
            <a:endParaRPr lang="en-US" dirty="0"/>
          </a:p>
          <a:p>
            <a:r>
              <a:rPr lang="en-US" dirty="0"/>
              <a:t>The deadline to complete all of the training and load content into Drupal is Friday April 15, 2022.  This is 6 weeks from Friday and on-par with what the other districts have had for a deadline. </a:t>
            </a:r>
          </a:p>
          <a:p>
            <a:r>
              <a:rPr lang="en-US" dirty="0"/>
              <a:t>This is a deadline – in the past we’ve had some real go-getters who have jumped in and completed all of the work very quickly and we encourage folks to not wait until the last minute.</a:t>
            </a:r>
          </a:p>
          <a:p>
            <a:endParaRPr lang="en-US" dirty="0"/>
          </a:p>
          <a:p>
            <a:r>
              <a:rPr lang="en-US" dirty="0"/>
              <a:t>Because once the content has been submitted we’ll be working with RCS Central office to conduct a final review, work with you for any tweaks you need to make, and then we will publish the sites and hand the reigns over to you! </a:t>
            </a:r>
          </a:p>
          <a:p>
            <a:endParaRPr lang="en-US" dirty="0"/>
          </a:p>
        </p:txBody>
      </p:sp>
      <p:sp>
        <p:nvSpPr>
          <p:cNvPr id="4" name="Slide Number Placeholder 3"/>
          <p:cNvSpPr>
            <a:spLocks noGrp="1"/>
          </p:cNvSpPr>
          <p:nvPr>
            <p:ph type="sldNum" sz="quarter" idx="5"/>
          </p:nvPr>
        </p:nvSpPr>
        <p:spPr/>
        <p:txBody>
          <a:bodyPr/>
          <a:lstStyle/>
          <a:p>
            <a:fld id="{F01574EA-6025-4047-9142-C10236808EF6}" type="slidenum">
              <a:rPr lang="en-US" smtClean="0"/>
              <a:t>10</a:t>
            </a:fld>
            <a:endParaRPr lang="en-US"/>
          </a:p>
        </p:txBody>
      </p:sp>
    </p:spTree>
    <p:extLst>
      <p:ext uri="{BB962C8B-B14F-4D97-AF65-F5344CB8AC3E}">
        <p14:creationId xmlns:p14="http://schemas.microsoft.com/office/powerpoint/2010/main" val="8345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Locations of</a:t>
            </a:r>
            <a:r>
              <a:rPr lang="en-US" baseline="0" dirty="0"/>
              <a:t> VA Facilities are important to Veterans. This is where they get the majority of “things” or services but, more really they associate VA with a physical location – “My VA” – which could be a Hospital or Clinic, Vet Center, or Benefits location. </a:t>
            </a:r>
          </a:p>
          <a:p>
            <a:endParaRPr lang="en-US" baseline="0" dirty="0"/>
          </a:p>
          <a:p>
            <a:r>
              <a:rPr lang="en-US" baseline="0" dirty="0"/>
              <a:t>Our physical locations, and most definitely our staff, help to humanize VA and not the a gigantic, monolithic organization with a lot of unhelpful bureaucracy. </a:t>
            </a:r>
          </a:p>
          <a:p>
            <a:r>
              <a:rPr lang="en-US" baseline="0" dirty="0"/>
              <a:t>We heard that over and over in our veteran research for all of our facilities but in particular our Veteran research for Vet Centers.</a:t>
            </a:r>
            <a:endParaRPr lang="en-US" dirty="0"/>
          </a:p>
          <a:p>
            <a:endParaRPr lang="en-US" dirty="0"/>
          </a:p>
          <a:p>
            <a:r>
              <a:rPr lang="en-US" dirty="0"/>
              <a:t>It’s important</a:t>
            </a:r>
            <a:r>
              <a:rPr lang="en-US" baseline="0" dirty="0"/>
              <a:t> for us to know where we are located, what services we offer, and be able to convey that in a language that aligns with the Veteran’s own language.</a:t>
            </a:r>
          </a:p>
          <a:p>
            <a:endParaRPr lang="en-US" baseline="0" dirty="0"/>
          </a:p>
          <a:p>
            <a:r>
              <a:rPr lang="en-US" baseline="0" dirty="0"/>
              <a:t>It’s also important to have a single source of veteran-facing truth for that because we are creating an ecosystem for these things. W</a:t>
            </a:r>
            <a:r>
              <a:rPr lang="en-US" dirty="0"/>
              <a:t>e also</a:t>
            </a:r>
            <a:r>
              <a:rPr lang="en-US" baseline="0" dirty="0"/>
              <a:t> need to do a better job in conveying these services to Veterans. We have a tendency to force veterans to know our organizational structure in order to get the help they need rather than allowing the veteran to start with their problem.  </a:t>
            </a:r>
          </a:p>
          <a:p>
            <a:endParaRPr lang="en-US" baseline="0" dirty="0"/>
          </a:p>
          <a:p>
            <a:r>
              <a:rPr lang="en-US" baseline="0" dirty="0"/>
              <a:t>We want to allow veterans to be able to search for “Depression” or “Trouble sleeping” so that we can get that Veteran the help that he or she needs as close to where they are – whether that be in a nearby clinic, vet center, or even through the computer or mobile device that they are using to access VA.gov.</a:t>
            </a:r>
          </a:p>
          <a:p>
            <a:endParaRPr lang="en-US" baseline="0" dirty="0"/>
          </a:p>
          <a:p>
            <a:r>
              <a:rPr lang="en-US" baseline="0" dirty="0"/>
              <a:t>We want this information available not just for our websites but make it available to other, future applications – whether that be a scheduling application or a mobile app.</a:t>
            </a:r>
          </a:p>
        </p:txBody>
      </p:sp>
      <p:sp>
        <p:nvSpPr>
          <p:cNvPr id="4" name="Slide Number Placeholder 3"/>
          <p:cNvSpPr>
            <a:spLocks noGrp="1"/>
          </p:cNvSpPr>
          <p:nvPr>
            <p:ph type="sldNum" sz="quarter" idx="5"/>
          </p:nvPr>
        </p:nvSpPr>
        <p:spPr/>
        <p:txBody>
          <a:bodyPr/>
          <a:lstStyle/>
          <a:p>
            <a:fld id="{F01574EA-6025-4047-9142-C10236808EF6}" type="slidenum">
              <a:rPr lang="en-US" smtClean="0"/>
              <a:t>12</a:t>
            </a:fld>
            <a:endParaRPr lang="en-US"/>
          </a:p>
        </p:txBody>
      </p:sp>
    </p:spTree>
    <p:extLst>
      <p:ext uri="{BB962C8B-B14F-4D97-AF65-F5344CB8AC3E}">
        <p14:creationId xmlns:p14="http://schemas.microsoft.com/office/powerpoint/2010/main" val="3870040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29000"/>
            <a:ext cx="9144000" cy="1982413"/>
          </a:xfrm>
        </p:spPr>
        <p:txBody>
          <a:bodyPr anchor="b">
            <a:normAutofit/>
          </a:bodyPr>
          <a:lstStyle>
            <a:lvl1pPr algn="ctr">
              <a:defRPr sz="4800" b="1" i="0">
                <a:solidFill>
                  <a:schemeClr val="bg1"/>
                </a:solidFill>
                <a:latin typeface="Avenir Heavy" panose="02000503020000020003" pitchFamily="2" charset="0"/>
              </a:defRPr>
            </a:lvl1pPr>
          </a:lstStyle>
          <a:p>
            <a:r>
              <a:rPr lang="en-US" dirty="0"/>
              <a:t>Click to edit Master title style</a:t>
            </a:r>
          </a:p>
        </p:txBody>
      </p:sp>
      <p:sp>
        <p:nvSpPr>
          <p:cNvPr id="3" name="Subtitle 2"/>
          <p:cNvSpPr>
            <a:spLocks noGrp="1"/>
          </p:cNvSpPr>
          <p:nvPr>
            <p:ph type="subTitle" idx="1"/>
          </p:nvPr>
        </p:nvSpPr>
        <p:spPr>
          <a:xfrm>
            <a:off x="1524000" y="5411413"/>
            <a:ext cx="9144000" cy="760787"/>
          </a:xfrm>
        </p:spPr>
        <p:txBody>
          <a:bodyPr>
            <a:normAutofit/>
          </a:bodyPr>
          <a:lstStyle>
            <a:lvl1pPr marL="0" indent="0" algn="ctr">
              <a:spcBef>
                <a:spcPts val="0"/>
              </a:spcBef>
              <a:spcAft>
                <a:spcPts val="0"/>
              </a:spcAft>
              <a:buNone/>
              <a:defRPr sz="1867">
                <a:solidFill>
                  <a:schemeClr val="bg1">
                    <a:lumMod val="9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lumMod val="95000"/>
                  </a:schemeClr>
                </a:solidFill>
              </a:defRPr>
            </a:lvl1pPr>
          </a:lstStyle>
          <a:p>
            <a:endParaRPr lang="en-US" dirty="0"/>
          </a:p>
        </p:txBody>
      </p:sp>
      <p:pic>
        <p:nvPicPr>
          <p:cNvPr id="6" name="va.png">
            <a:extLst>
              <a:ext uri="{FF2B5EF4-FFF2-40B4-BE49-F238E27FC236}">
                <a16:creationId xmlns:a16="http://schemas.microsoft.com/office/drawing/2014/main" id="{5ADF54F1-23AF-4264-9D78-FBBF9148F0A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15468" y="722981"/>
            <a:ext cx="1761067" cy="1761067"/>
          </a:xfrm>
          <a:prstGeom prst="rect">
            <a:avLst/>
          </a:prstGeom>
          <a:ln w="12700">
            <a:miter lim="400000"/>
          </a:ln>
        </p:spPr>
      </p:pic>
    </p:spTree>
    <p:extLst>
      <p:ext uri="{BB962C8B-B14F-4D97-AF65-F5344CB8AC3E}">
        <p14:creationId xmlns:p14="http://schemas.microsoft.com/office/powerpoint/2010/main" val="396823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a:xfrm>
            <a:off x="609600" y="6356351"/>
            <a:ext cx="3097876" cy="365125"/>
          </a:xfrm>
        </p:spPr>
        <p:txBody>
          <a:bodyPr/>
          <a:lstStyle/>
          <a:p>
            <a:r>
              <a:rPr lang="en-US" dirty="0"/>
              <a:t>DIGITAL EXPERIENCE PRODUCT OFFICE</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p>
            <a:fld id="{C9F7588F-6348-F24B-A92C-146CC9ED7FC5}" type="slidenum">
              <a:rPr lang="en-US" smtClean="0"/>
              <a:pPr/>
              <a:t>‹#›</a:t>
            </a:fld>
            <a:endParaRPr lang="en-US" dirty="0"/>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609600" y="2768944"/>
            <a:ext cx="5283200" cy="3403256"/>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609600" y="1701800"/>
            <a:ext cx="5283200" cy="1067144"/>
          </a:xfrm>
        </p:spPr>
        <p:txBody>
          <a:bodyPr>
            <a:noAutofit/>
          </a:bodyPr>
          <a:lstStyle>
            <a:lvl1pPr marL="0" indent="0">
              <a:spcAft>
                <a:spcPts val="0"/>
              </a:spcAft>
              <a:buNone/>
              <a:defRPr sz="2667" b="1"/>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6299200" y="2768944"/>
            <a:ext cx="5283200" cy="3403256"/>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6299200" y="1701800"/>
            <a:ext cx="5283200" cy="1067144"/>
          </a:xfrm>
        </p:spPr>
        <p:txBody>
          <a:bodyPr>
            <a:noAutofit/>
          </a:bodyPr>
          <a:lstStyle>
            <a:lvl1pPr marL="0" indent="0">
              <a:spcAft>
                <a:spcPts val="0"/>
              </a:spcAft>
              <a:buNone/>
              <a:defRPr sz="2667" b="1"/>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59245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a:xfrm>
            <a:off x="609599" y="6356351"/>
            <a:ext cx="3106189" cy="365125"/>
          </a:xfrm>
        </p:spPr>
        <p:txBody>
          <a:bodyPr/>
          <a:lstStyle>
            <a:lvl1pPr>
              <a:defRPr>
                <a:solidFill>
                  <a:schemeClr val="tx1">
                    <a:lumMod val="40000"/>
                    <a:lumOff val="60000"/>
                  </a:schemeClr>
                </a:solidFill>
              </a:defRPr>
            </a:lvl1pPr>
          </a:lstStyle>
          <a:p>
            <a:r>
              <a:rPr lang="en-US" dirty="0"/>
              <a:t>DIGITAL EXPERIENCE PRODUCT OFFICE</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609600" y="2768944"/>
            <a:ext cx="5283200" cy="3403256"/>
          </a:xfrm>
        </p:spPr>
        <p:txBody>
          <a:bodyPr>
            <a:norm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609600" y="1701800"/>
            <a:ext cx="5283200" cy="1067144"/>
          </a:xfrm>
        </p:spPr>
        <p:txBody>
          <a:bodyPr>
            <a:noAutofit/>
          </a:bodyPr>
          <a:lstStyle>
            <a:lvl1pPr marL="0" indent="0">
              <a:spcAft>
                <a:spcPts val="0"/>
              </a:spcAft>
              <a:buNone/>
              <a:defRPr sz="2667" b="1">
                <a:solidFill>
                  <a:schemeClr val="bg1"/>
                </a:solidFill>
              </a:defRPr>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6299200" y="2768944"/>
            <a:ext cx="5283200" cy="3403256"/>
          </a:xfrm>
        </p:spPr>
        <p:txBody>
          <a:bodyPr>
            <a:norm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6299200" y="1701800"/>
            <a:ext cx="5283200" cy="1067144"/>
          </a:xfrm>
        </p:spPr>
        <p:txBody>
          <a:bodyPr>
            <a:noAutofit/>
          </a:bodyPr>
          <a:lstStyle>
            <a:lvl1pPr marL="0" indent="0">
              <a:spcAft>
                <a:spcPts val="0"/>
              </a:spcAft>
              <a:buNone/>
              <a:defRPr sz="2667"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66895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609600" y="2475721"/>
            <a:ext cx="5486400" cy="3701244"/>
          </a:xfrm>
          <a:solidFill>
            <a:schemeClr val="bg1">
              <a:lumMod val="95000"/>
            </a:schemeClr>
          </a:solidFill>
          <a:ln w="76200">
            <a:solidFill>
              <a:schemeClr val="bg1"/>
            </a:solidFill>
          </a:ln>
        </p:spPr>
        <p:txBody>
          <a:bodyPr vert="horz" lIns="274320" tIns="228600" rIns="274320" bIns="22860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endParaRPr lang="en-US" dirty="0"/>
          </a:p>
        </p:txBody>
      </p:sp>
      <p:sp>
        <p:nvSpPr>
          <p:cNvPr id="4" name="Content Placeholder 3"/>
          <p:cNvSpPr>
            <a:spLocks noGrp="1"/>
          </p:cNvSpPr>
          <p:nvPr>
            <p:ph sz="half" idx="2"/>
          </p:nvPr>
        </p:nvSpPr>
        <p:spPr>
          <a:xfrm>
            <a:off x="6096000" y="2475721"/>
            <a:ext cx="5486400" cy="3701244"/>
          </a:xfrm>
          <a:solidFill>
            <a:schemeClr val="bg1">
              <a:lumMod val="95000"/>
            </a:schemeClr>
          </a:solidFill>
          <a:ln w="76200">
            <a:solidFill>
              <a:schemeClr val="bg1"/>
            </a:solidFill>
          </a:ln>
        </p:spPr>
        <p:txBody>
          <a:bodyPr vert="horz" lIns="274320" tIns="228600" rIns="274320" bIns="228600" rtlCol="0">
            <a:normAutofit/>
          </a:bodyPr>
          <a:lstStyle>
            <a:lvl1pPr marL="304792"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Avenir" panose="02000503020000020003" pitchFamily="2" charset="0"/>
                <a:ea typeface="+mn-ea"/>
                <a:cs typeface="+mn-cs"/>
              </a:defRPr>
            </a:lvl1pPr>
            <a:lvl2pPr marL="755885"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Avenir" panose="02000503020000020003" pitchFamily="2" charset="0"/>
                <a:ea typeface="+mn-ea"/>
                <a:cs typeface="+mn-cs"/>
              </a:defRPr>
            </a:lvl2pPr>
            <a:lvl3pPr marL="1219170"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Avenir" panose="02000503020000020003" pitchFamily="2" charset="0"/>
                <a:ea typeface="+mn-ea"/>
                <a:cs typeface="+mn-cs"/>
              </a:defRPr>
            </a:lvl3pPr>
            <a:lvl4pPr marL="1670262"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Avenir" panose="02000503020000020003" pitchFamily="2" charset="0"/>
                <a:ea typeface="+mn-ea"/>
                <a:cs typeface="+mn-cs"/>
              </a:defRPr>
            </a:lvl4pPr>
            <a:lvl5pPr marL="2133547"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a:solidFill>
                  <a:schemeClr val="tx2"/>
                </a:solidFill>
                <a:latin typeface="Avenir" panose="02000503020000020003" pitchFamily="2" charset="0"/>
                <a:ea typeface="+mn-ea"/>
                <a:cs typeface="+mn-cs"/>
              </a:defRPr>
            </a:lvl5pPr>
          </a:lstStyle>
          <a:p>
            <a:pPr marL="304792" lvl="0" indent="-304792" algn="l" defTabSz="914377" rtl="0" eaLnBrk="1" latinLnBrk="0" hangingPunct="1">
              <a:lnSpc>
                <a:spcPct val="120000"/>
              </a:lnSpc>
              <a:spcBef>
                <a:spcPts val="0"/>
              </a:spcBef>
              <a:spcAft>
                <a:spcPts val="800"/>
              </a:spcAft>
              <a:buFont typeface="Arial" panose="020B0604020202020204" pitchFamily="34" charset="0"/>
              <a:buChar char="•"/>
            </a:pPr>
            <a:r>
              <a:rPr lang="en-US"/>
              <a:t>Click to edit Master text styles</a:t>
            </a:r>
          </a:p>
          <a:p>
            <a:pPr marL="304792" lvl="1" indent="-304792" algn="l" defTabSz="914377" rtl="0" eaLnBrk="1" latinLnBrk="0" hangingPunct="1">
              <a:lnSpc>
                <a:spcPct val="120000"/>
              </a:lnSpc>
              <a:spcBef>
                <a:spcPts val="0"/>
              </a:spcBef>
              <a:spcAft>
                <a:spcPts val="800"/>
              </a:spcAft>
              <a:buFont typeface="Arial" panose="020B0604020202020204" pitchFamily="34" charset="0"/>
              <a:buChar char="•"/>
            </a:pPr>
            <a:r>
              <a:rPr lang="en-US"/>
              <a:t>Second level</a:t>
            </a:r>
          </a:p>
          <a:p>
            <a:pPr marL="304792" lvl="2" indent="-304792" algn="l" defTabSz="914377" rtl="0" eaLnBrk="1" latinLnBrk="0" hangingPunct="1">
              <a:lnSpc>
                <a:spcPct val="120000"/>
              </a:lnSpc>
              <a:spcBef>
                <a:spcPts val="0"/>
              </a:spcBef>
              <a:spcAft>
                <a:spcPts val="800"/>
              </a:spcAft>
              <a:buFont typeface="Arial" panose="020B0604020202020204" pitchFamily="34" charset="0"/>
              <a:buChar char="•"/>
            </a:pPr>
            <a:r>
              <a:rPr lang="en-US"/>
              <a:t>Third level</a:t>
            </a:r>
          </a:p>
          <a:p>
            <a:pPr marL="304792" lvl="3" indent="-304792" algn="l" defTabSz="914377" rtl="0" eaLnBrk="1" latinLnBrk="0" hangingPunct="1">
              <a:lnSpc>
                <a:spcPct val="120000"/>
              </a:lnSpc>
              <a:spcBef>
                <a:spcPts val="0"/>
              </a:spcBef>
              <a:spcAft>
                <a:spcPts val="800"/>
              </a:spcAft>
              <a:buFont typeface="Arial" panose="020B0604020202020204" pitchFamily="34" charset="0"/>
              <a:buChar char="•"/>
            </a:pPr>
            <a:r>
              <a:rPr lang="en-US"/>
              <a:t>Fourth level</a:t>
            </a:r>
          </a:p>
          <a:p>
            <a:pPr marL="304792" lvl="4" indent="-304792" algn="l" defTabSz="914377" rtl="0" eaLnBrk="1" latinLnBrk="0" hangingPunct="1">
              <a:lnSpc>
                <a:spcPct val="120000"/>
              </a:lnSpc>
              <a:spcBef>
                <a:spcPts val="0"/>
              </a:spcBef>
              <a:spcAft>
                <a:spcPts val="800"/>
              </a:spcAft>
              <a:buFont typeface="Arial" panose="020B0604020202020204" pitchFamily="34" charset="0"/>
              <a:buChar char="•"/>
            </a:pPr>
            <a:r>
              <a:rPr lang="en-US"/>
              <a:t>Fifth level</a:t>
            </a:r>
            <a:endParaRPr lang="en-US" dirty="0"/>
          </a:p>
        </p:txBody>
      </p:sp>
      <p:sp>
        <p:nvSpPr>
          <p:cNvPr id="5" name="Date Placeholder 4"/>
          <p:cNvSpPr>
            <a:spLocks noGrp="1"/>
          </p:cNvSpPr>
          <p:nvPr>
            <p:ph type="dt" sz="half" idx="10"/>
          </p:nvPr>
        </p:nvSpPr>
        <p:spPr>
          <a:xfrm>
            <a:off x="609600" y="6356351"/>
            <a:ext cx="3006436" cy="365125"/>
          </a:xfrm>
          <a:prstGeom prst="rect">
            <a:avLst/>
          </a:prstGeom>
        </p:spPr>
        <p:txBody>
          <a:bodyPr/>
          <a:lstStyle/>
          <a:p>
            <a:r>
              <a:rPr lang="en-US" dirty="0"/>
              <a:t>DIGITAL EXPERIENCE PRODUCT OFFICE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21256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2475721"/>
            <a:ext cx="5486400" cy="3701244"/>
          </a:xfrm>
          <a:solidFill>
            <a:schemeClr val="accent2">
              <a:lumMod val="60000"/>
              <a:lumOff val="40000"/>
            </a:schemeClr>
          </a:solidFill>
          <a:ln w="76200">
            <a:solidFill>
              <a:schemeClr val="accent1"/>
            </a:solidFill>
          </a:ln>
        </p:spPr>
        <p:txBody>
          <a:bodyPr vert="horz" lIns="274320" tIns="228600" rIns="274320" bIns="228600" rtlCol="0">
            <a:norm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endParaRPr lang="en-US" dirty="0"/>
          </a:p>
        </p:txBody>
      </p:sp>
      <p:sp>
        <p:nvSpPr>
          <p:cNvPr id="4" name="Content Placeholder 3"/>
          <p:cNvSpPr>
            <a:spLocks noGrp="1"/>
          </p:cNvSpPr>
          <p:nvPr>
            <p:ph sz="half" idx="2"/>
          </p:nvPr>
        </p:nvSpPr>
        <p:spPr>
          <a:xfrm>
            <a:off x="6096000" y="2475721"/>
            <a:ext cx="5486400" cy="3701244"/>
          </a:xfrm>
          <a:solidFill>
            <a:schemeClr val="accent2">
              <a:lumMod val="60000"/>
              <a:lumOff val="40000"/>
            </a:schemeClr>
          </a:solidFill>
          <a:ln w="76200">
            <a:solidFill>
              <a:schemeClr val="accent1"/>
            </a:solidFill>
          </a:ln>
        </p:spPr>
        <p:txBody>
          <a:bodyPr vert="horz" lIns="274320" tIns="228600" rIns="274320" bIns="228600" rtlCol="0">
            <a:normAutofit/>
          </a:bodyPr>
          <a:lstStyle>
            <a:lvl1pPr marL="304792"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Avenir" panose="02000503020000020003" pitchFamily="2" charset="0"/>
                <a:ea typeface="+mn-ea"/>
                <a:cs typeface="+mn-cs"/>
              </a:defRPr>
            </a:lvl1pPr>
            <a:lvl2pPr marL="755885"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Avenir" panose="02000503020000020003" pitchFamily="2" charset="0"/>
                <a:ea typeface="+mn-ea"/>
                <a:cs typeface="+mn-cs"/>
              </a:defRPr>
            </a:lvl2pPr>
            <a:lvl3pPr marL="1219170"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Avenir" panose="02000503020000020003" pitchFamily="2" charset="0"/>
                <a:ea typeface="+mn-ea"/>
                <a:cs typeface="+mn-cs"/>
              </a:defRPr>
            </a:lvl3pPr>
            <a:lvl4pPr marL="1670262"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Avenir" panose="02000503020000020003" pitchFamily="2" charset="0"/>
                <a:ea typeface="+mn-ea"/>
                <a:cs typeface="+mn-cs"/>
              </a:defRPr>
            </a:lvl4pPr>
            <a:lvl5pPr marL="2133547"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a:solidFill>
                  <a:schemeClr val="bg1"/>
                </a:solidFill>
                <a:latin typeface="Avenir" panose="02000503020000020003" pitchFamily="2" charset="0"/>
                <a:ea typeface="+mn-ea"/>
                <a:cs typeface="+mn-cs"/>
              </a:defRPr>
            </a:lvl5pPr>
          </a:lstStyle>
          <a:p>
            <a:pPr marL="304792" lvl="0" indent="-304792" algn="l" defTabSz="914377" rtl="0" eaLnBrk="1" latinLnBrk="0" hangingPunct="1">
              <a:lnSpc>
                <a:spcPct val="120000"/>
              </a:lnSpc>
              <a:spcBef>
                <a:spcPts val="0"/>
              </a:spcBef>
              <a:spcAft>
                <a:spcPts val="800"/>
              </a:spcAft>
              <a:buFont typeface="Arial" panose="020B0604020202020204" pitchFamily="34" charset="0"/>
              <a:buChar char="•"/>
            </a:pPr>
            <a:r>
              <a:rPr lang="en-US"/>
              <a:t>Click to edit Master text styles</a:t>
            </a:r>
          </a:p>
          <a:p>
            <a:pPr marL="304792" lvl="1" indent="-304792" algn="l" defTabSz="914377" rtl="0" eaLnBrk="1" latinLnBrk="0" hangingPunct="1">
              <a:lnSpc>
                <a:spcPct val="120000"/>
              </a:lnSpc>
              <a:spcBef>
                <a:spcPts val="0"/>
              </a:spcBef>
              <a:spcAft>
                <a:spcPts val="800"/>
              </a:spcAft>
              <a:buFont typeface="Arial" panose="020B0604020202020204" pitchFamily="34" charset="0"/>
              <a:buChar char="•"/>
            </a:pPr>
            <a:r>
              <a:rPr lang="en-US"/>
              <a:t>Second level</a:t>
            </a:r>
          </a:p>
          <a:p>
            <a:pPr marL="304792" lvl="2" indent="-304792" algn="l" defTabSz="914377" rtl="0" eaLnBrk="1" latinLnBrk="0" hangingPunct="1">
              <a:lnSpc>
                <a:spcPct val="120000"/>
              </a:lnSpc>
              <a:spcBef>
                <a:spcPts val="0"/>
              </a:spcBef>
              <a:spcAft>
                <a:spcPts val="800"/>
              </a:spcAft>
              <a:buFont typeface="Arial" panose="020B0604020202020204" pitchFamily="34" charset="0"/>
              <a:buChar char="•"/>
            </a:pPr>
            <a:r>
              <a:rPr lang="en-US"/>
              <a:t>Third level</a:t>
            </a:r>
          </a:p>
          <a:p>
            <a:pPr marL="304792" lvl="3" indent="-304792" algn="l" defTabSz="914377" rtl="0" eaLnBrk="1" latinLnBrk="0" hangingPunct="1">
              <a:lnSpc>
                <a:spcPct val="120000"/>
              </a:lnSpc>
              <a:spcBef>
                <a:spcPts val="0"/>
              </a:spcBef>
              <a:spcAft>
                <a:spcPts val="800"/>
              </a:spcAft>
              <a:buFont typeface="Arial" panose="020B0604020202020204" pitchFamily="34" charset="0"/>
              <a:buChar char="•"/>
            </a:pPr>
            <a:r>
              <a:rPr lang="en-US"/>
              <a:t>Fourth level</a:t>
            </a:r>
          </a:p>
          <a:p>
            <a:pPr marL="304792" lvl="4" indent="-304792" algn="l" defTabSz="914377" rtl="0" eaLnBrk="1" latinLnBrk="0" hangingPunct="1">
              <a:lnSpc>
                <a:spcPct val="120000"/>
              </a:lnSpc>
              <a:spcBef>
                <a:spcPts val="0"/>
              </a:spcBef>
              <a:spcAft>
                <a:spcPts val="800"/>
              </a:spcAft>
              <a:buFont typeface="Arial" panose="020B0604020202020204" pitchFamily="34" charset="0"/>
              <a:buChar char="•"/>
            </a:pPr>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382442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6096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spcBef>
                <a:spcPts val="0"/>
              </a:spcBef>
              <a:buNone/>
              <a:defRPr sz="2400"/>
            </a:lvl1pPr>
            <a:lvl2pPr marL="451093" indent="0">
              <a:spcBef>
                <a:spcPts val="0"/>
              </a:spcBef>
              <a:buNone/>
              <a:defRPr sz="2400"/>
            </a:lvl2pPr>
            <a:lvl3pPr marL="914377" indent="0">
              <a:spcBef>
                <a:spcPts val="0"/>
              </a:spcBef>
              <a:buNone/>
              <a:defRPr sz="2400"/>
            </a:lvl3pPr>
            <a:lvl4pPr marL="1365470" indent="0">
              <a:spcBef>
                <a:spcPts val="0"/>
              </a:spcBef>
              <a:buNone/>
              <a:defRPr sz="2400"/>
            </a:lvl4pPr>
            <a:lvl5pPr marL="1828754" indent="0">
              <a:spcBef>
                <a:spcPts val="0"/>
              </a:spcBef>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42672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79248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609600" y="1701801"/>
            <a:ext cx="10058400" cy="597704"/>
          </a:xfrm>
        </p:spPr>
        <p:txBody>
          <a:bodyPr/>
          <a:lstStyle>
            <a:lvl1pPr marL="0" indent="0">
              <a:buNone/>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908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spcBef>
                <a:spcPts val="0"/>
              </a:spcBef>
              <a:buNone/>
              <a:defRPr sz="2400">
                <a:solidFill>
                  <a:schemeClr val="bg1"/>
                </a:solidFill>
              </a:defRPr>
            </a:lvl1pPr>
            <a:lvl2pPr marL="451093" indent="0">
              <a:spcBef>
                <a:spcPts val="0"/>
              </a:spcBef>
              <a:buNone/>
              <a:defRPr sz="2400">
                <a:solidFill>
                  <a:schemeClr val="bg1"/>
                </a:solidFill>
              </a:defRPr>
            </a:lvl2pPr>
            <a:lvl3pPr marL="914377" indent="0">
              <a:spcBef>
                <a:spcPts val="0"/>
              </a:spcBef>
              <a:buNone/>
              <a:defRPr sz="2400">
                <a:solidFill>
                  <a:schemeClr val="bg1"/>
                </a:solidFill>
              </a:defRPr>
            </a:lvl3pPr>
            <a:lvl4pPr marL="1365470" indent="0">
              <a:spcBef>
                <a:spcPts val="0"/>
              </a:spcBef>
              <a:buNone/>
              <a:defRPr sz="2400">
                <a:solidFill>
                  <a:schemeClr val="bg1"/>
                </a:solidFill>
              </a:defRPr>
            </a:lvl4pPr>
            <a:lvl5pPr marL="1828754" indent="0">
              <a:spcBef>
                <a:spcPts val="0"/>
              </a:spcBef>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42672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79248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871432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609600" y="2475720"/>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6000" y="2475720"/>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609600" y="4326952"/>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6096000" y="4326952"/>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4002059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2475720"/>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6000" y="2475720"/>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609600" y="4326952"/>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6096000" y="4326952"/>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515313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1/3">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7111999" cy="863601"/>
          </a:xfrm>
        </p:spPr>
        <p:txBody>
          <a:bodyPr anchor="t">
            <a:normAutofit/>
          </a:bodyPr>
          <a:lstStyle>
            <a:lvl1pPr>
              <a:defRPr sz="3733"/>
            </a:lvl1pPr>
          </a:lstStyle>
          <a:p>
            <a:r>
              <a:rPr lang="en-US"/>
              <a:t>Click to edit Master title style</a:t>
            </a:r>
            <a:endParaRPr lang="en-US" dirty="0"/>
          </a:p>
        </p:txBody>
      </p:sp>
      <p:sp>
        <p:nvSpPr>
          <p:cNvPr id="3" name="Content Placeholder 2"/>
          <p:cNvSpPr>
            <a:spLocks noGrp="1"/>
          </p:cNvSpPr>
          <p:nvPr>
            <p:ph idx="1"/>
          </p:nvPr>
        </p:nvSpPr>
        <p:spPr>
          <a:xfrm>
            <a:off x="8128000" y="0"/>
            <a:ext cx="40640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609600" y="1701803"/>
            <a:ext cx="7112000" cy="44703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609601" y="330200"/>
            <a:ext cx="7111999"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816261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1/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7111999" cy="863601"/>
          </a:xfrm>
        </p:spPr>
        <p:txBody>
          <a:bodyPr anchor="t">
            <a:normAutofit/>
          </a:bodyPr>
          <a:lstStyle>
            <a:lvl1pPr>
              <a:defRPr sz="3733">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128000" y="0"/>
            <a:ext cx="40640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609600" y="1701803"/>
            <a:ext cx="7112000" cy="447039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609601" y="330200"/>
            <a:ext cx="7111999"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24010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944050"/>
            <a:ext cx="10972800" cy="969900"/>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429129"/>
            <a:ext cx="10972800" cy="482408"/>
          </a:xfrm>
        </p:spPr>
        <p:txBody>
          <a:bodyPr>
            <a:normAutofit/>
          </a:bodyPr>
          <a:lstStyle>
            <a:lvl1pPr marL="0" indent="0">
              <a:buNone/>
              <a:defRPr sz="1867" b="1" i="0" cap="all" spc="67" baseline="0">
                <a:solidFill>
                  <a:schemeClr val="bg1"/>
                </a:solidFill>
                <a:latin typeface="Avenir Heavy" panose="02000503020000020003"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3244948" cy="365125"/>
          </a:xfrm>
          <a:prstGeom prst="rect">
            <a:avLst/>
          </a:prstGeom>
        </p:spPr>
        <p:txBody>
          <a:bodyPr/>
          <a:lstStyle>
            <a:lvl1pPr>
              <a:defRPr>
                <a:solidFill>
                  <a:schemeClr val="tx1">
                    <a:lumMod val="40000"/>
                    <a:lumOff val="60000"/>
                  </a:schemeClr>
                </a:solidFill>
              </a:defRPr>
            </a:lvl1pPr>
          </a:lstStyle>
          <a:p>
            <a:r>
              <a:rPr lang="en-US" dirty="0"/>
              <a:t>OFFICE OF THE CTO – DIGITAL EXPERIENCE</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cxnSp>
        <p:nvCxnSpPr>
          <p:cNvPr id="8" name="Straight Connector 7">
            <a:extLst>
              <a:ext uri="{FF2B5EF4-FFF2-40B4-BE49-F238E27FC236}">
                <a16:creationId xmlns:a16="http://schemas.microsoft.com/office/drawing/2014/main" id="{1437FEA6-1A2C-D14B-80D4-D1D39CE1B055}"/>
              </a:ext>
            </a:extLst>
          </p:cNvPr>
          <p:cNvCxnSpPr/>
          <p:nvPr userDrawn="1"/>
        </p:nvCxnSpPr>
        <p:spPr>
          <a:xfrm>
            <a:off x="609600" y="3913949"/>
            <a:ext cx="10972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381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1/2">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5283200" cy="863600"/>
          </a:xfrm>
        </p:spPr>
        <p:txBody>
          <a:bodyPr anchor="t">
            <a:normAutofit/>
          </a:bodyPr>
          <a:lstStyle>
            <a:lvl1pPr>
              <a:defRPr sz="3733"/>
            </a:lvl1pPr>
          </a:lstStyle>
          <a:p>
            <a:r>
              <a:rPr lang="en-US"/>
              <a:t>Click to edit Master title style</a:t>
            </a:r>
            <a:endParaRPr lang="en-US" dirty="0"/>
          </a:p>
        </p:txBody>
      </p:sp>
      <p:sp>
        <p:nvSpPr>
          <p:cNvPr id="3" name="Content Placeholder 2"/>
          <p:cNvSpPr>
            <a:spLocks noGrp="1"/>
          </p:cNvSpPr>
          <p:nvPr>
            <p:ph idx="1"/>
          </p:nvPr>
        </p:nvSpPr>
        <p:spPr>
          <a:xfrm>
            <a:off x="6299200" y="0"/>
            <a:ext cx="58928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4078333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1/2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5283200" cy="863600"/>
          </a:xfrm>
        </p:spPr>
        <p:txBody>
          <a:bodyPr anchor="t">
            <a:normAutofit/>
          </a:bodyPr>
          <a:lstStyle>
            <a:lvl1pPr>
              <a:defRPr sz="3733">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299200" y="0"/>
            <a:ext cx="58928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4144788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2/3">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3429000" cy="1314449"/>
          </a:xfrm>
        </p:spPr>
        <p:txBody>
          <a:bodyPr anchor="t">
            <a:noAutofit/>
          </a:bodyPr>
          <a:lstStyle>
            <a:lvl1pPr>
              <a:defRPr sz="3733"/>
            </a:lvl1pPr>
          </a:lstStyle>
          <a:p>
            <a:r>
              <a:rPr lang="en-US"/>
              <a:t>Click to edit Master title style</a:t>
            </a:r>
            <a:endParaRPr lang="en-US" dirty="0"/>
          </a:p>
        </p:txBody>
      </p:sp>
      <p:sp>
        <p:nvSpPr>
          <p:cNvPr id="3" name="Content Placeholder 2"/>
          <p:cNvSpPr>
            <a:spLocks noGrp="1"/>
          </p:cNvSpPr>
          <p:nvPr>
            <p:ph idx="1"/>
          </p:nvPr>
        </p:nvSpPr>
        <p:spPr>
          <a:xfrm>
            <a:off x="4495800" y="0"/>
            <a:ext cx="76962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609600" y="2184400"/>
            <a:ext cx="3429000" cy="3987800"/>
          </a:xfrm>
        </p:spPr>
        <p:txBody>
          <a:bodyPr>
            <a:noAutofit/>
          </a:bodyPr>
          <a:lstStyle>
            <a:lvl1pPr marL="0" indent="0">
              <a:buNone/>
              <a:defRPr sz="2133"/>
            </a:lvl1pPr>
            <a:lvl2pPr marL="451093" indent="0">
              <a:buNone/>
              <a:defRPr sz="2133"/>
            </a:lvl2pPr>
            <a:lvl3pPr marL="914377" indent="0">
              <a:buNone/>
              <a:defRPr sz="2133"/>
            </a:lvl3pPr>
            <a:lvl4pPr marL="1365470" indent="0">
              <a:buNone/>
              <a:defRPr sz="2133"/>
            </a:lvl4pPr>
            <a:lvl5pPr marL="1828754" indent="0">
              <a:buNone/>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821518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2/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3429000" cy="1314449"/>
          </a:xfrm>
        </p:spPr>
        <p:txBody>
          <a:bodyPr anchor="t">
            <a:noAutofit/>
          </a:bodyPr>
          <a:lstStyle>
            <a:lvl1pPr>
              <a:defRPr sz="3733">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95800" y="0"/>
            <a:ext cx="76962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609600" y="2184400"/>
            <a:ext cx="3429000" cy="3987800"/>
          </a:xfrm>
        </p:spPr>
        <p:txBody>
          <a:bodyPr>
            <a:noAutofit/>
          </a:bodyPr>
          <a:lstStyle>
            <a:lvl1pPr marL="0" indent="0">
              <a:buNone/>
              <a:defRPr sz="2133">
                <a:solidFill>
                  <a:schemeClr val="bg1"/>
                </a:solidFill>
              </a:defRPr>
            </a:lvl1pPr>
            <a:lvl2pPr marL="451093" indent="0">
              <a:buNone/>
              <a:defRPr sz="2133">
                <a:solidFill>
                  <a:schemeClr val="bg1"/>
                </a:solidFill>
              </a:defRPr>
            </a:lvl2pPr>
            <a:lvl3pPr marL="914377" indent="0">
              <a:buNone/>
              <a:defRPr sz="2133">
                <a:solidFill>
                  <a:schemeClr val="bg1"/>
                </a:solidFill>
              </a:defRPr>
            </a:lvl3pPr>
            <a:lvl4pPr marL="1365470" indent="0">
              <a:buNone/>
              <a:defRPr sz="2133">
                <a:solidFill>
                  <a:schemeClr val="bg1"/>
                </a:solidFill>
              </a:defRPr>
            </a:lvl4pPr>
            <a:lvl5pPr marL="1828754" indent="0">
              <a:buNone/>
              <a:defRPr sz="21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1210059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Wide">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058400" cy="839787"/>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0" y="1701801"/>
            <a:ext cx="121920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1003214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Wide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058400" cy="839787"/>
          </a:xfrm>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0" y="1701801"/>
            <a:ext cx="121920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1053168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plit 2/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7721600" y="0"/>
            <a:ext cx="44704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609602" y="685801"/>
            <a:ext cx="6659301" cy="863600"/>
          </a:xfrm>
        </p:spPr>
        <p:txBody>
          <a:bodyPr anchor="t">
            <a:normAutofit/>
          </a:bodyPr>
          <a:lstStyle>
            <a:lvl1pPr>
              <a:defRPr sz="3733"/>
            </a:lvl1pPr>
          </a:lstStyle>
          <a:p>
            <a:r>
              <a:rPr lang="en-US"/>
              <a:t>Click to edit Master title style</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a:xfrm>
            <a:off x="4064000" y="6356351"/>
            <a:ext cx="3204901" cy="365125"/>
          </a:xfrm>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6659301"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6659301"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8128001" y="685800"/>
            <a:ext cx="3454399" cy="5486400"/>
          </a:xfrm>
        </p:spPr>
        <p:txBody>
          <a:bodyPr anchor="ctr"/>
          <a:lstStyle>
            <a:lvl1pPr marL="0" indent="0" algn="l">
              <a:buNone/>
              <a:defRPr>
                <a:solidFill>
                  <a:schemeClr val="bg1"/>
                </a:solidFill>
              </a:defRPr>
            </a:lvl1pPr>
            <a:lvl2pPr marL="451093" indent="0" algn="l">
              <a:buNone/>
              <a:defRPr>
                <a:solidFill>
                  <a:schemeClr val="bg1"/>
                </a:solidFill>
              </a:defRPr>
            </a:lvl2pPr>
            <a:lvl3pPr marL="914377" indent="0" algn="l">
              <a:buNone/>
              <a:defRPr>
                <a:solidFill>
                  <a:schemeClr val="bg1"/>
                </a:solidFill>
              </a:defRPr>
            </a:lvl3pPr>
            <a:lvl4pPr marL="1365470" indent="0" algn="l">
              <a:buNone/>
              <a:defRPr>
                <a:solidFill>
                  <a:schemeClr val="bg1"/>
                </a:solidFill>
              </a:defRPr>
            </a:lvl4pPr>
            <a:lvl5pPr marL="1828754" indent="0" algn="l">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0093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plit 1/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6299200" y="0"/>
            <a:ext cx="589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609601" y="685801"/>
            <a:ext cx="5283200" cy="863600"/>
          </a:xfrm>
        </p:spPr>
        <p:txBody>
          <a:bodyPr anchor="t">
            <a:normAutofit/>
          </a:bodyPr>
          <a:lstStyle>
            <a:lvl1pPr>
              <a:defRPr sz="3733"/>
            </a:lvl1pPr>
          </a:lstStyle>
          <a:p>
            <a:r>
              <a:rPr lang="en-US"/>
              <a:t>Click to edit Master title style</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a:xfrm>
            <a:off x="3352800" y="6356351"/>
            <a:ext cx="2540000" cy="365125"/>
          </a:xfrm>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6759614" y="685800"/>
            <a:ext cx="4822785" cy="5486400"/>
          </a:xfrm>
        </p:spPr>
        <p:txBody>
          <a:bodyPr anchor="ctr"/>
          <a:lstStyle>
            <a:lvl1pPr marL="0" indent="0">
              <a:buNone/>
              <a:defRPr>
                <a:solidFill>
                  <a:schemeClr val="bg1"/>
                </a:solidFill>
              </a:defRPr>
            </a:lvl1pPr>
            <a:lvl2pPr marL="451093" indent="0">
              <a:buNone/>
              <a:defRPr>
                <a:solidFill>
                  <a:schemeClr val="bg1"/>
                </a:solidFill>
              </a:defRPr>
            </a:lvl2pPr>
            <a:lvl3pPr marL="914377" indent="0">
              <a:buNone/>
              <a:defRPr>
                <a:solidFill>
                  <a:schemeClr val="bg1"/>
                </a:solidFill>
              </a:defRPr>
            </a:lvl3pPr>
            <a:lvl4pPr marL="1365470" indent="0">
              <a:buNone/>
              <a:defRPr>
                <a:solidFill>
                  <a:schemeClr val="bg1"/>
                </a:solidFill>
              </a:defRPr>
            </a:lvl4pPr>
            <a:lvl5pPr marL="1828754"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98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lit 1/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4470400" y="0"/>
            <a:ext cx="7721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a:xfrm>
            <a:off x="4923099" y="6356351"/>
            <a:ext cx="3204901" cy="365125"/>
          </a:xfrm>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4923099" y="685800"/>
            <a:ext cx="6659300" cy="5486400"/>
          </a:xfrm>
        </p:spPr>
        <p:txBody>
          <a:bodyPr anchor="ctr"/>
          <a:lstStyle>
            <a:lvl1pPr marL="0" indent="0">
              <a:buNone/>
              <a:defRPr>
                <a:solidFill>
                  <a:schemeClr val="bg1"/>
                </a:solidFill>
              </a:defRPr>
            </a:lvl1pPr>
            <a:lvl2pPr marL="451093" indent="0">
              <a:buNone/>
              <a:defRPr>
                <a:solidFill>
                  <a:schemeClr val="bg1"/>
                </a:solidFill>
              </a:defRPr>
            </a:lvl2pPr>
            <a:lvl3pPr marL="914377" indent="0">
              <a:buNone/>
              <a:defRPr>
                <a:solidFill>
                  <a:schemeClr val="bg1"/>
                </a:solidFill>
              </a:defRPr>
            </a:lvl3pPr>
            <a:lvl4pPr marL="1365470" indent="0">
              <a:buNone/>
              <a:defRPr>
                <a:solidFill>
                  <a:schemeClr val="bg1"/>
                </a:solidFill>
              </a:defRPr>
            </a:lvl4pPr>
            <a:lvl5pPr marL="1828754"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15EB4C65-0043-874A-864A-C95B64D3195B}"/>
              </a:ext>
            </a:extLst>
          </p:cNvPr>
          <p:cNvSpPr>
            <a:spLocks noGrp="1"/>
          </p:cNvSpPr>
          <p:nvPr>
            <p:ph type="title"/>
          </p:nvPr>
        </p:nvSpPr>
        <p:spPr>
          <a:xfrm>
            <a:off x="609600" y="685800"/>
            <a:ext cx="3429000" cy="863600"/>
          </a:xfrm>
        </p:spPr>
        <p:txBody>
          <a:bodyPr anchor="t">
            <a:noAutofit/>
          </a:bodyPr>
          <a:lstStyle>
            <a:lvl1pPr>
              <a:defRPr sz="3733"/>
            </a:lvl1pPr>
          </a:lstStyle>
          <a:p>
            <a:r>
              <a:rPr lang="en-US"/>
              <a:t>Click to edit Master title style</a:t>
            </a:r>
            <a:endParaRPr lang="en-US" dirty="0"/>
          </a:p>
        </p:txBody>
      </p:sp>
      <p:sp>
        <p:nvSpPr>
          <p:cNvPr id="13" name="Content Placeholder 6">
            <a:extLst>
              <a:ext uri="{FF2B5EF4-FFF2-40B4-BE49-F238E27FC236}">
                <a16:creationId xmlns:a16="http://schemas.microsoft.com/office/drawing/2014/main" id="{4516BD91-5D0B-F146-9E8A-B5D6EB7DA282}"/>
              </a:ext>
            </a:extLst>
          </p:cNvPr>
          <p:cNvSpPr>
            <a:spLocks noGrp="1"/>
          </p:cNvSpPr>
          <p:nvPr>
            <p:ph sz="quarter" idx="14"/>
          </p:nvPr>
        </p:nvSpPr>
        <p:spPr>
          <a:xfrm>
            <a:off x="609600" y="1701801"/>
            <a:ext cx="3429000" cy="4470399"/>
          </a:xfrm>
        </p:spPr>
        <p:txBody>
          <a:bodyPr>
            <a:noAutofit/>
          </a:bodyPr>
          <a:lstStyle>
            <a:lvl1pPr marL="0" indent="0">
              <a:buNone/>
              <a:defRPr sz="1867"/>
            </a:lvl1pPr>
            <a:lvl2pPr marL="451093" indent="0">
              <a:buNone/>
              <a:defRPr sz="1867"/>
            </a:lvl2pPr>
            <a:lvl3pPr marL="914377" indent="0">
              <a:buNone/>
              <a:defRPr sz="1867"/>
            </a:lvl3pPr>
            <a:lvl4pPr marL="1365470" indent="0">
              <a:buNone/>
              <a:defRPr sz="1867"/>
            </a:lvl4pPr>
            <a:lvl5pPr marL="1828754" indent="0">
              <a:buNone/>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923D814B-1F62-5848-AF4F-13F1D0486BA9}"/>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85905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Tree>
    <p:extLst>
      <p:ext uri="{BB962C8B-B14F-4D97-AF65-F5344CB8AC3E}">
        <p14:creationId xmlns:p14="http://schemas.microsoft.com/office/powerpoint/2010/main" val="26361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6114EA-0D00-BC46-A5D4-ACF5B72038B0}"/>
              </a:ext>
            </a:extLst>
          </p:cNvPr>
          <p:cNvPicPr>
            <a:picLocks noChangeAspect="1"/>
          </p:cNvPicPr>
          <p:nvPr userDrawn="1"/>
        </p:nvPicPr>
        <p:blipFill>
          <a:blip r:embed="rId2" cstate="email">
            <a:alphaModFix amt="10000"/>
            <a:extLst>
              <a:ext uri="{28A0092B-C50C-407E-A947-70E740481C1C}">
                <a14:useLocalDpi xmlns:a14="http://schemas.microsoft.com/office/drawing/2010/main"/>
              </a:ext>
            </a:extLst>
          </a:blip>
          <a:stretch>
            <a:fillRect/>
          </a:stretch>
        </p:blipFill>
        <p:spPr>
          <a:xfrm>
            <a:off x="0" y="6112"/>
            <a:ext cx="12192000" cy="6845776"/>
          </a:xfrm>
          <a:prstGeom prst="rect">
            <a:avLst/>
          </a:prstGeom>
        </p:spPr>
      </p:pic>
      <p:sp>
        <p:nvSpPr>
          <p:cNvPr id="2" name="Title 1"/>
          <p:cNvSpPr>
            <a:spLocks noGrp="1"/>
          </p:cNvSpPr>
          <p:nvPr>
            <p:ph type="title"/>
          </p:nvPr>
        </p:nvSpPr>
        <p:spPr>
          <a:xfrm>
            <a:off x="609600" y="1701800"/>
            <a:ext cx="10058400" cy="2212149"/>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609600" y="6356351"/>
            <a:ext cx="3244948" cy="365125"/>
          </a:xfrm>
          <a:prstGeom prst="rect">
            <a:avLst/>
          </a:prstGeom>
        </p:spPr>
        <p:txBody>
          <a:bodyPr/>
          <a:lstStyle>
            <a:lvl1pPr>
              <a:defRPr>
                <a:solidFill>
                  <a:schemeClr val="tx1">
                    <a:lumMod val="40000"/>
                    <a:lumOff val="60000"/>
                  </a:schemeClr>
                </a:solidFill>
              </a:defRPr>
            </a:lvl1pPr>
          </a:lstStyle>
          <a:p>
            <a:r>
              <a:rPr lang="en-US" dirty="0"/>
              <a:t>OFFICE OF THE CTO – DIGITAL EXPERIENCE</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3" name="Text Placeholder 12">
            <a:extLst>
              <a:ext uri="{FF2B5EF4-FFF2-40B4-BE49-F238E27FC236}">
                <a16:creationId xmlns:a16="http://schemas.microsoft.com/office/drawing/2014/main" id="{BFD32B6E-CB65-6444-AC6F-B99C81A5FF95}"/>
              </a:ext>
            </a:extLst>
          </p:cNvPr>
          <p:cNvSpPr>
            <a:spLocks noGrp="1"/>
          </p:cNvSpPr>
          <p:nvPr>
            <p:ph type="body" sz="quarter" idx="14"/>
          </p:nvPr>
        </p:nvSpPr>
        <p:spPr>
          <a:xfrm>
            <a:off x="609600" y="3962634"/>
            <a:ext cx="10058400" cy="670327"/>
          </a:xfrm>
        </p:spPr>
        <p:txBody>
          <a:bodyPr/>
          <a:lstStyle>
            <a:lvl1pPr marL="0" indent="0">
              <a:buNone/>
              <a:defRPr>
                <a:solidFill>
                  <a:schemeClr val="bg1"/>
                </a:solidFill>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151672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dar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3" name="Footer Placeholder 2"/>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4" name="Slide Number Placeholder 3"/>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Tree>
    <p:extLst>
      <p:ext uri="{BB962C8B-B14F-4D97-AF65-F5344CB8AC3E}">
        <p14:creationId xmlns:p14="http://schemas.microsoft.com/office/powerpoint/2010/main" val="30053819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8"/>
        <p:cNvGrpSpPr/>
        <p:nvPr/>
      </p:nvGrpSpPr>
      <p:grpSpPr>
        <a:xfrm>
          <a:off x="0" y="0"/>
          <a:ext cx="0" cy="0"/>
          <a:chOff x="0" y="0"/>
          <a:chExt cx="0" cy="0"/>
        </a:xfrm>
      </p:grpSpPr>
      <p:cxnSp>
        <p:nvCxnSpPr>
          <p:cNvPr id="279" name="Google Shape;279;gd2913e9e05_0_166"/>
          <p:cNvCxnSpPr/>
          <p:nvPr/>
        </p:nvCxnSpPr>
        <p:spPr>
          <a:xfrm>
            <a:off x="652291" y="1883036"/>
            <a:ext cx="442000" cy="0"/>
          </a:xfrm>
          <a:prstGeom prst="straightConnector1">
            <a:avLst/>
          </a:prstGeom>
          <a:noFill/>
          <a:ln w="38100" cap="flat" cmpd="sng">
            <a:solidFill>
              <a:schemeClr val="accent4"/>
            </a:solidFill>
            <a:prstDash val="solid"/>
            <a:round/>
            <a:headEnd type="none" w="sm" len="sm"/>
            <a:tailEnd type="none" w="sm" len="sm"/>
          </a:ln>
        </p:spPr>
      </p:cxnSp>
      <p:sp>
        <p:nvSpPr>
          <p:cNvPr id="280" name="Google Shape;280;gd2913e9e05_0_166"/>
          <p:cNvSpPr txBox="1">
            <a:spLocks noGrp="1"/>
          </p:cNvSpPr>
          <p:nvPr>
            <p:ph type="title"/>
          </p:nvPr>
        </p:nvSpPr>
        <p:spPr>
          <a:xfrm>
            <a:off x="517200" y="740800"/>
            <a:ext cx="3744000" cy="1007600"/>
          </a:xfrm>
          <a:prstGeom prst="rect">
            <a:avLst/>
          </a:prstGeom>
        </p:spPr>
        <p:txBody>
          <a:bodyPr spcFirstLastPara="1" wrap="square" lIns="91425" tIns="45700" rIns="91425" bIns="45700" anchor="t" anchorCtr="0">
            <a:norm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81" name="Google Shape;281;gd2913e9e05_0_166"/>
          <p:cNvSpPr txBox="1">
            <a:spLocks noGrp="1"/>
          </p:cNvSpPr>
          <p:nvPr>
            <p:ph type="body" idx="1"/>
          </p:nvPr>
        </p:nvSpPr>
        <p:spPr>
          <a:xfrm>
            <a:off x="517200" y="2125367"/>
            <a:ext cx="3744000" cy="3574800"/>
          </a:xfrm>
          <a:prstGeom prst="rect">
            <a:avLst/>
          </a:prstGeom>
        </p:spPr>
        <p:txBody>
          <a:bodyPr spcFirstLastPara="1" wrap="square" lIns="91425" tIns="45700" rIns="91425" bIns="45700" anchor="t" anchorCtr="0">
            <a:normAutofit/>
          </a:bodyPr>
          <a:lstStyle>
            <a:lvl1pPr marL="609585" lvl="0" indent="-406390" rtl="0">
              <a:spcBef>
                <a:spcPts val="0"/>
              </a:spcBef>
              <a:spcAft>
                <a:spcPts val="0"/>
              </a:spcAft>
              <a:buSzPts val="1200"/>
              <a:buChar char="•"/>
              <a:defRPr sz="1600"/>
            </a:lvl1pPr>
            <a:lvl2pPr marL="1219170" lvl="1" indent="-406390" rtl="0">
              <a:spcBef>
                <a:spcPts val="800"/>
              </a:spcBef>
              <a:spcAft>
                <a:spcPts val="0"/>
              </a:spcAft>
              <a:buSzPts val="1200"/>
              <a:buChar char="•"/>
              <a:defRPr sz="1600"/>
            </a:lvl2pPr>
            <a:lvl3pPr marL="1828754" lvl="2" indent="-406390" rtl="0">
              <a:spcBef>
                <a:spcPts val="800"/>
              </a:spcBef>
              <a:spcAft>
                <a:spcPts val="0"/>
              </a:spcAft>
              <a:buSzPts val="1200"/>
              <a:buChar char="•"/>
              <a:defRPr sz="1600"/>
            </a:lvl3pPr>
            <a:lvl4pPr marL="2438339" lvl="3" indent="-406390" rtl="0">
              <a:spcBef>
                <a:spcPts val="800"/>
              </a:spcBef>
              <a:spcAft>
                <a:spcPts val="0"/>
              </a:spcAft>
              <a:buSzPts val="1200"/>
              <a:buChar char="•"/>
              <a:defRPr sz="1600"/>
            </a:lvl4pPr>
            <a:lvl5pPr marL="3047924" lvl="4" indent="-406390" rtl="0">
              <a:spcBef>
                <a:spcPts val="800"/>
              </a:spcBef>
              <a:spcAft>
                <a:spcPts val="0"/>
              </a:spcAft>
              <a:buSzPts val="1200"/>
              <a:buChar char="•"/>
              <a:defRPr sz="1600"/>
            </a:lvl5pPr>
            <a:lvl6pPr marL="3657509" lvl="5" indent="-406390" rtl="0">
              <a:spcBef>
                <a:spcPts val="800"/>
              </a:spcBef>
              <a:spcAft>
                <a:spcPts val="0"/>
              </a:spcAft>
              <a:buSzPts val="1200"/>
              <a:buChar char="•"/>
              <a:defRPr sz="1600"/>
            </a:lvl6pPr>
            <a:lvl7pPr marL="4267093" lvl="6" indent="-406390" rtl="0">
              <a:spcBef>
                <a:spcPts val="500"/>
              </a:spcBef>
              <a:spcAft>
                <a:spcPts val="0"/>
              </a:spcAft>
              <a:buSzPts val="1200"/>
              <a:buChar char="•"/>
              <a:defRPr sz="1600"/>
            </a:lvl7pPr>
            <a:lvl8pPr marL="4876678" lvl="7" indent="-406390" rtl="0">
              <a:spcBef>
                <a:spcPts val="500"/>
              </a:spcBef>
              <a:spcAft>
                <a:spcPts val="0"/>
              </a:spcAft>
              <a:buSzPts val="1200"/>
              <a:buChar char="•"/>
              <a:defRPr sz="1600"/>
            </a:lvl8pPr>
            <a:lvl9pPr marL="5486263" lvl="8" indent="-406390" rtl="0">
              <a:spcBef>
                <a:spcPts val="500"/>
              </a:spcBef>
              <a:spcAft>
                <a:spcPts val="0"/>
              </a:spcAft>
              <a:buSzPts val="1200"/>
              <a:buChar char="•"/>
              <a:defRPr sz="1600"/>
            </a:lvl9pPr>
          </a:lstStyle>
          <a:p>
            <a:endParaRPr/>
          </a:p>
        </p:txBody>
      </p:sp>
      <p:sp>
        <p:nvSpPr>
          <p:cNvPr id="282" name="Google Shape;282;gd2913e9e05_0_166"/>
          <p:cNvSpPr txBox="1">
            <a:spLocks noGrp="1"/>
          </p:cNvSpPr>
          <p:nvPr>
            <p:ph type="sldNum" idx="12"/>
          </p:nvPr>
        </p:nvSpPr>
        <p:spPr>
          <a:xfrm>
            <a:off x="11296611" y="6217623"/>
            <a:ext cx="731600" cy="5248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pic>
        <p:nvPicPr>
          <p:cNvPr id="283" name="Google Shape;283;gd2913e9e05_0_166"/>
          <p:cNvPicPr preferRelativeResize="0"/>
          <p:nvPr/>
        </p:nvPicPr>
        <p:blipFill>
          <a:blip r:embed="rId2">
            <a:alphaModFix/>
          </a:blip>
          <a:stretch>
            <a:fillRect/>
          </a:stretch>
        </p:blipFill>
        <p:spPr>
          <a:xfrm>
            <a:off x="9457172" y="6119239"/>
            <a:ext cx="2506200" cy="556933"/>
          </a:xfrm>
          <a:prstGeom prst="rect">
            <a:avLst/>
          </a:prstGeom>
          <a:noFill/>
          <a:ln>
            <a:noFill/>
          </a:ln>
        </p:spPr>
      </p:pic>
    </p:spTree>
    <p:extLst>
      <p:ext uri="{BB962C8B-B14F-4D97-AF65-F5344CB8AC3E}">
        <p14:creationId xmlns:p14="http://schemas.microsoft.com/office/powerpoint/2010/main" val="385446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p>
            <a:r>
              <a:rPr lang="en-US" dirty="0"/>
              <a:t>OFFICE OF THE CTO – DIGITAL EXPERIENCE</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p>
            <a:fld id="{C9F7588F-6348-F24B-A92C-146CC9ED7FC5}" type="slidenum">
              <a:rPr lang="en-US" smtClean="0"/>
              <a:pPr/>
              <a:t>‹#›</a:t>
            </a:fld>
            <a:endParaRPr lang="en-US" dirty="0"/>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609600" y="330200"/>
            <a:ext cx="10972800" cy="5842000"/>
          </a:xfrm>
        </p:spPr>
        <p:txBody>
          <a:bodyPr anchor="ctr">
            <a:normAutofit/>
          </a:bodyPr>
          <a:lstStyle>
            <a:lvl1pPr marL="0" indent="0">
              <a:buNone/>
              <a:defRPr sz="3733"/>
            </a:lvl1pPr>
            <a:lvl2pPr marL="457189" indent="0">
              <a:buNone/>
              <a:defRPr sz="3733"/>
            </a:lvl2pPr>
            <a:lvl3pPr marL="914377" indent="0">
              <a:buNone/>
              <a:defRPr sz="3733"/>
            </a:lvl3pPr>
            <a:lvl4pPr marL="1371566" indent="0">
              <a:buNone/>
              <a:defRPr sz="3733"/>
            </a:lvl4pPr>
            <a:lvl5pPr marL="1828754" indent="0">
              <a:buNone/>
              <a:defRPr sz="3733"/>
            </a:lvl5pPr>
          </a:lstStyle>
          <a:p>
            <a:pPr lvl="0"/>
            <a:r>
              <a:rPr lang="en-US"/>
              <a:t>Click to edit Master text styles</a:t>
            </a:r>
          </a:p>
        </p:txBody>
      </p:sp>
    </p:spTree>
    <p:extLst>
      <p:ext uri="{BB962C8B-B14F-4D97-AF65-F5344CB8AC3E}">
        <p14:creationId xmlns:p14="http://schemas.microsoft.com/office/powerpoint/2010/main" val="1633684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dea dark">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lvl1pPr>
              <a:defRPr>
                <a:solidFill>
                  <a:schemeClr val="tx1">
                    <a:lumMod val="40000"/>
                    <a:lumOff val="60000"/>
                  </a:schemeClr>
                </a:solidFill>
              </a:defRPr>
            </a:lvl1pPr>
          </a:lstStyle>
          <a:p>
            <a:r>
              <a:rPr lang="en-US" dirty="0"/>
              <a:t>OFFICE OF THE CTO – DIGITAL EXPERIENCE</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609600" y="330200"/>
            <a:ext cx="10972800" cy="5842000"/>
          </a:xfrm>
        </p:spPr>
        <p:txBody>
          <a:bodyPr anchor="ctr">
            <a:normAutofit/>
          </a:bodyPr>
          <a:lstStyle>
            <a:lvl1pPr marL="0" indent="0">
              <a:buNone/>
              <a:defRPr sz="3733">
                <a:solidFill>
                  <a:schemeClr val="bg1"/>
                </a:solidFill>
              </a:defRPr>
            </a:lvl1pPr>
            <a:lvl2pPr marL="457189" indent="0">
              <a:buNone/>
              <a:defRPr sz="3733"/>
            </a:lvl2pPr>
            <a:lvl3pPr marL="914377" indent="0">
              <a:buNone/>
              <a:defRPr sz="3733"/>
            </a:lvl3pPr>
            <a:lvl4pPr marL="1371566" indent="0">
              <a:buNone/>
              <a:defRPr sz="3733"/>
            </a:lvl4pPr>
            <a:lvl5pPr marL="1828754" indent="0">
              <a:buNone/>
              <a:defRPr sz="3733"/>
            </a:lvl5pPr>
          </a:lstStyle>
          <a:p>
            <a:pPr lvl="0"/>
            <a:r>
              <a:rPr lang="en-US"/>
              <a:t>Click to edit Master text styles</a:t>
            </a:r>
          </a:p>
        </p:txBody>
      </p:sp>
    </p:spTree>
    <p:extLst>
      <p:ext uri="{BB962C8B-B14F-4D97-AF65-F5344CB8AC3E}">
        <p14:creationId xmlns:p14="http://schemas.microsoft.com/office/powerpoint/2010/main" val="44769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058400" cy="839787"/>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609600" y="1701801"/>
            <a:ext cx="100584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599" y="6356351"/>
            <a:ext cx="3235288" cy="365125"/>
          </a:xfrm>
          <a:prstGeom prst="rect">
            <a:avLst/>
          </a:prstGeom>
        </p:spPr>
        <p:txBody>
          <a:bodyPr/>
          <a:lstStyle>
            <a:lvl1pPr>
              <a:defRPr/>
            </a:lvl1pPr>
          </a:lstStyle>
          <a:p>
            <a:r>
              <a:rPr lang="en-US" dirty="0"/>
              <a:t>OFFICE OF THE CTO – DIGITAL EXPERIENCE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81841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058400" cy="839787"/>
          </a:xfrm>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701801"/>
            <a:ext cx="100584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599" y="6356351"/>
            <a:ext cx="3287151" cy="365125"/>
          </a:xfrm>
          <a:prstGeom prst="rect">
            <a:avLst/>
          </a:prstGeom>
        </p:spPr>
        <p:txBody>
          <a:bodyPr/>
          <a:lstStyle>
            <a:lvl1pPr>
              <a:defRPr>
                <a:solidFill>
                  <a:schemeClr val="tx1">
                    <a:lumMod val="40000"/>
                    <a:lumOff val="60000"/>
                  </a:schemeClr>
                </a:solidFill>
              </a:defRPr>
            </a:lvl1pPr>
          </a:lstStyle>
          <a:p>
            <a:r>
              <a:rPr lang="en-US" dirty="0"/>
              <a:t>OFFICE OF THE CTO – DIGITAL EXPERIENCE</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404892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609600" y="2475721"/>
            <a:ext cx="5283200" cy="3701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9200" y="2475721"/>
            <a:ext cx="5283200" cy="3701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3301218" cy="365125"/>
          </a:xfrm>
          <a:prstGeom prst="rect">
            <a:avLst/>
          </a:prstGeom>
        </p:spPr>
        <p:txBody>
          <a:bodyPr/>
          <a:lstStyle/>
          <a:p>
            <a:r>
              <a:rPr lang="en-US" dirty="0"/>
              <a:t>OFFICE OF THE CTO – DIGITAL EXPERIENCE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609600" y="1701801"/>
            <a:ext cx="10058400" cy="597704"/>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0737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2475721"/>
            <a:ext cx="5283200" cy="37012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9200" y="2475721"/>
            <a:ext cx="5283200" cy="37012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3329354" cy="365125"/>
          </a:xfrm>
          <a:prstGeom prst="rect">
            <a:avLst/>
          </a:prstGeom>
        </p:spPr>
        <p:txBody>
          <a:bodyPr/>
          <a:lstStyle>
            <a:lvl1pPr>
              <a:defRPr>
                <a:solidFill>
                  <a:schemeClr val="tx1">
                    <a:lumMod val="40000"/>
                    <a:lumOff val="60000"/>
                  </a:schemeClr>
                </a:solidFill>
              </a:defRPr>
            </a:lvl1pPr>
          </a:lstStyle>
          <a:p>
            <a:r>
              <a:rPr lang="en-US" dirty="0"/>
              <a:t>OFFICE OF THE CTO – DIGITAL EXPERIENCE</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1426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800"/>
            <a:ext cx="10058400" cy="83978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701801"/>
            <a:ext cx="10058400" cy="44704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599" y="6356351"/>
            <a:ext cx="3273083" cy="365125"/>
          </a:xfrm>
          <a:prstGeom prst="rect">
            <a:avLst/>
          </a:prstGeom>
        </p:spPr>
        <p:txBody>
          <a:bodyPr vert="horz" lIns="91440" tIns="45720" rIns="91440" bIns="45720" rtlCol="0" anchor="ctr"/>
          <a:lstStyle>
            <a:lvl1pPr algn="l">
              <a:defRPr sz="1067" b="1" spc="133" baseline="0">
                <a:solidFill>
                  <a:schemeClr val="bg2"/>
                </a:solidFill>
                <a:latin typeface="Avenir" panose="02000503020000020003" pitchFamily="2" charset="0"/>
              </a:defRPr>
            </a:lvl1pPr>
          </a:lstStyle>
          <a:p>
            <a:r>
              <a:rPr lang="en-US" dirty="0"/>
              <a:t>OFFICE OF THE CTO – DIGITAL EXPERIENCE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bg2"/>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10668000" y="6356351"/>
            <a:ext cx="914400" cy="365125"/>
          </a:xfrm>
          <a:prstGeom prst="rect">
            <a:avLst/>
          </a:prstGeom>
        </p:spPr>
        <p:txBody>
          <a:bodyPr vert="horz" lIns="91440" tIns="45720" rIns="91440" bIns="45720" rtlCol="0" anchor="ctr"/>
          <a:lstStyle>
            <a:lvl1pPr algn="r">
              <a:defRPr sz="1200">
                <a:solidFill>
                  <a:schemeClr val="bg2"/>
                </a:solidFill>
                <a:latin typeface="Avenir" panose="02000503020000020003" pitchFamily="2" charset="0"/>
              </a:defRPr>
            </a:lvl1pPr>
          </a:lstStyle>
          <a:p>
            <a:fld id="{C9F7588F-6348-F24B-A92C-146CC9ED7FC5}" type="slidenum">
              <a:rPr lang="en-US" smtClean="0"/>
              <a:pPr/>
              <a:t>‹#›</a:t>
            </a:fld>
            <a:endParaRPr lang="en-US" dirty="0"/>
          </a:p>
        </p:txBody>
      </p:sp>
    </p:spTree>
    <p:extLst>
      <p:ext uri="{BB962C8B-B14F-4D97-AF65-F5344CB8AC3E}">
        <p14:creationId xmlns:p14="http://schemas.microsoft.com/office/powerpoint/2010/main" val="3124661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5" r:id="rId31"/>
  </p:sldLayoutIdLst>
  <p:hf hdr="0"/>
  <p:txStyles>
    <p:titleStyle>
      <a:lvl1pPr algn="l" defTabSz="914377" rtl="0" eaLnBrk="1" latinLnBrk="0" hangingPunct="1">
        <a:lnSpc>
          <a:spcPct val="100000"/>
        </a:lnSpc>
        <a:spcBef>
          <a:spcPct val="0"/>
        </a:spcBef>
        <a:buNone/>
        <a:defRPr sz="3733" b="1" i="0" kern="1200">
          <a:solidFill>
            <a:schemeClr val="accent1"/>
          </a:solidFill>
          <a:latin typeface="Avenir Heavy" panose="02000503020000020003" pitchFamily="2" charset="0"/>
          <a:ea typeface="+mj-ea"/>
          <a:cs typeface="+mj-cs"/>
        </a:defRPr>
      </a:lvl1pPr>
    </p:titleStyle>
    <p:bodyStyle>
      <a:lvl1pPr marL="304792" indent="-304792" algn="l" defTabSz="914377"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Avenir" panose="02000503020000020003" pitchFamily="2" charset="0"/>
          <a:ea typeface="+mn-ea"/>
          <a:cs typeface="+mn-cs"/>
        </a:defRPr>
      </a:lvl1pPr>
      <a:lvl2pPr marL="755885" indent="-304792" algn="l" defTabSz="914377"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Avenir" panose="02000503020000020003" pitchFamily="2" charset="0"/>
          <a:ea typeface="+mn-ea"/>
          <a:cs typeface="+mn-cs"/>
        </a:defRPr>
      </a:lvl2pPr>
      <a:lvl3pPr marL="1219170" indent="-304792" algn="l" defTabSz="914377"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Avenir" panose="02000503020000020003" pitchFamily="2" charset="0"/>
          <a:ea typeface="+mn-ea"/>
          <a:cs typeface="+mn-cs"/>
        </a:defRPr>
      </a:lvl3pPr>
      <a:lvl4pPr marL="1670262" indent="-304792" algn="l" defTabSz="914377"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Avenir" panose="02000503020000020003" pitchFamily="2" charset="0"/>
          <a:ea typeface="+mn-ea"/>
          <a:cs typeface="+mn-cs"/>
        </a:defRPr>
      </a:lvl4pPr>
      <a:lvl5pPr marL="2133547" indent="-304792" algn="l" defTabSz="914377"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Avenir" panose="02000503020000020003"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pos="720">
          <p15:clr>
            <a:srgbClr val="F26B43"/>
          </p15:clr>
        </p15:guide>
        <p15:guide id="6" pos="5040">
          <p15:clr>
            <a:srgbClr val="F26B43"/>
          </p15:clr>
        </p15:guide>
        <p15:guide id="7" orient="horz" pos="156">
          <p15:clr>
            <a:srgbClr val="F26B43"/>
          </p15:clr>
        </p15:guide>
        <p15:guide id="8" orient="horz" pos="324">
          <p15:clr>
            <a:srgbClr val="F26B43"/>
          </p15:clr>
        </p15:guide>
        <p15:guide id="9" orient="horz" pos="732">
          <p15:clr>
            <a:srgbClr val="F26B43"/>
          </p15:clr>
        </p15:guide>
        <p15:guide id="10" orient="horz" pos="804">
          <p15:clr>
            <a:srgbClr val="F26B43"/>
          </p15:clr>
        </p15:guide>
        <p15:guide id="11" orient="horz" pos="2916">
          <p15:clr>
            <a:srgbClr val="F26B43"/>
          </p15:clr>
        </p15:guide>
        <p15:guide id="12" pos="2016">
          <p15:clr>
            <a:srgbClr val="F26B43"/>
          </p15:clr>
        </p15:guide>
        <p15:guide id="13" pos="3744">
          <p15:clr>
            <a:srgbClr val="F26B43"/>
          </p15:clr>
        </p15:guide>
        <p15:guide id="14" pos="2976">
          <p15:clr>
            <a:srgbClr val="F26B43"/>
          </p15:clr>
        </p15:guide>
        <p15:guide id="15" pos="2784">
          <p15:clr>
            <a:srgbClr val="F26B43"/>
          </p15:clr>
        </p15:guide>
        <p15:guide id="16" pos="3840">
          <p15:clr>
            <a:srgbClr val="F26B43"/>
          </p15:clr>
        </p15:guide>
        <p15:guide id="17" pos="3648">
          <p15:clr>
            <a:srgbClr val="F26B43"/>
          </p15:clr>
        </p15:guide>
        <p15:guide id="18" pos="2112">
          <p15:clr>
            <a:srgbClr val="F26B43"/>
          </p15:clr>
        </p15:guide>
        <p15:guide id="19" pos="19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va.gov/morgantown-vet-cent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492B-5FE3-4460-B8E4-9EA8D4B49B7A}"/>
              </a:ext>
            </a:extLst>
          </p:cNvPr>
          <p:cNvSpPr>
            <a:spLocks noGrp="1"/>
          </p:cNvSpPr>
          <p:nvPr>
            <p:ph type="ctrTitle"/>
          </p:nvPr>
        </p:nvSpPr>
        <p:spPr/>
        <p:txBody>
          <a:bodyPr>
            <a:normAutofit fontScale="90000"/>
          </a:bodyPr>
          <a:lstStyle/>
          <a:p>
            <a:r>
              <a:rPr lang="en-US" dirty="0"/>
              <a:t>VA.gov Vet Centers</a:t>
            </a:r>
            <a:br>
              <a:rPr lang="en-US" dirty="0"/>
            </a:br>
            <a:r>
              <a:rPr lang="en-US" dirty="0"/>
              <a:t>District 2 Kickoff</a:t>
            </a:r>
            <a:br>
              <a:rPr lang="en-US" dirty="0"/>
            </a:br>
            <a:endParaRPr lang="en-US" dirty="0"/>
          </a:p>
        </p:txBody>
      </p:sp>
      <p:sp>
        <p:nvSpPr>
          <p:cNvPr id="4" name="Subtitle 3">
            <a:extLst>
              <a:ext uri="{FF2B5EF4-FFF2-40B4-BE49-F238E27FC236}">
                <a16:creationId xmlns:a16="http://schemas.microsoft.com/office/drawing/2014/main" id="{B382D3B3-5985-4936-BFF2-FB6A27B87EBF}"/>
              </a:ext>
            </a:extLst>
          </p:cNvPr>
          <p:cNvSpPr>
            <a:spLocks noGrp="1"/>
          </p:cNvSpPr>
          <p:nvPr>
            <p:ph type="subTitle" idx="1"/>
          </p:nvPr>
        </p:nvSpPr>
        <p:spPr/>
        <p:txBody>
          <a:bodyPr/>
          <a:lstStyle/>
          <a:p>
            <a:r>
              <a:rPr lang="en-US" dirty="0"/>
              <a:t>Dave Conlon, Senior Director Digital Service at VA</a:t>
            </a:r>
          </a:p>
          <a:p>
            <a:r>
              <a:rPr lang="en-US" dirty="0"/>
              <a:t>Office of the CTO – Digital Experience</a:t>
            </a:r>
          </a:p>
        </p:txBody>
      </p:sp>
      <p:sp>
        <p:nvSpPr>
          <p:cNvPr id="5" name="Footer Placeholder 4">
            <a:extLst>
              <a:ext uri="{FF2B5EF4-FFF2-40B4-BE49-F238E27FC236}">
                <a16:creationId xmlns:a16="http://schemas.microsoft.com/office/drawing/2014/main" id="{E8EFAD21-EA21-4847-BD13-AAB6312C8DE4}"/>
              </a:ext>
            </a:extLst>
          </p:cNvPr>
          <p:cNvSpPr>
            <a:spLocks noGrp="1"/>
          </p:cNvSpPr>
          <p:nvPr>
            <p:ph type="ftr" sz="quarter" idx="11"/>
          </p:nvPr>
        </p:nvSpPr>
        <p:spPr/>
        <p:txBody>
          <a:bodyPr/>
          <a:lstStyle/>
          <a:p>
            <a:pPr defTabSz="914377"/>
            <a:r>
              <a:rPr lang="en-US" dirty="0">
                <a:solidFill>
                  <a:srgbClr val="1A5484">
                    <a:lumMod val="40000"/>
                    <a:lumOff val="60000"/>
                  </a:srgbClr>
                </a:solidFill>
              </a:rPr>
              <a:t>For Internal Use Only</a:t>
            </a:r>
          </a:p>
        </p:txBody>
      </p:sp>
      <p:sp>
        <p:nvSpPr>
          <p:cNvPr id="6" name="Slide Number Placeholder 5">
            <a:extLst>
              <a:ext uri="{FF2B5EF4-FFF2-40B4-BE49-F238E27FC236}">
                <a16:creationId xmlns:a16="http://schemas.microsoft.com/office/drawing/2014/main" id="{11DE78CD-A59E-444C-8768-3B825B54D483}"/>
              </a:ext>
            </a:extLst>
          </p:cNvPr>
          <p:cNvSpPr>
            <a:spLocks noGrp="1"/>
          </p:cNvSpPr>
          <p:nvPr>
            <p:ph type="sldNum" sz="quarter" idx="4294967295"/>
          </p:nvPr>
        </p:nvSpPr>
        <p:spPr>
          <a:xfrm>
            <a:off x="11277600" y="6356350"/>
            <a:ext cx="914400" cy="365125"/>
          </a:xfrm>
        </p:spPr>
        <p:txBody>
          <a:bodyPr/>
          <a:lstStyle/>
          <a:p>
            <a:pPr defTabSz="914377"/>
            <a:fld id="{C9F7588F-6348-F24B-A92C-146CC9ED7FC5}" type="slidenum">
              <a:rPr lang="en-US">
                <a:solidFill>
                  <a:srgbClr val="1A5484">
                    <a:lumMod val="40000"/>
                    <a:lumOff val="60000"/>
                  </a:srgbClr>
                </a:solidFill>
              </a:rPr>
              <a:pPr defTabSz="914377"/>
              <a:t>1</a:t>
            </a:fld>
            <a:endParaRPr lang="en-US" dirty="0">
              <a:solidFill>
                <a:srgbClr val="1A5484">
                  <a:lumMod val="40000"/>
                  <a:lumOff val="60000"/>
                </a:srgbClr>
              </a:solidFill>
            </a:endParaRPr>
          </a:p>
        </p:txBody>
      </p:sp>
    </p:spTree>
    <p:extLst>
      <p:ext uri="{BB962C8B-B14F-4D97-AF65-F5344CB8AC3E}">
        <p14:creationId xmlns:p14="http://schemas.microsoft.com/office/powerpoint/2010/main" val="4070800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770437C-F5B2-4EF9-B6BB-26C6736B831B}"/>
              </a:ext>
            </a:extLst>
          </p:cNvPr>
          <p:cNvSpPr>
            <a:spLocks noGrp="1"/>
          </p:cNvSpPr>
          <p:nvPr>
            <p:ph type="title"/>
          </p:nvPr>
        </p:nvSpPr>
        <p:spPr/>
        <p:txBody>
          <a:bodyPr/>
          <a:lstStyle/>
          <a:p>
            <a:r>
              <a:rPr lang="en-US" dirty="0"/>
              <a:t>District 2 timeline</a:t>
            </a:r>
          </a:p>
        </p:txBody>
      </p:sp>
      <p:graphicFrame>
        <p:nvGraphicFramePr>
          <p:cNvPr id="14" name="Table 14">
            <a:extLst>
              <a:ext uri="{FF2B5EF4-FFF2-40B4-BE49-F238E27FC236}">
                <a16:creationId xmlns:a16="http://schemas.microsoft.com/office/drawing/2014/main" id="{51CE612E-99DA-4746-9271-35E59D7D21CC}"/>
              </a:ext>
            </a:extLst>
          </p:cNvPr>
          <p:cNvGraphicFramePr>
            <a:graphicFrameLocks noGrp="1"/>
          </p:cNvGraphicFramePr>
          <p:nvPr>
            <p:ph idx="1"/>
            <p:extLst>
              <p:ext uri="{D42A27DB-BD31-4B8C-83A1-F6EECF244321}">
                <p14:modId xmlns:p14="http://schemas.microsoft.com/office/powerpoint/2010/main" val="1930166304"/>
              </p:ext>
            </p:extLst>
          </p:nvPr>
        </p:nvGraphicFramePr>
        <p:xfrm>
          <a:off x="609600" y="1293239"/>
          <a:ext cx="10058400" cy="4967328"/>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995972368"/>
                    </a:ext>
                  </a:extLst>
                </a:gridCol>
                <a:gridCol w="5029200">
                  <a:extLst>
                    <a:ext uri="{9D8B030D-6E8A-4147-A177-3AD203B41FA5}">
                      <a16:colId xmlns:a16="http://schemas.microsoft.com/office/drawing/2014/main" val="3187322014"/>
                    </a:ext>
                  </a:extLst>
                </a:gridCol>
              </a:tblGrid>
              <a:tr h="325264">
                <a:tc>
                  <a:txBody>
                    <a:bodyPr/>
                    <a:lstStyle/>
                    <a:p>
                      <a:r>
                        <a:rPr lang="en-US" sz="1400" dirty="0"/>
                        <a:t>Milestone</a:t>
                      </a:r>
                    </a:p>
                  </a:txBody>
                  <a:tcPr/>
                </a:tc>
                <a:tc>
                  <a:txBody>
                    <a:bodyPr/>
                    <a:lstStyle/>
                    <a:p>
                      <a:r>
                        <a:rPr lang="en-US" sz="1400" dirty="0"/>
                        <a:t>Dates</a:t>
                      </a:r>
                    </a:p>
                  </a:txBody>
                  <a:tcPr/>
                </a:tc>
                <a:extLst>
                  <a:ext uri="{0D108BD9-81ED-4DB2-BD59-A6C34878D82A}">
                    <a16:rowId xmlns:a16="http://schemas.microsoft.com/office/drawing/2014/main" val="2037436768"/>
                  </a:ext>
                </a:extLst>
              </a:tr>
              <a:tr h="325264">
                <a:tc>
                  <a:txBody>
                    <a:bodyPr/>
                    <a:lstStyle/>
                    <a:p>
                      <a:r>
                        <a:rPr lang="en-US" sz="1400" dirty="0"/>
                        <a:t>Kickoff Meetings</a:t>
                      </a:r>
                    </a:p>
                  </a:txBody>
                  <a:tcPr/>
                </a:tc>
                <a:tc>
                  <a:txBody>
                    <a:bodyPr/>
                    <a:lstStyle/>
                    <a:p>
                      <a:r>
                        <a:rPr lang="en-US" sz="1400" dirty="0"/>
                        <a:t>March 2</a:t>
                      </a:r>
                      <a:r>
                        <a:rPr lang="en-US" sz="1400" baseline="30000" dirty="0"/>
                        <a:t>nd</a:t>
                      </a:r>
                      <a:r>
                        <a:rPr lang="en-US" sz="1400" dirty="0"/>
                        <a:t> and March 3</a:t>
                      </a:r>
                      <a:r>
                        <a:rPr lang="en-US" sz="1400" baseline="30000" dirty="0"/>
                        <a:t>rd</a:t>
                      </a:r>
                      <a:r>
                        <a:rPr lang="en-US" sz="1400" dirty="0"/>
                        <a:t> </a:t>
                      </a:r>
                    </a:p>
                  </a:txBody>
                  <a:tcPr/>
                </a:tc>
                <a:extLst>
                  <a:ext uri="{0D108BD9-81ED-4DB2-BD59-A6C34878D82A}">
                    <a16:rowId xmlns:a16="http://schemas.microsoft.com/office/drawing/2014/main" val="3706938876"/>
                  </a:ext>
                </a:extLst>
              </a:tr>
              <a:tr h="2058521">
                <a:tc>
                  <a:txBody>
                    <a:bodyPr/>
                    <a:lstStyle/>
                    <a:p>
                      <a:r>
                        <a:rPr lang="en-US" sz="1400" dirty="0"/>
                        <a:t>Resources email sent to Vet Center Directors and Outreach Specialists that includes:</a:t>
                      </a:r>
                    </a:p>
                    <a:p>
                      <a:pPr marL="285750" indent="-285750">
                        <a:buFont typeface="Arial" panose="020B0604020202020204" pitchFamily="34" charset="0"/>
                        <a:buChar char="•"/>
                      </a:pPr>
                      <a:r>
                        <a:rPr lang="en-US" sz="1200" dirty="0"/>
                        <a:t>Link to Kickoff meeting video recordings (for those that missed us!)</a:t>
                      </a:r>
                    </a:p>
                    <a:p>
                      <a:pPr marL="285750" indent="-285750">
                        <a:buFont typeface="Arial" panose="020B0604020202020204" pitchFamily="34" charset="0"/>
                        <a:buChar char="•"/>
                      </a:pPr>
                      <a:r>
                        <a:rPr lang="en-US" sz="1200" dirty="0"/>
                        <a:t>Timeline</a:t>
                      </a:r>
                    </a:p>
                    <a:p>
                      <a:pPr marL="285750" indent="-285750">
                        <a:buFont typeface="Arial" panose="020B0604020202020204" pitchFamily="34" charset="0"/>
                        <a:buChar char="•"/>
                      </a:pPr>
                      <a:r>
                        <a:rPr lang="en-US" sz="1200" dirty="0"/>
                        <a:t>Workbook/content deck and links to Content Style Guide</a:t>
                      </a:r>
                    </a:p>
                    <a:p>
                      <a:pPr marL="285750" indent="-285750">
                        <a:buFont typeface="Arial" panose="020B0604020202020204" pitchFamily="34" charset="0"/>
                        <a:buChar char="•"/>
                      </a:pPr>
                      <a:r>
                        <a:rPr lang="en-US" sz="1200" dirty="0"/>
                        <a:t>Training Video links and Instructions on how to access a training environment</a:t>
                      </a:r>
                    </a:p>
                    <a:p>
                      <a:pPr marL="285750" indent="-285750">
                        <a:buFont typeface="Arial" panose="020B0604020202020204" pitchFamily="34" charset="0"/>
                        <a:buChar char="•"/>
                      </a:pPr>
                      <a:r>
                        <a:rPr lang="en-US" sz="1200" dirty="0"/>
                        <a:t>Information on how to access the CMS Production environment so you can populate content on your site</a:t>
                      </a:r>
                    </a:p>
                  </a:txBody>
                  <a:tcPr/>
                </a:tc>
                <a:tc>
                  <a:txBody>
                    <a:bodyPr/>
                    <a:lstStyle/>
                    <a:p>
                      <a:r>
                        <a:rPr lang="en-US" sz="1400" dirty="0"/>
                        <a:t>March 3</a:t>
                      </a:r>
                      <a:r>
                        <a:rPr lang="en-US" sz="1400" baseline="30000" dirty="0"/>
                        <a:t>rd</a:t>
                      </a:r>
                      <a:r>
                        <a:rPr lang="en-US" sz="1400" dirty="0"/>
                        <a:t> shortly after the last presentation</a:t>
                      </a:r>
                    </a:p>
                  </a:txBody>
                  <a:tcPr/>
                </a:tc>
                <a:extLst>
                  <a:ext uri="{0D108BD9-81ED-4DB2-BD59-A6C34878D82A}">
                    <a16:rowId xmlns:a16="http://schemas.microsoft.com/office/drawing/2014/main" val="557324799"/>
                  </a:ext>
                </a:extLst>
              </a:tr>
              <a:tr h="1283234">
                <a:tc>
                  <a:txBody>
                    <a:bodyPr/>
                    <a:lstStyle/>
                    <a:p>
                      <a:r>
                        <a:rPr lang="en-US" sz="1400" dirty="0"/>
                        <a:t>Open office hours for help</a:t>
                      </a:r>
                    </a:p>
                  </a:txBody>
                  <a:tcPr/>
                </a:tc>
                <a:tc>
                  <a:txBody>
                    <a:bodyPr/>
                    <a:lstStyle/>
                    <a:p>
                      <a:pPr marL="285750" indent="-285750">
                        <a:buFont typeface="Arial" panose="020B0604020202020204" pitchFamily="34" charset="0"/>
                        <a:buChar char="•"/>
                      </a:pPr>
                      <a:r>
                        <a:rPr lang="en-US" sz="1400" dirty="0"/>
                        <a:t>Workbook review</a:t>
                      </a:r>
                    </a:p>
                    <a:p>
                      <a:pPr marL="742939"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Option #1: Wednesday March 9 at 1:00 PM ET</a:t>
                      </a:r>
                    </a:p>
                    <a:p>
                      <a:pPr marL="742939"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Option #2: Thursday March 10 at 10:00 AM ET</a:t>
                      </a:r>
                    </a:p>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Weekly office hours</a:t>
                      </a:r>
                    </a:p>
                    <a:p>
                      <a:pPr marL="742939" lvl="1" indent="-285750">
                        <a:buFont typeface="Arial" panose="020B0604020202020204" pitchFamily="34" charset="0"/>
                        <a:buChar char="•"/>
                      </a:pPr>
                      <a:r>
                        <a:rPr lang="en-US" sz="1400" dirty="0"/>
                        <a:t> TBD</a:t>
                      </a:r>
                    </a:p>
                    <a:p>
                      <a:pPr marL="742939" lvl="1" indent="-285750">
                        <a:buFont typeface="Arial" panose="020B0604020202020204" pitchFamily="34" charset="0"/>
                        <a:buChar char="•"/>
                      </a:pPr>
                      <a:endParaRPr lang="en-US" sz="1400" dirty="0">
                        <a:latin typeface="+mn-lt"/>
                      </a:endParaRPr>
                    </a:p>
                  </a:txBody>
                  <a:tcPr/>
                </a:tc>
                <a:extLst>
                  <a:ext uri="{0D108BD9-81ED-4DB2-BD59-A6C34878D82A}">
                    <a16:rowId xmlns:a16="http://schemas.microsoft.com/office/drawing/2014/main" val="1096991811"/>
                  </a:ext>
                </a:extLst>
              </a:tr>
              <a:tr h="325264">
                <a:tc>
                  <a:txBody>
                    <a:bodyPr/>
                    <a:lstStyle/>
                    <a:p>
                      <a:r>
                        <a:rPr lang="en-US" sz="1400" b="1" dirty="0"/>
                        <a:t>Deadline to complete training </a:t>
                      </a:r>
                      <a:r>
                        <a:rPr lang="en-US" sz="1400" b="1" u="sng" dirty="0"/>
                        <a:t>and</a:t>
                      </a:r>
                      <a:r>
                        <a:rPr lang="en-US" sz="1400" b="1" dirty="0"/>
                        <a:t> load all content into Drupal</a:t>
                      </a:r>
                    </a:p>
                  </a:txBody>
                  <a:tcPr/>
                </a:tc>
                <a:tc>
                  <a:txBody>
                    <a:bodyPr/>
                    <a:lstStyle/>
                    <a:p>
                      <a:r>
                        <a:rPr lang="en-US" sz="1400" b="1" dirty="0"/>
                        <a:t>Proposed: </a:t>
                      </a:r>
                      <a:r>
                        <a:rPr lang="en-US" sz="1400" b="0"/>
                        <a:t>Friday April 15, </a:t>
                      </a:r>
                      <a:r>
                        <a:rPr lang="en-US" sz="1400" b="0" dirty="0"/>
                        <a:t>2022, Close of Business</a:t>
                      </a:r>
                      <a:endParaRPr lang="en-US" sz="1400" b="1" dirty="0"/>
                    </a:p>
                  </a:txBody>
                  <a:tcPr/>
                </a:tc>
                <a:extLst>
                  <a:ext uri="{0D108BD9-81ED-4DB2-BD59-A6C34878D82A}">
                    <a16:rowId xmlns:a16="http://schemas.microsoft.com/office/drawing/2014/main" val="1139370272"/>
                  </a:ext>
                </a:extLst>
              </a:tr>
              <a:tr h="561415">
                <a:tc>
                  <a:txBody>
                    <a:bodyPr/>
                    <a:lstStyle/>
                    <a:p>
                      <a:r>
                        <a:rPr lang="en-US" sz="1400" dirty="0"/>
                        <a:t>Review/Feedback/Launch by RCS Central Office, OCTODE</a:t>
                      </a:r>
                    </a:p>
                  </a:txBody>
                  <a:tcPr/>
                </a:tc>
                <a:tc>
                  <a:txBody>
                    <a:bodyPr/>
                    <a:lstStyle/>
                    <a:p>
                      <a:r>
                        <a:rPr lang="en-US" sz="1400" dirty="0"/>
                        <a:t>Ongoing</a:t>
                      </a:r>
                    </a:p>
                  </a:txBody>
                  <a:tcPr/>
                </a:tc>
                <a:extLst>
                  <a:ext uri="{0D108BD9-81ED-4DB2-BD59-A6C34878D82A}">
                    <a16:rowId xmlns:a16="http://schemas.microsoft.com/office/drawing/2014/main" val="289952885"/>
                  </a:ext>
                </a:extLst>
              </a:tr>
            </a:tbl>
          </a:graphicData>
        </a:graphic>
      </p:graphicFrame>
      <p:sp>
        <p:nvSpPr>
          <p:cNvPr id="3" name="Date Placeholder 2">
            <a:extLst>
              <a:ext uri="{FF2B5EF4-FFF2-40B4-BE49-F238E27FC236}">
                <a16:creationId xmlns:a16="http://schemas.microsoft.com/office/drawing/2014/main" id="{069355C2-17BA-4C00-8655-F348B6169B75}"/>
              </a:ext>
            </a:extLst>
          </p:cNvPr>
          <p:cNvSpPr>
            <a:spLocks noGrp="1"/>
          </p:cNvSpPr>
          <p:nvPr>
            <p:ph type="dt" sz="half" idx="10"/>
          </p:nvPr>
        </p:nvSpPr>
        <p:spPr/>
        <p:txBody>
          <a:bodyPr/>
          <a:lstStyle/>
          <a:p>
            <a:r>
              <a:rPr lang="en-US"/>
              <a:t>DIGITAL EXPERIENCE PRODUCT OFFICE</a:t>
            </a:r>
            <a:endParaRPr lang="en-US" dirty="0"/>
          </a:p>
        </p:txBody>
      </p:sp>
      <p:sp>
        <p:nvSpPr>
          <p:cNvPr id="4" name="Footer Placeholder 3">
            <a:extLst>
              <a:ext uri="{FF2B5EF4-FFF2-40B4-BE49-F238E27FC236}">
                <a16:creationId xmlns:a16="http://schemas.microsoft.com/office/drawing/2014/main" id="{847D508F-104D-4037-97BE-FB868A0B8C9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AE95679-F0E2-4184-B8F2-2EEE05F8B896}"/>
              </a:ext>
            </a:extLst>
          </p:cNvPr>
          <p:cNvSpPr>
            <a:spLocks noGrp="1"/>
          </p:cNvSpPr>
          <p:nvPr>
            <p:ph type="sldNum" sz="quarter" idx="12"/>
          </p:nvPr>
        </p:nvSpPr>
        <p:spPr/>
        <p:txBody>
          <a:bodyPr/>
          <a:lstStyle/>
          <a:p>
            <a:fld id="{C9F7588F-6348-F24B-A92C-146CC9ED7FC5}" type="slidenum">
              <a:rPr lang="en-US" smtClean="0"/>
              <a:pPr/>
              <a:t>10</a:t>
            </a:fld>
            <a:endParaRPr lang="en-US" dirty="0"/>
          </a:p>
        </p:txBody>
      </p:sp>
      <p:sp>
        <p:nvSpPr>
          <p:cNvPr id="13" name="Text Placeholder 12">
            <a:extLst>
              <a:ext uri="{FF2B5EF4-FFF2-40B4-BE49-F238E27FC236}">
                <a16:creationId xmlns:a16="http://schemas.microsoft.com/office/drawing/2014/main" id="{746FF1B5-D804-4AD0-9B94-2426F8357AE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10285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80F0-C0E7-4C2D-9BE7-F12328A3185A}"/>
              </a:ext>
            </a:extLst>
          </p:cNvPr>
          <p:cNvSpPr>
            <a:spLocks noGrp="1"/>
          </p:cNvSpPr>
          <p:nvPr>
            <p:ph type="title"/>
          </p:nvPr>
        </p:nvSpPr>
        <p:spPr/>
        <p:txBody>
          <a:bodyPr>
            <a:normAutofit/>
          </a:bodyPr>
          <a:lstStyle/>
          <a:p>
            <a:r>
              <a:rPr lang="en-US" dirty="0"/>
              <a:t>Vet Center Product Team</a:t>
            </a:r>
          </a:p>
        </p:txBody>
      </p:sp>
      <p:sp>
        <p:nvSpPr>
          <p:cNvPr id="7" name="Content Placeholder 6">
            <a:extLst>
              <a:ext uri="{FF2B5EF4-FFF2-40B4-BE49-F238E27FC236}">
                <a16:creationId xmlns:a16="http://schemas.microsoft.com/office/drawing/2014/main" id="{FAB05F64-EAAC-455C-89CE-AACF79130A51}"/>
              </a:ext>
            </a:extLst>
          </p:cNvPr>
          <p:cNvSpPr>
            <a:spLocks noGrp="1"/>
          </p:cNvSpPr>
          <p:nvPr>
            <p:ph sz="half" idx="1"/>
          </p:nvPr>
        </p:nvSpPr>
        <p:spPr/>
        <p:txBody>
          <a:bodyPr>
            <a:normAutofit fontScale="55000" lnSpcReduction="20000"/>
          </a:bodyPr>
          <a:lstStyle/>
          <a:p>
            <a:r>
              <a:rPr lang="en-US" b="1" dirty="0"/>
              <a:t>Product Development Team</a:t>
            </a:r>
          </a:p>
          <a:p>
            <a:pPr marL="342900" indent="-342900">
              <a:buFont typeface="Arial" panose="020B0604020202020204" pitchFamily="34" charset="0"/>
              <a:buChar char="•"/>
            </a:pPr>
            <a:r>
              <a:rPr lang="en-US" dirty="0"/>
              <a:t>Dave Conlon – Product Owner</a:t>
            </a:r>
          </a:p>
          <a:p>
            <a:pPr marL="342900" indent="-342900">
              <a:buFont typeface="Arial" panose="020B0604020202020204" pitchFamily="34" charset="0"/>
              <a:buChar char="•"/>
            </a:pPr>
            <a:r>
              <a:rPr lang="en-US" dirty="0"/>
              <a:t>Michelle Middaugh – Product Manager, Ad Hoc</a:t>
            </a:r>
          </a:p>
          <a:p>
            <a:pPr marL="342900" indent="-342900">
              <a:buFont typeface="Arial" panose="020B0604020202020204" pitchFamily="34" charset="0"/>
              <a:buChar char="•"/>
            </a:pPr>
            <a:r>
              <a:rPr lang="en-US" dirty="0"/>
              <a:t>Nick </a:t>
            </a:r>
            <a:r>
              <a:rPr lang="en-US" dirty="0" err="1"/>
              <a:t>Osmanski</a:t>
            </a:r>
            <a:r>
              <a:rPr lang="en-US" dirty="0"/>
              <a:t> - Designer/Researcher, </a:t>
            </a:r>
            <a:r>
              <a:rPr lang="en-US" dirty="0" err="1"/>
              <a:t>Amida</a:t>
            </a:r>
            <a:endParaRPr lang="en-US" dirty="0"/>
          </a:p>
          <a:p>
            <a:pPr marL="342900" indent="-342900">
              <a:buFont typeface="Arial" panose="020B0604020202020204" pitchFamily="34" charset="0"/>
              <a:buChar char="•"/>
            </a:pPr>
            <a:r>
              <a:rPr lang="en-US" dirty="0"/>
              <a:t>Dave Alan Sukharan– Designer/Researcher, Ad Hoc</a:t>
            </a:r>
          </a:p>
          <a:p>
            <a:pPr marL="342900" indent="-342900">
              <a:buFont typeface="Arial" panose="020B0604020202020204" pitchFamily="34" charset="0"/>
              <a:buChar char="•"/>
            </a:pPr>
            <a:r>
              <a:rPr lang="en-US" dirty="0"/>
              <a:t>Napoleon </a:t>
            </a:r>
            <a:r>
              <a:rPr lang="en-US" dirty="0" err="1"/>
              <a:t>Kernessant</a:t>
            </a:r>
            <a:r>
              <a:rPr lang="en-US" dirty="0"/>
              <a:t> – Front End Developer, GovernmentCIO</a:t>
            </a:r>
          </a:p>
          <a:p>
            <a:pPr marL="342900" indent="-342900">
              <a:buFont typeface="Arial" panose="020B0604020202020204" pitchFamily="34" charset="0"/>
              <a:buChar char="•"/>
            </a:pPr>
            <a:r>
              <a:rPr lang="en-US" dirty="0"/>
              <a:t>Lance Sanchez – Back End Developer, Government CIO</a:t>
            </a:r>
          </a:p>
        </p:txBody>
      </p:sp>
      <p:sp>
        <p:nvSpPr>
          <p:cNvPr id="4" name="Date Placeholder 3">
            <a:extLst>
              <a:ext uri="{FF2B5EF4-FFF2-40B4-BE49-F238E27FC236}">
                <a16:creationId xmlns:a16="http://schemas.microsoft.com/office/drawing/2014/main" id="{30F6392A-FF94-4BCB-B6DC-2BE9CDCCF454}"/>
              </a:ext>
            </a:extLst>
          </p:cNvPr>
          <p:cNvSpPr>
            <a:spLocks noGrp="1"/>
          </p:cNvSpPr>
          <p:nvPr>
            <p:ph type="dt" sz="half" idx="10"/>
          </p:nvPr>
        </p:nvSpPr>
        <p:spPr/>
        <p:txBody>
          <a:bodyPr/>
          <a:lstStyle/>
          <a:p>
            <a:r>
              <a:rPr lang="en-US" dirty="0"/>
              <a:t>OFFICE OF THE CTO – DIGITAL EXPERIENCE</a:t>
            </a:r>
          </a:p>
        </p:txBody>
      </p:sp>
      <p:sp>
        <p:nvSpPr>
          <p:cNvPr id="5" name="Footer Placeholder 4">
            <a:extLst>
              <a:ext uri="{FF2B5EF4-FFF2-40B4-BE49-F238E27FC236}">
                <a16:creationId xmlns:a16="http://schemas.microsoft.com/office/drawing/2014/main" id="{80502E68-27F9-4E57-BA5D-EC23D85668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7D8CC5-34EB-46C2-BF4C-E3C39EDD089A}"/>
              </a:ext>
            </a:extLst>
          </p:cNvPr>
          <p:cNvSpPr>
            <a:spLocks noGrp="1"/>
          </p:cNvSpPr>
          <p:nvPr>
            <p:ph type="sldNum" sz="quarter" idx="12"/>
          </p:nvPr>
        </p:nvSpPr>
        <p:spPr/>
        <p:txBody>
          <a:bodyPr/>
          <a:lstStyle/>
          <a:p>
            <a:fld id="{C9F7588F-6348-F24B-A92C-146CC9ED7FC5}" type="slidenum">
              <a:rPr lang="en-US" smtClean="0"/>
              <a:pPr/>
              <a:t>11</a:t>
            </a:fld>
            <a:endParaRPr lang="en-US" dirty="0"/>
          </a:p>
        </p:txBody>
      </p:sp>
      <p:sp>
        <p:nvSpPr>
          <p:cNvPr id="8" name="Content Placeholder 7">
            <a:extLst>
              <a:ext uri="{FF2B5EF4-FFF2-40B4-BE49-F238E27FC236}">
                <a16:creationId xmlns:a16="http://schemas.microsoft.com/office/drawing/2014/main" id="{35817AE2-3422-4298-801F-86DEC09D8FE7}"/>
              </a:ext>
            </a:extLst>
          </p:cNvPr>
          <p:cNvSpPr>
            <a:spLocks noGrp="1"/>
          </p:cNvSpPr>
          <p:nvPr>
            <p:ph sz="half" idx="14"/>
          </p:nvPr>
        </p:nvSpPr>
        <p:spPr/>
        <p:txBody>
          <a:bodyPr/>
          <a:lstStyle/>
          <a:p>
            <a:r>
              <a:rPr lang="en-US" sz="1300" b="1" dirty="0"/>
              <a:t>Content Support Team</a:t>
            </a:r>
          </a:p>
          <a:p>
            <a:pPr marL="342900" indent="-342900">
              <a:buFont typeface="Arial" panose="020B0604020202020204" pitchFamily="34" charset="0"/>
              <a:buChar char="•"/>
            </a:pPr>
            <a:r>
              <a:rPr lang="en-US" sz="1300" dirty="0"/>
              <a:t>Stan Gardner – Product Manager, Government CIO</a:t>
            </a:r>
          </a:p>
          <a:p>
            <a:pPr marL="342900" indent="-342900">
              <a:buFont typeface="Arial" panose="020B0604020202020204" pitchFamily="34" charset="0"/>
              <a:buChar char="•"/>
            </a:pPr>
            <a:r>
              <a:rPr lang="en-US" sz="1300" dirty="0"/>
              <a:t>Lisa Trombley – Business Analyst, Government CIO</a:t>
            </a:r>
          </a:p>
          <a:p>
            <a:pPr marL="342900" indent="-342900">
              <a:buFont typeface="Arial" panose="020B0604020202020204" pitchFamily="34" charset="0"/>
              <a:buChar char="•"/>
            </a:pPr>
            <a:r>
              <a:rPr lang="en-US" sz="1300" dirty="0"/>
              <a:t>Larry West – Digital Content Support, Government CIO</a:t>
            </a:r>
          </a:p>
          <a:p>
            <a:pPr marL="342900" indent="-342900">
              <a:buFont typeface="Arial" panose="020B0604020202020204" pitchFamily="34" charset="0"/>
              <a:buChar char="•"/>
            </a:pPr>
            <a:r>
              <a:rPr lang="en-US" sz="1300" dirty="0"/>
              <a:t>Ron Tafoya – Digital Content Support, Government CIO</a:t>
            </a:r>
          </a:p>
          <a:p>
            <a:pPr marL="342900" indent="-342900">
              <a:buFont typeface="Arial" panose="020B0604020202020204" pitchFamily="34" charset="0"/>
              <a:buChar char="•"/>
            </a:pPr>
            <a:r>
              <a:rPr lang="en-US" sz="1300" dirty="0"/>
              <a:t>Michelle Middaugh – Product Manager, Ad Hoc</a:t>
            </a:r>
          </a:p>
        </p:txBody>
      </p:sp>
      <p:sp>
        <p:nvSpPr>
          <p:cNvPr id="9" name="Content Placeholder 8">
            <a:extLst>
              <a:ext uri="{FF2B5EF4-FFF2-40B4-BE49-F238E27FC236}">
                <a16:creationId xmlns:a16="http://schemas.microsoft.com/office/drawing/2014/main" id="{A5A464BA-282F-4FA9-8B5D-AAF1338CCDB1}"/>
              </a:ext>
            </a:extLst>
          </p:cNvPr>
          <p:cNvSpPr>
            <a:spLocks noGrp="1"/>
          </p:cNvSpPr>
          <p:nvPr>
            <p:ph sz="half" idx="15"/>
          </p:nvPr>
        </p:nvSpPr>
        <p:spPr/>
        <p:txBody>
          <a:bodyPr>
            <a:normAutofit/>
          </a:bodyPr>
          <a:lstStyle/>
          <a:p>
            <a:r>
              <a:rPr lang="en-US" sz="1300" b="1" dirty="0"/>
              <a:t>RCS Central Office Team</a:t>
            </a:r>
          </a:p>
          <a:p>
            <a:r>
              <a:rPr lang="en-US" sz="1300" dirty="0"/>
              <a:t>Jessica Schiefer - RCS Communications Officer, VHA</a:t>
            </a:r>
          </a:p>
          <a:p>
            <a:r>
              <a:rPr lang="en-US" sz="1300" dirty="0"/>
              <a:t>Barbara Kuhn, RCS Communications</a:t>
            </a:r>
          </a:p>
        </p:txBody>
      </p:sp>
      <p:sp>
        <p:nvSpPr>
          <p:cNvPr id="10" name="Content Placeholder 9">
            <a:extLst>
              <a:ext uri="{FF2B5EF4-FFF2-40B4-BE49-F238E27FC236}">
                <a16:creationId xmlns:a16="http://schemas.microsoft.com/office/drawing/2014/main" id="{9070FB5F-523E-436C-86A2-8F4775A51DAB}"/>
              </a:ext>
            </a:extLst>
          </p:cNvPr>
          <p:cNvSpPr>
            <a:spLocks noGrp="1"/>
          </p:cNvSpPr>
          <p:nvPr>
            <p:ph idx="16"/>
          </p:nvPr>
        </p:nvSpPr>
        <p:spPr/>
        <p:txBody>
          <a:bodyPr/>
          <a:lstStyle/>
          <a:p>
            <a:r>
              <a:rPr lang="en-US" dirty="0"/>
              <a:t>Readjustment Counseling Service Central Office Team</a:t>
            </a:r>
          </a:p>
        </p:txBody>
      </p:sp>
      <p:sp>
        <p:nvSpPr>
          <p:cNvPr id="3" name="Text Placeholder 2">
            <a:extLst>
              <a:ext uri="{FF2B5EF4-FFF2-40B4-BE49-F238E27FC236}">
                <a16:creationId xmlns:a16="http://schemas.microsoft.com/office/drawing/2014/main" id="{0E4E7E1A-FE80-46C1-8B54-BA799E925F5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7481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DB2F3C4-7F57-4EB9-A1E5-3E0862CD41A8}"/>
              </a:ext>
            </a:extLst>
          </p:cNvPr>
          <p:cNvSpPr>
            <a:spLocks noGrp="1"/>
          </p:cNvSpPr>
          <p:nvPr>
            <p:ph type="title"/>
          </p:nvPr>
        </p:nvSpPr>
        <p:spPr/>
        <p:txBody>
          <a:bodyPr/>
          <a:lstStyle/>
          <a:p>
            <a:r>
              <a:rPr lang="en-US" dirty="0"/>
              <a:t>Facilities vision</a:t>
            </a:r>
          </a:p>
        </p:txBody>
      </p:sp>
      <p:sp>
        <p:nvSpPr>
          <p:cNvPr id="13" name="Content Placeholder 12">
            <a:extLst>
              <a:ext uri="{FF2B5EF4-FFF2-40B4-BE49-F238E27FC236}">
                <a16:creationId xmlns:a16="http://schemas.microsoft.com/office/drawing/2014/main" id="{84A11D93-E932-4649-B389-EFE761488C05}"/>
              </a:ext>
            </a:extLst>
          </p:cNvPr>
          <p:cNvSpPr>
            <a:spLocks noGrp="1"/>
          </p:cNvSpPr>
          <p:nvPr>
            <p:ph idx="1"/>
          </p:nvPr>
        </p:nvSpPr>
        <p:spPr/>
        <p:txBody>
          <a:bodyPr>
            <a:normAutofit/>
          </a:bodyPr>
          <a:lstStyle/>
          <a:p>
            <a:r>
              <a:rPr lang="en-US" dirty="0"/>
              <a:t>Facility-based: Veterans can find all VA and in-VA network facilities based on their current geographical location or another starting/preferred location</a:t>
            </a:r>
          </a:p>
          <a:p>
            <a:r>
              <a:rPr lang="en-US" dirty="0"/>
              <a:t>Service-based: Veterans can find locations of all VA services based on their current geographical location or another starting/preferred location</a:t>
            </a:r>
            <a:br>
              <a:rPr lang="en-US" dirty="0"/>
            </a:br>
            <a:endParaRPr lang="en-US" dirty="0"/>
          </a:p>
        </p:txBody>
      </p:sp>
      <p:sp>
        <p:nvSpPr>
          <p:cNvPr id="3" name="Date Placeholder 2">
            <a:extLst>
              <a:ext uri="{FF2B5EF4-FFF2-40B4-BE49-F238E27FC236}">
                <a16:creationId xmlns:a16="http://schemas.microsoft.com/office/drawing/2014/main" id="{5636FF9E-67FE-46EB-8168-6A41C9C7D9B9}"/>
              </a:ext>
            </a:extLst>
          </p:cNvPr>
          <p:cNvSpPr>
            <a:spLocks noGrp="1"/>
          </p:cNvSpPr>
          <p:nvPr>
            <p:ph type="dt" sz="half" idx="10"/>
          </p:nvPr>
        </p:nvSpPr>
        <p:spPr/>
        <p:txBody>
          <a:bodyPr/>
          <a:lstStyle/>
          <a:p>
            <a:r>
              <a:rPr lang="en-US" dirty="0"/>
              <a:t>OFFICE OF THE CTO – DIGITAL EXPERIENCE</a:t>
            </a:r>
          </a:p>
        </p:txBody>
      </p:sp>
      <p:sp>
        <p:nvSpPr>
          <p:cNvPr id="4" name="Footer Placeholder 3">
            <a:extLst>
              <a:ext uri="{FF2B5EF4-FFF2-40B4-BE49-F238E27FC236}">
                <a16:creationId xmlns:a16="http://schemas.microsoft.com/office/drawing/2014/main" id="{39999A91-3B9C-4EE2-8615-5B430E1A8FF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CAC1D95-0DE0-4F38-91B2-3ECD70ED9A3E}"/>
              </a:ext>
            </a:extLst>
          </p:cNvPr>
          <p:cNvSpPr>
            <a:spLocks noGrp="1"/>
          </p:cNvSpPr>
          <p:nvPr>
            <p:ph type="sldNum" sz="quarter" idx="12"/>
          </p:nvPr>
        </p:nvSpPr>
        <p:spPr/>
        <p:txBody>
          <a:bodyPr/>
          <a:lstStyle/>
          <a:p>
            <a:fld id="{C9F7588F-6348-F24B-A92C-146CC9ED7FC5}" type="slidenum">
              <a:rPr lang="en-US" smtClean="0"/>
              <a:pPr/>
              <a:t>12</a:t>
            </a:fld>
            <a:endParaRPr lang="en-US" dirty="0"/>
          </a:p>
        </p:txBody>
      </p:sp>
      <p:sp>
        <p:nvSpPr>
          <p:cNvPr id="14" name="Text Placeholder 13">
            <a:extLst>
              <a:ext uri="{FF2B5EF4-FFF2-40B4-BE49-F238E27FC236}">
                <a16:creationId xmlns:a16="http://schemas.microsoft.com/office/drawing/2014/main" id="{E897FBE8-67AB-410D-BB40-83D8A1C6D5F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86189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770437C-F5B2-4EF9-B6BB-26C6736B831B}"/>
              </a:ext>
            </a:extLst>
          </p:cNvPr>
          <p:cNvSpPr>
            <a:spLocks noGrp="1"/>
          </p:cNvSpPr>
          <p:nvPr>
            <p:ph type="title"/>
          </p:nvPr>
        </p:nvSpPr>
        <p:spPr/>
        <p:txBody>
          <a:bodyPr/>
          <a:lstStyle/>
          <a:p>
            <a:r>
              <a:rPr lang="en-US" dirty="0"/>
              <a:t>District 2 timeline</a:t>
            </a:r>
          </a:p>
        </p:txBody>
      </p:sp>
      <p:graphicFrame>
        <p:nvGraphicFramePr>
          <p:cNvPr id="14" name="Table 14">
            <a:extLst>
              <a:ext uri="{FF2B5EF4-FFF2-40B4-BE49-F238E27FC236}">
                <a16:creationId xmlns:a16="http://schemas.microsoft.com/office/drawing/2014/main" id="{51CE612E-99DA-4746-9271-35E59D7D21CC}"/>
              </a:ext>
            </a:extLst>
          </p:cNvPr>
          <p:cNvGraphicFramePr>
            <a:graphicFrameLocks noGrp="1"/>
          </p:cNvGraphicFramePr>
          <p:nvPr>
            <p:ph idx="1"/>
          </p:nvPr>
        </p:nvGraphicFramePr>
        <p:xfrm>
          <a:off x="609600" y="1293239"/>
          <a:ext cx="10058400" cy="4967328"/>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995972368"/>
                    </a:ext>
                  </a:extLst>
                </a:gridCol>
                <a:gridCol w="5029200">
                  <a:extLst>
                    <a:ext uri="{9D8B030D-6E8A-4147-A177-3AD203B41FA5}">
                      <a16:colId xmlns:a16="http://schemas.microsoft.com/office/drawing/2014/main" val="3187322014"/>
                    </a:ext>
                  </a:extLst>
                </a:gridCol>
              </a:tblGrid>
              <a:tr h="325264">
                <a:tc>
                  <a:txBody>
                    <a:bodyPr/>
                    <a:lstStyle/>
                    <a:p>
                      <a:r>
                        <a:rPr lang="en-US" sz="1400" dirty="0"/>
                        <a:t>Milestone</a:t>
                      </a:r>
                    </a:p>
                  </a:txBody>
                  <a:tcPr/>
                </a:tc>
                <a:tc>
                  <a:txBody>
                    <a:bodyPr/>
                    <a:lstStyle/>
                    <a:p>
                      <a:r>
                        <a:rPr lang="en-US" sz="1400" dirty="0"/>
                        <a:t>Dates</a:t>
                      </a:r>
                    </a:p>
                  </a:txBody>
                  <a:tcPr/>
                </a:tc>
                <a:extLst>
                  <a:ext uri="{0D108BD9-81ED-4DB2-BD59-A6C34878D82A}">
                    <a16:rowId xmlns:a16="http://schemas.microsoft.com/office/drawing/2014/main" val="2037436768"/>
                  </a:ext>
                </a:extLst>
              </a:tr>
              <a:tr h="325264">
                <a:tc>
                  <a:txBody>
                    <a:bodyPr/>
                    <a:lstStyle/>
                    <a:p>
                      <a:r>
                        <a:rPr lang="en-US" sz="1400" dirty="0"/>
                        <a:t>Kickoff Meetings</a:t>
                      </a:r>
                    </a:p>
                  </a:txBody>
                  <a:tcPr/>
                </a:tc>
                <a:tc>
                  <a:txBody>
                    <a:bodyPr/>
                    <a:lstStyle/>
                    <a:p>
                      <a:r>
                        <a:rPr lang="en-US" sz="1400" dirty="0"/>
                        <a:t>March 2</a:t>
                      </a:r>
                      <a:r>
                        <a:rPr lang="en-US" sz="1400" baseline="30000" dirty="0"/>
                        <a:t>nd</a:t>
                      </a:r>
                      <a:r>
                        <a:rPr lang="en-US" sz="1400" dirty="0"/>
                        <a:t> and March 3</a:t>
                      </a:r>
                      <a:r>
                        <a:rPr lang="en-US" sz="1400" baseline="30000" dirty="0"/>
                        <a:t>rd</a:t>
                      </a:r>
                      <a:r>
                        <a:rPr lang="en-US" sz="1400" dirty="0"/>
                        <a:t> </a:t>
                      </a:r>
                    </a:p>
                  </a:txBody>
                  <a:tcPr/>
                </a:tc>
                <a:extLst>
                  <a:ext uri="{0D108BD9-81ED-4DB2-BD59-A6C34878D82A}">
                    <a16:rowId xmlns:a16="http://schemas.microsoft.com/office/drawing/2014/main" val="3706938876"/>
                  </a:ext>
                </a:extLst>
              </a:tr>
              <a:tr h="2058521">
                <a:tc>
                  <a:txBody>
                    <a:bodyPr/>
                    <a:lstStyle/>
                    <a:p>
                      <a:r>
                        <a:rPr lang="en-US" sz="1400" dirty="0"/>
                        <a:t>Resources email sent to Vet Center Directors and Outreach Specialists that includes:</a:t>
                      </a:r>
                    </a:p>
                    <a:p>
                      <a:pPr marL="285750" indent="-285750">
                        <a:buFont typeface="Arial" panose="020B0604020202020204" pitchFamily="34" charset="0"/>
                        <a:buChar char="•"/>
                      </a:pPr>
                      <a:r>
                        <a:rPr lang="en-US" sz="1200" dirty="0"/>
                        <a:t>Link to Kickoff meeting video recordings (for those that missed us!)</a:t>
                      </a:r>
                    </a:p>
                    <a:p>
                      <a:pPr marL="285750" indent="-285750">
                        <a:buFont typeface="Arial" panose="020B0604020202020204" pitchFamily="34" charset="0"/>
                        <a:buChar char="•"/>
                      </a:pPr>
                      <a:r>
                        <a:rPr lang="en-US" sz="1200" dirty="0"/>
                        <a:t>Timeline</a:t>
                      </a:r>
                    </a:p>
                    <a:p>
                      <a:pPr marL="285750" indent="-285750">
                        <a:buFont typeface="Arial" panose="020B0604020202020204" pitchFamily="34" charset="0"/>
                        <a:buChar char="•"/>
                      </a:pPr>
                      <a:r>
                        <a:rPr lang="en-US" sz="1200" dirty="0"/>
                        <a:t>Workbook/content deck and links to Content Style Guide</a:t>
                      </a:r>
                    </a:p>
                    <a:p>
                      <a:pPr marL="285750" indent="-285750">
                        <a:buFont typeface="Arial" panose="020B0604020202020204" pitchFamily="34" charset="0"/>
                        <a:buChar char="•"/>
                      </a:pPr>
                      <a:r>
                        <a:rPr lang="en-US" sz="1200" dirty="0"/>
                        <a:t>Training Video links and Instructions on how to access a training environment</a:t>
                      </a:r>
                    </a:p>
                    <a:p>
                      <a:pPr marL="285750" indent="-285750">
                        <a:buFont typeface="Arial" panose="020B0604020202020204" pitchFamily="34" charset="0"/>
                        <a:buChar char="•"/>
                      </a:pPr>
                      <a:r>
                        <a:rPr lang="en-US" sz="1200" dirty="0"/>
                        <a:t>Information on how to access the CMS Production environment so you can populate content on your site</a:t>
                      </a:r>
                    </a:p>
                  </a:txBody>
                  <a:tcPr/>
                </a:tc>
                <a:tc>
                  <a:txBody>
                    <a:bodyPr/>
                    <a:lstStyle/>
                    <a:p>
                      <a:r>
                        <a:rPr lang="en-US" sz="1400" dirty="0"/>
                        <a:t>March 3</a:t>
                      </a:r>
                      <a:r>
                        <a:rPr lang="en-US" sz="1400" baseline="30000" dirty="0"/>
                        <a:t>rd</a:t>
                      </a:r>
                      <a:r>
                        <a:rPr lang="en-US" sz="1400" dirty="0"/>
                        <a:t> shortly after the last presentation</a:t>
                      </a:r>
                    </a:p>
                  </a:txBody>
                  <a:tcPr/>
                </a:tc>
                <a:extLst>
                  <a:ext uri="{0D108BD9-81ED-4DB2-BD59-A6C34878D82A}">
                    <a16:rowId xmlns:a16="http://schemas.microsoft.com/office/drawing/2014/main" val="557324799"/>
                  </a:ext>
                </a:extLst>
              </a:tr>
              <a:tr h="1283234">
                <a:tc>
                  <a:txBody>
                    <a:bodyPr/>
                    <a:lstStyle/>
                    <a:p>
                      <a:r>
                        <a:rPr lang="en-US" sz="1400" dirty="0"/>
                        <a:t>Open office hours for help</a:t>
                      </a:r>
                    </a:p>
                  </a:txBody>
                  <a:tcPr/>
                </a:tc>
                <a:tc>
                  <a:txBody>
                    <a:bodyPr/>
                    <a:lstStyle/>
                    <a:p>
                      <a:pPr marL="285750" indent="-285750">
                        <a:buFont typeface="Arial" panose="020B0604020202020204" pitchFamily="34" charset="0"/>
                        <a:buChar char="•"/>
                      </a:pPr>
                      <a:r>
                        <a:rPr lang="en-US" sz="1400" dirty="0"/>
                        <a:t>Workbook review</a:t>
                      </a:r>
                    </a:p>
                    <a:p>
                      <a:pPr marL="742939"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Option #1: Wednesday March 9 at 1:00 PM ET</a:t>
                      </a:r>
                    </a:p>
                    <a:p>
                      <a:pPr marL="742939"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Option #2: Thursday March 10 at 10:00 AM ET</a:t>
                      </a:r>
                    </a:p>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Weekly office hours</a:t>
                      </a:r>
                    </a:p>
                    <a:p>
                      <a:pPr marL="742939" lvl="1" indent="-285750">
                        <a:buFont typeface="Arial" panose="020B0604020202020204" pitchFamily="34" charset="0"/>
                        <a:buChar char="•"/>
                      </a:pPr>
                      <a:r>
                        <a:rPr lang="en-US" sz="1400" dirty="0"/>
                        <a:t> TBD</a:t>
                      </a:r>
                    </a:p>
                    <a:p>
                      <a:pPr marL="742939" lvl="1" indent="-285750">
                        <a:buFont typeface="Arial" panose="020B0604020202020204" pitchFamily="34" charset="0"/>
                        <a:buChar char="•"/>
                      </a:pPr>
                      <a:endParaRPr lang="en-US" sz="1400" dirty="0">
                        <a:latin typeface="+mn-lt"/>
                      </a:endParaRPr>
                    </a:p>
                  </a:txBody>
                  <a:tcPr/>
                </a:tc>
                <a:extLst>
                  <a:ext uri="{0D108BD9-81ED-4DB2-BD59-A6C34878D82A}">
                    <a16:rowId xmlns:a16="http://schemas.microsoft.com/office/drawing/2014/main" val="1096991811"/>
                  </a:ext>
                </a:extLst>
              </a:tr>
              <a:tr h="325264">
                <a:tc>
                  <a:txBody>
                    <a:bodyPr/>
                    <a:lstStyle/>
                    <a:p>
                      <a:r>
                        <a:rPr lang="en-US" sz="1400" b="1" dirty="0"/>
                        <a:t>Deadline to complete training </a:t>
                      </a:r>
                      <a:r>
                        <a:rPr lang="en-US" sz="1400" b="1" u="sng" dirty="0"/>
                        <a:t>and</a:t>
                      </a:r>
                      <a:r>
                        <a:rPr lang="en-US" sz="1400" b="1" dirty="0"/>
                        <a:t> load all content into Drupal</a:t>
                      </a:r>
                    </a:p>
                  </a:txBody>
                  <a:tcPr/>
                </a:tc>
                <a:tc>
                  <a:txBody>
                    <a:bodyPr/>
                    <a:lstStyle/>
                    <a:p>
                      <a:r>
                        <a:rPr lang="en-US" sz="1400" b="1" dirty="0"/>
                        <a:t>Proposed: </a:t>
                      </a:r>
                      <a:r>
                        <a:rPr lang="en-US" sz="1400" b="0"/>
                        <a:t>Friday April 15, </a:t>
                      </a:r>
                      <a:r>
                        <a:rPr lang="en-US" sz="1400" b="0" dirty="0"/>
                        <a:t>2022, Close of Business</a:t>
                      </a:r>
                      <a:endParaRPr lang="en-US" sz="1400" b="1" dirty="0"/>
                    </a:p>
                  </a:txBody>
                  <a:tcPr/>
                </a:tc>
                <a:extLst>
                  <a:ext uri="{0D108BD9-81ED-4DB2-BD59-A6C34878D82A}">
                    <a16:rowId xmlns:a16="http://schemas.microsoft.com/office/drawing/2014/main" val="1139370272"/>
                  </a:ext>
                </a:extLst>
              </a:tr>
              <a:tr h="561415">
                <a:tc>
                  <a:txBody>
                    <a:bodyPr/>
                    <a:lstStyle/>
                    <a:p>
                      <a:r>
                        <a:rPr lang="en-US" sz="1400" dirty="0"/>
                        <a:t>Review/Feedback/Launch by RCS Central Office, OCTODE</a:t>
                      </a:r>
                    </a:p>
                  </a:txBody>
                  <a:tcPr/>
                </a:tc>
                <a:tc>
                  <a:txBody>
                    <a:bodyPr/>
                    <a:lstStyle/>
                    <a:p>
                      <a:r>
                        <a:rPr lang="en-US" sz="1400" dirty="0"/>
                        <a:t>Ongoing</a:t>
                      </a:r>
                    </a:p>
                  </a:txBody>
                  <a:tcPr/>
                </a:tc>
                <a:extLst>
                  <a:ext uri="{0D108BD9-81ED-4DB2-BD59-A6C34878D82A}">
                    <a16:rowId xmlns:a16="http://schemas.microsoft.com/office/drawing/2014/main" val="289952885"/>
                  </a:ext>
                </a:extLst>
              </a:tr>
            </a:tbl>
          </a:graphicData>
        </a:graphic>
      </p:graphicFrame>
      <p:sp>
        <p:nvSpPr>
          <p:cNvPr id="3" name="Date Placeholder 2">
            <a:extLst>
              <a:ext uri="{FF2B5EF4-FFF2-40B4-BE49-F238E27FC236}">
                <a16:creationId xmlns:a16="http://schemas.microsoft.com/office/drawing/2014/main" id="{069355C2-17BA-4C00-8655-F348B6169B75}"/>
              </a:ext>
            </a:extLst>
          </p:cNvPr>
          <p:cNvSpPr>
            <a:spLocks noGrp="1"/>
          </p:cNvSpPr>
          <p:nvPr>
            <p:ph type="dt" sz="half" idx="10"/>
          </p:nvPr>
        </p:nvSpPr>
        <p:spPr/>
        <p:txBody>
          <a:bodyPr/>
          <a:lstStyle/>
          <a:p>
            <a:r>
              <a:rPr lang="en-US"/>
              <a:t>DIGITAL EXPERIENCE PRODUCT OFFICE</a:t>
            </a:r>
            <a:endParaRPr lang="en-US" dirty="0"/>
          </a:p>
        </p:txBody>
      </p:sp>
      <p:sp>
        <p:nvSpPr>
          <p:cNvPr id="4" name="Footer Placeholder 3">
            <a:extLst>
              <a:ext uri="{FF2B5EF4-FFF2-40B4-BE49-F238E27FC236}">
                <a16:creationId xmlns:a16="http://schemas.microsoft.com/office/drawing/2014/main" id="{847D508F-104D-4037-97BE-FB868A0B8C9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AE95679-F0E2-4184-B8F2-2EEE05F8B896}"/>
              </a:ext>
            </a:extLst>
          </p:cNvPr>
          <p:cNvSpPr>
            <a:spLocks noGrp="1"/>
          </p:cNvSpPr>
          <p:nvPr>
            <p:ph type="sldNum" sz="quarter" idx="12"/>
          </p:nvPr>
        </p:nvSpPr>
        <p:spPr/>
        <p:txBody>
          <a:bodyPr/>
          <a:lstStyle/>
          <a:p>
            <a:fld id="{C9F7588F-6348-F24B-A92C-146CC9ED7FC5}" type="slidenum">
              <a:rPr lang="en-US" smtClean="0"/>
              <a:pPr/>
              <a:t>13</a:t>
            </a:fld>
            <a:endParaRPr lang="en-US" dirty="0"/>
          </a:p>
        </p:txBody>
      </p:sp>
      <p:sp>
        <p:nvSpPr>
          <p:cNvPr id="13" name="Text Placeholder 12">
            <a:extLst>
              <a:ext uri="{FF2B5EF4-FFF2-40B4-BE49-F238E27FC236}">
                <a16:creationId xmlns:a16="http://schemas.microsoft.com/office/drawing/2014/main" id="{746FF1B5-D804-4AD0-9B94-2426F8357AE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1320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D8CDEC0-1E80-4887-8C19-94C086E2FF13}"/>
              </a:ext>
            </a:extLst>
          </p:cNvPr>
          <p:cNvSpPr>
            <a:spLocks noGrp="1"/>
          </p:cNvSpPr>
          <p:nvPr>
            <p:ph type="title"/>
          </p:nvPr>
        </p:nvSpPr>
        <p:spPr/>
        <p:txBody>
          <a:bodyPr/>
          <a:lstStyle/>
          <a:p>
            <a:r>
              <a:rPr lang="en-US" dirty="0"/>
              <a:t>Vet Centers: Current state</a:t>
            </a:r>
          </a:p>
        </p:txBody>
      </p:sp>
      <p:pic>
        <p:nvPicPr>
          <p:cNvPr id="19" name="Content Placeholder 18" descr="A screenshot of a computer screen&#10;&#10;Description automatically generated">
            <a:extLst>
              <a:ext uri="{FF2B5EF4-FFF2-40B4-BE49-F238E27FC236}">
                <a16:creationId xmlns:a16="http://schemas.microsoft.com/office/drawing/2014/main" id="{6A46EA3B-B1FF-4BD2-9E7F-A6BE00F4A2B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09969" y="2476500"/>
            <a:ext cx="2656861" cy="3668713"/>
          </a:xfrm>
        </p:spPr>
      </p:pic>
      <p:sp>
        <p:nvSpPr>
          <p:cNvPr id="4" name="Date Placeholder 3">
            <a:extLst>
              <a:ext uri="{FF2B5EF4-FFF2-40B4-BE49-F238E27FC236}">
                <a16:creationId xmlns:a16="http://schemas.microsoft.com/office/drawing/2014/main" id="{35C38C87-C9C4-4088-B356-D53BC98B891C}"/>
              </a:ext>
            </a:extLst>
          </p:cNvPr>
          <p:cNvSpPr>
            <a:spLocks noGrp="1"/>
          </p:cNvSpPr>
          <p:nvPr>
            <p:ph type="dt" sz="half" idx="10"/>
          </p:nvPr>
        </p:nvSpPr>
        <p:spPr>
          <a:xfrm>
            <a:off x="609600" y="6356351"/>
            <a:ext cx="3232558" cy="365125"/>
          </a:xfrm>
        </p:spPr>
        <p:txBody>
          <a:bodyPr/>
          <a:lstStyle/>
          <a:p>
            <a:r>
              <a:rPr lang="en-US" dirty="0"/>
              <a:t>OFFICE OF THE CTO – DIGITAL EXPERIENCE</a:t>
            </a:r>
          </a:p>
        </p:txBody>
      </p:sp>
      <p:sp>
        <p:nvSpPr>
          <p:cNvPr id="5" name="Footer Placeholder 4">
            <a:extLst>
              <a:ext uri="{FF2B5EF4-FFF2-40B4-BE49-F238E27FC236}">
                <a16:creationId xmlns:a16="http://schemas.microsoft.com/office/drawing/2014/main" id="{086DBB4C-920E-4AE6-A2D5-DD991C2C2D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7B7AF5-8ECC-4D91-A0D6-C4B51015C20B}"/>
              </a:ext>
            </a:extLst>
          </p:cNvPr>
          <p:cNvSpPr>
            <a:spLocks noGrp="1"/>
          </p:cNvSpPr>
          <p:nvPr>
            <p:ph type="sldNum" sz="quarter" idx="12"/>
          </p:nvPr>
        </p:nvSpPr>
        <p:spPr/>
        <p:txBody>
          <a:bodyPr/>
          <a:lstStyle/>
          <a:p>
            <a:fld id="{C9F7588F-6348-F24B-A92C-146CC9ED7FC5}" type="slidenum">
              <a:rPr lang="en-US" smtClean="0"/>
              <a:t>2</a:t>
            </a:fld>
            <a:endParaRPr lang="en-US" dirty="0"/>
          </a:p>
        </p:txBody>
      </p:sp>
      <p:pic>
        <p:nvPicPr>
          <p:cNvPr id="23" name="Content Placeholder 22" descr="A screenshot of a computer screen&#10;&#10;Description automatically generated">
            <a:extLst>
              <a:ext uri="{FF2B5EF4-FFF2-40B4-BE49-F238E27FC236}">
                <a16:creationId xmlns:a16="http://schemas.microsoft.com/office/drawing/2014/main" id="{5D046A66-C447-4646-A524-6761DB1790B8}"/>
              </a:ext>
            </a:extLst>
          </p:cNvPr>
          <p:cNvPicPr>
            <a:picLocks noGrp="1" noChangeAspect="1"/>
          </p:cNvPicPr>
          <p:nvPr>
            <p:ph sz="half" idx="14"/>
          </p:nvPr>
        </p:nvPicPr>
        <p:blipFill>
          <a:blip r:embed="rId4">
            <a:extLst>
              <a:ext uri="{28A0092B-C50C-407E-A947-70E740481C1C}">
                <a14:useLocalDpi xmlns:a14="http://schemas.microsoft.com/office/drawing/2010/main" val="0"/>
              </a:ext>
            </a:extLst>
          </a:blip>
          <a:stretch>
            <a:fillRect/>
          </a:stretch>
        </p:blipFill>
        <p:spPr>
          <a:xfrm>
            <a:off x="4976245" y="2476500"/>
            <a:ext cx="2239510" cy="3668713"/>
          </a:xfrm>
        </p:spPr>
      </p:pic>
      <p:pic>
        <p:nvPicPr>
          <p:cNvPr id="21" name="Content Placeholder 20" descr="A screenshot of a computer screen&#10;&#10;Description automatically generated">
            <a:extLst>
              <a:ext uri="{FF2B5EF4-FFF2-40B4-BE49-F238E27FC236}">
                <a16:creationId xmlns:a16="http://schemas.microsoft.com/office/drawing/2014/main" id="{91C1BAC6-6388-43BD-A48F-E8654D1AF2BA}"/>
              </a:ext>
            </a:extLst>
          </p:cNvPr>
          <p:cNvPicPr>
            <a:picLocks noGrp="1" noChangeAspect="1"/>
          </p:cNvPicPr>
          <p:nvPr>
            <p:ph sz="half" idx="15"/>
          </p:nvPr>
        </p:nvPicPr>
        <p:blipFill>
          <a:blip r:embed="rId5">
            <a:extLst>
              <a:ext uri="{28A0092B-C50C-407E-A947-70E740481C1C}">
                <a14:useLocalDpi xmlns:a14="http://schemas.microsoft.com/office/drawing/2010/main" val="0"/>
              </a:ext>
            </a:extLst>
          </a:blip>
          <a:stretch>
            <a:fillRect/>
          </a:stretch>
        </p:blipFill>
        <p:spPr>
          <a:xfrm>
            <a:off x="8395500" y="2476500"/>
            <a:ext cx="2716199" cy="3668713"/>
          </a:xfrm>
        </p:spPr>
      </p:pic>
      <p:sp>
        <p:nvSpPr>
          <p:cNvPr id="16" name="Content Placeholder 15">
            <a:extLst>
              <a:ext uri="{FF2B5EF4-FFF2-40B4-BE49-F238E27FC236}">
                <a16:creationId xmlns:a16="http://schemas.microsoft.com/office/drawing/2014/main" id="{6F0020EF-5FEC-42B8-BE83-1A93984CBE3A}"/>
              </a:ext>
            </a:extLst>
          </p:cNvPr>
          <p:cNvSpPr>
            <a:spLocks noGrp="1"/>
          </p:cNvSpPr>
          <p:nvPr>
            <p:ph idx="16"/>
          </p:nvPr>
        </p:nvSpPr>
        <p:spPr>
          <a:xfrm>
            <a:off x="609600" y="1359017"/>
            <a:ext cx="10058400" cy="940488"/>
          </a:xfrm>
        </p:spPr>
        <p:txBody>
          <a:bodyPr>
            <a:normAutofit fontScale="47500" lnSpcReduction="20000"/>
          </a:bodyPr>
          <a:lstStyle/>
          <a:p>
            <a:pPr marL="457200" indent="-457200">
              <a:buFont typeface="Arial" panose="020B0604020202020204" pitchFamily="34" charset="0"/>
              <a:buChar char="•"/>
            </a:pPr>
            <a:r>
              <a:rPr lang="en-US" dirty="0"/>
              <a:t>VA.gov Facility Locator Detail Pages exist for all Vet Centers with entries in the Lighthouse Facilities API (Facility single-source-of-truth).</a:t>
            </a:r>
          </a:p>
          <a:p>
            <a:pPr marL="457200" indent="-457200">
              <a:buFont typeface="Arial" panose="020B0604020202020204" pitchFamily="34" charset="0"/>
              <a:buChar char="•"/>
            </a:pPr>
            <a:r>
              <a:rPr lang="en-US" dirty="0"/>
              <a:t>Legacy Facility Locator also has detail pages that need to be deprecated.</a:t>
            </a:r>
          </a:p>
          <a:p>
            <a:pPr marL="457200" indent="-457200">
              <a:buFont typeface="Arial" panose="020B0604020202020204" pitchFamily="34" charset="0"/>
              <a:buChar char="•"/>
            </a:pPr>
            <a:r>
              <a:rPr lang="en-US" dirty="0"/>
              <a:t>A handful of Vet Centers exist in TeamSite CMS as part of VHA Medical Center websites.</a:t>
            </a:r>
          </a:p>
        </p:txBody>
      </p:sp>
      <p:sp>
        <p:nvSpPr>
          <p:cNvPr id="17" name="Text Placeholder 16">
            <a:extLst>
              <a:ext uri="{FF2B5EF4-FFF2-40B4-BE49-F238E27FC236}">
                <a16:creationId xmlns:a16="http://schemas.microsoft.com/office/drawing/2014/main" id="{A03A4AC8-4C3D-4275-90CC-6D21F041520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07413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C7EEB3-B76A-472C-9B4E-77A2DCCA0CA2}"/>
              </a:ext>
            </a:extLst>
          </p:cNvPr>
          <p:cNvSpPr>
            <a:spLocks noGrp="1"/>
          </p:cNvSpPr>
          <p:nvPr>
            <p:ph type="title"/>
          </p:nvPr>
        </p:nvSpPr>
        <p:spPr/>
        <p:txBody>
          <a:bodyPr/>
          <a:lstStyle/>
          <a:p>
            <a:r>
              <a:rPr lang="en-US" dirty="0"/>
              <a:t>Opportunity</a:t>
            </a:r>
          </a:p>
        </p:txBody>
      </p:sp>
      <p:sp>
        <p:nvSpPr>
          <p:cNvPr id="11" name="Content Placeholder 10">
            <a:extLst>
              <a:ext uri="{FF2B5EF4-FFF2-40B4-BE49-F238E27FC236}">
                <a16:creationId xmlns:a16="http://schemas.microsoft.com/office/drawing/2014/main" id="{202779FA-94F6-4BA2-8A5F-385B2452902F}"/>
              </a:ext>
            </a:extLst>
          </p:cNvPr>
          <p:cNvSpPr>
            <a:spLocks noGrp="1"/>
          </p:cNvSpPr>
          <p:nvPr>
            <p:ph idx="1"/>
          </p:nvPr>
        </p:nvSpPr>
        <p:spPr/>
        <p:txBody>
          <a:bodyPr>
            <a:normAutofit/>
          </a:bodyPr>
          <a:lstStyle/>
          <a:p>
            <a:endParaRPr lang="en-US" dirty="0"/>
          </a:p>
          <a:p>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81655185-6492-4CDE-8055-CE63D4099954}"/>
              </a:ext>
            </a:extLst>
          </p:cNvPr>
          <p:cNvSpPr>
            <a:spLocks noGrp="1"/>
          </p:cNvSpPr>
          <p:nvPr>
            <p:ph type="dt" sz="half" idx="10"/>
          </p:nvPr>
        </p:nvSpPr>
        <p:spPr>
          <a:xfrm>
            <a:off x="609599" y="6356351"/>
            <a:ext cx="3224169" cy="365125"/>
          </a:xfrm>
        </p:spPr>
        <p:txBody>
          <a:bodyPr/>
          <a:lstStyle/>
          <a:p>
            <a:r>
              <a:rPr lang="en-US" dirty="0"/>
              <a:t>OFFICE OF THE CTO – DIGITAL EXPERIENCE</a:t>
            </a:r>
          </a:p>
        </p:txBody>
      </p:sp>
      <p:sp>
        <p:nvSpPr>
          <p:cNvPr id="5" name="Footer Placeholder 4">
            <a:extLst>
              <a:ext uri="{FF2B5EF4-FFF2-40B4-BE49-F238E27FC236}">
                <a16:creationId xmlns:a16="http://schemas.microsoft.com/office/drawing/2014/main" id="{15090AD3-38BF-48B9-9C5D-793D324769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32B447-E99F-4385-A7F3-58A5311139E3}"/>
              </a:ext>
            </a:extLst>
          </p:cNvPr>
          <p:cNvSpPr>
            <a:spLocks noGrp="1"/>
          </p:cNvSpPr>
          <p:nvPr>
            <p:ph type="sldNum" sz="quarter" idx="12"/>
          </p:nvPr>
        </p:nvSpPr>
        <p:spPr/>
        <p:txBody>
          <a:bodyPr/>
          <a:lstStyle/>
          <a:p>
            <a:fld id="{C9F7588F-6348-F24B-A92C-146CC9ED7FC5}" type="slidenum">
              <a:rPr lang="en-US" smtClean="0"/>
              <a:t>3</a:t>
            </a:fld>
            <a:endParaRPr lang="en-US" dirty="0"/>
          </a:p>
        </p:txBody>
      </p:sp>
      <p:sp>
        <p:nvSpPr>
          <p:cNvPr id="7" name="Content Placeholder 6">
            <a:extLst>
              <a:ext uri="{FF2B5EF4-FFF2-40B4-BE49-F238E27FC236}">
                <a16:creationId xmlns:a16="http://schemas.microsoft.com/office/drawing/2014/main" id="{1C314F2B-7249-4D4A-895D-CB581610F09E}"/>
              </a:ext>
            </a:extLst>
          </p:cNvPr>
          <p:cNvSpPr>
            <a:spLocks noGrp="1"/>
          </p:cNvSpPr>
          <p:nvPr>
            <p:ph sz="quarter" idx="14"/>
          </p:nvPr>
        </p:nvSpPr>
        <p:spPr/>
        <p:txBody>
          <a:bodyPr>
            <a:normAutofit fontScale="70000" lnSpcReduction="20000"/>
          </a:bodyPr>
          <a:lstStyle/>
          <a:p>
            <a:r>
              <a:rPr lang="en-US" sz="2400" dirty="0"/>
              <a:t>There is a general lack of awareness about Vet Centers. They are often confused with VA Medical Centers or Clinics and the difference between them is important. </a:t>
            </a:r>
          </a:p>
          <a:p>
            <a:r>
              <a:rPr lang="en-US" sz="2400" dirty="0"/>
              <a:t>Vet Center clients prefer the personalized approach to mental health care. Vet Centers excel at removing the physical and emotional barriers to care and help Vets feel deeply understood. </a:t>
            </a:r>
          </a:p>
          <a:p>
            <a:r>
              <a:rPr lang="en-US" sz="2400" dirty="0"/>
              <a:t>Veterans look for themselves on the page. They prefer to see symptoms over diagnoses and value representation of diverse populations. Women are drawn to the Women veteran care accordion.</a:t>
            </a:r>
          </a:p>
          <a:p>
            <a:r>
              <a:rPr lang="en-US" sz="2400" dirty="0"/>
              <a:t>Although service offerings are consistent nationally, Vet Centers have great autonomy in how services are delivered. </a:t>
            </a:r>
          </a:p>
          <a:p>
            <a:r>
              <a:rPr lang="en-US" sz="2400" dirty="0"/>
              <a:t>Vet Centers have a powerful geographic reach which can be difficult to communicate.</a:t>
            </a:r>
          </a:p>
        </p:txBody>
      </p:sp>
      <p:sp>
        <p:nvSpPr>
          <p:cNvPr id="12" name="Text Placeholder 11">
            <a:extLst>
              <a:ext uri="{FF2B5EF4-FFF2-40B4-BE49-F238E27FC236}">
                <a16:creationId xmlns:a16="http://schemas.microsoft.com/office/drawing/2014/main" id="{D9C158BA-A45B-41F0-B4B2-95FF22405B9A}"/>
              </a:ext>
            </a:extLst>
          </p:cNvPr>
          <p:cNvSpPr>
            <a:spLocks noGrp="1"/>
          </p:cNvSpPr>
          <p:nvPr>
            <p:ph type="body" sz="quarter" idx="13"/>
          </p:nvPr>
        </p:nvSpPr>
        <p:spPr/>
        <p:txBody>
          <a:bodyPr/>
          <a:lstStyle/>
          <a:p>
            <a:endParaRPr lang="en-US"/>
          </a:p>
        </p:txBody>
      </p:sp>
      <p:pic>
        <p:nvPicPr>
          <p:cNvPr id="15" name="Picture 14" descr="Tweet from James LaPorta&#10;&#10;&quot;I had therapy at the Vet Center via &#10;@DeptVetAffairs&#10; today - I highly recommend it. It’s been a life saver. The link here is info on what the Vet Center does. I’m surprised when I talk to service members or veterans that have never heard of it. https://vetcenter.va.gov&#10;&#10;I spent years trying to work throguh my war trauma, both in the military and out with little success but it wasn't until I joined the Vet Center in Pompano Beach, Florida that I started to make real progress. My therapist at the Vet Center, who I still see today, told me something that had a profound impact on my life. The statement was simple but it had never been said to me in all the years that I had been in therapy. He said that what I was experiencing was normal. That war trauma was normal and and that I was going to be okay.&quot;&#10;&#10;https://twitter.com/JimLaPorta/status/1384591488085106691">
            <a:extLst>
              <a:ext uri="{FF2B5EF4-FFF2-40B4-BE49-F238E27FC236}">
                <a16:creationId xmlns:a16="http://schemas.microsoft.com/office/drawing/2014/main" id="{E94B4FC1-007F-4845-BA11-F9B29FF9FB74}"/>
              </a:ext>
            </a:extLst>
          </p:cNvPr>
          <p:cNvPicPr>
            <a:picLocks noChangeAspect="1"/>
          </p:cNvPicPr>
          <p:nvPr/>
        </p:nvPicPr>
        <p:blipFill>
          <a:blip r:embed="rId3"/>
          <a:stretch>
            <a:fillRect/>
          </a:stretch>
        </p:blipFill>
        <p:spPr>
          <a:xfrm>
            <a:off x="8300068" y="508000"/>
            <a:ext cx="3719864" cy="5829300"/>
          </a:xfrm>
          <a:prstGeom prst="rect">
            <a:avLst/>
          </a:prstGeom>
        </p:spPr>
      </p:pic>
    </p:spTree>
    <p:extLst>
      <p:ext uri="{BB962C8B-B14F-4D97-AF65-F5344CB8AC3E}">
        <p14:creationId xmlns:p14="http://schemas.microsoft.com/office/powerpoint/2010/main" val="1993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AE785F4-A773-495A-91A4-FB08AE857922}"/>
              </a:ext>
            </a:extLst>
          </p:cNvPr>
          <p:cNvSpPr>
            <a:spLocks noGrp="1"/>
          </p:cNvSpPr>
          <p:nvPr>
            <p:ph type="title"/>
          </p:nvPr>
        </p:nvSpPr>
        <p:spPr/>
        <p:txBody>
          <a:bodyPr/>
          <a:lstStyle/>
          <a:p>
            <a:r>
              <a:rPr lang="en-US" dirty="0"/>
              <a:t>Our process: User-centered design</a:t>
            </a:r>
          </a:p>
        </p:txBody>
      </p:sp>
      <p:sp>
        <p:nvSpPr>
          <p:cNvPr id="10" name="Content Placeholder 9">
            <a:extLst>
              <a:ext uri="{FF2B5EF4-FFF2-40B4-BE49-F238E27FC236}">
                <a16:creationId xmlns:a16="http://schemas.microsoft.com/office/drawing/2014/main" id="{B5EC1031-B077-4E23-8A6D-8F78E882443E}"/>
              </a:ext>
            </a:extLst>
          </p:cNvPr>
          <p:cNvSpPr>
            <a:spLocks noGrp="1"/>
          </p:cNvSpPr>
          <p:nvPr>
            <p:ph idx="1"/>
          </p:nvPr>
        </p:nvSpPr>
        <p:spPr/>
        <p:txBody>
          <a:bodyPr>
            <a:normAutofit fontScale="92500" lnSpcReduction="10000"/>
          </a:bodyPr>
          <a:lstStyle/>
          <a:p>
            <a:pPr marL="0" indent="0">
              <a:buNone/>
            </a:pPr>
            <a:r>
              <a:rPr lang="en-US" sz="2800" b="1" dirty="0"/>
              <a:t>Who we talked with:</a:t>
            </a:r>
          </a:p>
          <a:p>
            <a:r>
              <a:rPr lang="en-US" sz="2800" b="1" dirty="0"/>
              <a:t>5 Vet Center outreach specialists</a:t>
            </a:r>
          </a:p>
          <a:p>
            <a:r>
              <a:rPr lang="en-US" sz="2800" b="1" dirty="0"/>
              <a:t>Moderated research sessions with 35 Veterans</a:t>
            </a:r>
          </a:p>
          <a:p>
            <a:r>
              <a:rPr lang="en-US" sz="2800" b="1" dirty="0"/>
              <a:t>Unmoderated research with 40+ Veterans</a:t>
            </a:r>
          </a:p>
          <a:p>
            <a:pPr marL="0" indent="0">
              <a:buNone/>
            </a:pPr>
            <a:r>
              <a:rPr lang="en-US" sz="2800" b="1" dirty="0"/>
              <a:t>What we did:</a:t>
            </a:r>
          </a:p>
          <a:p>
            <a:r>
              <a:rPr lang="en-US" sz="2800" b="1" dirty="0"/>
              <a:t>Learn Vet Center locations, services, and staff</a:t>
            </a:r>
          </a:p>
          <a:p>
            <a:r>
              <a:rPr lang="en-US" sz="2800" b="1" dirty="0"/>
              <a:t>Learn how Veterans understand (or are confused by) VA services</a:t>
            </a:r>
          </a:p>
          <a:p>
            <a:r>
              <a:rPr lang="en-US" sz="2800" b="1" dirty="0"/>
              <a:t>Prototype evaluations</a:t>
            </a:r>
            <a:endParaRPr lang="en-US" dirty="0"/>
          </a:p>
        </p:txBody>
      </p:sp>
      <p:sp>
        <p:nvSpPr>
          <p:cNvPr id="4" name="Date Placeholder 3">
            <a:extLst>
              <a:ext uri="{FF2B5EF4-FFF2-40B4-BE49-F238E27FC236}">
                <a16:creationId xmlns:a16="http://schemas.microsoft.com/office/drawing/2014/main" id="{09E03905-7ACD-418D-8A09-6A6314A94D4A}"/>
              </a:ext>
            </a:extLst>
          </p:cNvPr>
          <p:cNvSpPr>
            <a:spLocks noGrp="1"/>
          </p:cNvSpPr>
          <p:nvPr>
            <p:ph type="dt" sz="half" idx="10"/>
          </p:nvPr>
        </p:nvSpPr>
        <p:spPr/>
        <p:txBody>
          <a:bodyPr/>
          <a:lstStyle/>
          <a:p>
            <a:r>
              <a:rPr lang="en-US" dirty="0"/>
              <a:t>OFFICE OF THE CTO – DIGITAL EXPERIENCE</a:t>
            </a:r>
          </a:p>
        </p:txBody>
      </p:sp>
      <p:sp>
        <p:nvSpPr>
          <p:cNvPr id="5" name="Footer Placeholder 4">
            <a:extLst>
              <a:ext uri="{FF2B5EF4-FFF2-40B4-BE49-F238E27FC236}">
                <a16:creationId xmlns:a16="http://schemas.microsoft.com/office/drawing/2014/main" id="{0696F9BD-DCC6-4D01-9322-E72FA0FCAD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024323-99A1-489D-B85E-9A83A566FCE9}"/>
              </a:ext>
            </a:extLst>
          </p:cNvPr>
          <p:cNvSpPr>
            <a:spLocks noGrp="1"/>
          </p:cNvSpPr>
          <p:nvPr>
            <p:ph type="sldNum" sz="quarter" idx="12"/>
          </p:nvPr>
        </p:nvSpPr>
        <p:spPr/>
        <p:txBody>
          <a:bodyPr/>
          <a:lstStyle/>
          <a:p>
            <a:fld id="{C9F7588F-6348-F24B-A92C-146CC9ED7FC5}" type="slidenum">
              <a:rPr lang="en-US" smtClean="0"/>
              <a:t>4</a:t>
            </a:fld>
            <a:endParaRPr lang="en-US" dirty="0"/>
          </a:p>
        </p:txBody>
      </p:sp>
      <p:sp>
        <p:nvSpPr>
          <p:cNvPr id="11" name="Text Placeholder 10">
            <a:extLst>
              <a:ext uri="{FF2B5EF4-FFF2-40B4-BE49-F238E27FC236}">
                <a16:creationId xmlns:a16="http://schemas.microsoft.com/office/drawing/2014/main" id="{66D04A74-CD29-4F0A-8A5A-6E6132669F5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119672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0289E30-03FF-4C42-8D73-0C0950925301}"/>
              </a:ext>
            </a:extLst>
          </p:cNvPr>
          <p:cNvSpPr>
            <a:spLocks noGrp="1"/>
          </p:cNvSpPr>
          <p:nvPr>
            <p:ph type="title"/>
          </p:nvPr>
        </p:nvSpPr>
        <p:spPr/>
        <p:txBody>
          <a:bodyPr/>
          <a:lstStyle/>
          <a:p>
            <a:r>
              <a:rPr lang="en-US" dirty="0"/>
              <a:t>Vet Center product design</a:t>
            </a:r>
          </a:p>
        </p:txBody>
      </p:sp>
      <p:sp>
        <p:nvSpPr>
          <p:cNvPr id="10" name="Content Placeholder 9">
            <a:extLst>
              <a:ext uri="{FF2B5EF4-FFF2-40B4-BE49-F238E27FC236}">
                <a16:creationId xmlns:a16="http://schemas.microsoft.com/office/drawing/2014/main" id="{3430EF7C-577E-4048-BF0B-21D7C95C835F}"/>
              </a:ext>
            </a:extLst>
          </p:cNvPr>
          <p:cNvSpPr>
            <a:spLocks noGrp="1"/>
          </p:cNvSpPr>
          <p:nvPr>
            <p:ph idx="1"/>
          </p:nvPr>
        </p:nvSpPr>
        <p:spPr/>
        <p:txBody>
          <a:bodyPr>
            <a:normAutofit fontScale="70000" lnSpcReduction="20000"/>
          </a:bodyPr>
          <a:lstStyle/>
          <a:p>
            <a:pPr marL="0" indent="0">
              <a:buNone/>
            </a:pPr>
            <a:r>
              <a:rPr lang="en-US" sz="2400" b="1" dirty="0"/>
              <a:t>Based upon this Veteran research, we have designed a Minimum Viable Product (MVP) using existing components from the VA.gov Platform.</a:t>
            </a:r>
          </a:p>
          <a:p>
            <a:pPr marL="0" indent="0">
              <a:buNone/>
            </a:pPr>
            <a:r>
              <a:rPr lang="en-US" sz="2400" dirty="0"/>
              <a:t>Page content will emphasize the warm, confidential and non-clinical environment. </a:t>
            </a:r>
          </a:p>
          <a:p>
            <a:r>
              <a:rPr lang="en-US" sz="2400" dirty="0"/>
              <a:t>Services will be grouped to emphasize Counseling and Referral categories and use  ”support” and “care” over “treatment” to reinforce the non-clinical setting. </a:t>
            </a:r>
          </a:p>
          <a:p>
            <a:r>
              <a:rPr lang="en-US" sz="2400" dirty="0"/>
              <a:t>Photos and “Prepare for your visit” details will help Veterans anticipate the visit and communicate the location’s size and setting. </a:t>
            </a:r>
          </a:p>
          <a:p>
            <a:r>
              <a:rPr lang="en-US" sz="2400" dirty="0"/>
              <a:t>“Satellite locations” will be used to communicate the relationship between the types of locations and set expectations about service offerings. </a:t>
            </a:r>
          </a:p>
          <a:p>
            <a:r>
              <a:rPr lang="en-US" sz="2400" dirty="0"/>
              <a:t>Field staff will add content to services descriptions to convey ways in which the care is delivered at that specific Vet Center.</a:t>
            </a:r>
          </a:p>
          <a:p>
            <a:r>
              <a:rPr lang="en-US" sz="2400" dirty="0"/>
              <a:t>Services will convey a “just call, we’ll help” feeling to relieve eligibility concerns</a:t>
            </a:r>
          </a:p>
          <a:p>
            <a:pPr marL="0" indent="0">
              <a:buNone/>
            </a:pPr>
            <a:r>
              <a:rPr lang="en-US" sz="2400" b="1" dirty="0"/>
              <a:t>Future research will help us to continue to iterate on the product so that we can meet Veterans where they are at and align the product with changing Veteran expectations.</a:t>
            </a:r>
          </a:p>
        </p:txBody>
      </p:sp>
      <p:sp>
        <p:nvSpPr>
          <p:cNvPr id="4" name="Date Placeholder 3">
            <a:extLst>
              <a:ext uri="{FF2B5EF4-FFF2-40B4-BE49-F238E27FC236}">
                <a16:creationId xmlns:a16="http://schemas.microsoft.com/office/drawing/2014/main" id="{32B3D6A6-E3B3-4DC6-BA24-EEE0D60E2582}"/>
              </a:ext>
            </a:extLst>
          </p:cNvPr>
          <p:cNvSpPr>
            <a:spLocks noGrp="1"/>
          </p:cNvSpPr>
          <p:nvPr>
            <p:ph type="dt" sz="half" idx="10"/>
          </p:nvPr>
        </p:nvSpPr>
        <p:spPr/>
        <p:txBody>
          <a:bodyPr/>
          <a:lstStyle/>
          <a:p>
            <a:r>
              <a:rPr lang="en-US" dirty="0"/>
              <a:t>OFFICE OF THE CTO – DIGITAL EXPERIENCE</a:t>
            </a:r>
          </a:p>
        </p:txBody>
      </p:sp>
      <p:sp>
        <p:nvSpPr>
          <p:cNvPr id="5" name="Footer Placeholder 4">
            <a:extLst>
              <a:ext uri="{FF2B5EF4-FFF2-40B4-BE49-F238E27FC236}">
                <a16:creationId xmlns:a16="http://schemas.microsoft.com/office/drawing/2014/main" id="{B9B47CF3-4695-4118-B62F-4BE8620730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9804DC-4196-4AA8-A464-FB0C080EA1E4}"/>
              </a:ext>
            </a:extLst>
          </p:cNvPr>
          <p:cNvSpPr>
            <a:spLocks noGrp="1"/>
          </p:cNvSpPr>
          <p:nvPr>
            <p:ph type="sldNum" sz="quarter" idx="12"/>
          </p:nvPr>
        </p:nvSpPr>
        <p:spPr/>
        <p:txBody>
          <a:bodyPr/>
          <a:lstStyle/>
          <a:p>
            <a:fld id="{C9F7588F-6348-F24B-A92C-146CC9ED7FC5}" type="slidenum">
              <a:rPr lang="en-US" smtClean="0"/>
              <a:t>5</a:t>
            </a:fld>
            <a:endParaRPr lang="en-US" dirty="0"/>
          </a:p>
        </p:txBody>
      </p:sp>
      <p:sp>
        <p:nvSpPr>
          <p:cNvPr id="11" name="Text Placeholder 10">
            <a:extLst>
              <a:ext uri="{FF2B5EF4-FFF2-40B4-BE49-F238E27FC236}">
                <a16:creationId xmlns:a16="http://schemas.microsoft.com/office/drawing/2014/main" id="{2AB03D66-B907-4860-8BDB-EEDFA6ACC7DF}"/>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007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B58CBF-11B5-41AA-8F9E-B7D69E656122}"/>
              </a:ext>
            </a:extLst>
          </p:cNvPr>
          <p:cNvSpPr>
            <a:spLocks noGrp="1"/>
          </p:cNvSpPr>
          <p:nvPr>
            <p:ph type="dt" sz="half" idx="10"/>
          </p:nvPr>
        </p:nvSpPr>
        <p:spPr/>
        <p:txBody>
          <a:bodyPr/>
          <a:lstStyle/>
          <a:p>
            <a:r>
              <a:rPr lang="en-US"/>
              <a:t>OFFICE OF THE CTO – DIGITAL EXPERIENCE</a:t>
            </a:r>
            <a:endParaRPr lang="en-US" dirty="0"/>
          </a:p>
        </p:txBody>
      </p:sp>
      <p:sp>
        <p:nvSpPr>
          <p:cNvPr id="5" name="Footer Placeholder 4">
            <a:extLst>
              <a:ext uri="{FF2B5EF4-FFF2-40B4-BE49-F238E27FC236}">
                <a16:creationId xmlns:a16="http://schemas.microsoft.com/office/drawing/2014/main" id="{47CEFBE8-3513-49A4-8693-CD0B1EE453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170B40-32EB-432F-9F48-3AFD302F9335}"/>
              </a:ext>
            </a:extLst>
          </p:cNvPr>
          <p:cNvSpPr>
            <a:spLocks noGrp="1"/>
          </p:cNvSpPr>
          <p:nvPr>
            <p:ph type="sldNum" sz="quarter" idx="12"/>
          </p:nvPr>
        </p:nvSpPr>
        <p:spPr/>
        <p:txBody>
          <a:bodyPr/>
          <a:lstStyle/>
          <a:p>
            <a:fld id="{C9F7588F-6348-F24B-A92C-146CC9ED7FC5}" type="slidenum">
              <a:rPr lang="en-US" smtClean="0"/>
              <a:t>6</a:t>
            </a:fld>
            <a:endParaRPr lang="en-US" dirty="0"/>
          </a:p>
        </p:txBody>
      </p:sp>
      <p:sp>
        <p:nvSpPr>
          <p:cNvPr id="10" name="Content Placeholder 9">
            <a:extLst>
              <a:ext uri="{FF2B5EF4-FFF2-40B4-BE49-F238E27FC236}">
                <a16:creationId xmlns:a16="http://schemas.microsoft.com/office/drawing/2014/main" id="{BEC5338A-418B-451D-A628-63D6CD92DEB2}"/>
              </a:ext>
            </a:extLst>
          </p:cNvPr>
          <p:cNvSpPr>
            <a:spLocks noGrp="1"/>
          </p:cNvSpPr>
          <p:nvPr>
            <p:ph sz="quarter" idx="13"/>
          </p:nvPr>
        </p:nvSpPr>
        <p:spPr/>
        <p:txBody>
          <a:bodyPr/>
          <a:lstStyle/>
          <a:p>
            <a:r>
              <a:rPr lang="en-US" dirty="0"/>
              <a:t>Demo:</a:t>
            </a:r>
          </a:p>
          <a:p>
            <a:r>
              <a:rPr lang="en-US" dirty="0">
                <a:hlinkClick r:id="rId2"/>
              </a:rPr>
              <a:t>Morgantown Vet Center</a:t>
            </a:r>
            <a:endParaRPr lang="en-US" dirty="0"/>
          </a:p>
        </p:txBody>
      </p:sp>
      <p:pic>
        <p:nvPicPr>
          <p:cNvPr id="1026" name="Picture 2" descr="Morgantown Vet Center main entrance">
            <a:extLst>
              <a:ext uri="{FF2B5EF4-FFF2-40B4-BE49-F238E27FC236}">
                <a16:creationId xmlns:a16="http://schemas.microsoft.com/office/drawing/2014/main" id="{D6D06870-DB28-4C18-838D-720F7CF0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474" y="1727200"/>
            <a:ext cx="4572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45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gd2913e9e05_0_42"/>
          <p:cNvSpPr txBox="1">
            <a:spLocks noGrp="1"/>
          </p:cNvSpPr>
          <p:nvPr>
            <p:ph type="title"/>
          </p:nvPr>
        </p:nvSpPr>
        <p:spPr>
          <a:xfrm>
            <a:off x="517200" y="740800"/>
            <a:ext cx="4384400" cy="1007600"/>
          </a:xfrm>
          <a:prstGeom prst="rect">
            <a:avLst/>
          </a:prstGeom>
        </p:spPr>
        <p:txBody>
          <a:bodyPr spcFirstLastPara="1" vert="horz" wrap="square" lIns="121900" tIns="60933" rIns="121900" bIns="60933" rtlCol="0" anchor="t" anchorCtr="0">
            <a:noAutofit/>
          </a:bodyPr>
          <a:lstStyle/>
          <a:p>
            <a:pPr>
              <a:buSzPts val="990"/>
            </a:pPr>
            <a:r>
              <a:rPr lang="en-US" sz="3333" dirty="0"/>
              <a:t>Vet Center editor dashboard in Drupal</a:t>
            </a:r>
            <a:endParaRPr sz="3333" dirty="0"/>
          </a:p>
        </p:txBody>
      </p:sp>
      <p:sp>
        <p:nvSpPr>
          <p:cNvPr id="497" name="Google Shape;497;gd2913e9e05_0_42"/>
          <p:cNvSpPr txBox="1">
            <a:spLocks noGrp="1"/>
          </p:cNvSpPr>
          <p:nvPr>
            <p:ph type="body" idx="1"/>
          </p:nvPr>
        </p:nvSpPr>
        <p:spPr>
          <a:xfrm>
            <a:off x="517200" y="2125367"/>
            <a:ext cx="5070800" cy="3574800"/>
          </a:xfrm>
          <a:prstGeom prst="rect">
            <a:avLst/>
          </a:prstGeom>
        </p:spPr>
        <p:txBody>
          <a:bodyPr spcFirstLastPara="1" vert="horz" wrap="square" lIns="121900" tIns="60933" rIns="121900" bIns="60933" rtlCol="0" anchor="t" anchorCtr="0">
            <a:normAutofit/>
          </a:bodyPr>
          <a:lstStyle/>
          <a:p>
            <a:pPr marL="0" indent="0">
              <a:spcAft>
                <a:spcPts val="800"/>
              </a:spcAft>
              <a:buNone/>
            </a:pPr>
            <a:r>
              <a:rPr lang="en-US" sz="2133"/>
              <a:t>Provides quick access to top tasks, so that busy Vet Center editors can get their job done efficiently.</a:t>
            </a:r>
            <a:endParaRPr sz="2133"/>
          </a:p>
        </p:txBody>
      </p:sp>
      <p:pic>
        <p:nvPicPr>
          <p:cNvPr id="498" name="Google Shape;498;gd2913e9e05_0_42"/>
          <p:cNvPicPr preferRelativeResize="0"/>
          <p:nvPr/>
        </p:nvPicPr>
        <p:blipFill rotWithShape="1">
          <a:blip r:embed="rId3">
            <a:alphaModFix/>
          </a:blip>
          <a:srcRect b="55088"/>
          <a:stretch/>
        </p:blipFill>
        <p:spPr>
          <a:xfrm>
            <a:off x="6198033" y="263201"/>
            <a:ext cx="5993984" cy="6594799"/>
          </a:xfrm>
          <a:prstGeom prst="rect">
            <a:avLst/>
          </a:prstGeom>
          <a:noFill/>
          <a:ln>
            <a:noFill/>
          </a:ln>
        </p:spPr>
      </p:pic>
      <p:sp>
        <p:nvSpPr>
          <p:cNvPr id="499" name="Google Shape;499;gd2913e9e05_0_42"/>
          <p:cNvSpPr txBox="1">
            <a:spLocks noGrp="1"/>
          </p:cNvSpPr>
          <p:nvPr>
            <p:ph type="body" idx="4294967295"/>
          </p:nvPr>
        </p:nvSpPr>
        <p:spPr>
          <a:xfrm>
            <a:off x="517200" y="330200"/>
            <a:ext cx="7204400" cy="355600"/>
          </a:xfrm>
          <a:prstGeom prst="rect">
            <a:avLst/>
          </a:prstGeom>
        </p:spPr>
        <p:txBody>
          <a:bodyPr spcFirstLastPara="1" vert="horz" wrap="square" lIns="121900" tIns="60933" rIns="121900" bIns="60933" rtlCol="0" anchor="t" anchorCtr="0">
            <a:normAutofit fontScale="25000" lnSpcReduction="20000"/>
          </a:bodyPr>
          <a:lstStyle/>
          <a:p>
            <a:pPr marL="0" indent="0">
              <a:buNone/>
            </a:pPr>
            <a:endParaRPr b="1" dirty="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9386B4-5917-4474-98FC-4965BDAFA2D4}"/>
              </a:ext>
            </a:extLst>
          </p:cNvPr>
          <p:cNvSpPr>
            <a:spLocks noGrp="1"/>
          </p:cNvSpPr>
          <p:nvPr>
            <p:ph type="title"/>
          </p:nvPr>
        </p:nvSpPr>
        <p:spPr/>
        <p:txBody>
          <a:bodyPr/>
          <a:lstStyle/>
          <a:p>
            <a:r>
              <a:rPr lang="en-US" dirty="0"/>
              <a:t>Creation Process</a:t>
            </a:r>
          </a:p>
        </p:txBody>
      </p:sp>
      <p:sp>
        <p:nvSpPr>
          <p:cNvPr id="9" name="Text Placeholder 8">
            <a:extLst>
              <a:ext uri="{FF2B5EF4-FFF2-40B4-BE49-F238E27FC236}">
                <a16:creationId xmlns:a16="http://schemas.microsoft.com/office/drawing/2014/main" id="{7A941638-A12F-477A-AEFA-FBAFA45D425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B093F413-0D8E-48D1-A477-61E9F4EABBCC}"/>
              </a:ext>
            </a:extLst>
          </p:cNvPr>
          <p:cNvSpPr>
            <a:spLocks noGrp="1"/>
          </p:cNvSpPr>
          <p:nvPr>
            <p:ph type="dt" sz="half" idx="10"/>
          </p:nvPr>
        </p:nvSpPr>
        <p:spPr/>
        <p:txBody>
          <a:bodyPr/>
          <a:lstStyle/>
          <a:p>
            <a:r>
              <a:rPr lang="en-US"/>
              <a:t>OFFICE OF THE CTO – DIGITAL EXPERIENCE</a:t>
            </a:r>
            <a:endParaRPr lang="en-US" dirty="0"/>
          </a:p>
        </p:txBody>
      </p:sp>
      <p:sp>
        <p:nvSpPr>
          <p:cNvPr id="5" name="Footer Placeholder 4">
            <a:extLst>
              <a:ext uri="{FF2B5EF4-FFF2-40B4-BE49-F238E27FC236}">
                <a16:creationId xmlns:a16="http://schemas.microsoft.com/office/drawing/2014/main" id="{EDF96CF5-0CFB-49F2-BCD1-AE53099A3F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5CAB49-48EE-4DE2-9D61-123EC63A1478}"/>
              </a:ext>
            </a:extLst>
          </p:cNvPr>
          <p:cNvSpPr>
            <a:spLocks noGrp="1"/>
          </p:cNvSpPr>
          <p:nvPr>
            <p:ph type="sldNum" sz="quarter" idx="12"/>
          </p:nvPr>
        </p:nvSpPr>
        <p:spPr/>
        <p:txBody>
          <a:bodyPr/>
          <a:lstStyle/>
          <a:p>
            <a:fld id="{C9F7588F-6348-F24B-A92C-146CC9ED7FC5}" type="slidenum">
              <a:rPr lang="en-US" smtClean="0"/>
              <a:t>8</a:t>
            </a:fld>
            <a:endParaRPr lang="en-US" dirty="0"/>
          </a:p>
        </p:txBody>
      </p:sp>
    </p:spTree>
    <p:extLst>
      <p:ext uri="{BB962C8B-B14F-4D97-AF65-F5344CB8AC3E}">
        <p14:creationId xmlns:p14="http://schemas.microsoft.com/office/powerpoint/2010/main" val="3494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6ED4627-FC77-433C-AE9D-0F3B1F0E5005}"/>
              </a:ext>
            </a:extLst>
          </p:cNvPr>
          <p:cNvSpPr>
            <a:spLocks noGrp="1"/>
          </p:cNvSpPr>
          <p:nvPr>
            <p:ph type="title"/>
          </p:nvPr>
        </p:nvSpPr>
        <p:spPr/>
        <p:txBody>
          <a:bodyPr>
            <a:normAutofit fontScale="90000"/>
          </a:bodyPr>
          <a:lstStyle/>
          <a:p>
            <a:r>
              <a:rPr lang="en-US" dirty="0"/>
              <a:t>How the process works: Learn by doing with support</a:t>
            </a:r>
          </a:p>
        </p:txBody>
      </p:sp>
      <p:sp>
        <p:nvSpPr>
          <p:cNvPr id="5" name="Date Placeholder 4">
            <a:extLst>
              <a:ext uri="{FF2B5EF4-FFF2-40B4-BE49-F238E27FC236}">
                <a16:creationId xmlns:a16="http://schemas.microsoft.com/office/drawing/2014/main" id="{4F649D92-4DF4-4AF2-B8C3-4336D9E6DE6B}"/>
              </a:ext>
            </a:extLst>
          </p:cNvPr>
          <p:cNvSpPr>
            <a:spLocks noGrp="1"/>
          </p:cNvSpPr>
          <p:nvPr>
            <p:ph type="dt" sz="half" idx="10"/>
          </p:nvPr>
        </p:nvSpPr>
        <p:spPr/>
        <p:txBody>
          <a:bodyPr/>
          <a:lstStyle/>
          <a:p>
            <a:r>
              <a:rPr lang="en-US"/>
              <a:t>OFFICE OF THE CTO – DIGITAL EXPERIENCE</a:t>
            </a:r>
            <a:endParaRPr lang="en-US" dirty="0"/>
          </a:p>
        </p:txBody>
      </p:sp>
      <p:sp>
        <p:nvSpPr>
          <p:cNvPr id="6" name="Footer Placeholder 5">
            <a:extLst>
              <a:ext uri="{FF2B5EF4-FFF2-40B4-BE49-F238E27FC236}">
                <a16:creationId xmlns:a16="http://schemas.microsoft.com/office/drawing/2014/main" id="{8F938251-8838-4DBF-B32A-DD9E8F0CFE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59B0FD-EC5E-489D-8926-E193D672DCC7}"/>
              </a:ext>
            </a:extLst>
          </p:cNvPr>
          <p:cNvSpPr>
            <a:spLocks noGrp="1"/>
          </p:cNvSpPr>
          <p:nvPr>
            <p:ph type="sldNum" sz="quarter" idx="12"/>
          </p:nvPr>
        </p:nvSpPr>
        <p:spPr/>
        <p:txBody>
          <a:bodyPr/>
          <a:lstStyle/>
          <a:p>
            <a:fld id="{C9F7588F-6348-F24B-A92C-146CC9ED7FC5}" type="slidenum">
              <a:rPr lang="en-US" smtClean="0"/>
              <a:t>9</a:t>
            </a:fld>
            <a:endParaRPr lang="en-US" dirty="0"/>
          </a:p>
        </p:txBody>
      </p:sp>
      <p:sp>
        <p:nvSpPr>
          <p:cNvPr id="11" name="Content Placeholder 10">
            <a:extLst>
              <a:ext uri="{FF2B5EF4-FFF2-40B4-BE49-F238E27FC236}">
                <a16:creationId xmlns:a16="http://schemas.microsoft.com/office/drawing/2014/main" id="{FC5B5A2A-A081-42D2-A450-A362A36C359F}"/>
              </a:ext>
            </a:extLst>
          </p:cNvPr>
          <p:cNvSpPr>
            <a:spLocks noGrp="1"/>
          </p:cNvSpPr>
          <p:nvPr>
            <p:ph sz="quarter" idx="13"/>
          </p:nvPr>
        </p:nvSpPr>
        <p:spPr/>
        <p:txBody>
          <a:bodyPr>
            <a:normAutofit fontScale="85000" lnSpcReduction="20000"/>
          </a:bodyPr>
          <a:lstStyle/>
          <a:p>
            <a:r>
              <a:rPr lang="en-US" dirty="0"/>
              <a:t>Photos of your Vet Center, Outstations, CAPs, and Mobile Vet Centers</a:t>
            </a:r>
          </a:p>
          <a:p>
            <a:r>
              <a:rPr lang="en-US" dirty="0"/>
              <a:t>Take the self-service training on the Vet Center Drupal product</a:t>
            </a:r>
          </a:p>
          <a:p>
            <a:r>
              <a:rPr lang="en-US" dirty="0"/>
              <a:t>Gather content and data and complete a workbook/content deck</a:t>
            </a:r>
          </a:p>
          <a:p>
            <a:r>
              <a:rPr lang="en-US" dirty="0"/>
              <a:t>Familiarize yourself with the key areas of the VA.gov Design System content style guide</a:t>
            </a:r>
          </a:p>
          <a:p>
            <a:r>
              <a:rPr lang="en-US" dirty="0"/>
              <a:t>Load your content into Drupal</a:t>
            </a:r>
          </a:p>
        </p:txBody>
      </p:sp>
      <p:sp>
        <p:nvSpPr>
          <p:cNvPr id="12" name="Content Placeholder 11">
            <a:extLst>
              <a:ext uri="{FF2B5EF4-FFF2-40B4-BE49-F238E27FC236}">
                <a16:creationId xmlns:a16="http://schemas.microsoft.com/office/drawing/2014/main" id="{1930855D-B42C-4789-9C43-CAE50AC2D0DE}"/>
              </a:ext>
            </a:extLst>
          </p:cNvPr>
          <p:cNvSpPr>
            <a:spLocks noGrp="1"/>
          </p:cNvSpPr>
          <p:nvPr>
            <p:ph idx="14"/>
          </p:nvPr>
        </p:nvSpPr>
        <p:spPr/>
        <p:txBody>
          <a:bodyPr/>
          <a:lstStyle/>
          <a:p>
            <a:r>
              <a:rPr lang="en-US" dirty="0"/>
              <a:t>Tasks for Vet Center Outreach Coordinators/Directors</a:t>
            </a:r>
          </a:p>
        </p:txBody>
      </p:sp>
      <p:sp>
        <p:nvSpPr>
          <p:cNvPr id="13" name="Content Placeholder 12">
            <a:extLst>
              <a:ext uri="{FF2B5EF4-FFF2-40B4-BE49-F238E27FC236}">
                <a16:creationId xmlns:a16="http://schemas.microsoft.com/office/drawing/2014/main" id="{D031A885-605D-49F3-BEFA-5CED2FB1A203}"/>
              </a:ext>
            </a:extLst>
          </p:cNvPr>
          <p:cNvSpPr>
            <a:spLocks noGrp="1"/>
          </p:cNvSpPr>
          <p:nvPr>
            <p:ph sz="quarter" idx="15"/>
          </p:nvPr>
        </p:nvSpPr>
        <p:spPr/>
        <p:txBody>
          <a:bodyPr>
            <a:normAutofit fontScale="92500" lnSpcReduction="20000"/>
          </a:bodyPr>
          <a:lstStyle/>
          <a:p>
            <a:r>
              <a:rPr lang="en-US" dirty="0"/>
              <a:t>Photo guidelines</a:t>
            </a:r>
          </a:p>
          <a:p>
            <a:r>
              <a:rPr lang="en-US" dirty="0"/>
              <a:t>On-Demand video training and exercises</a:t>
            </a:r>
          </a:p>
          <a:p>
            <a:r>
              <a:rPr lang="en-US" dirty="0"/>
              <a:t>Workbook/content deck with examples and guidance</a:t>
            </a:r>
          </a:p>
          <a:p>
            <a:r>
              <a:rPr lang="en-US" dirty="0"/>
              <a:t>Examples from Vet Centers in production</a:t>
            </a:r>
          </a:p>
          <a:p>
            <a:r>
              <a:rPr lang="en-US" dirty="0"/>
              <a:t>Weekly Office hours for drop-in help</a:t>
            </a:r>
          </a:p>
          <a:p>
            <a:r>
              <a:rPr lang="en-US" dirty="0"/>
              <a:t>CMS Knowledgebase “How to” articles</a:t>
            </a:r>
          </a:p>
          <a:p>
            <a:r>
              <a:rPr lang="en-US" dirty="0"/>
              <a:t>Drupal help desk</a:t>
            </a:r>
          </a:p>
        </p:txBody>
      </p:sp>
      <p:sp>
        <p:nvSpPr>
          <p:cNvPr id="14" name="Content Placeholder 13">
            <a:extLst>
              <a:ext uri="{FF2B5EF4-FFF2-40B4-BE49-F238E27FC236}">
                <a16:creationId xmlns:a16="http://schemas.microsoft.com/office/drawing/2014/main" id="{28D88B02-D618-4F55-804E-9AB59ECE9EB3}"/>
              </a:ext>
            </a:extLst>
          </p:cNvPr>
          <p:cNvSpPr>
            <a:spLocks noGrp="1"/>
          </p:cNvSpPr>
          <p:nvPr>
            <p:ph idx="16"/>
          </p:nvPr>
        </p:nvSpPr>
        <p:spPr/>
        <p:txBody>
          <a:bodyPr/>
          <a:lstStyle/>
          <a:p>
            <a:r>
              <a:rPr lang="en-US" dirty="0"/>
              <a:t>How Office of the CTO and RCS Central Office support you</a:t>
            </a:r>
          </a:p>
        </p:txBody>
      </p:sp>
      <p:sp>
        <p:nvSpPr>
          <p:cNvPr id="15" name="Text Placeholder 14">
            <a:extLst>
              <a:ext uri="{FF2B5EF4-FFF2-40B4-BE49-F238E27FC236}">
                <a16:creationId xmlns:a16="http://schemas.microsoft.com/office/drawing/2014/main" id="{F858B0EC-8CBE-45FA-A73E-227CE5ACF338}"/>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127443737"/>
      </p:ext>
    </p:extLst>
  </p:cSld>
  <p:clrMapOvr>
    <a:masterClrMapping/>
  </p:clrMapOvr>
</p:sld>
</file>

<file path=ppt/theme/theme1.xml><?xml version="1.0" encoding="utf-8"?>
<a:theme xmlns:a="http://schemas.openxmlformats.org/drawingml/2006/main" name="Brown Bag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wn Bag Template new" id="{00D39547-BFEB-FC4F-ACD6-7F648320910A}" vid="{E45AE7B7-5F5A-3244-8129-DCB53905CF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BB9312687D748AF46DCCC51F3B2E3" ma:contentTypeVersion="11" ma:contentTypeDescription="Create a new document." ma:contentTypeScope="" ma:versionID="239c37e83d61278712a3c62da7e3bb8d">
  <xsd:schema xmlns:xsd="http://www.w3.org/2001/XMLSchema" xmlns:xs="http://www.w3.org/2001/XMLSchema" xmlns:p="http://schemas.microsoft.com/office/2006/metadata/properties" xmlns:ns3="075f32bf-1635-4f50-9e93-28c34bc1ddf5" xmlns:ns4="44c7f477-f790-4dc7-94aa-36c91990b426" targetNamespace="http://schemas.microsoft.com/office/2006/metadata/properties" ma:root="true" ma:fieldsID="00698865b7197d4a3d7a17bc9ea0e513" ns3:_="" ns4:_="">
    <xsd:import namespace="075f32bf-1635-4f50-9e93-28c34bc1ddf5"/>
    <xsd:import namespace="44c7f477-f790-4dc7-94aa-36c91990b4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5f32bf-1635-4f50-9e93-28c34bc1dd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4c7f477-f790-4dc7-94aa-36c91990b42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2EA2EC-55AA-498F-8C9A-C8FF4622EB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5f32bf-1635-4f50-9e93-28c34bc1ddf5"/>
    <ds:schemaRef ds:uri="44c7f477-f790-4dc7-94aa-36c91990b4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BB64EF-0CF6-4537-B990-482E76DE2D00}">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44c7f477-f790-4dc7-94aa-36c91990b426"/>
    <ds:schemaRef ds:uri="075f32bf-1635-4f50-9e93-28c34bc1ddf5"/>
    <ds:schemaRef ds:uri="http://www.w3.org/XML/1998/namespace"/>
  </ds:schemaRefs>
</ds:datastoreItem>
</file>

<file path=customXml/itemProps3.xml><?xml version="1.0" encoding="utf-8"?>
<ds:datastoreItem xmlns:ds="http://schemas.openxmlformats.org/officeDocument/2006/customXml" ds:itemID="{C291BC2E-7989-4552-97D1-2803422DA1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3607</TotalTime>
  <Words>2955</Words>
  <Application>Microsoft Office PowerPoint</Application>
  <PresentationFormat>Widescreen</PresentationFormat>
  <Paragraphs>230</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vt:lpstr>
      <vt:lpstr>Avenir Heavy</vt:lpstr>
      <vt:lpstr>Calibri</vt:lpstr>
      <vt:lpstr>Brown Bag Template</vt:lpstr>
      <vt:lpstr>VA.gov Vet Centers District 2 Kickoff </vt:lpstr>
      <vt:lpstr>Vet Centers: Current state</vt:lpstr>
      <vt:lpstr>Opportunity</vt:lpstr>
      <vt:lpstr>Our process: User-centered design</vt:lpstr>
      <vt:lpstr>Vet Center product design</vt:lpstr>
      <vt:lpstr>PowerPoint Presentation</vt:lpstr>
      <vt:lpstr>Vet Center editor dashboard in Drupal</vt:lpstr>
      <vt:lpstr>Creation Process</vt:lpstr>
      <vt:lpstr>How the process works: Learn by doing with support</vt:lpstr>
      <vt:lpstr>District 2 timeline</vt:lpstr>
      <vt:lpstr>Vet Center Product Team</vt:lpstr>
      <vt:lpstr>Facilities vision</vt:lpstr>
      <vt:lpstr>District 2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Callaghan, Elizabeth</dc:creator>
  <cp:lastModifiedBy>Conlon, David J.</cp:lastModifiedBy>
  <cp:revision>63</cp:revision>
  <dcterms:created xsi:type="dcterms:W3CDTF">2020-04-30T16:03:27Z</dcterms:created>
  <dcterms:modified xsi:type="dcterms:W3CDTF">2022-03-02T20:45:15Z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0x0101002AEBB9312687D748AF46DCCC51F3B2E3</vt:lpwstr>
  </property>
</Properties>
</file>