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5" r:id="rId2"/>
    <p:sldId id="925" r:id="rId3"/>
    <p:sldId id="926" r:id="rId4"/>
    <p:sldId id="927" r:id="rId5"/>
    <p:sldId id="929" r:id="rId6"/>
    <p:sldId id="924" r:id="rId7"/>
    <p:sldId id="931" r:id="rId8"/>
    <p:sldId id="919" r:id="rId9"/>
    <p:sldId id="917" r:id="rId10"/>
    <p:sldId id="923" r:id="rId11"/>
    <p:sldId id="918" r:id="rId12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25"/>
            <p14:sldId id="926"/>
            <p14:sldId id="927"/>
            <p14:sldId id="929"/>
            <p14:sldId id="924"/>
            <p14:sldId id="931"/>
            <p14:sldId id="919"/>
            <p14:sldId id="917"/>
            <p14:sldId id="92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C"/>
    <a:srgbClr val="112E51"/>
    <a:srgbClr val="454454"/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8" autoAdjust="0"/>
    <p:restoredTop sz="91253" autoAdjust="0"/>
  </p:normalViewPr>
  <p:slideViewPr>
    <p:cSldViewPr snapToGrid="0" snapToObjects="1" showGuides="1">
      <p:cViewPr varScale="1">
        <p:scale>
          <a:sx n="74" d="100"/>
          <a:sy n="74" d="100"/>
        </p:scale>
        <p:origin x="52" y="160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5/14/2021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2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5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logics.com/blog/pdfjt/form-with-function-part-three-working-with-acroforms-xfa-form-documents/" TargetMode="External"/><Relationship Id="rId2" Type="http://schemas.openxmlformats.org/officeDocument/2006/relationships/hyperlink" Target="https://www.foxitsoftware.com/blog/acroforms-vs-xfa-form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Update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Modernized Find a VA Form 1.0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May 2021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Metrics: Key Actions &amp;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</p:spPr>
        <p:txBody>
          <a:bodyPr>
            <a:noAutofit/>
          </a:bodyPr>
          <a:lstStyle/>
          <a:p>
            <a:r>
              <a:rPr lang="en-US" sz="1200" b="1" dirty="0"/>
              <a:t>Conversion Rate (PDF downloads &amp;  online tool clicks): 62.31%</a:t>
            </a:r>
          </a:p>
          <a:p>
            <a:r>
              <a:rPr lang="en-US" sz="1200" b="1" dirty="0"/>
              <a:t>Total VA Form PDF Downloads:  183,750 (17% decrease)</a:t>
            </a:r>
          </a:p>
          <a:p>
            <a:pPr lvl="1"/>
            <a:r>
              <a:rPr lang="en-US" sz="1200" dirty="0"/>
              <a:t>Landing Page:  58,031 (18% decrease)</a:t>
            </a:r>
          </a:p>
          <a:p>
            <a:pPr lvl="1"/>
            <a:r>
              <a:rPr lang="en-US" sz="1200" dirty="0"/>
              <a:t>Detail Pages: 125,719 (16% decrease)</a:t>
            </a:r>
          </a:p>
          <a:p>
            <a:r>
              <a:rPr lang="en-US" sz="1200" b="1" dirty="0"/>
              <a:t>Total Online Tool Clicks</a:t>
            </a:r>
            <a:r>
              <a:rPr lang="en-US" sz="1200" dirty="0"/>
              <a:t>:</a:t>
            </a:r>
            <a:r>
              <a:rPr lang="en-US" sz="1200" b="1" dirty="0"/>
              <a:t> 17,316 (18% decrease from Mar )</a:t>
            </a:r>
          </a:p>
          <a:p>
            <a:pPr lvl="1"/>
            <a:r>
              <a:rPr lang="en-US" sz="1200" dirty="0"/>
              <a:t>Landing Page: 3,845 (15% decrease)</a:t>
            </a:r>
          </a:p>
          <a:p>
            <a:pPr lvl="1"/>
            <a:r>
              <a:rPr lang="en-US" sz="1200" dirty="0"/>
              <a:t>Detail Pages: 13,471 (19% decrease)</a:t>
            </a:r>
          </a:p>
          <a:p>
            <a:r>
              <a:rPr lang="en-US" sz="1200" b="1" dirty="0"/>
              <a:t>Top Sources of Traffic: 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6"/>
          <a:stretch/>
        </p:blipFill>
        <p:spPr>
          <a:xfrm>
            <a:off x="5432146" y="764060"/>
            <a:ext cx="2568854" cy="31777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23BE1-5E91-6447-BB11-763C56EC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90" y="1969647"/>
            <a:ext cx="2745910" cy="282742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E85D1-FD98-4DD2-BAB9-0A4A17E80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43" y="3632072"/>
            <a:ext cx="3701651" cy="1107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D5D373-BB51-EB48-876D-E163B1AEBF56}"/>
              </a:ext>
            </a:extLst>
          </p:cNvPr>
          <p:cNvSpPr txBox="1"/>
          <p:nvPr/>
        </p:nvSpPr>
        <p:spPr>
          <a:xfrm>
            <a:off x="671214" y="3508961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Landing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2FFE6-24C8-1D46-A402-CD24654BF51D}"/>
              </a:ext>
            </a:extLst>
          </p:cNvPr>
          <p:cNvSpPr txBox="1"/>
          <p:nvPr/>
        </p:nvSpPr>
        <p:spPr>
          <a:xfrm>
            <a:off x="2548882" y="3517879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Detail Pages</a:t>
            </a:r>
          </a:p>
        </p:txBody>
      </p:sp>
    </p:spTree>
    <p:extLst>
      <p:ext uri="{BB962C8B-B14F-4D97-AF65-F5344CB8AC3E}">
        <p14:creationId xmlns:p14="http://schemas.microsoft.com/office/powerpoint/2010/main" val="39435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Team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76351"/>
            <a:ext cx="7204841" cy="32558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Q2 2021</a:t>
            </a:r>
          </a:p>
          <a:p>
            <a:pPr lvl="1"/>
            <a:r>
              <a:rPr lang="en-US" dirty="0"/>
              <a:t>Improving Search experience for whole word queries e.g., “direct deposit” -- next update this month</a:t>
            </a:r>
          </a:p>
          <a:p>
            <a:pPr lvl="1"/>
            <a:r>
              <a:rPr lang="en-US" dirty="0"/>
              <a:t>Implementing new search design pattern</a:t>
            </a:r>
          </a:p>
          <a:p>
            <a:pPr lvl="1"/>
            <a:r>
              <a:rPr lang="en-US" dirty="0"/>
              <a:t>PDF Forms Issues: More analysis/solutioning</a:t>
            </a:r>
          </a:p>
          <a:p>
            <a:r>
              <a:rPr lang="en-US" dirty="0"/>
              <a:t>Ongoing</a:t>
            </a:r>
          </a:p>
          <a:p>
            <a:pPr lvl="1"/>
            <a:r>
              <a:rPr lang="en-US" dirty="0"/>
              <a:t>Link to new digital applications as they come online to encourage veterans to self-serve and speed time to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Activity: Medallia Surveys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94063-601A-4C3A-A2F7-E57351F8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3" y="1282263"/>
            <a:ext cx="2751928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Medallia Survey now on landing page and form detail pages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/>
              <a:t>Very simple, lightweight survey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Will provide greater insight into user experience, ability to complete desired tasks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Initial data will be requested four weeks after go-live (May 17)</a:t>
            </a:r>
            <a:r>
              <a:rPr lang="en-US" sz="1000" b="1" dirty="0">
                <a:solidFill>
                  <a:srgbClr val="454454"/>
                </a:solidFill>
              </a:rPr>
              <a:t>	</a:t>
            </a:r>
            <a:r>
              <a:rPr lang="en-US" sz="1200" b="1" dirty="0">
                <a:solidFill>
                  <a:srgbClr val="454454"/>
                </a:solidFill>
              </a:rPr>
              <a:t>	</a:t>
            </a:r>
            <a:endParaRPr lang="en-US" sz="1200" dirty="0">
              <a:solidFill>
                <a:srgbClr val="45445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59B915-E5AD-4B62-9A7E-F17894650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"/>
          <a:stretch/>
        </p:blipFill>
        <p:spPr>
          <a:xfrm>
            <a:off x="3352800" y="1273214"/>
            <a:ext cx="3217818" cy="145636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37B8D-0FFC-4382-8ADF-1A7A13311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4"/>
          <a:stretch/>
        </p:blipFill>
        <p:spPr>
          <a:xfrm>
            <a:off x="5647629" y="2378552"/>
            <a:ext cx="3047898" cy="14563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7C63FA-357A-4F16-B0E1-F7C63760DE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59" t="10112" r="29714"/>
          <a:stretch/>
        </p:blipFill>
        <p:spPr>
          <a:xfrm>
            <a:off x="3200400" y="2729581"/>
            <a:ext cx="2364377" cy="2356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3D5C98CD-91B0-4714-AF8C-2F35EF168085}"/>
              </a:ext>
            </a:extLst>
          </p:cNvPr>
          <p:cNvSpPr/>
          <p:nvPr/>
        </p:nvSpPr>
        <p:spPr>
          <a:xfrm rot="12658184">
            <a:off x="7933357" y="2982669"/>
            <a:ext cx="620486" cy="248131"/>
          </a:xfrm>
          <a:prstGeom prst="leftArrow">
            <a:avLst>
              <a:gd name="adj1" fmla="val 50000"/>
              <a:gd name="adj2" fmla="val 8295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EBC849D9-81F6-41CB-827C-DDC2A03B0014}"/>
              </a:ext>
            </a:extLst>
          </p:cNvPr>
          <p:cNvSpPr/>
          <p:nvPr/>
        </p:nvSpPr>
        <p:spPr>
          <a:xfrm rot="12658184">
            <a:off x="5810815" y="1923951"/>
            <a:ext cx="620486" cy="248131"/>
          </a:xfrm>
          <a:prstGeom prst="leftArrow">
            <a:avLst>
              <a:gd name="adj1" fmla="val 50000"/>
              <a:gd name="adj2" fmla="val 8295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Activity: Wayfinding Research Study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4772CB-4609-40A6-ADE1-EDAE7D3A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3" y="1282263"/>
            <a:ext cx="3971127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Team researcher conducted study April 26 – May 5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Included 13 participants:</a:t>
            </a:r>
          </a:p>
          <a:p>
            <a:pPr lvl="1">
              <a:lnSpc>
                <a:spcPct val="100000"/>
              </a:lnSpc>
            </a:pPr>
            <a:r>
              <a:rPr lang="en-US" sz="1200" b="1" dirty="0"/>
              <a:t>12 Veterans, including one who was also a caregiver for another Veteran</a:t>
            </a:r>
          </a:p>
          <a:p>
            <a:pPr lvl="1">
              <a:lnSpc>
                <a:spcPct val="100000"/>
              </a:lnSpc>
            </a:pPr>
            <a:r>
              <a:rPr lang="en-US" sz="1200" b="1" dirty="0"/>
              <a:t>1 family member of a Veteran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Participants were on a variety of devices:</a:t>
            </a:r>
          </a:p>
          <a:p>
            <a:pPr lvl="1">
              <a:lnSpc>
                <a:spcPct val="100000"/>
              </a:lnSpc>
            </a:pPr>
            <a:r>
              <a:rPr lang="en-US" sz="1200" b="1" dirty="0"/>
              <a:t>8 on a desktop/laptop computer</a:t>
            </a:r>
          </a:p>
          <a:p>
            <a:pPr lvl="1">
              <a:lnSpc>
                <a:spcPct val="100000"/>
              </a:lnSpc>
            </a:pPr>
            <a:r>
              <a:rPr lang="en-US" sz="1200" b="1" dirty="0"/>
              <a:t>4 on a smartphone</a:t>
            </a:r>
          </a:p>
          <a:p>
            <a:pPr lvl="1">
              <a:lnSpc>
                <a:spcPct val="100000"/>
              </a:lnSpc>
            </a:pPr>
            <a:r>
              <a:rPr lang="en-US" sz="1200" b="1" dirty="0"/>
              <a:t>1 on a tablet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Participants were asked to complete several tasks, including some related to locating VA forms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Participants were also asked where they would expect to find a link to Find a VA Form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Topline summary has been completed; detailed analysis in progress	</a:t>
            </a:r>
            <a:endParaRPr lang="en-US" sz="1200" dirty="0">
              <a:solidFill>
                <a:srgbClr val="45445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96356-A1D7-4260-9C5F-42D9DD1C8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3"/>
          <a:stretch/>
        </p:blipFill>
        <p:spPr>
          <a:xfrm>
            <a:off x="4419600" y="1282263"/>
            <a:ext cx="4267199" cy="23497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5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Activity: Search UI Consistency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2" y="1282263"/>
            <a:ext cx="2599528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We collaborated with UI/UX, Accessibility, Information Architecture and Content teams to create consistent designs for several VA.gov search tools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UI elements were modified so that calls to action are more visible, and each tool incorporates the same colors, styles, icons, etc.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Updated design elements are approved and will be formally documented as a new pattern in the VA.gov Design System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Find a VA Form will be the first search tool to implement the new pattern</a:t>
            </a:r>
            <a:endParaRPr lang="en-US" sz="1200" dirty="0">
              <a:solidFill>
                <a:srgbClr val="45445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FCDEF-49B6-4B48-94D2-0F5C1E1D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2" y="1476970"/>
            <a:ext cx="2568799" cy="2719473"/>
          </a:xfrm>
          <a:prstGeom prst="rect">
            <a:avLst/>
          </a:prstGeom>
          <a:ln>
            <a:solidFill>
              <a:srgbClr val="0070B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C850F-AF63-40B9-A976-61B5F474A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1476970"/>
            <a:ext cx="2590800" cy="2150918"/>
          </a:xfrm>
          <a:prstGeom prst="rect">
            <a:avLst/>
          </a:prstGeom>
          <a:ln>
            <a:solidFill>
              <a:srgbClr val="0070B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C0446-35A8-4809-BDEE-F59978FFEE3E}"/>
              </a:ext>
            </a:extLst>
          </p:cNvPr>
          <p:cNvSpPr txBox="1"/>
          <p:nvPr/>
        </p:nvSpPr>
        <p:spPr>
          <a:xfrm>
            <a:off x="3102430" y="1176888"/>
            <a:ext cx="2133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32DAC-BBC7-4E2B-9936-E033D3A79493}"/>
              </a:ext>
            </a:extLst>
          </p:cNvPr>
          <p:cNvSpPr txBox="1"/>
          <p:nvPr/>
        </p:nvSpPr>
        <p:spPr>
          <a:xfrm>
            <a:off x="6008912" y="1183822"/>
            <a:ext cx="2133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38552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Activity: Search UI Consistency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2" y="1282263"/>
            <a:ext cx="2599528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We collaborated with UI/UX, Accessibility, Information Architecture and Content teams to create consistent designs for several VA.gov search tools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UI elements were modified so that calls to action are more visible, and each tool incorporates the same colors, styles, icons, etc.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Updated design elements are approved and will be formally documented as a new pattern in the VA.gov Design System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Find a VA Form will be the first search tool to implement the new pattern</a:t>
            </a:r>
            <a:endParaRPr lang="en-US" sz="1200" dirty="0">
              <a:solidFill>
                <a:srgbClr val="45445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FCDEF-49B6-4B48-94D2-0F5C1E1D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2" y="1476970"/>
            <a:ext cx="2568799" cy="2719473"/>
          </a:xfrm>
          <a:prstGeom prst="rect">
            <a:avLst/>
          </a:prstGeom>
          <a:ln>
            <a:solidFill>
              <a:srgbClr val="0070B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C850F-AF63-40B9-A976-61B5F474A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1476970"/>
            <a:ext cx="2590800" cy="2150918"/>
          </a:xfrm>
          <a:prstGeom prst="rect">
            <a:avLst/>
          </a:prstGeom>
          <a:ln>
            <a:solidFill>
              <a:srgbClr val="0070B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C0446-35A8-4809-BDEE-F59978FFEE3E}"/>
              </a:ext>
            </a:extLst>
          </p:cNvPr>
          <p:cNvSpPr txBox="1"/>
          <p:nvPr/>
        </p:nvSpPr>
        <p:spPr>
          <a:xfrm>
            <a:off x="3102430" y="1176888"/>
            <a:ext cx="2133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32DAC-BBC7-4E2B-9936-E033D3A79493}"/>
              </a:ext>
            </a:extLst>
          </p:cNvPr>
          <p:cNvSpPr txBox="1"/>
          <p:nvPr/>
        </p:nvSpPr>
        <p:spPr>
          <a:xfrm>
            <a:off x="6008912" y="1183822"/>
            <a:ext cx="2133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8A4974-2A6C-4C24-886D-EFDD1532517D}"/>
              </a:ext>
            </a:extLst>
          </p:cNvPr>
          <p:cNvSpPr/>
          <p:nvPr/>
        </p:nvSpPr>
        <p:spPr>
          <a:xfrm>
            <a:off x="6198869" y="1607820"/>
            <a:ext cx="2400299" cy="91218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5A8D2-8E09-4544-B79F-2F7A13D4D5C7}"/>
              </a:ext>
            </a:extLst>
          </p:cNvPr>
          <p:cNvSpPr/>
          <p:nvPr/>
        </p:nvSpPr>
        <p:spPr>
          <a:xfrm>
            <a:off x="7219949" y="1699038"/>
            <a:ext cx="1028701" cy="120328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85890-E820-4E9F-9594-E2BC001FE9F1}"/>
              </a:ext>
            </a:extLst>
          </p:cNvPr>
          <p:cNvSpPr/>
          <p:nvPr/>
        </p:nvSpPr>
        <p:spPr>
          <a:xfrm>
            <a:off x="6198870" y="1819366"/>
            <a:ext cx="2400298" cy="92448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FD1A-365D-4480-9ECB-128C42FD5F2E}"/>
              </a:ext>
            </a:extLst>
          </p:cNvPr>
          <p:cNvSpPr/>
          <p:nvPr/>
        </p:nvSpPr>
        <p:spPr>
          <a:xfrm>
            <a:off x="6196964" y="1910102"/>
            <a:ext cx="2402205" cy="202412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9CD5C-B236-4708-921D-DA6039B34CEE}"/>
              </a:ext>
            </a:extLst>
          </p:cNvPr>
          <p:cNvSpPr/>
          <p:nvPr/>
        </p:nvSpPr>
        <p:spPr>
          <a:xfrm>
            <a:off x="6196964" y="2110802"/>
            <a:ext cx="2400298" cy="141696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538052-771F-4DAF-9A26-0B122ACD3289}"/>
              </a:ext>
            </a:extLst>
          </p:cNvPr>
          <p:cNvSpPr/>
          <p:nvPr/>
        </p:nvSpPr>
        <p:spPr>
          <a:xfrm>
            <a:off x="6271259" y="2405662"/>
            <a:ext cx="2266951" cy="176879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F9970-3E38-4787-A418-7D64D67F06A6}"/>
              </a:ext>
            </a:extLst>
          </p:cNvPr>
          <p:cNvSpPr/>
          <p:nvPr/>
        </p:nvSpPr>
        <p:spPr>
          <a:xfrm>
            <a:off x="6179299" y="3153361"/>
            <a:ext cx="396762" cy="91301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0DC7D9-935D-4898-9D0C-C81EEDFCDA9D}"/>
              </a:ext>
            </a:extLst>
          </p:cNvPr>
          <p:cNvSpPr/>
          <p:nvPr/>
        </p:nvSpPr>
        <p:spPr>
          <a:xfrm>
            <a:off x="6179299" y="3297015"/>
            <a:ext cx="2402205" cy="484956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95E835-DC12-479E-BB08-A95A31324A6C}"/>
              </a:ext>
            </a:extLst>
          </p:cNvPr>
          <p:cNvSpPr/>
          <p:nvPr/>
        </p:nvSpPr>
        <p:spPr>
          <a:xfrm>
            <a:off x="6195057" y="3792624"/>
            <a:ext cx="640083" cy="167054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84B81A-E2AD-403F-8558-6EEBFDC8D2A3}"/>
              </a:ext>
            </a:extLst>
          </p:cNvPr>
          <p:cNvSpPr/>
          <p:nvPr/>
        </p:nvSpPr>
        <p:spPr>
          <a:xfrm>
            <a:off x="6198869" y="3953337"/>
            <a:ext cx="118111" cy="167054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74FBFD-DC42-4979-AF2C-43B59172ECB1}"/>
              </a:ext>
            </a:extLst>
          </p:cNvPr>
          <p:cNvSpPr/>
          <p:nvPr/>
        </p:nvSpPr>
        <p:spPr>
          <a:xfrm>
            <a:off x="6271258" y="2288184"/>
            <a:ext cx="838201" cy="117478"/>
          </a:xfrm>
          <a:prstGeom prst="rect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7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Activity: PDF Recommendations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D4A1B-93CA-4EA2-BA07-1A84029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63240"/>
            <a:ext cx="5342728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A VA Form PDF file (10-10CG) was unexpectedly renamed on May 5, resulting in broken links on VA.gov and search engines  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We responded with high-level PDF guidelines, but an in-depth inventory may be warranted.  Observed issues include:</a:t>
            </a:r>
            <a:endParaRPr lang="en-US" sz="1200" b="1" dirty="0"/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Web browsers cannot open PDFs created with now-unsupported software and/or containing digital signature fields (including XFA forms, as first surfaced by Jen Lee and Boris Ning in Sept 2020)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Some PDF forms do not allow users to save PDFs after completing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Forms with certain signature fields require the user to print and </a:t>
            </a:r>
            <a:r>
              <a:rPr lang="en-US" sz="1200" b="1" i="1" dirty="0">
                <a:solidFill>
                  <a:srgbClr val="454454"/>
                </a:solidFill>
              </a:rPr>
              <a:t>manually</a:t>
            </a:r>
            <a:r>
              <a:rPr lang="en-US" sz="1200" b="1" dirty="0">
                <a:solidFill>
                  <a:srgbClr val="454454"/>
                </a:solidFill>
              </a:rPr>
              <a:t> complete form -- cannot be done on computer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Users have also encountered challenges related to PDF file names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VA users encounter the same problems on the internal VA web site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Analyzing problem and identifying solutions: 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Add instructions on </a:t>
            </a:r>
            <a:r>
              <a:rPr lang="en-US" sz="1200" b="1" i="1" dirty="0">
                <a:solidFill>
                  <a:srgbClr val="454454"/>
                </a:solidFill>
              </a:rPr>
              <a:t>how best to use </a:t>
            </a:r>
            <a:r>
              <a:rPr lang="en-US" sz="1200" b="1" dirty="0">
                <a:solidFill>
                  <a:srgbClr val="454454"/>
                </a:solidFill>
              </a:rPr>
              <a:t>VA Forms </a:t>
            </a:r>
          </a:p>
          <a:p>
            <a:pPr lvl="1"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Uniform formatting approach for VA Forms</a:t>
            </a:r>
          </a:p>
          <a:p>
            <a:pPr>
              <a:lnSpc>
                <a:spcPct val="100000"/>
              </a:lnSpc>
            </a:pPr>
            <a:endParaRPr lang="en-US" sz="1200" dirty="0">
              <a:solidFill>
                <a:srgbClr val="45445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96442-0D55-4D98-B305-890ED9EB8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5" t="6013" r="9548" b="12577"/>
          <a:stretch/>
        </p:blipFill>
        <p:spPr>
          <a:xfrm>
            <a:off x="5867401" y="1162050"/>
            <a:ext cx="2556933" cy="3255870"/>
          </a:xfrm>
          <a:prstGeom prst="rect">
            <a:avLst/>
          </a:prstGeom>
          <a:ln>
            <a:solidFill>
              <a:srgbClr val="0070B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3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PDF Compatibility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190"/>
            <a:ext cx="6538824" cy="32558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Recommendations</a:t>
            </a:r>
            <a:endParaRPr lang="en-US" sz="6400" dirty="0"/>
          </a:p>
          <a:p>
            <a:r>
              <a:rPr lang="en-US" sz="5600" b="1" dirty="0"/>
              <a:t>Workflow: </a:t>
            </a:r>
            <a:r>
              <a:rPr lang="en-US" sz="5600" dirty="0"/>
              <a:t>Because of the varying degree of support for XFA forms in modern web browsers, makers of PDFs should stay with the </a:t>
            </a:r>
            <a:r>
              <a:rPr lang="en-US" sz="5600" dirty="0" err="1"/>
              <a:t>Acroforms</a:t>
            </a:r>
            <a:r>
              <a:rPr lang="en-US" sz="5600" dirty="0"/>
              <a:t>, and keep the forms as simple, and as static as possible. </a:t>
            </a:r>
          </a:p>
          <a:p>
            <a:pPr lvl="1"/>
            <a:r>
              <a:rPr lang="en-US" sz="5600" dirty="0"/>
              <a:t>Convert existing and make all new forms in the </a:t>
            </a:r>
            <a:r>
              <a:rPr lang="en-US" sz="5600" dirty="0" err="1"/>
              <a:t>Acroforms</a:t>
            </a:r>
            <a:r>
              <a:rPr lang="en-US" sz="5600" dirty="0"/>
              <a:t> format, instead of XFA based forms. Ensure that all forms are accessible through modern devices.</a:t>
            </a:r>
            <a:br>
              <a:rPr lang="en-US" sz="5600" dirty="0"/>
            </a:br>
            <a:endParaRPr lang="en-US" sz="5600" dirty="0"/>
          </a:p>
          <a:p>
            <a:r>
              <a:rPr lang="en-US" sz="5600" b="1" dirty="0"/>
              <a:t>User Experience:  </a:t>
            </a:r>
            <a:r>
              <a:rPr lang="en-US" sz="5600" dirty="0"/>
              <a:t>Encourage users who download the </a:t>
            </a:r>
            <a:br>
              <a:rPr lang="en-US" sz="5600" dirty="0"/>
            </a:br>
            <a:r>
              <a:rPr lang="en-US" sz="5600" dirty="0"/>
              <a:t>PDF to use Adobe Reader, which supports both </a:t>
            </a:r>
            <a:r>
              <a:rPr lang="en-US" sz="5600" dirty="0" err="1"/>
              <a:t>Acroform</a:t>
            </a:r>
            <a:r>
              <a:rPr lang="en-US" sz="5600" dirty="0"/>
              <a:t> and XFA </a:t>
            </a:r>
            <a:br>
              <a:rPr lang="en-US" sz="5600" dirty="0"/>
            </a:br>
            <a:r>
              <a:rPr lang="en-US" sz="5600" dirty="0"/>
              <a:t>or save the PDF to their desktop,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br>
              <a:rPr lang="en-US" sz="1400" b="1" dirty="0"/>
            </a:b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Related Reading:</a:t>
            </a:r>
            <a:br>
              <a:rPr lang="en-US" sz="3600" b="1" dirty="0"/>
            </a:br>
            <a:r>
              <a:rPr lang="en-US" sz="3600" dirty="0" err="1"/>
              <a:t>Acroforms</a:t>
            </a:r>
            <a:r>
              <a:rPr lang="en-US" sz="3600" dirty="0"/>
              <a:t> vs. XFA Forms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https://www.foxitsoftware.com/blog/acroforms-vs-xfa-forms/</a:t>
            </a:r>
            <a:br>
              <a:rPr lang="en-US" sz="3600" dirty="0"/>
            </a:br>
            <a:r>
              <a:rPr lang="en-US" sz="3600" dirty="0">
                <a:hlinkClick r:id="rId3"/>
              </a:rPr>
              <a:t>https://www.datalogics.com/blog/pdfjt/form-with-function-part-three-working-with-acroforms-xfa-form-documents/</a:t>
            </a:r>
            <a:endParaRPr lang="en-US" sz="36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7D6290-310E-41BE-819D-D0CDBC21C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58" y="3017021"/>
            <a:ext cx="2691342" cy="1350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399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372"/>
            <a:ext cx="7543800" cy="774674"/>
          </a:xfrm>
        </p:spPr>
        <p:txBody>
          <a:bodyPr>
            <a:normAutofit/>
          </a:bodyPr>
          <a:lstStyle/>
          <a:p>
            <a:r>
              <a:rPr lang="en-US" dirty="0"/>
              <a:t>Metrics -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2" y="1282263"/>
            <a:ext cx="4761781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Unique Page Views:   </a:t>
            </a:r>
            <a:r>
              <a:rPr lang="en-US" sz="1200" dirty="0"/>
              <a:t>147,377 (13% decrease from March)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Unique Searches</a:t>
            </a:r>
            <a:r>
              <a:rPr lang="en-US" sz="1200" dirty="0"/>
              <a:t>:  167,391 (14% increase)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b="1" dirty="0"/>
              <a:t>Bounce rate: </a:t>
            </a:r>
            <a:r>
              <a:rPr lang="en-US" sz="1200" dirty="0"/>
              <a:t>16.71% (0.54% increase)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Search refinement rate: </a:t>
            </a:r>
            <a:r>
              <a:rPr lang="en-US" sz="1200" dirty="0"/>
              <a:t>41.62% (3% decrease)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Top Forms Searches in April:</a:t>
            </a: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Frequently used VA forms clicks:  </a:t>
            </a:r>
            <a:r>
              <a:rPr lang="en-US" sz="1200" dirty="0">
                <a:solidFill>
                  <a:srgbClr val="454454"/>
                </a:solidFill>
              </a:rPr>
              <a:t>9,748 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454454"/>
                </a:solidFill>
              </a:rPr>
              <a:t>Manage Your VA Benefits clicks: </a:t>
            </a:r>
            <a:r>
              <a:rPr lang="en-US" sz="1200" dirty="0">
                <a:solidFill>
                  <a:srgbClr val="454454"/>
                </a:solidFill>
              </a:rPr>
              <a:t>6,050</a:t>
            </a:r>
            <a:r>
              <a:rPr lang="en-US" sz="1000" b="1" dirty="0">
                <a:solidFill>
                  <a:srgbClr val="454454"/>
                </a:solidFill>
              </a:rPr>
              <a:t>	</a:t>
            </a:r>
            <a:r>
              <a:rPr lang="en-US" sz="1200" b="1" dirty="0">
                <a:solidFill>
                  <a:srgbClr val="454454"/>
                </a:solidFill>
              </a:rPr>
              <a:t>	</a:t>
            </a:r>
            <a:endParaRPr lang="en-US" sz="1200" dirty="0">
              <a:solidFill>
                <a:srgbClr val="45445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9" y="360321"/>
            <a:ext cx="2702875" cy="454386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89969-2549-4CA2-B14D-E39E0C705C3D}"/>
              </a:ext>
            </a:extLst>
          </p:cNvPr>
          <p:cNvSpPr txBox="1"/>
          <p:nvPr/>
        </p:nvSpPr>
        <p:spPr>
          <a:xfrm>
            <a:off x="354693" y="2541270"/>
            <a:ext cx="4653979" cy="1280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10-2850c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10-2850a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21-526ez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21-4138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21-22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20-0995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21-2680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10-2850c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20-0996</a:t>
            </a:r>
          </a:p>
        </p:txBody>
      </p:sp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6687"/>
            <a:ext cx="7543800" cy="789663"/>
          </a:xfrm>
        </p:spPr>
        <p:txBody>
          <a:bodyPr>
            <a:normAutofit/>
          </a:bodyPr>
          <a:lstStyle/>
          <a:p>
            <a:r>
              <a:rPr lang="en-US" dirty="0"/>
              <a:t>Metrics – Detail Pages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167051" cy="3352800"/>
          </a:xfrm>
        </p:spPr>
        <p:txBody>
          <a:bodyPr>
            <a:noAutofit/>
          </a:bodyPr>
          <a:lstStyle/>
          <a:p>
            <a:r>
              <a:rPr lang="en-US" sz="1400" b="1" dirty="0"/>
              <a:t>Total Unique Page Views:</a:t>
            </a:r>
            <a:r>
              <a:rPr lang="en-US" sz="1400" dirty="0"/>
              <a:t>  175,304 (down 16%)</a:t>
            </a:r>
          </a:p>
          <a:p>
            <a:r>
              <a:rPr lang="en-US" sz="1400" b="1" dirty="0"/>
              <a:t>Top 5 PDF Downloads from Detail Pages:</a:t>
            </a:r>
          </a:p>
          <a:p>
            <a:pPr lvl="1"/>
            <a:r>
              <a:rPr lang="en-US" sz="1400" dirty="0"/>
              <a:t>21-4138 (8,826)</a:t>
            </a:r>
          </a:p>
          <a:p>
            <a:pPr lvl="1"/>
            <a:r>
              <a:rPr lang="en-US" sz="1400" dirty="0"/>
              <a:t>20-0995 (5,859)</a:t>
            </a:r>
          </a:p>
          <a:p>
            <a:pPr lvl="1"/>
            <a:r>
              <a:rPr lang="en-US" sz="1400" dirty="0"/>
              <a:t>10-5345 (5,806)</a:t>
            </a:r>
          </a:p>
          <a:p>
            <a:pPr lvl="1"/>
            <a:r>
              <a:rPr lang="en-US" sz="1400" dirty="0"/>
              <a:t>10-10172 (5,212)</a:t>
            </a:r>
          </a:p>
          <a:p>
            <a:pPr lvl="1"/>
            <a:r>
              <a:rPr lang="en-US" sz="1400" dirty="0"/>
              <a:t>21-526EZ (4,394)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pPr marL="338328" lvl="1" indent="0">
              <a:buNone/>
            </a:pPr>
            <a:endParaRPr lang="en-US" sz="1400" b="1" dirty="0"/>
          </a:p>
          <a:p>
            <a:pPr lvl="1"/>
            <a:endParaRPr lang="en-US" sz="1400" b="1" dirty="0"/>
          </a:p>
          <a:p>
            <a:pPr lvl="1"/>
            <a:endParaRPr lang="en-US" sz="1400" b="1" dirty="0"/>
          </a:p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545C9D-09D5-4840-A1D6-35E00027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3" y="514350"/>
            <a:ext cx="3942974" cy="40600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22716</TotalTime>
  <Words>995</Words>
  <Application>Microsoft Office PowerPoint</Application>
  <PresentationFormat>On-screen Show (16:9)</PresentationFormat>
  <Paragraphs>128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Source Sans Pro</vt:lpstr>
      <vt:lpstr>Source Sans Pro Regular</vt:lpstr>
      <vt:lpstr>DSVA Template</vt:lpstr>
      <vt:lpstr>PowerPoint Presentation</vt:lpstr>
      <vt:lpstr>Recent Activity: Medallia Surveys</vt:lpstr>
      <vt:lpstr>Recent Activity: Wayfinding Research Study</vt:lpstr>
      <vt:lpstr>Recent Activity: Search UI Consistency</vt:lpstr>
      <vt:lpstr>Recent Activity: Search UI Consistency</vt:lpstr>
      <vt:lpstr>Recent Activity: PDF Recommendations </vt:lpstr>
      <vt:lpstr>PDF Compatibility Issues</vt:lpstr>
      <vt:lpstr>Metrics - Landing Page</vt:lpstr>
      <vt:lpstr>Metrics – Detail Pages </vt:lpstr>
      <vt:lpstr>Metrics: Key Actions &amp; Drivers</vt:lpstr>
      <vt:lpstr>Product Team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Hashimoto, John</cp:lastModifiedBy>
  <cp:revision>1114</cp:revision>
  <cp:lastPrinted>2019-09-23T13:38:55Z</cp:lastPrinted>
  <dcterms:created xsi:type="dcterms:W3CDTF">2018-05-15T00:48:14Z</dcterms:created>
  <dcterms:modified xsi:type="dcterms:W3CDTF">2021-05-14T12:52:24Z</dcterms:modified>
</cp:coreProperties>
</file>