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5" r:id="rId2"/>
    <p:sldId id="925" r:id="rId3"/>
    <p:sldId id="926" r:id="rId4"/>
    <p:sldId id="929" r:id="rId5"/>
    <p:sldId id="927" r:id="rId6"/>
    <p:sldId id="924" r:id="rId7"/>
    <p:sldId id="928" r:id="rId8"/>
    <p:sldId id="919" r:id="rId9"/>
    <p:sldId id="917" r:id="rId10"/>
    <p:sldId id="923" r:id="rId11"/>
    <p:sldId id="918" r:id="rId12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25"/>
            <p14:sldId id="926"/>
            <p14:sldId id="929"/>
            <p14:sldId id="927"/>
            <p14:sldId id="924"/>
            <p14:sldId id="928"/>
            <p14:sldId id="919"/>
            <p14:sldId id="917"/>
            <p14:sldId id="92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C"/>
    <a:srgbClr val="112E51"/>
    <a:srgbClr val="454454"/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7284E-A350-4BE3-870E-48A62956A4C8}" v="23" dt="2021-06-09T21:34:07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8" autoAdjust="0"/>
    <p:restoredTop sz="91253" autoAdjust="0"/>
  </p:normalViewPr>
  <p:slideViewPr>
    <p:cSldViewPr snapToGrid="0" snapToObjects="1" showGuides="1">
      <p:cViewPr varScale="1">
        <p:scale>
          <a:sx n="132" d="100"/>
          <a:sy n="132" d="100"/>
        </p:scale>
        <p:origin x="534" y="126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D9F456CC-623E-436D-9143-E50197BFC64A}"/>
    <pc:docChg chg="custSel addSld modSld modSection">
      <pc:chgData name="Marci McGuire" userId="da076b16-69e6-40ca-b632-a9ea416c9c12" providerId="ADAL" clId="{D9F456CC-623E-436D-9143-E50197BFC64A}" dt="2021-06-10T16:27:11.226" v="1045" actId="6549"/>
      <pc:docMkLst>
        <pc:docMk/>
      </pc:docMkLst>
      <pc:sldChg chg="modSp mod">
        <pc:chgData name="Marci McGuire" userId="da076b16-69e6-40ca-b632-a9ea416c9c12" providerId="ADAL" clId="{D9F456CC-623E-436D-9143-E50197BFC64A}" dt="2021-06-10T16:27:11.226" v="1045" actId="6549"/>
        <pc:sldMkLst>
          <pc:docMk/>
          <pc:sldMk cId="2763336692" sldId="924"/>
        </pc:sldMkLst>
        <pc:spChg chg="mod">
          <ac:chgData name="Marci McGuire" userId="da076b16-69e6-40ca-b632-a9ea416c9c12" providerId="ADAL" clId="{D9F456CC-623E-436D-9143-E50197BFC64A}" dt="2021-06-10T16:27:11.226" v="1045" actId="6549"/>
          <ac:spMkLst>
            <pc:docMk/>
            <pc:sldMk cId="2763336692" sldId="924"/>
            <ac:spMk id="7" creationId="{290D4A1B-93CA-4EA2-BA07-1A84029A6471}"/>
          </ac:spMkLst>
        </pc:spChg>
      </pc:sldChg>
      <pc:sldChg chg="addSp delSp modSp add mod">
        <pc:chgData name="Marci McGuire" userId="da076b16-69e6-40ca-b632-a9ea416c9c12" providerId="ADAL" clId="{D9F456CC-623E-436D-9143-E50197BFC64A}" dt="2021-06-10T16:20:31.186" v="1044" actId="20577"/>
        <pc:sldMkLst>
          <pc:docMk/>
          <pc:sldMk cId="2708055951" sldId="929"/>
        </pc:sldMkLst>
        <pc:spChg chg="mod">
          <ac:chgData name="Marci McGuire" userId="da076b16-69e6-40ca-b632-a9ea416c9c12" providerId="ADAL" clId="{D9F456CC-623E-436D-9143-E50197BFC64A}" dt="2021-06-10T16:03:56.107" v="22" actId="20577"/>
          <ac:spMkLst>
            <pc:docMk/>
            <pc:sldMk cId="2708055951" sldId="929"/>
            <ac:spMk id="2" creationId="{15D61F0D-ED14-4320-99E2-8994FA0F6D09}"/>
          </ac:spMkLst>
        </pc:spChg>
        <pc:spChg chg="mod">
          <ac:chgData name="Marci McGuire" userId="da076b16-69e6-40ca-b632-a9ea416c9c12" providerId="ADAL" clId="{D9F456CC-623E-436D-9143-E50197BFC64A}" dt="2021-06-10T16:20:31.186" v="1044" actId="20577"/>
          <ac:spMkLst>
            <pc:docMk/>
            <pc:sldMk cId="2708055951" sldId="929"/>
            <ac:spMk id="9" creationId="{5E4772CB-4609-40A6-ADE1-EDAE7D3A4466}"/>
          </ac:spMkLst>
        </pc:spChg>
        <pc:picChg chg="del">
          <ac:chgData name="Marci McGuire" userId="da076b16-69e6-40ca-b632-a9ea416c9c12" providerId="ADAL" clId="{D9F456CC-623E-436D-9143-E50197BFC64A}" dt="2021-06-10T16:03:58.708" v="23" actId="478"/>
          <ac:picMkLst>
            <pc:docMk/>
            <pc:sldMk cId="2708055951" sldId="929"/>
            <ac:picMk id="3" creationId="{37A96356-A1D7-4260-9C5F-42D9DD1C8DD0}"/>
          </ac:picMkLst>
        </pc:picChg>
        <pc:picChg chg="add mod">
          <ac:chgData name="Marci McGuire" userId="da076b16-69e6-40ca-b632-a9ea416c9c12" providerId="ADAL" clId="{D9F456CC-623E-436D-9143-E50197BFC64A}" dt="2021-06-10T16:19:28.795" v="1006" actId="14861"/>
          <ac:picMkLst>
            <pc:docMk/>
            <pc:sldMk cId="2708055951" sldId="929"/>
            <ac:picMk id="7" creationId="{95495337-DC8E-4259-81FF-BE2E378A319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6/10/2021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2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Update</a:t>
            </a:r>
            <a:b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Modernized Find a VA Form 1.0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June 2021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Metrics: Key Actions &amp;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5" y="1179936"/>
            <a:ext cx="4761781" cy="3352800"/>
          </a:xfrm>
        </p:spPr>
        <p:txBody>
          <a:bodyPr>
            <a:noAutofit/>
          </a:bodyPr>
          <a:lstStyle/>
          <a:p>
            <a:r>
              <a:rPr lang="en-US" sz="1200" b="1" dirty="0"/>
              <a:t>Conversion Rate: 64.38% (3% increase over April)</a:t>
            </a:r>
          </a:p>
          <a:p>
            <a:r>
              <a:rPr lang="en-US" sz="1200" b="1" dirty="0"/>
              <a:t>Total VA Form PDF Downloads:  168,275 (8% decrease)</a:t>
            </a:r>
          </a:p>
          <a:p>
            <a:pPr lvl="1"/>
            <a:r>
              <a:rPr lang="en-US" sz="1200" dirty="0"/>
              <a:t>Landing Page:  52,225 (10% decrease)</a:t>
            </a:r>
          </a:p>
          <a:p>
            <a:pPr lvl="1"/>
            <a:r>
              <a:rPr lang="en-US" sz="1200" dirty="0"/>
              <a:t>Detail Pages: 116,050 (8% decrease)</a:t>
            </a:r>
          </a:p>
          <a:p>
            <a:r>
              <a:rPr lang="en-US" sz="1200" b="1" dirty="0"/>
              <a:t>Total Online Tool Clicks</a:t>
            </a:r>
            <a:r>
              <a:rPr lang="en-US" sz="1200" dirty="0"/>
              <a:t>:</a:t>
            </a:r>
            <a:r>
              <a:rPr lang="en-US" sz="1200" b="1" dirty="0"/>
              <a:t> 15,998 (8% decrease from April)</a:t>
            </a:r>
          </a:p>
          <a:p>
            <a:pPr lvl="1"/>
            <a:r>
              <a:rPr lang="en-US" sz="1200" dirty="0"/>
              <a:t>Landing Page: 3,771 (2% decrease)</a:t>
            </a:r>
          </a:p>
          <a:p>
            <a:pPr lvl="1"/>
            <a:r>
              <a:rPr lang="en-US" sz="1200" dirty="0"/>
              <a:t>Detail Pages: 12,227 (9% decrease)</a:t>
            </a:r>
          </a:p>
          <a:p>
            <a:r>
              <a:rPr lang="en-US" sz="1200" b="1" dirty="0"/>
              <a:t>Top Sources of Traffic: 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6"/>
          <a:stretch/>
        </p:blipFill>
        <p:spPr>
          <a:xfrm>
            <a:off x="5432146" y="764060"/>
            <a:ext cx="2568854" cy="31777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23BE1-5E91-6447-BB11-763C56ECA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90" y="1969647"/>
            <a:ext cx="2745910" cy="282742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D5D373-BB51-EB48-876D-E163B1AEBF56}"/>
              </a:ext>
            </a:extLst>
          </p:cNvPr>
          <p:cNvSpPr txBox="1"/>
          <p:nvPr/>
        </p:nvSpPr>
        <p:spPr>
          <a:xfrm>
            <a:off x="671214" y="3508961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Landing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2FFE6-24C8-1D46-A402-CD24654BF51D}"/>
              </a:ext>
            </a:extLst>
          </p:cNvPr>
          <p:cNvSpPr txBox="1"/>
          <p:nvPr/>
        </p:nvSpPr>
        <p:spPr>
          <a:xfrm>
            <a:off x="2548882" y="3517879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Detail Pages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6E8ED-C9C1-431F-A603-91A027C5C4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3" t="18054" r="1834" b="11505"/>
          <a:stretch/>
        </p:blipFill>
        <p:spPr>
          <a:xfrm>
            <a:off x="787891" y="3752362"/>
            <a:ext cx="3563130" cy="9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Ahead: Product Team Focus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FFAA2-530F-DF47-BE0C-D34FDFF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76351"/>
            <a:ext cx="7204841" cy="3255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Q2 2021</a:t>
            </a:r>
          </a:p>
          <a:p>
            <a:pPr lvl="1"/>
            <a:r>
              <a:rPr lang="en-US" dirty="0"/>
              <a:t>Improved Search experience for whole word queries e.g., “direct deposit” and ranked based on popularity - early July release</a:t>
            </a:r>
          </a:p>
          <a:p>
            <a:pPr lvl="1"/>
            <a:r>
              <a:rPr lang="en-US" dirty="0"/>
              <a:t>Updated UI to improve user experience and create consistency across search tools</a:t>
            </a:r>
          </a:p>
          <a:p>
            <a:pPr lvl="1"/>
            <a:r>
              <a:rPr lang="en-US" dirty="0"/>
              <a:t>PDF download instructions</a:t>
            </a:r>
          </a:p>
          <a:p>
            <a:r>
              <a:rPr lang="en-US" dirty="0"/>
              <a:t>Ongoing</a:t>
            </a:r>
          </a:p>
          <a:p>
            <a:pPr lvl="1"/>
            <a:r>
              <a:rPr lang="en-US" dirty="0"/>
              <a:t>Link to new digital applications as they come online to encourage veterans to self-serve and speed time to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Highlights: Medallia Survey Results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94063-601A-4C3A-A2F7-E57351F8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3" y="1282263"/>
            <a:ext cx="2751928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Initial results from Medallia surveys are in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/>
              <a:t>~40% of respondents who took survey found what they needed on Find a VA Form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Respondents tend to skew toward those with negative experience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Possible reasons users may not find what they need: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  <a:highlight>
                  <a:srgbClr val="FFFF00"/>
                </a:highlight>
              </a:rPr>
              <a:t>Too many results to search*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  <a:highlight>
                  <a:srgbClr val="FFFF00"/>
                </a:highlight>
              </a:rPr>
              <a:t>Search term not in form number or name*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  <a:highlight>
                  <a:srgbClr val="FFFF00"/>
                </a:highlight>
              </a:rPr>
              <a:t>Typos*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Seeking non-VA form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Seeking retired 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59B915-E5AD-4B62-9A7E-F17894650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"/>
          <a:stretch/>
        </p:blipFill>
        <p:spPr>
          <a:xfrm>
            <a:off x="3352800" y="1273214"/>
            <a:ext cx="3217818" cy="145636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637B8D-0FFC-4382-8ADF-1A7A13311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4"/>
          <a:stretch/>
        </p:blipFill>
        <p:spPr>
          <a:xfrm>
            <a:off x="5717177" y="2605566"/>
            <a:ext cx="3047898" cy="14563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7C63FA-357A-4F16-B0E1-F7C63760DE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59" t="10112" r="29714"/>
          <a:stretch/>
        </p:blipFill>
        <p:spPr>
          <a:xfrm>
            <a:off x="3230730" y="2314042"/>
            <a:ext cx="2364377" cy="2356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3D5C98CD-91B0-4714-AF8C-2F35EF168085}"/>
              </a:ext>
            </a:extLst>
          </p:cNvPr>
          <p:cNvSpPr/>
          <p:nvPr/>
        </p:nvSpPr>
        <p:spPr>
          <a:xfrm rot="12658184">
            <a:off x="7933357" y="2982669"/>
            <a:ext cx="620486" cy="248131"/>
          </a:xfrm>
          <a:prstGeom prst="leftArrow">
            <a:avLst>
              <a:gd name="adj1" fmla="val 50000"/>
              <a:gd name="adj2" fmla="val 8295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EBC849D9-81F6-41CB-827C-DDC2A03B0014}"/>
              </a:ext>
            </a:extLst>
          </p:cNvPr>
          <p:cNvSpPr/>
          <p:nvPr/>
        </p:nvSpPr>
        <p:spPr>
          <a:xfrm rot="12658184">
            <a:off x="5810815" y="1923951"/>
            <a:ext cx="620486" cy="248131"/>
          </a:xfrm>
          <a:prstGeom prst="leftArrow">
            <a:avLst>
              <a:gd name="adj1" fmla="val 50000"/>
              <a:gd name="adj2" fmla="val 8295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3AD39-0B57-475F-8160-C0A3954F7CA6}"/>
              </a:ext>
            </a:extLst>
          </p:cNvPr>
          <p:cNvSpPr txBox="1"/>
          <p:nvPr/>
        </p:nvSpPr>
        <p:spPr>
          <a:xfrm>
            <a:off x="6192157" y="4403352"/>
            <a:ext cx="262708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54454"/>
                </a:solidFill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*Upcoming changes should improve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Highlights: Wayfinding User Research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4772CB-4609-40A6-ADE1-EDAE7D3A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3" y="1282263"/>
            <a:ext cx="3971127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Team researcher conducted study April 26 – May 5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Recommendations based on study analysis was shared with the team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Most recommendations are addressed in our next release for early July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Disregard articles “a”, “an”, “the”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Disregard prepositions – “of”, “for”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Disregard helper words such as “how do I”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Handle minor misspellings	</a:t>
            </a:r>
            <a:endParaRPr lang="en-US" sz="1200" dirty="0">
              <a:solidFill>
                <a:srgbClr val="45445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96356-A1D7-4260-9C5F-42D9DD1C8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3"/>
          <a:stretch/>
        </p:blipFill>
        <p:spPr>
          <a:xfrm>
            <a:off x="4419600" y="1282263"/>
            <a:ext cx="4267199" cy="23497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5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Highlights: Content Enhancements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4772CB-4609-40A6-ADE1-EDAE7D3A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3" y="1282263"/>
            <a:ext cx="3971127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We identified the 100 most searched forms 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60 of the top 100 lacked detail pages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Split into three content requests organized by VBA and VHA (and their program offices)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Content team writing "When to Use“ text and where possible adding  "Related Forms" and/or "Helpful Links“ info</a:t>
            </a:r>
            <a:r>
              <a:rPr lang="en-US" sz="1200" b="1" dirty="0">
                <a:solidFill>
                  <a:srgbClr val="454454"/>
                </a:solidFill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Content team has completed first batch and is ready for VA subject matter expert to review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Once reviewed and approved, info will be entered into the Content Management System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Moving forward, any form with 200+ searches per month will receive a detail page (except OF and SF)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95337-DC8E-4259-81FF-BE2E378A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91397"/>
            <a:ext cx="3971127" cy="28844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80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092440" cy="629840"/>
          </a:xfrm>
        </p:spPr>
        <p:txBody>
          <a:bodyPr>
            <a:noAutofit/>
          </a:bodyPr>
          <a:lstStyle/>
          <a:p>
            <a:r>
              <a:rPr lang="en-US" dirty="0"/>
              <a:t>Product Highlights: PDF Download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D4A1B-93CA-4EA2-BA07-1A84029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2" y="1282263"/>
            <a:ext cx="2599528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Some PDF forms are browser-incompatible (ex: 10-0003k)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Adobe acknowledges issue, recommends downloading to device/computer, opening with Adobe Acrobat Reader DC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Find a Form already uses an HTML attribute to force PDF download when hosted on VA.gov; not supported by all web browsers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Find a VA Form will soon display assistive text beside PDF links to improve user experience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947DE-0B38-46D2-96A2-C36E17EC9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t="9808" r="4768" b="39927"/>
          <a:stretch/>
        </p:blipFill>
        <p:spPr bwMode="auto">
          <a:xfrm>
            <a:off x="3352800" y="1282263"/>
            <a:ext cx="3165687" cy="136906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11CCF7-EB9C-4AD0-8A01-C75489D0A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t="7851" r="27198" b="44741"/>
          <a:stretch/>
        </p:blipFill>
        <p:spPr bwMode="auto">
          <a:xfrm>
            <a:off x="4889923" y="2114550"/>
            <a:ext cx="3796877" cy="2438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EBF85-657C-4502-8AD6-BB5B9DD523B9}"/>
              </a:ext>
            </a:extLst>
          </p:cNvPr>
          <p:cNvSpPr txBox="1"/>
          <p:nvPr/>
        </p:nvSpPr>
        <p:spPr>
          <a:xfrm rot="20028899">
            <a:off x="6277948" y="3538831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DRAFT OPTION A</a:t>
            </a:r>
          </a:p>
        </p:txBody>
      </p:sp>
    </p:spTree>
    <p:extLst>
      <p:ext uri="{BB962C8B-B14F-4D97-AF65-F5344CB8AC3E}">
        <p14:creationId xmlns:p14="http://schemas.microsoft.com/office/powerpoint/2010/main" val="38552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686800" cy="629840"/>
          </a:xfrm>
        </p:spPr>
        <p:txBody>
          <a:bodyPr>
            <a:normAutofit/>
          </a:bodyPr>
          <a:lstStyle/>
          <a:p>
            <a:r>
              <a:rPr lang="en-US" dirty="0"/>
              <a:t>Product Highlights: Updated PDF Recommendations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D4A1B-93CA-4EA2-BA07-1A84029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63240"/>
            <a:ext cx="5342728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After meeting with a VA Adobe representative, we revised the PDF form recommendations distributed last month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It’s our understanding that VHA and VBA now use Adobe Designer, which is supported by OIT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Numerous older PDF forms were created with Adobe software no longer supported by Adobe or OIT, but are not currently causing issues for users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Find a VA Form will soon provide PDF download instruction to assist users with some forms containing digital signature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Renaming PDF forms is something we need to closely monitor; can cause broken links, harm search engine ranking</a:t>
            </a:r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rgbClr val="45445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B871A-8A5D-491A-AD32-E44B64954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21" y="1163240"/>
            <a:ext cx="2896680" cy="31877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3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Highlights: Modified Legacy URLs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D4A1B-93CA-4EA2-BA07-1A84029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63240"/>
            <a:ext cx="4135821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We recently learned that some URLs on the legacy VA Forms page have changed in a way that prevents them from being redirected to the modernized application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All affected URLs now contain a back slash (\), which is converted to its ASCII equivalent %5C when parsed in a browser.  </a:t>
            </a:r>
            <a:r>
              <a:rPr lang="en-US" sz="1200" dirty="0">
                <a:solidFill>
                  <a:srgbClr val="454454"/>
                </a:solidFill>
              </a:rPr>
              <a:t>Ex: https://www.va.gov</a:t>
            </a:r>
            <a:r>
              <a:rPr lang="en-US" sz="1200" dirty="0">
                <a:solidFill>
                  <a:srgbClr val="454454"/>
                </a:solidFill>
                <a:highlight>
                  <a:srgbClr val="FFFF00"/>
                </a:highlight>
              </a:rPr>
              <a:t>/%5C</a:t>
            </a:r>
            <a:r>
              <a:rPr lang="en-US" sz="1200" dirty="0">
                <a:solidFill>
                  <a:srgbClr val="454454"/>
                </a:solidFill>
              </a:rPr>
              <a:t>vaforms/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Bulk redirects in late 2020 were not configured to include this previously unencountered type of URL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Some changed legacy URLs have been indexed by search engines and now appear alongside or above modernized Find a VA Form links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We’ve made Kevin Reid aware of this issue – and also renewed our request/recommendation that the legacy Search for VA Forms tool be “retired.”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Meantime, we will open a new redirect request this week to point these updated legacy URLs to the new experience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solidFill>
                <a:srgbClr val="454454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rgbClr val="454454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5E957F-141C-4CEC-AAAC-AAAD52B0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95" y="1163240"/>
            <a:ext cx="3971598" cy="24105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6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372"/>
            <a:ext cx="7543800" cy="774674"/>
          </a:xfrm>
        </p:spPr>
        <p:txBody>
          <a:bodyPr>
            <a:normAutofit/>
          </a:bodyPr>
          <a:lstStyle/>
          <a:p>
            <a:r>
              <a:rPr lang="en-US" dirty="0"/>
              <a:t>Metrics -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2" y="1276350"/>
            <a:ext cx="4761781" cy="3613587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Unique Page Views:   </a:t>
            </a:r>
            <a:r>
              <a:rPr lang="en-US" sz="1200" dirty="0"/>
              <a:t>124,234 (16% decrease from April)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Unique Searches</a:t>
            </a:r>
            <a:r>
              <a:rPr lang="en-US" sz="1200" dirty="0"/>
              <a:t>:  144,830 (14% decrease)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b="1" dirty="0"/>
              <a:t>Bounce rate: </a:t>
            </a:r>
            <a:r>
              <a:rPr lang="en-US" sz="1200" dirty="0"/>
              <a:t>16.15% (0.54% increase)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Search refinement rate: </a:t>
            </a:r>
            <a:r>
              <a:rPr lang="en-US" sz="1200" dirty="0"/>
              <a:t>41.62% (3% decrease)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Top Forms Searches in May:</a:t>
            </a: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Frequently used VA forms clicks:  </a:t>
            </a:r>
            <a:r>
              <a:rPr lang="en-US" sz="1200" dirty="0">
                <a:solidFill>
                  <a:srgbClr val="454454"/>
                </a:solidFill>
              </a:rPr>
              <a:t>9,748 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Manage Your VA Benefits clicks: </a:t>
            </a:r>
            <a:r>
              <a:rPr lang="en-US" sz="1200" dirty="0">
                <a:solidFill>
                  <a:srgbClr val="454454"/>
                </a:solidFill>
              </a:rPr>
              <a:t>6,050</a:t>
            </a:r>
            <a:r>
              <a:rPr lang="en-US" sz="1000" b="1" dirty="0">
                <a:solidFill>
                  <a:srgbClr val="454454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900" b="1" dirty="0">
                <a:solidFill>
                  <a:srgbClr val="454454"/>
                </a:solidFill>
              </a:rPr>
            </a:br>
            <a:r>
              <a:rPr lang="en-US" sz="900" b="1" dirty="0">
                <a:solidFill>
                  <a:srgbClr val="454454"/>
                </a:solidFill>
              </a:rPr>
              <a:t>Overall VA.gov pageviews were down 8.23% in May</a:t>
            </a:r>
            <a:br>
              <a:rPr lang="en-US" sz="900" b="1" dirty="0">
                <a:solidFill>
                  <a:srgbClr val="454454"/>
                </a:solidFill>
              </a:rPr>
            </a:br>
            <a:r>
              <a:rPr lang="en-US" sz="900" b="1" dirty="0">
                <a:solidFill>
                  <a:srgbClr val="454454"/>
                </a:solidFill>
              </a:rPr>
              <a:t>Avg  VA.gov bounce rate: 38.55%</a:t>
            </a:r>
            <a:r>
              <a:rPr lang="en-US" sz="1200" b="1" dirty="0">
                <a:solidFill>
                  <a:srgbClr val="454454"/>
                </a:solidFill>
              </a:rPr>
              <a:t>	</a:t>
            </a:r>
            <a:endParaRPr lang="en-US" sz="1200" dirty="0">
              <a:solidFill>
                <a:srgbClr val="45445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9" y="360321"/>
            <a:ext cx="2702875" cy="454386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89969-2549-4CA2-B14D-E39E0C705C3D}"/>
              </a:ext>
            </a:extLst>
          </p:cNvPr>
          <p:cNvSpPr txBox="1"/>
          <p:nvPr/>
        </p:nvSpPr>
        <p:spPr>
          <a:xfrm>
            <a:off x="354693" y="2541270"/>
            <a:ext cx="4653979" cy="12801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10-2850c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21-526e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21-4138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20-0995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21-22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10-2850a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21-686c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21-2680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20-0996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dd214</a:t>
            </a:r>
          </a:p>
        </p:txBody>
      </p:sp>
    </p:spTree>
    <p:extLst>
      <p:ext uri="{BB962C8B-B14F-4D97-AF65-F5344CB8AC3E}">
        <p14:creationId xmlns:p14="http://schemas.microsoft.com/office/powerpoint/2010/main" val="4146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6687"/>
            <a:ext cx="7543800" cy="789663"/>
          </a:xfrm>
        </p:spPr>
        <p:txBody>
          <a:bodyPr>
            <a:normAutofit/>
          </a:bodyPr>
          <a:lstStyle/>
          <a:p>
            <a:r>
              <a:rPr lang="en-US" dirty="0"/>
              <a:t>Metrics – Detail Pages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167051" cy="3352800"/>
          </a:xfrm>
        </p:spPr>
        <p:txBody>
          <a:bodyPr>
            <a:noAutofit/>
          </a:bodyPr>
          <a:lstStyle/>
          <a:p>
            <a:r>
              <a:rPr lang="en-US" sz="1400" b="1" dirty="0"/>
              <a:t>Total Unique Page Views:</a:t>
            </a:r>
            <a:r>
              <a:rPr lang="en-US" sz="1400" dirty="0"/>
              <a:t>  169,979 (down 8%)</a:t>
            </a:r>
          </a:p>
          <a:p>
            <a:r>
              <a:rPr lang="en-US" sz="1400" b="1" dirty="0"/>
              <a:t>Top 5 PDF Downloads from Detail Pages:</a:t>
            </a:r>
          </a:p>
          <a:p>
            <a:pPr lvl="1"/>
            <a:r>
              <a:rPr lang="en-US" sz="1400" dirty="0"/>
              <a:t>21-4138 (8,832)</a:t>
            </a:r>
          </a:p>
          <a:p>
            <a:pPr lvl="1"/>
            <a:r>
              <a:rPr lang="en-US" sz="1400" dirty="0"/>
              <a:t>20-0995 (4,613)</a:t>
            </a:r>
          </a:p>
          <a:p>
            <a:pPr lvl="1"/>
            <a:r>
              <a:rPr lang="en-US" sz="1400" dirty="0"/>
              <a:t>10-10172 (4,232)</a:t>
            </a:r>
          </a:p>
          <a:p>
            <a:pPr lvl="1"/>
            <a:r>
              <a:rPr lang="en-US" sz="1400" dirty="0"/>
              <a:t>10-5345 (4,187)</a:t>
            </a:r>
          </a:p>
          <a:p>
            <a:pPr lvl="1"/>
            <a:r>
              <a:rPr lang="en-US" sz="1400" dirty="0"/>
              <a:t>10-2850C (4,161)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pPr marL="338328" lvl="1" indent="0">
              <a:buNone/>
            </a:pPr>
            <a:endParaRPr lang="en-US" sz="1400" b="1" dirty="0"/>
          </a:p>
          <a:p>
            <a:pPr lvl="1"/>
            <a:endParaRPr lang="en-US" sz="1400" b="1" dirty="0"/>
          </a:p>
          <a:p>
            <a:pPr lvl="1"/>
            <a:endParaRPr lang="en-US" sz="1400" b="1" dirty="0"/>
          </a:p>
          <a:p>
            <a:pPr marL="338328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545C9D-09D5-4840-A1D6-35E00027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3" y="514350"/>
            <a:ext cx="3942974" cy="406003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83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23043</TotalTime>
  <Words>981</Words>
  <Application>Microsoft Office PowerPoint</Application>
  <PresentationFormat>On-screen Show (16:9)</PresentationFormat>
  <Paragraphs>126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Source Sans Pro</vt:lpstr>
      <vt:lpstr>Source Sans Pro Black</vt:lpstr>
      <vt:lpstr>Source Sans Pro Regular</vt:lpstr>
      <vt:lpstr>DSVA Template</vt:lpstr>
      <vt:lpstr>PowerPoint Presentation</vt:lpstr>
      <vt:lpstr>Product Highlights: Medallia Survey Results</vt:lpstr>
      <vt:lpstr>Product Highlights: Wayfinding User Research</vt:lpstr>
      <vt:lpstr>Product Highlights: Content Enhancements</vt:lpstr>
      <vt:lpstr>Product Highlights: PDF Download Instructions</vt:lpstr>
      <vt:lpstr>Product Highlights: Updated PDF Recommendations </vt:lpstr>
      <vt:lpstr>Product Highlights: Modified Legacy URLs</vt:lpstr>
      <vt:lpstr>Metrics - Landing Page</vt:lpstr>
      <vt:lpstr>Metrics – Detail Pages </vt:lpstr>
      <vt:lpstr>Metrics: Key Actions &amp; Drivers</vt:lpstr>
      <vt:lpstr>Ahead: Product Team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Marci McGuire</cp:lastModifiedBy>
  <cp:revision>1118</cp:revision>
  <cp:lastPrinted>2019-09-23T13:38:55Z</cp:lastPrinted>
  <dcterms:created xsi:type="dcterms:W3CDTF">2018-05-15T00:48:14Z</dcterms:created>
  <dcterms:modified xsi:type="dcterms:W3CDTF">2021-06-10T16:27:38Z</dcterms:modified>
</cp:coreProperties>
</file>