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Avenir" panose="02000503020000020003" pitchFamily="2" charset="0"/>
      <p:regular r:id="rId37"/>
      <p:italic r:id="rId38"/>
    </p:embeddedFont>
    <p:embeddedFont>
      <p:font typeface="Bitter" pitchFamily="2" charset="77"/>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Lato" panose="020F0502020204030203" pitchFamily="34" charset="0"/>
      <p:regular r:id="rId47"/>
      <p:bold r:id="rId48"/>
      <p:italic r:id="rId49"/>
      <p:boldItalic r:id="rId50"/>
    </p:embeddedFont>
    <p:embeddedFont>
      <p:font typeface="Open Sans" panose="020B0606030504020204" pitchFamily="34" charset="0"/>
      <p:regular r:id="rId51"/>
      <p:bold r:id="rId52"/>
      <p:italic r:id="rId53"/>
      <p:boldItalic r:id="rId54"/>
    </p:embeddedFont>
    <p:embeddedFont>
      <p:font typeface="Proxima Nova" panose="02000506030000020004" pitchFamily="2" charset="0"/>
      <p:regular r:id="rId55"/>
      <p:bold r:id="rId56"/>
      <p:italic r:id="rId57"/>
      <p:boldItalic r:id="rId58"/>
    </p:embeddedFont>
    <p:embeddedFont>
      <p:font typeface="Raleway" pitchFamily="2" charset="77"/>
      <p:regular r:id="rId59"/>
      <p:bold r:id="rId60"/>
      <p:italic r:id="rId61"/>
      <p:boldItalic r:id="rId62"/>
    </p:embeddedFont>
    <p:embeddedFont>
      <p:font typeface="Roboto" panose="02000000000000000000" pitchFamily="2" charset="0"/>
      <p:regular r:id="rId63"/>
      <p:bold r:id="rId64"/>
      <p:italic r:id="rId65"/>
      <p:boldItalic r:id="rId66"/>
    </p:embeddedFont>
    <p:embeddedFont>
      <p:font typeface="Source Sans Pro" panose="020B0503030403020204" pitchFamily="34" charset="0"/>
      <p:regular r:id="rId67"/>
      <p:bold r:id="rId68"/>
      <p:italic r:id="rId69"/>
      <p:boldItalic r:id="rId70"/>
    </p:embeddedFont>
    <p:embeddedFont>
      <p:font typeface="Source Sans Pro SemiBold" panose="020B050303040302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C34EEADF-EDFC-4DEB-9214-91A1EA5F1E75}">
  <a:tblStyle styleId="{C34EEADF-EDFC-4DEB-9214-91A1EA5F1E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37"/>
    <p:restoredTop sz="94763"/>
  </p:normalViewPr>
  <p:slideViewPr>
    <p:cSldViewPr snapToGrid="0">
      <p:cViewPr varScale="1">
        <p:scale>
          <a:sx n="112" d="100"/>
          <a:sy n="112" d="100"/>
        </p:scale>
        <p:origin x="200" y="5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6.fntdata"/><Relationship Id="rId47" Type="http://schemas.openxmlformats.org/officeDocument/2006/relationships/font" Target="fonts/font11.fntdata"/><Relationship Id="rId63" Type="http://schemas.openxmlformats.org/officeDocument/2006/relationships/font" Target="fonts/font27.fntdata"/><Relationship Id="rId68" Type="http://schemas.openxmlformats.org/officeDocument/2006/relationships/font" Target="fonts/font32.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openxmlformats.org/officeDocument/2006/relationships/font" Target="fonts/font30.fntdata"/><Relationship Id="rId74" Type="http://schemas.openxmlformats.org/officeDocument/2006/relationships/font" Target="fonts/font38.fntdata"/><Relationship Id="rId5" Type="http://schemas.openxmlformats.org/officeDocument/2006/relationships/slide" Target="slides/slide3.xml"/><Relationship Id="rId61" Type="http://schemas.openxmlformats.org/officeDocument/2006/relationships/font" Target="fonts/font25.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font" Target="fonts/font28.fntdata"/><Relationship Id="rId69" Type="http://schemas.openxmlformats.org/officeDocument/2006/relationships/font" Target="fonts/font33.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5.fntdata"/><Relationship Id="rId72" Type="http://schemas.openxmlformats.org/officeDocument/2006/relationships/font" Target="fonts/font3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67" Type="http://schemas.openxmlformats.org/officeDocument/2006/relationships/font" Target="fonts/font31.fntdata"/><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font" Target="fonts/font26.fntdata"/><Relationship Id="rId70" Type="http://schemas.openxmlformats.org/officeDocument/2006/relationships/font" Target="fonts/font34.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font" Target="fonts/font29.fntdata"/><Relationship Id="rId73" Type="http://schemas.openxmlformats.org/officeDocument/2006/relationships/font" Target="fonts/font37.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3.fntdata"/><Relationship Id="rId34" Type="http://schemas.openxmlformats.org/officeDocument/2006/relationships/slide" Target="slides/slide32.xml"/><Relationship Id="rId50" Type="http://schemas.openxmlformats.org/officeDocument/2006/relationships/font" Target="fonts/font14.fntdata"/><Relationship Id="rId55" Type="http://schemas.openxmlformats.org/officeDocument/2006/relationships/font" Target="fonts/font19.fntdata"/><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35.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d567e2ae4_0_4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Hello and welcome to the readout for the Vet Center dashboard usability study! My name is Suzanne Gray, I’m a content strategist with the Sitewide CMS team. I’m joined by my colleague Erika Washburn, also a content strategist, who you’ll hear from in a little bit. The third researcher on this project was Rachel Kauff, our UX lead, who couldn’t be here today because she’s on leave.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We really enjoyed talking to the people who are using the CMS in real life, and we’re excited to share what we’ve learned. Thank you all for joining us today!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We really enjoyed talking to the people who are using the CMS in real life, and we’re excited to share what we’ve learned. Thank you all for joining us today! </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a:p>
        </p:txBody>
      </p:sp>
      <p:sp>
        <p:nvSpPr>
          <p:cNvPr id="124" name="Google Shape;124;gcd567e2ae4_0_4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d567e2ae4_0_4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d567e2ae4_0_4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The study was conducted using a semi-structured interview process via Zoom in October 2021. Our process focused on editors' use of the dashboard to complete a series of exercises related to their editorial workflow process and related top tasks.</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a:p>
        </p:txBody>
      </p:sp>
      <p:sp>
        <p:nvSpPr>
          <p:cNvPr id="214" name="Google Shape;214;gcd567e2ae4_0_4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d567e2ae4_0_4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d567e2ae4_0_48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80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We interviewed 5 editors that included Veteran Outreach Specialists and other supporting staff. They have worked for the VA between 4 and 17 years and 3 were former service members themselves. Across the board, every editor said their favorite part of the job is working with the veterans one on one. </a:t>
            </a:r>
            <a:endParaRPr/>
          </a:p>
        </p:txBody>
      </p:sp>
      <p:sp>
        <p:nvSpPr>
          <p:cNvPr id="221" name="Google Shape;221;gcd567e2ae4_0_4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c94d9c12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fc94d9c1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80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Here are some of the most telling quotes from our study regarding how they were feeling about the process overall. Editors were willing to give their honest opinions and provided some unique and candid insights to how they feel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375887ad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375887ad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It is also important to understand some baseline information about the editors that we spoke with. During the interview process, editors were forthcoming with their opinions about a variety of things. We were able to summarize some of the things they mentioned as insights here and this information comes straight from the thoughts shared with our team, and observations during the usability test.  This sample of editors expressed that the website feels like something extra they have to do. Also, most described themselves as not “computer people” and this was all new to them. And when it comes to the work they have to do in the CMS, they prefer to just get in and get out of the system. Although this might not be the case for every editor in our system, we think it is important to recognize those that aren’t as comfortable with the CMS. Designing for them will help make the site easier to use for everyone.</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cd567e2ae4_0_49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Now for the fun part. We had four key findings from the research. </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a:p>
        </p:txBody>
      </p:sp>
      <p:sp>
        <p:nvSpPr>
          <p:cNvPr id="245" name="Google Shape;245;gcd567e2ae4_0_4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fa7644c73_1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fa7644c73_1_8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Overall, people understand the dashboard and its relationship to the form. They use it easily and seem to understand the overall concept..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80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One thing that was a little confusing for folks was  the way the cards are arranged. No one really understood why they’re in this order. The cards for jump-linking to form sections aren’t easily distinguishable from cards for the entire form -- like the main page and location page links. This makes it a little harder to understand how the dashboard relates to the form. Two of the editors preferred to do all their work on the main page without using the dashboard jump links, for them, it would be easier if the main page link were easier to find.  </a:t>
            </a:r>
            <a:endParaRPr sz="1600">
              <a:solidFill>
                <a:srgbClr val="454454"/>
              </a:solidFill>
              <a:latin typeface="Source Sans Pro"/>
              <a:ea typeface="Source Sans Pro"/>
              <a:cs typeface="Source Sans Pro"/>
              <a:sym typeface="Source Sans Pro"/>
            </a:endParaRPr>
          </a:p>
        </p:txBody>
      </p:sp>
      <p:sp>
        <p:nvSpPr>
          <p:cNvPr id="251" name="Google Shape;251;gcfa7644c73_1_8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cfa7644c73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cfa7644c73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FInally, we also observed that when editors clicked on a card, it took a couple of seconds for the page to load, because of the link reports at the top, and in that time some editors would get disoriented and scroll all through the form looking for the right section. So, in practice the jump-linking can be a bit of a challenge for some people.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endParaRPr sz="1600" b="1">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80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But overall, the takeaway here is that dashboards are an effective tool for helping editors work on their sites</a:t>
            </a:r>
            <a:endParaRPr sz="1600">
              <a:solidFill>
                <a:srgbClr val="454454"/>
              </a:solidFill>
              <a:latin typeface="Source Sans Pro"/>
              <a:ea typeface="Source Sans Pro"/>
              <a:cs typeface="Source Sans Pro"/>
              <a:sym typeface="Source Sans Pr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fa7644c73_1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fa7644c73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Based on this research, our recommendation is to keep the dashboard concept and iterate on the design. We can explore reordering the dashboard cards for ease of use, possibly by separating "Main Page" and section jump links. We could consider surfacing the operating status on the dashboard for greater visibility-- more on this later. And to make the jump linking more seamless, we could remove the node link report from the edit page for faster page load.</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800"/>
              </a:spcAft>
              <a:buClr>
                <a:schemeClr val="dk1"/>
              </a:buClr>
              <a:buSzPts val="1100"/>
              <a:buFont typeface="Arial"/>
              <a:buNone/>
            </a:pPr>
            <a:endParaRPr sz="1600">
              <a:solidFill>
                <a:srgbClr val="454454"/>
              </a:solidFill>
              <a:latin typeface="Source Sans Pro"/>
              <a:ea typeface="Source Sans Pro"/>
              <a:cs typeface="Source Sans Pro"/>
              <a:sym typeface="Source Sans Pr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02ac01a98c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02ac01a98c_0_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We asked editors to do several tasks that involved adding various types of content, like featured content or a new service. What we observed was that the content workflow is unclear. Getting into the form works fine-- but what happens once you’re done writing your content is pretty murky.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Returning to the dashboard from inside the form was a challenge for every single participant. If you save your work, you’re automatically taken back to the dashboard. But if you don’t save, there’s no clear path to get back. They all had different ways of doing it. Some used the back button, some tried to use the breadcrumbs (which don’t actually include the dashboard), and some ended up in the drupal content menu and requested our help to extricate themselves.</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800"/>
              </a:spcAft>
              <a:buClr>
                <a:schemeClr val="dk1"/>
              </a:buClr>
              <a:buSzPts val="1100"/>
              <a:buFont typeface="Arial"/>
              <a:buNone/>
            </a:pPr>
            <a:endParaRPr sz="1600">
              <a:solidFill>
                <a:srgbClr val="454454"/>
              </a:solidFill>
              <a:latin typeface="Source Sans Pro"/>
              <a:ea typeface="Source Sans Pro"/>
              <a:cs typeface="Source Sans Pro"/>
              <a:sym typeface="Source Sans Pro"/>
            </a:endParaRPr>
          </a:p>
        </p:txBody>
      </p:sp>
      <p:sp>
        <p:nvSpPr>
          <p:cNvPr id="277" name="Google Shape;277;g102ac01a98c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fa7644c73_1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fa7644c73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Another workflow issue stems from saving and previewing work. When you save, you go back to the dashboard. But how do you then check the work you just did? Again, there’s no clear path to preview your work or changes made to the page. There is a preview button inside the main form view, but participants weren’t confident on where to find it or what’s the best practice for previewing any changes.</a:t>
            </a:r>
            <a:endParaRPr sz="1600" b="1">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Both of these issues present a risk of lowering the quality of content on VA.gov. Without an intuitive way to preview content, editors may be disinclined to check their work, which could easily result in errors being published. The challenge around navigating back to the dashboard requires editors to spend more time and more mental overhead figuring out where to go. That adds to editors’ frustration with the CMS, makes them not want to be in there, which ultimately leads to worse content as well.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sz="1600">
              <a:solidFill>
                <a:srgbClr val="454454"/>
              </a:solidFill>
              <a:latin typeface="Source Sans Pro"/>
              <a:ea typeface="Source Sans Pro"/>
              <a:cs typeface="Source Sans Pro"/>
              <a:sym typeface="Source Sans Pr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d567e2ae4_0_4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d567e2ae4_0_4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We’ll start by talking about the goals of the study, share our findings and recommendations, and then share some additional insights that went beyond the scope of our original research plan.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80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We’ll have lots of time for questions at the end, so please save those up for us! </a:t>
            </a:r>
            <a:endParaRPr/>
          </a:p>
        </p:txBody>
      </p:sp>
      <p:sp>
        <p:nvSpPr>
          <p:cNvPr id="133" name="Google Shape;133;gcd567e2ae4_0_4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cfa7644c73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cfa7644c73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From our research we would suggest creating clear paths for users to return to the main dashboard from the edit page. This could include accurate breadcrumbs or a return to dashboard button. There should also be a more intuitive way to preview content after saving. These options could include a preview button near the editorial workflow and/or on the dashboard. Also, more thought should be given to how best to draw attention to new or recently edited content.</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sz="1600">
              <a:solidFill>
                <a:srgbClr val="454454"/>
              </a:solidFill>
              <a:latin typeface="Source Sans Pro"/>
              <a:ea typeface="Source Sans Pro"/>
              <a:cs typeface="Source Sans Pro"/>
              <a:sym typeface="Source Sans Pr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cfa7644c73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cfa7644c73_0_3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We asked editors to complete tasks like updating the operating status and adding a satellite location. But the results were inconclusive. None of them had ever had to update the operating status before. They found the dashboard card easily enough, but from there they struggled to complete the task. Two editors weren’t sure if they even had the authority to change an operating status.</a:t>
            </a:r>
            <a:endParaRPr sz="2300">
              <a:solidFill>
                <a:srgbClr val="0070BC"/>
              </a:solidFill>
              <a:latin typeface="Bitter"/>
              <a:ea typeface="Bitter"/>
              <a:cs typeface="Bitter"/>
              <a:sym typeface="Bitter"/>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The satellite location part of the dashboard is one place that does surface the operating status. This is a bit confusing:  the UI is trying to solve two problems at once. But combining the two confuses the workflow for both.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800"/>
              </a:spcAft>
              <a:buClr>
                <a:schemeClr val="dk1"/>
              </a:buClr>
              <a:buSzPts val="1100"/>
              <a:buFont typeface="Arial"/>
              <a:buNone/>
            </a:pPr>
            <a:endParaRPr sz="1600">
              <a:solidFill>
                <a:srgbClr val="454454"/>
              </a:solidFill>
              <a:latin typeface="Source Sans Pro"/>
              <a:ea typeface="Source Sans Pro"/>
              <a:cs typeface="Source Sans Pro"/>
              <a:sym typeface="Source Sans Pro"/>
            </a:endParaRPr>
          </a:p>
        </p:txBody>
      </p:sp>
      <p:sp>
        <p:nvSpPr>
          <p:cNvPr id="304" name="Google Shape;304;gcfa7644c73_0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cfa7644c73_1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cfa7644c73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80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This matters because operating status is critical information, and it’s rarely changed. Which means that the guidance needs to be extra clear so that editors get it right. Editors need to understand how operating status changes are authorized internally, and the exact process to make updates within the CMS. Bottom line, if the operating status isn’t accurate there is a risk that Vets will act on bad information and then lose trust in the VA.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cfa7644c73_1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cfa7644c73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80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How do we do that? We recommend providing clear guidance to editors on how and when they update their operating status. We can explore creating a dashboard widget that surface operating status for all locations so that editors can easily see and update them. And importantly, we recommend doing more testing around both operating status and satellite locations as editors get more experience with maintaining their sites.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52201c46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52201c46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So wrapping up here with a return to our original research questions: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Does orienting editors with “top tasks” align with how they actually work? YES</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Did the dashboard bridge the gap between how the content model structures information, and their own mental model for their site's content? Sort of. Users understand the relationship between the dashboard and the form, but are still confused by the difference between back end and front end content and appearance.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Do the cards help editors understand where their content will end up on the website? Yes. The labels seemed intuitive to people.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Once editors have saved changes to content, how do they get back to the Vet Center dashboard to find other tasks? It varies</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Is the satellite location operating status dashboard useful? Not yet</a:t>
            </a:r>
            <a:endParaRPr sz="2300">
              <a:solidFill>
                <a:srgbClr val="0070BC"/>
              </a:solidFill>
              <a:latin typeface="Bitter"/>
              <a:ea typeface="Bitter"/>
              <a:cs typeface="Bitter"/>
              <a:sym typeface="Bitter"/>
            </a:endParaRPr>
          </a:p>
          <a:p>
            <a:pPr marL="0" lvl="0" indent="0" algn="l" rtl="0">
              <a:spcBef>
                <a:spcPts val="800"/>
              </a:spcBef>
              <a:spcAft>
                <a:spcPts val="0"/>
              </a:spcAft>
              <a:buClr>
                <a:schemeClr val="dk1"/>
              </a:buClr>
              <a:buSzPts val="1100"/>
              <a:buFont typeface="Arial"/>
              <a:buNone/>
            </a:pP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800"/>
              </a:spcAft>
              <a:buClr>
                <a:schemeClr val="dk1"/>
              </a:buClr>
              <a:buSzPts val="1100"/>
              <a:buFont typeface="Arial"/>
              <a:buNone/>
            </a:pPr>
            <a:endParaRPr sz="1600">
              <a:solidFill>
                <a:srgbClr val="454454"/>
              </a:solidFill>
              <a:latin typeface="Source Sans Pro"/>
              <a:ea typeface="Source Sans Pro"/>
              <a:cs typeface="Source Sans Pro"/>
              <a:sym typeface="Source Sans Pr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03314ae040_0_6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As we mentioned, our participants were quite candid  with us. While they were completing these usability tasks, they also shared a lot of thoughts and feelings about other aspects of the website and the content creation process. We recognize that these things are outside the scope of our research, but we thought it was important to share what we heard.</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a:p>
        </p:txBody>
      </p:sp>
      <p:sp>
        <p:nvSpPr>
          <p:cNvPr id="333" name="Google Shape;333;g103314ae040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01189068b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01189068be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Editors really value featured content as a way to customize their site and reflect the local activities that are at the heart of their work as outreach specialists. </a:t>
            </a:r>
            <a:endParaRPr sz="2700">
              <a:solidFill>
                <a:srgbClr val="0070BC"/>
              </a:solidFill>
              <a:latin typeface="Bitter"/>
              <a:ea typeface="Bitter"/>
              <a:cs typeface="Bitter"/>
              <a:sym typeface="Bitter"/>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But featured content is very limited. All the participants chafed against restrictive character limits, which they said prevented them from providing relevant info to Veterans.  One participant said, "It’s really hard to fit everything into the field. I had to go back in a million times."  Another said, “How can we feature our event if we can't add more words? I don't know why it limits us.”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80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Featured content is short for a reason -- but there is no other place for this info to live. Editors desperately need better functionality for promoting events.  </a:t>
            </a:r>
            <a:endParaRPr sz="1600">
              <a:solidFill>
                <a:srgbClr val="454454"/>
              </a:solidFill>
              <a:latin typeface="Source Sans Pro"/>
              <a:ea typeface="Source Sans Pro"/>
              <a:cs typeface="Source Sans Pro"/>
              <a:sym typeface="Source Sans Pro"/>
            </a:endParaRPr>
          </a:p>
        </p:txBody>
      </p:sp>
      <p:sp>
        <p:nvSpPr>
          <p:cNvPr id="339" name="Google Shape;339;g101189068be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fa7644c73_1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cfa7644c73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This is really important because reaching out to Veterans is the heart of editors’ jobs, which means the limitations of the featured content fields directly impede their work. As a result, editors feel like the   website doesn’t serve their needs, and are disinclined to update content regularly.  </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cfa7644c73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cfa7644c73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Based on this, we encourage the team to prioritize building events functionality, to allow editors the space they need to promote local activities. In the short term, we might also consider how to enhance or possibly expand the featured content section to better serve local needs.</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Clr>
                <a:schemeClr val="dk1"/>
              </a:buClr>
              <a:buSzPts val="1100"/>
              <a:buFont typeface="Arial"/>
              <a:buNone/>
            </a:pPr>
            <a:endParaRPr sz="2700">
              <a:solidFill>
                <a:srgbClr val="0070BC"/>
              </a:solidFill>
              <a:latin typeface="Bitter"/>
              <a:ea typeface="Bitter"/>
              <a:cs typeface="Bitter"/>
              <a:sym typeface="Bitte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fa7644c73_1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fa7644c73_1_19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Our next finding is that editors are struggling with the content process over all.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Read quote: "I get it, it’s VA, everything has to be uniform, but the website is too basic."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"In reality, not one Vet Center is like the other...We’re all created equal but you evolve to meet the population you’re working with."</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All editors expressed how unique Vet Centers are and they are proud of the way they tailor their programs to those specific needs. While we know that editors are encouraged to make their websites personal, that does not seem to be their understanding in practice and possibly not enough for what they feel is proper localization. Therefore, there is a disconnect between</a:t>
            </a:r>
            <a:r>
              <a:rPr lang="en" sz="1050">
                <a:solidFill>
                  <a:srgbClr val="333333"/>
                </a:solidFill>
                <a:highlight>
                  <a:srgbClr val="FFFFFF"/>
                </a:highlight>
                <a:latin typeface="Roboto"/>
                <a:ea typeface="Roboto"/>
                <a:cs typeface="Roboto"/>
                <a:sym typeface="Roboto"/>
              </a:rPr>
              <a:t> </a:t>
            </a:r>
            <a:r>
              <a:rPr lang="en" sz="1600">
                <a:solidFill>
                  <a:srgbClr val="454454"/>
                </a:solidFill>
                <a:latin typeface="Source Sans Pro"/>
                <a:ea typeface="Source Sans Pro"/>
                <a:cs typeface="Source Sans Pro"/>
                <a:sym typeface="Source Sans Pro"/>
              </a:rPr>
              <a:t>the intention of the content process and what they can actually do.</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From our research, we learned from most editors that they had some negative feelings associated with the lack of customization and their overwhelm of the overall transition to the digital landscape.</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Just like with the first additional insight, many weren’t sure of the value that the website in general brings to their outreach duties. They said that it felt like an imposition rather than an extension of their jobs. They did not have enough context or understanding about the role that these job duties had to their mission. There were also feelings of overwhelm, confusion, and even feelings of being blindsided because they felt this project came out of the blue. This frustration was only compounded by the fact that these editors were not confident in their technical ability and felt their writing was not up to standard.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endParaRPr sz="1600">
              <a:solidFill>
                <a:srgbClr val="454454"/>
              </a:solidFill>
              <a:latin typeface="Source Sans Pro"/>
              <a:ea typeface="Source Sans Pro"/>
              <a:cs typeface="Source Sans Pro"/>
              <a:sym typeface="Source Sans Pro"/>
            </a:endParaRPr>
          </a:p>
        </p:txBody>
      </p:sp>
      <p:sp>
        <p:nvSpPr>
          <p:cNvPr id="369" name="Google Shape;369;gcfa7644c73_1_1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d567e2ae4_0_4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d567e2ae4_0_44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The Sitewide CMS team designed and implemented a dashboard for Vet Center editors early in 2021.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80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The Vet Center websites are primarily edited by outreach specialists who have little technical background or experience creating content. And the form that editors use to enter content in the CMS is pretty complex. The dashboard was designed to make interacting with the CMS easier. It’s the first thing Vet Center editors see after they log in, and it provides access to everything a Vet Center editor might need to do right on one screen. </a:t>
            </a:r>
            <a:endParaRPr/>
          </a:p>
        </p:txBody>
      </p:sp>
      <p:sp>
        <p:nvSpPr>
          <p:cNvPr id="139" name="Google Shape;139;gcd567e2ae4_0_4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2d85915c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2d85915c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I’m going to read some of the thoughts shared directly from the editors and please keep in mind that the quotes are not from the same editor expressing one thought. </a:t>
            </a:r>
            <a:endParaRPr sz="1600">
              <a:solidFill>
                <a:srgbClr val="454454"/>
              </a:solidFill>
              <a:latin typeface="Source Sans Pro"/>
              <a:ea typeface="Source Sans Pro"/>
              <a:cs typeface="Source Sans Pro"/>
              <a:sym typeface="Source Sans Pro"/>
            </a:endParaRPr>
          </a:p>
          <a:p>
            <a:pPr marL="0" lvl="0" indent="0" algn="l" rtl="0">
              <a:lnSpc>
                <a:spcPct val="114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This has implications for the upcoming editor onboardings and, long term, the overall project of digital modernization. As explained before, these editors are not tech savvy and don’t feel comfortable doing the writing needed for website work. Therefore, asking them to do this has resulted in a huge lift for those editors that identify with those sentiments. </a:t>
            </a:r>
            <a:endParaRPr sz="2700">
              <a:solidFill>
                <a:srgbClr val="0070BC"/>
              </a:solidFill>
              <a:latin typeface="Bitter"/>
              <a:ea typeface="Bitter"/>
              <a:cs typeface="Bitter"/>
              <a:sym typeface="Bitter"/>
            </a:endParaRPr>
          </a:p>
          <a:p>
            <a:pPr marL="0" lvl="0" indent="0" algn="l" rtl="0">
              <a:spcBef>
                <a:spcPts val="100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cfa7644c73_1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cfa7644c73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So what do we do with this information? As researchers that stumbled upon insights well outside of the scope of the intended research, we want to bring this to the larger group for ideas on how to approach this. From our observations, we have found that editors want to be of value to the Veterans they serve and their onboarding process can be a way to help firm up the MVP goal. We have the potential during their onboarding process to gain the buy-in that  eliminates some of the more negative feelings about the website tasks in general.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The participants shared these messages of confusion and frustration with us during the course of their dashboard exercises and we believe this could be telling of what is to come as other districts onboard to the process.  We all have a shared mission and editors are a big part of getting Vets in the door to get the services they need.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From a CMS perspective, we sense that there are some research opportunities here around onboarding editors and the change management that goes into that. However we agree to move forward, I implore you to think about this information in a timely manner because as we speak we have other districts coming into this process. There’s a really exciting opportunity here to bridge the gap between how editors feel about their new website duties, the amazing outreach opportunities that live there now and could live there, and how they interact with the CMS to do that. </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sz="1600">
              <a:solidFill>
                <a:srgbClr val="454454"/>
              </a:solidFill>
              <a:latin typeface="Source Sans Pro"/>
              <a:ea typeface="Source Sans Pro"/>
              <a:cs typeface="Source Sans Pro"/>
              <a:sym typeface="Source Sans Pr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05d76a23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05d76a23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Circling back to our recommendations about the dashboard, here’s what’s coming next. </a:t>
            </a:r>
            <a:endParaRPr sz="1600">
              <a:solidFill>
                <a:srgbClr val="454454"/>
              </a:solidFill>
              <a:latin typeface="Source Sans Pro"/>
              <a:ea typeface="Source Sans Pro"/>
              <a:cs typeface="Source Sans Pro"/>
              <a:sym typeface="Source Sans Pro"/>
            </a:endParaRPr>
          </a:p>
          <a:p>
            <a:pPr marL="457200" lvl="0" indent="-330200" algn="l" rtl="0">
              <a:lnSpc>
                <a:spcPct val="115000"/>
              </a:lnSpc>
              <a:spcBef>
                <a:spcPts val="800"/>
              </a:spcBef>
              <a:spcAft>
                <a:spcPts val="0"/>
              </a:spcAft>
              <a:buClr>
                <a:srgbClr val="454454"/>
              </a:buClr>
              <a:buSzPts val="1600"/>
              <a:buFont typeface="Source Sans Pro"/>
              <a:buChar char="●"/>
            </a:pPr>
            <a:r>
              <a:rPr lang="en" sz="1600">
                <a:solidFill>
                  <a:srgbClr val="454454"/>
                </a:solidFill>
                <a:latin typeface="Source Sans Pro"/>
                <a:ea typeface="Source Sans Pro"/>
                <a:cs typeface="Source Sans Pro"/>
                <a:sym typeface="Source Sans Pro"/>
              </a:rPr>
              <a:t>The CMS team has a meeting next week to refine the ACs for ticket #6736 regarding the dashboard design and some of the workflow and previewing issues </a:t>
            </a:r>
            <a:endParaRPr sz="1600">
              <a:solidFill>
                <a:srgbClr val="24292F"/>
              </a:solidFill>
              <a:highlight>
                <a:srgbClr val="FFFFFF"/>
              </a:highlight>
              <a:latin typeface="Source Sans Pro"/>
              <a:ea typeface="Source Sans Pro"/>
              <a:cs typeface="Source Sans Pro"/>
              <a:sym typeface="Source Sans Pro"/>
            </a:endParaRPr>
          </a:p>
          <a:p>
            <a:pPr marL="457200" lvl="0" indent="-330200" algn="l" rtl="0">
              <a:lnSpc>
                <a:spcPct val="115000"/>
              </a:lnSpc>
              <a:spcBef>
                <a:spcPts val="300"/>
              </a:spcBef>
              <a:spcAft>
                <a:spcPts val="0"/>
              </a:spcAft>
              <a:buClr>
                <a:srgbClr val="24292F"/>
              </a:buClr>
              <a:buSzPts val="1600"/>
              <a:buFont typeface="Source Sans Pro"/>
              <a:buChar char="●"/>
            </a:pPr>
            <a:r>
              <a:rPr lang="en" sz="1600">
                <a:solidFill>
                  <a:srgbClr val="24292F"/>
                </a:solidFill>
                <a:highlight>
                  <a:srgbClr val="FFFFFF"/>
                </a:highlight>
                <a:latin typeface="Source Sans Pro"/>
                <a:ea typeface="Source Sans Pro"/>
                <a:cs typeface="Source Sans Pro"/>
                <a:sym typeface="Source Sans Pro"/>
              </a:rPr>
              <a:t>Ideate on VAMC dashboard will start at Q1</a:t>
            </a:r>
            <a:endParaRPr sz="1600">
              <a:solidFill>
                <a:srgbClr val="24292F"/>
              </a:solidFill>
              <a:highlight>
                <a:srgbClr val="FFFFFF"/>
              </a:highlight>
              <a:latin typeface="Source Sans Pro"/>
              <a:ea typeface="Source Sans Pro"/>
              <a:cs typeface="Source Sans Pro"/>
              <a:sym typeface="Source Sans Pro"/>
            </a:endParaRPr>
          </a:p>
          <a:p>
            <a:pPr marL="457200" lvl="0" indent="-330200" algn="l" rtl="0">
              <a:lnSpc>
                <a:spcPct val="115000"/>
              </a:lnSpc>
              <a:spcBef>
                <a:spcPts val="300"/>
              </a:spcBef>
              <a:spcAft>
                <a:spcPts val="0"/>
              </a:spcAft>
              <a:buClr>
                <a:srgbClr val="24292F"/>
              </a:buClr>
              <a:buSzPts val="1600"/>
              <a:buFont typeface="Source Sans Pro"/>
              <a:buChar char="●"/>
            </a:pPr>
            <a:r>
              <a:rPr lang="en" sz="1600">
                <a:solidFill>
                  <a:srgbClr val="24292F"/>
                </a:solidFill>
                <a:highlight>
                  <a:srgbClr val="FFFFFF"/>
                </a:highlight>
                <a:latin typeface="Source Sans Pro"/>
                <a:ea typeface="Source Sans Pro"/>
                <a:cs typeface="Source Sans Pro"/>
                <a:sym typeface="Source Sans Pro"/>
              </a:rPr>
              <a:t>More work on operating status - this research will inform immediate work on some tickets coming up </a:t>
            </a:r>
            <a:endParaRPr sz="1600">
              <a:solidFill>
                <a:srgbClr val="24292F"/>
              </a:solidFill>
              <a:highlight>
                <a:srgbClr val="FFFFFF"/>
              </a:highlight>
              <a:latin typeface="Source Sans Pro"/>
              <a:ea typeface="Source Sans Pro"/>
              <a:cs typeface="Source Sans Pro"/>
              <a:sym typeface="Source Sans Pro"/>
            </a:endParaRPr>
          </a:p>
          <a:p>
            <a:pPr marL="457200" lvl="0" indent="-330200" algn="l" rtl="0">
              <a:lnSpc>
                <a:spcPct val="115000"/>
              </a:lnSpc>
              <a:spcBef>
                <a:spcPts val="300"/>
              </a:spcBef>
              <a:spcAft>
                <a:spcPts val="0"/>
              </a:spcAft>
              <a:buClr>
                <a:srgbClr val="24292F"/>
              </a:buClr>
              <a:buSzPts val="1600"/>
              <a:buFont typeface="Source Sans Pro"/>
              <a:buChar char="●"/>
            </a:pPr>
            <a:r>
              <a:rPr lang="en" sz="1600">
                <a:solidFill>
                  <a:srgbClr val="24292F"/>
                </a:solidFill>
                <a:highlight>
                  <a:srgbClr val="FFFFFF"/>
                </a:highlight>
                <a:latin typeface="Source Sans Pro"/>
                <a:ea typeface="Source Sans Pro"/>
                <a:cs typeface="Source Sans Pro"/>
                <a:sym typeface="Source Sans Pro"/>
              </a:rPr>
              <a:t>Events stuff - we know this is on Dave’s radar</a:t>
            </a:r>
            <a:endParaRPr sz="1600">
              <a:solidFill>
                <a:srgbClr val="24292F"/>
              </a:solidFill>
              <a:highlight>
                <a:srgbClr val="FFFFFF"/>
              </a:highlight>
              <a:latin typeface="Source Sans Pro"/>
              <a:ea typeface="Source Sans Pro"/>
              <a:cs typeface="Source Sans Pro"/>
              <a:sym typeface="Source Sans Pro"/>
            </a:endParaRPr>
          </a:p>
          <a:p>
            <a:pPr marL="457200" lvl="0" indent="-330200" algn="l" rtl="0">
              <a:lnSpc>
                <a:spcPct val="115000"/>
              </a:lnSpc>
              <a:spcBef>
                <a:spcPts val="0"/>
              </a:spcBef>
              <a:spcAft>
                <a:spcPts val="0"/>
              </a:spcAft>
              <a:buClr>
                <a:srgbClr val="24292F"/>
              </a:buClr>
              <a:buSzPts val="1600"/>
              <a:buFont typeface="Source Sans Pro"/>
              <a:buChar char="●"/>
            </a:pPr>
            <a:r>
              <a:rPr lang="en" sz="1600">
                <a:solidFill>
                  <a:srgbClr val="24292F"/>
                </a:solidFill>
                <a:highlight>
                  <a:srgbClr val="FFFFFF"/>
                </a:highlight>
                <a:latin typeface="Source Sans Pro"/>
                <a:ea typeface="Source Sans Pro"/>
                <a:cs typeface="Source Sans Pro"/>
                <a:sym typeface="Source Sans Pro"/>
              </a:rPr>
              <a:t>Editor onboarding and change management - this is up to you all, we’re happy to help</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 </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sz="1600">
              <a:solidFill>
                <a:srgbClr val="454454"/>
              </a:solidFill>
              <a:latin typeface="Source Sans Pro"/>
              <a:ea typeface="Source Sans Pro"/>
              <a:cs typeface="Source Sans Pro"/>
              <a:sym typeface="Source Sans Pr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cd567e2ae4_0_55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We know that this was a lot of information. Keep in mind that all feedback is a gift, and hearing directly from users is an important part of making our work better. At this time we’re happy to talk through any questions you may have.  </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a:p>
        </p:txBody>
      </p:sp>
      <p:sp>
        <p:nvSpPr>
          <p:cNvPr id="400" name="Google Shape;400;gcd567e2ae4_0_5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375887ad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375887ad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80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Here’s what the dashboard looks like. Note that it’s not a traditional dashboard that shows you the status of particular things on your site. Rather, it’s a way of displaying jump links that take you to useful places in the form. Plus there are links to the main page and locations page forms. And at the bottom is a section that shows satellite locations.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2d85915c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2d85915c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Just to orient ourselves to the bigger picture, this study supports OCTO-DE’s  objective to “increase the quality and reliability of VA services.”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80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Our guiding principle is that when editors can easily find and edit their content in the CMS, they’re less likely to make errors and more likely to follow Veteran- centered content guidelines, which results in higher quality content for Veterans who visit VA.gov.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487cb825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487cb825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That’s the big picture of why we did this user study. More specifically, we had two goals. One was to validate the design ideas behind the dashboard, to inform upcoming work on a VAMC dashboard.  Let’s make sure dashboards work before we start using them in other places.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The second goal was to generate recommendations for improving the Vet Center editorial experience.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Our research plan was very granular and focused on the dashboard functionality. But we quickly found that you can’t talk dashboard without talking about how you navigate within the CMS, and the types of content you can create, and more. So we’ll be sharing more about that during this presentation, too. </a:t>
            </a:r>
            <a:endParaRPr>
              <a:solidFill>
                <a:schemeClr val="dk1"/>
              </a:solidFill>
            </a:endParaRPr>
          </a:p>
          <a:p>
            <a:pPr marL="0" lvl="0" indent="0" algn="l" rtl="0">
              <a:spcBef>
                <a:spcPts val="8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487cb825b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487cb825b_0_6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Going into the study, our basic hypothesis was: the dashboard works and is a useful model for organizing the editorial workflow. And it could probably be improved.</a:t>
            </a:r>
            <a:r>
              <a:rPr lang="en" sz="1800">
                <a:solidFill>
                  <a:srgbClr val="454454"/>
                </a:solidFill>
                <a:latin typeface="Source Sans Pro"/>
                <a:ea typeface="Source Sans Pro"/>
                <a:cs typeface="Source Sans Pro"/>
                <a:sym typeface="Source Sans Pro"/>
              </a:rPr>
              <a:t>  </a:t>
            </a:r>
            <a:endParaRPr sz="1800">
              <a:solidFill>
                <a:srgbClr val="454454"/>
              </a:solidFill>
              <a:latin typeface="Source Sans Pro"/>
              <a:ea typeface="Source Sans Pro"/>
              <a:cs typeface="Source Sans Pro"/>
              <a:sym typeface="Source Sans Pro"/>
            </a:endParaRPr>
          </a:p>
          <a:p>
            <a:pPr marL="0" lvl="0" indent="0" algn="l" rtl="0">
              <a:spcBef>
                <a:spcPts val="1000"/>
              </a:spcBef>
              <a:spcAft>
                <a:spcPts val="0"/>
              </a:spcAft>
              <a:buNone/>
            </a:pPr>
            <a:endParaRPr/>
          </a:p>
        </p:txBody>
      </p:sp>
      <p:sp>
        <p:nvSpPr>
          <p:cNvPr id="188" name="Google Shape;188;g10487cb825b_0_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d567e2ae4_0_4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cd567e2ae4_0_46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We wanted to know: does the dashboard work? Does it make life easier for non-technical editors, especially those who don’t use the CMS very often?</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We were interested to know whether the tasks on the cards aligned with how editors actually work; whether editors understand where their content will actually end up on the site; and whether and how editors use the dashboard to move through their work. </a:t>
            </a:r>
            <a:endParaRPr sz="1600">
              <a:solidFill>
                <a:srgbClr val="454454"/>
              </a:solidFill>
              <a:latin typeface="Source Sans Pro"/>
              <a:ea typeface="Source Sans Pro"/>
              <a:cs typeface="Source Sans Pro"/>
              <a:sym typeface="Source Sans Pro"/>
            </a:endParaRPr>
          </a:p>
          <a:p>
            <a:pPr marL="0" lvl="0" indent="0" algn="l" rtl="0">
              <a:lnSpc>
                <a:spcPct val="115000"/>
              </a:lnSpc>
              <a:spcBef>
                <a:spcPts val="800"/>
              </a:spcBef>
              <a:spcAft>
                <a:spcPts val="0"/>
              </a:spcAft>
              <a:buClr>
                <a:schemeClr val="dk1"/>
              </a:buClr>
              <a:buSzPts val="1100"/>
              <a:buFont typeface="Arial"/>
              <a:buNone/>
            </a:pPr>
            <a:r>
              <a:rPr lang="en" sz="1600">
                <a:solidFill>
                  <a:srgbClr val="454454"/>
                </a:solidFill>
                <a:latin typeface="Source Sans Pro"/>
                <a:ea typeface="Source Sans Pro"/>
                <a:cs typeface="Source Sans Pro"/>
                <a:sym typeface="Source Sans Pro"/>
              </a:rPr>
              <a:t>Now I’ll pass it to Erika to talk about our methods and the types of people we talked with. </a:t>
            </a: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Clr>
                <a:schemeClr val="dk1"/>
              </a:buClr>
              <a:buSzPts val="1100"/>
              <a:buFont typeface="Arial"/>
              <a:buNone/>
            </a:pPr>
            <a:endParaRPr sz="1600">
              <a:solidFill>
                <a:srgbClr val="454454"/>
              </a:solidFill>
              <a:latin typeface="Source Sans Pro"/>
              <a:ea typeface="Source Sans Pro"/>
              <a:cs typeface="Source Sans Pro"/>
              <a:sym typeface="Source Sans Pro"/>
            </a:endParaRPr>
          </a:p>
          <a:p>
            <a:pPr marL="0" lvl="0" indent="0" algn="l" rtl="0">
              <a:spcBef>
                <a:spcPts val="8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2" name="Google Shape;202;gcd567e2ae4_0_4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d567e2ae4_0_47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cd567e2ae4_0_4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7575" y="0"/>
            <a:ext cx="9144000" cy="4266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56" name="Google Shape;56;p14"/>
          <p:cNvPicPr preferRelativeResize="0"/>
          <p:nvPr/>
        </p:nvPicPr>
        <p:blipFill>
          <a:blip r:embed="rId2">
            <a:alphaModFix/>
          </a:blip>
          <a:stretch>
            <a:fillRect/>
          </a:stretch>
        </p:blipFill>
        <p:spPr>
          <a:xfrm>
            <a:off x="411431" y="349729"/>
            <a:ext cx="1919475" cy="427383"/>
          </a:xfrm>
          <a:prstGeom prst="rect">
            <a:avLst/>
          </a:prstGeom>
          <a:noFill/>
          <a:ln>
            <a:noFill/>
          </a:ln>
        </p:spPr>
      </p:pic>
      <p:sp>
        <p:nvSpPr>
          <p:cNvPr id="57" name="Google Shape;57;p14"/>
          <p:cNvSpPr txBox="1">
            <a:spLocks noGrp="1"/>
          </p:cNvSpPr>
          <p:nvPr>
            <p:ph type="title"/>
          </p:nvPr>
        </p:nvSpPr>
        <p:spPr>
          <a:xfrm>
            <a:off x="1143000" y="1149713"/>
            <a:ext cx="6858000" cy="1210200"/>
          </a:xfrm>
          <a:prstGeom prst="rect">
            <a:avLst/>
          </a:prstGeom>
        </p:spPr>
        <p:txBody>
          <a:bodyPr spcFirstLastPara="1" wrap="square" lIns="34275" tIns="34275" rIns="34275" bIns="34275" anchor="b" anchorCtr="0">
            <a:noAutofit/>
          </a:bodyPr>
          <a:lstStyle>
            <a:lvl1pPr lvl="0" algn="ctr" rtl="0">
              <a:spcBef>
                <a:spcPts val="0"/>
              </a:spcBef>
              <a:spcAft>
                <a:spcPts val="0"/>
              </a:spcAft>
              <a:buNone/>
              <a:defRPr sz="3600">
                <a:solidFill>
                  <a:srgbClr val="F2F2F2"/>
                </a:solidFill>
              </a:defRPr>
            </a:lvl1pPr>
            <a:lvl2pPr lvl="1" algn="ctr" rtl="0">
              <a:spcBef>
                <a:spcPts val="0"/>
              </a:spcBef>
              <a:spcAft>
                <a:spcPts val="0"/>
              </a:spcAft>
              <a:buNone/>
              <a:defRPr sz="3600">
                <a:solidFill>
                  <a:srgbClr val="F2F2F2"/>
                </a:solidFill>
              </a:defRPr>
            </a:lvl2pPr>
            <a:lvl3pPr lvl="2" algn="ctr" rtl="0">
              <a:spcBef>
                <a:spcPts val="0"/>
              </a:spcBef>
              <a:spcAft>
                <a:spcPts val="0"/>
              </a:spcAft>
              <a:buNone/>
              <a:defRPr sz="3600">
                <a:solidFill>
                  <a:srgbClr val="F2F2F2"/>
                </a:solidFill>
              </a:defRPr>
            </a:lvl3pPr>
            <a:lvl4pPr lvl="3" algn="ctr" rtl="0">
              <a:spcBef>
                <a:spcPts val="0"/>
              </a:spcBef>
              <a:spcAft>
                <a:spcPts val="0"/>
              </a:spcAft>
              <a:buNone/>
              <a:defRPr sz="3600">
                <a:solidFill>
                  <a:srgbClr val="F2F2F2"/>
                </a:solidFill>
              </a:defRPr>
            </a:lvl4pPr>
            <a:lvl5pPr lvl="4" algn="ctr" rtl="0">
              <a:spcBef>
                <a:spcPts val="0"/>
              </a:spcBef>
              <a:spcAft>
                <a:spcPts val="0"/>
              </a:spcAft>
              <a:buNone/>
              <a:defRPr sz="3600">
                <a:solidFill>
                  <a:srgbClr val="F2F2F2"/>
                </a:solidFill>
              </a:defRPr>
            </a:lvl5pPr>
            <a:lvl6pPr lvl="5" algn="ctr" rtl="0">
              <a:spcBef>
                <a:spcPts val="0"/>
              </a:spcBef>
              <a:spcAft>
                <a:spcPts val="0"/>
              </a:spcAft>
              <a:buNone/>
              <a:defRPr sz="3600">
                <a:solidFill>
                  <a:srgbClr val="F2F2F2"/>
                </a:solidFill>
              </a:defRPr>
            </a:lvl6pPr>
            <a:lvl7pPr lvl="6" algn="ctr" rtl="0">
              <a:spcBef>
                <a:spcPts val="0"/>
              </a:spcBef>
              <a:spcAft>
                <a:spcPts val="0"/>
              </a:spcAft>
              <a:buNone/>
              <a:defRPr sz="3600">
                <a:solidFill>
                  <a:srgbClr val="F2F2F2"/>
                </a:solidFill>
              </a:defRPr>
            </a:lvl7pPr>
            <a:lvl8pPr lvl="7" algn="ctr" rtl="0">
              <a:spcBef>
                <a:spcPts val="0"/>
              </a:spcBef>
              <a:spcAft>
                <a:spcPts val="0"/>
              </a:spcAft>
              <a:buNone/>
              <a:defRPr sz="3600">
                <a:solidFill>
                  <a:srgbClr val="F2F2F2"/>
                </a:solidFill>
              </a:defRPr>
            </a:lvl8pPr>
            <a:lvl9pPr lvl="8" algn="ctr" rtl="0">
              <a:spcBef>
                <a:spcPts val="0"/>
              </a:spcBef>
              <a:spcAft>
                <a:spcPts val="0"/>
              </a:spcAft>
              <a:buNone/>
              <a:defRPr sz="3600">
                <a:solidFill>
                  <a:srgbClr val="F2F2F2"/>
                </a:solidFill>
              </a:defRPr>
            </a:lvl9pPr>
          </a:lstStyle>
          <a:p>
            <a:endParaRPr/>
          </a:p>
        </p:txBody>
      </p:sp>
      <p:sp>
        <p:nvSpPr>
          <p:cNvPr id="58" name="Google Shape;58;p14"/>
          <p:cNvSpPr txBox="1">
            <a:spLocks noGrp="1"/>
          </p:cNvSpPr>
          <p:nvPr>
            <p:ph type="subTitle" idx="1"/>
          </p:nvPr>
        </p:nvSpPr>
        <p:spPr>
          <a:xfrm>
            <a:off x="1150575" y="2359978"/>
            <a:ext cx="6858000" cy="570000"/>
          </a:xfrm>
          <a:prstGeom prst="rect">
            <a:avLst/>
          </a:prstGeom>
        </p:spPr>
        <p:txBody>
          <a:bodyPr spcFirstLastPara="1" wrap="square" lIns="34275" tIns="34275" rIns="34275" bIns="34275" anchor="t" anchorCtr="0">
            <a:noAutofit/>
          </a:bodyPr>
          <a:lstStyle>
            <a:lvl1pPr lvl="0" algn="ctr" rtl="0">
              <a:spcBef>
                <a:spcPts val="600"/>
              </a:spcBef>
              <a:spcAft>
                <a:spcPts val="0"/>
              </a:spcAft>
              <a:buNone/>
              <a:defRPr sz="1400" b="1">
                <a:solidFill>
                  <a:srgbClr val="F2F2F2"/>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tx">
  <p:cSld name="TITLE_AND_BODY">
    <p:bg>
      <p:bgPr>
        <a:solidFill>
          <a:schemeClr val="accent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lvl1pPr lvl="0" algn="l" rtl="0">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1" name="Google Shape;61;p15"/>
          <p:cNvSpPr txBox="1">
            <a:spLocks noGrp="1"/>
          </p:cNvSpPr>
          <p:nvPr>
            <p:ph type="body" idx="1"/>
          </p:nvPr>
        </p:nvSpPr>
        <p:spPr>
          <a:xfrm>
            <a:off x="457200" y="1821847"/>
            <a:ext cx="8229600" cy="3618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2" name="Google Shape;62;p1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cxnSp>
        <p:nvCxnSpPr>
          <p:cNvPr id="63" name="Google Shape;63;p15"/>
          <p:cNvCxnSpPr/>
          <p:nvPr/>
        </p:nvCxnSpPr>
        <p:spPr>
          <a:xfrm>
            <a:off x="457200" y="2935462"/>
            <a:ext cx="8229600" cy="0"/>
          </a:xfrm>
          <a:prstGeom prst="straightConnector1">
            <a:avLst/>
          </a:prstGeom>
          <a:noFill/>
          <a:ln w="28575" cap="flat" cmpd="sng">
            <a:solidFill>
              <a:srgbClr val="FFFFFF"/>
            </a:solidFill>
            <a:prstDash val="solid"/>
            <a:miter lim="8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plit 2/3">
  <p:cSld name="2_Split 2/3">
    <p:spTree>
      <p:nvGrpSpPr>
        <p:cNvPr id="1" name="Shape 64"/>
        <p:cNvGrpSpPr/>
        <p:nvPr/>
      </p:nvGrpSpPr>
      <p:grpSpPr>
        <a:xfrm>
          <a:off x="0" y="0"/>
          <a:ext cx="0" cy="0"/>
          <a:chOff x="0" y="0"/>
          <a:chExt cx="0" cy="0"/>
        </a:xfrm>
      </p:grpSpPr>
      <p:sp>
        <p:nvSpPr>
          <p:cNvPr id="65" name="Google Shape;65;p16"/>
          <p:cNvSpPr/>
          <p:nvPr/>
        </p:nvSpPr>
        <p:spPr>
          <a:xfrm>
            <a:off x="5791200" y="0"/>
            <a:ext cx="33528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 name="Google Shape;66;p1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b="0" i="0" u="none" strike="noStrike" cap="none">
                <a:solidFill>
                  <a:srgbClr val="87BCE8"/>
                </a:solidFill>
                <a:latin typeface="Avenir"/>
                <a:ea typeface="Avenir"/>
                <a:cs typeface="Avenir"/>
                <a:sym typeface="Avenir"/>
              </a:defRPr>
            </a:lvl1pPr>
            <a:lvl2pPr marL="0" lvl="1" indent="0" algn="r" rtl="0">
              <a:spcBef>
                <a:spcPts val="0"/>
              </a:spcBef>
              <a:buNone/>
              <a:defRPr sz="900" b="0" i="0" u="none" strike="noStrike" cap="none">
                <a:solidFill>
                  <a:srgbClr val="87BCE8"/>
                </a:solidFill>
                <a:latin typeface="Avenir"/>
                <a:ea typeface="Avenir"/>
                <a:cs typeface="Avenir"/>
                <a:sym typeface="Avenir"/>
              </a:defRPr>
            </a:lvl2pPr>
            <a:lvl3pPr marL="0" lvl="2" indent="0" algn="r" rtl="0">
              <a:spcBef>
                <a:spcPts val="0"/>
              </a:spcBef>
              <a:buNone/>
              <a:defRPr sz="900" b="0" i="0" u="none" strike="noStrike" cap="none">
                <a:solidFill>
                  <a:srgbClr val="87BCE8"/>
                </a:solidFill>
                <a:latin typeface="Avenir"/>
                <a:ea typeface="Avenir"/>
                <a:cs typeface="Avenir"/>
                <a:sym typeface="Avenir"/>
              </a:defRPr>
            </a:lvl3pPr>
            <a:lvl4pPr marL="0" lvl="3" indent="0" algn="r" rtl="0">
              <a:spcBef>
                <a:spcPts val="0"/>
              </a:spcBef>
              <a:buNone/>
              <a:defRPr sz="900" b="0" i="0" u="none" strike="noStrike" cap="none">
                <a:solidFill>
                  <a:srgbClr val="87BCE8"/>
                </a:solidFill>
                <a:latin typeface="Avenir"/>
                <a:ea typeface="Avenir"/>
                <a:cs typeface="Avenir"/>
                <a:sym typeface="Avenir"/>
              </a:defRPr>
            </a:lvl4pPr>
            <a:lvl5pPr marL="0" lvl="4" indent="0" algn="r" rtl="0">
              <a:spcBef>
                <a:spcPts val="0"/>
              </a:spcBef>
              <a:buNone/>
              <a:defRPr sz="900" b="0" i="0" u="none" strike="noStrike" cap="none">
                <a:solidFill>
                  <a:srgbClr val="87BCE8"/>
                </a:solidFill>
                <a:latin typeface="Avenir"/>
                <a:ea typeface="Avenir"/>
                <a:cs typeface="Avenir"/>
                <a:sym typeface="Avenir"/>
              </a:defRPr>
            </a:lvl5pPr>
            <a:lvl6pPr marL="0" lvl="5" indent="0" algn="r" rtl="0">
              <a:spcBef>
                <a:spcPts val="0"/>
              </a:spcBef>
              <a:buNone/>
              <a:defRPr sz="900" b="0" i="0" u="none" strike="noStrike" cap="none">
                <a:solidFill>
                  <a:srgbClr val="87BCE8"/>
                </a:solidFill>
                <a:latin typeface="Avenir"/>
                <a:ea typeface="Avenir"/>
                <a:cs typeface="Avenir"/>
                <a:sym typeface="Avenir"/>
              </a:defRPr>
            </a:lvl6pPr>
            <a:lvl7pPr marL="0" lvl="6" indent="0" algn="r" rtl="0">
              <a:spcBef>
                <a:spcPts val="0"/>
              </a:spcBef>
              <a:buNone/>
              <a:defRPr sz="900" b="0" i="0" u="none" strike="noStrike" cap="none">
                <a:solidFill>
                  <a:srgbClr val="87BCE8"/>
                </a:solidFill>
                <a:latin typeface="Avenir"/>
                <a:ea typeface="Avenir"/>
                <a:cs typeface="Avenir"/>
                <a:sym typeface="Avenir"/>
              </a:defRPr>
            </a:lvl7pPr>
            <a:lvl8pPr marL="0" lvl="7" indent="0" algn="r" rtl="0">
              <a:spcBef>
                <a:spcPts val="0"/>
              </a:spcBef>
              <a:buNone/>
              <a:defRPr sz="900" b="0" i="0" u="none" strike="noStrike" cap="none">
                <a:solidFill>
                  <a:srgbClr val="87BCE8"/>
                </a:solidFill>
                <a:latin typeface="Avenir"/>
                <a:ea typeface="Avenir"/>
                <a:cs typeface="Avenir"/>
                <a:sym typeface="Avenir"/>
              </a:defRPr>
            </a:lvl8pPr>
            <a:lvl9pPr marL="0" lvl="8" indent="0" algn="r" rtl="0">
              <a:spcBef>
                <a:spcPts val="0"/>
              </a:spcBef>
              <a:buNone/>
              <a:defRPr sz="900" b="0" i="0" u="none" strike="noStrike" cap="none">
                <a:solidFill>
                  <a:srgbClr val="87BC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txBox="1">
            <a:spLocks noGrp="1"/>
          </p:cNvSpPr>
          <p:nvPr>
            <p:ph type="title"/>
          </p:nvPr>
        </p:nvSpPr>
        <p:spPr>
          <a:xfrm>
            <a:off x="459881" y="510300"/>
            <a:ext cx="5331300" cy="505200"/>
          </a:xfrm>
          <a:prstGeom prst="rect">
            <a:avLst/>
          </a:prstGeom>
        </p:spPr>
        <p:txBody>
          <a:bodyPr spcFirstLastPara="1" wrap="square" lIns="34275" tIns="34275" rIns="34275" bIns="34275"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68" name="Google Shape;68;p16"/>
          <p:cNvSpPr txBox="1">
            <a:spLocks noGrp="1"/>
          </p:cNvSpPr>
          <p:nvPr>
            <p:ph type="body" idx="1"/>
          </p:nvPr>
        </p:nvSpPr>
        <p:spPr>
          <a:xfrm>
            <a:off x="459881" y="962513"/>
            <a:ext cx="4185000" cy="3663600"/>
          </a:xfrm>
          <a:prstGeom prst="rect">
            <a:avLst/>
          </a:prstGeom>
        </p:spPr>
        <p:txBody>
          <a:bodyPr spcFirstLastPara="1" wrap="square" lIns="34275" tIns="34275" rIns="34275" bIns="34275" anchor="t" anchorCtr="0">
            <a:noAutofit/>
          </a:bodyPr>
          <a:lstStyle>
            <a:lvl1pPr marL="457200" lvl="0" indent="-228600" rtl="0">
              <a:spcBef>
                <a:spcPts val="600"/>
              </a:spcBef>
              <a:spcAft>
                <a:spcPts val="0"/>
              </a:spcAft>
              <a:buSzPts val="1500"/>
              <a:buFont typeface="Source Sans Pro"/>
              <a:buNone/>
              <a:defRPr sz="1500" b="1">
                <a:latin typeface="Source Sans Pro"/>
                <a:ea typeface="Source Sans Pro"/>
                <a:cs typeface="Source Sans Pro"/>
                <a:sym typeface="Source Sans Pro"/>
              </a:defRPr>
            </a:lvl1pPr>
            <a:lvl2pPr marL="914400" lvl="1" indent="-228600" rtl="0">
              <a:spcBef>
                <a:spcPts val="600"/>
              </a:spcBef>
              <a:spcAft>
                <a:spcPts val="0"/>
              </a:spcAft>
              <a:buSzPts val="1500"/>
              <a:buFont typeface="Source Sans Pro"/>
              <a:buNone/>
              <a:defRPr sz="1500">
                <a:latin typeface="Source Sans Pro"/>
                <a:ea typeface="Source Sans Pro"/>
                <a:cs typeface="Source Sans Pro"/>
                <a:sym typeface="Source Sans Pro"/>
              </a:defRPr>
            </a:lvl2pPr>
            <a:lvl3pPr marL="1371600" lvl="2" indent="-228600" rtl="0">
              <a:spcBef>
                <a:spcPts val="600"/>
              </a:spcBef>
              <a:spcAft>
                <a:spcPts val="0"/>
              </a:spcAft>
              <a:buSzPts val="1500"/>
              <a:buFont typeface="Source Sans Pro"/>
              <a:buNone/>
              <a:defRPr sz="1500">
                <a:latin typeface="Source Sans Pro"/>
                <a:ea typeface="Source Sans Pro"/>
                <a:cs typeface="Source Sans Pro"/>
                <a:sym typeface="Source Sans Pro"/>
              </a:defRPr>
            </a:lvl3pPr>
            <a:lvl4pPr marL="1828800" lvl="3" indent="-228600" rtl="0">
              <a:spcBef>
                <a:spcPts val="600"/>
              </a:spcBef>
              <a:spcAft>
                <a:spcPts val="0"/>
              </a:spcAft>
              <a:buSzPts val="1500"/>
              <a:buFont typeface="Source Sans Pro"/>
              <a:buNone/>
              <a:defRPr sz="1500">
                <a:latin typeface="Source Sans Pro"/>
                <a:ea typeface="Source Sans Pro"/>
                <a:cs typeface="Source Sans Pro"/>
                <a:sym typeface="Source Sans Pro"/>
              </a:defRPr>
            </a:lvl4pPr>
            <a:lvl5pPr marL="2286000" lvl="4" indent="-228600" rtl="0">
              <a:spcBef>
                <a:spcPts val="600"/>
              </a:spcBef>
              <a:spcAft>
                <a:spcPts val="0"/>
              </a:spcAft>
              <a:buSzPts val="1500"/>
              <a:buFont typeface="Source Sans Pro"/>
              <a:buNone/>
              <a:defRPr sz="1500">
                <a:latin typeface="Source Sans Pro"/>
                <a:ea typeface="Source Sans Pro"/>
                <a:cs typeface="Source Sans Pro"/>
                <a:sym typeface="Source Sans Pro"/>
              </a:defRPr>
            </a:lvl5pPr>
            <a:lvl6pPr marL="2743200" lvl="5" indent="-323850" rtl="0">
              <a:spcBef>
                <a:spcPts val="600"/>
              </a:spcBef>
              <a:spcAft>
                <a:spcPts val="0"/>
              </a:spcAft>
              <a:buSzPts val="1500"/>
              <a:buFont typeface="Source Sans Pro"/>
              <a:buChar char="•"/>
              <a:defRPr sz="1500">
                <a:latin typeface="Source Sans Pro"/>
                <a:ea typeface="Source Sans Pro"/>
                <a:cs typeface="Source Sans Pro"/>
                <a:sym typeface="Source Sans Pro"/>
              </a:defRPr>
            </a:lvl6pPr>
            <a:lvl7pPr marL="3200400" lvl="6" indent="-323850" rtl="0">
              <a:spcBef>
                <a:spcPts val="600"/>
              </a:spcBef>
              <a:spcAft>
                <a:spcPts val="0"/>
              </a:spcAft>
              <a:buSzPts val="1500"/>
              <a:buFont typeface="Source Sans Pro"/>
              <a:buChar char="•"/>
              <a:defRPr sz="1500">
                <a:latin typeface="Source Sans Pro"/>
                <a:ea typeface="Source Sans Pro"/>
                <a:cs typeface="Source Sans Pro"/>
                <a:sym typeface="Source Sans Pro"/>
              </a:defRPr>
            </a:lvl7pPr>
            <a:lvl8pPr marL="3657600" lvl="7" indent="-323850" rtl="0">
              <a:spcBef>
                <a:spcPts val="600"/>
              </a:spcBef>
              <a:spcAft>
                <a:spcPts val="0"/>
              </a:spcAft>
              <a:buSzPts val="1500"/>
              <a:buFont typeface="Source Sans Pro"/>
              <a:buChar char="•"/>
              <a:defRPr sz="1500">
                <a:latin typeface="Source Sans Pro"/>
                <a:ea typeface="Source Sans Pro"/>
                <a:cs typeface="Source Sans Pro"/>
                <a:sym typeface="Source Sans Pro"/>
              </a:defRPr>
            </a:lvl8pPr>
            <a:lvl9pPr marL="4114800" lvl="8" indent="-323850" rtl="0">
              <a:spcBef>
                <a:spcPts val="600"/>
              </a:spcBef>
              <a:spcAft>
                <a:spcPts val="0"/>
              </a:spcAft>
              <a:buSzPts val="1500"/>
              <a:buFont typeface="Source Sans Pro"/>
              <a:buChar char="•"/>
              <a:defRPr sz="1500">
                <a:latin typeface="Source Sans Pro"/>
                <a:ea typeface="Source Sans Pro"/>
                <a:cs typeface="Source Sans Pro"/>
                <a:sym typeface="Source Sans Pro"/>
              </a:defRPr>
            </a:lvl9pPr>
          </a:lstStyle>
          <a:p>
            <a:endParaRPr/>
          </a:p>
        </p:txBody>
      </p:sp>
      <p:sp>
        <p:nvSpPr>
          <p:cNvPr id="69" name="Google Shape;69;p16"/>
          <p:cNvSpPr txBox="1">
            <a:spLocks noGrp="1"/>
          </p:cNvSpPr>
          <p:nvPr>
            <p:ph type="subTitle" idx="2"/>
          </p:nvPr>
        </p:nvSpPr>
        <p:spPr>
          <a:xfrm>
            <a:off x="436894" y="242044"/>
            <a:ext cx="5127900" cy="2682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pic>
        <p:nvPicPr>
          <p:cNvPr id="70" name="Google Shape;70;p16"/>
          <p:cNvPicPr preferRelativeResize="0"/>
          <p:nvPr/>
        </p:nvPicPr>
        <p:blipFill>
          <a:blip r:embed="rId2">
            <a:alphaModFix amt="25000"/>
          </a:blip>
          <a:stretch>
            <a:fillRect/>
          </a:stretch>
        </p:blipFill>
        <p:spPr>
          <a:xfrm>
            <a:off x="5922601" y="130375"/>
            <a:ext cx="1414176" cy="9302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title">
  <p:cSld name="Two Content">
    <p:spTree>
      <p:nvGrpSpPr>
        <p:cNvPr id="1" name="Shape 71"/>
        <p:cNvGrpSpPr/>
        <p:nvPr/>
      </p:nvGrpSpPr>
      <p:grpSpPr>
        <a:xfrm>
          <a:off x="0" y="0"/>
          <a:ext cx="0" cy="0"/>
          <a:chOff x="0" y="0"/>
          <a:chExt cx="0" cy="0"/>
        </a:xfrm>
      </p:grpSpPr>
      <p:sp>
        <p:nvSpPr>
          <p:cNvPr id="72" name="Google Shape;72;p17"/>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17"/>
          <p:cNvSpPr txBox="1">
            <a:spLocks noGrp="1"/>
          </p:cNvSpPr>
          <p:nvPr>
            <p:ph type="title"/>
          </p:nvPr>
        </p:nvSpPr>
        <p:spPr>
          <a:xfrm>
            <a:off x="459881" y="510300"/>
            <a:ext cx="7541100" cy="505200"/>
          </a:xfrm>
          <a:prstGeom prst="rect">
            <a:avLst/>
          </a:prstGeom>
        </p:spPr>
        <p:txBody>
          <a:bodyPr spcFirstLastPara="1" wrap="square" lIns="34275" tIns="34275" rIns="34275" bIns="34275"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74" name="Google Shape;74;p17"/>
          <p:cNvSpPr txBox="1">
            <a:spLocks noGrp="1"/>
          </p:cNvSpPr>
          <p:nvPr>
            <p:ph type="subTitle" idx="1"/>
          </p:nvPr>
        </p:nvSpPr>
        <p:spPr>
          <a:xfrm>
            <a:off x="436894" y="242044"/>
            <a:ext cx="5127900" cy="2682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
        <p:nvSpPr>
          <p:cNvPr id="75" name="Google Shape;75;p17"/>
          <p:cNvSpPr txBox="1">
            <a:spLocks noGrp="1"/>
          </p:cNvSpPr>
          <p:nvPr>
            <p:ph type="body" idx="2"/>
          </p:nvPr>
        </p:nvSpPr>
        <p:spPr>
          <a:xfrm>
            <a:off x="459881" y="962513"/>
            <a:ext cx="8020500" cy="3663600"/>
          </a:xfrm>
          <a:prstGeom prst="rect">
            <a:avLst/>
          </a:prstGeom>
        </p:spPr>
        <p:txBody>
          <a:bodyPr spcFirstLastPara="1" wrap="square" lIns="34275" tIns="34275" rIns="34275" bIns="34275" anchor="t" anchorCtr="0">
            <a:noAutofit/>
          </a:bodyPr>
          <a:lstStyle>
            <a:lvl1pPr marL="457200" lvl="0" indent="-228600" rtl="0">
              <a:spcBef>
                <a:spcPts val="600"/>
              </a:spcBef>
              <a:spcAft>
                <a:spcPts val="0"/>
              </a:spcAft>
              <a:buSzPts val="1500"/>
              <a:buFont typeface="Source Sans Pro"/>
              <a:buNone/>
              <a:defRPr sz="1500" b="1">
                <a:latin typeface="Source Sans Pro"/>
                <a:ea typeface="Source Sans Pro"/>
                <a:cs typeface="Source Sans Pro"/>
                <a:sym typeface="Source Sans Pro"/>
              </a:defRPr>
            </a:lvl1pPr>
            <a:lvl2pPr marL="914400" lvl="1" indent="-228600" rtl="0">
              <a:spcBef>
                <a:spcPts val="600"/>
              </a:spcBef>
              <a:spcAft>
                <a:spcPts val="0"/>
              </a:spcAft>
              <a:buSzPts val="1500"/>
              <a:buFont typeface="Source Sans Pro"/>
              <a:buNone/>
              <a:defRPr sz="1500">
                <a:latin typeface="Source Sans Pro"/>
                <a:ea typeface="Source Sans Pro"/>
                <a:cs typeface="Source Sans Pro"/>
                <a:sym typeface="Source Sans Pro"/>
              </a:defRPr>
            </a:lvl2pPr>
            <a:lvl3pPr marL="1371600" lvl="2" indent="-228600" rtl="0">
              <a:spcBef>
                <a:spcPts val="600"/>
              </a:spcBef>
              <a:spcAft>
                <a:spcPts val="0"/>
              </a:spcAft>
              <a:buSzPts val="1500"/>
              <a:buFont typeface="Source Sans Pro"/>
              <a:buNone/>
              <a:defRPr sz="1500">
                <a:latin typeface="Source Sans Pro"/>
                <a:ea typeface="Source Sans Pro"/>
                <a:cs typeface="Source Sans Pro"/>
                <a:sym typeface="Source Sans Pro"/>
              </a:defRPr>
            </a:lvl3pPr>
            <a:lvl4pPr marL="1828800" lvl="3" indent="-228600" rtl="0">
              <a:spcBef>
                <a:spcPts val="600"/>
              </a:spcBef>
              <a:spcAft>
                <a:spcPts val="0"/>
              </a:spcAft>
              <a:buSzPts val="1500"/>
              <a:buFont typeface="Source Sans Pro"/>
              <a:buNone/>
              <a:defRPr sz="1500">
                <a:latin typeface="Source Sans Pro"/>
                <a:ea typeface="Source Sans Pro"/>
                <a:cs typeface="Source Sans Pro"/>
                <a:sym typeface="Source Sans Pro"/>
              </a:defRPr>
            </a:lvl4pPr>
            <a:lvl5pPr marL="2286000" lvl="4" indent="-228600" rtl="0">
              <a:spcBef>
                <a:spcPts val="600"/>
              </a:spcBef>
              <a:spcAft>
                <a:spcPts val="0"/>
              </a:spcAft>
              <a:buSzPts val="1500"/>
              <a:buFont typeface="Source Sans Pro"/>
              <a:buNone/>
              <a:defRPr sz="1500">
                <a:latin typeface="Source Sans Pro"/>
                <a:ea typeface="Source Sans Pro"/>
                <a:cs typeface="Source Sans Pro"/>
                <a:sym typeface="Source Sans Pro"/>
              </a:defRPr>
            </a:lvl5pPr>
            <a:lvl6pPr marL="2743200" lvl="5" indent="-323850" rtl="0">
              <a:spcBef>
                <a:spcPts val="600"/>
              </a:spcBef>
              <a:spcAft>
                <a:spcPts val="0"/>
              </a:spcAft>
              <a:buSzPts val="1500"/>
              <a:buFont typeface="Source Sans Pro"/>
              <a:buChar char="•"/>
              <a:defRPr sz="1500">
                <a:latin typeface="Source Sans Pro"/>
                <a:ea typeface="Source Sans Pro"/>
                <a:cs typeface="Source Sans Pro"/>
                <a:sym typeface="Source Sans Pro"/>
              </a:defRPr>
            </a:lvl6pPr>
            <a:lvl7pPr marL="3200400" lvl="6" indent="-323850" rtl="0">
              <a:spcBef>
                <a:spcPts val="600"/>
              </a:spcBef>
              <a:spcAft>
                <a:spcPts val="0"/>
              </a:spcAft>
              <a:buSzPts val="1500"/>
              <a:buFont typeface="Source Sans Pro"/>
              <a:buChar char="•"/>
              <a:defRPr sz="1500">
                <a:latin typeface="Source Sans Pro"/>
                <a:ea typeface="Source Sans Pro"/>
                <a:cs typeface="Source Sans Pro"/>
                <a:sym typeface="Source Sans Pro"/>
              </a:defRPr>
            </a:lvl7pPr>
            <a:lvl8pPr marL="3657600" lvl="7" indent="-323850" rtl="0">
              <a:spcBef>
                <a:spcPts val="600"/>
              </a:spcBef>
              <a:spcAft>
                <a:spcPts val="0"/>
              </a:spcAft>
              <a:buSzPts val="1500"/>
              <a:buFont typeface="Source Sans Pro"/>
              <a:buChar char="•"/>
              <a:defRPr sz="1500">
                <a:latin typeface="Source Sans Pro"/>
                <a:ea typeface="Source Sans Pro"/>
                <a:cs typeface="Source Sans Pro"/>
                <a:sym typeface="Source Sans Pro"/>
              </a:defRPr>
            </a:lvl8pPr>
            <a:lvl9pPr marL="4114800" lvl="8" indent="-323850" rtl="0">
              <a:spcBef>
                <a:spcPts val="600"/>
              </a:spcBef>
              <a:spcAft>
                <a:spcPts val="0"/>
              </a:spcAft>
              <a:buSzPts val="1500"/>
              <a:buFont typeface="Source Sans Pro"/>
              <a:buChar char="•"/>
              <a:defRPr sz="1500">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teps - Squares">
  <p:cSld name="Two Content_1">
    <p:spTree>
      <p:nvGrpSpPr>
        <p:cNvPr id="1" name="Shape 76"/>
        <p:cNvGrpSpPr/>
        <p:nvPr/>
      </p:nvGrpSpPr>
      <p:grpSpPr>
        <a:xfrm>
          <a:off x="0" y="0"/>
          <a:ext cx="0" cy="0"/>
          <a:chOff x="0" y="0"/>
          <a:chExt cx="0" cy="0"/>
        </a:xfrm>
      </p:grpSpPr>
      <p:sp>
        <p:nvSpPr>
          <p:cNvPr id="77" name="Google Shape;77;p1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8" name="Google Shape;78;p18"/>
          <p:cNvSpPr txBox="1"/>
          <p:nvPr/>
        </p:nvSpPr>
        <p:spPr>
          <a:xfrm>
            <a:off x="1155716" y="1743693"/>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1</a:t>
            </a:r>
            <a:endParaRPr sz="1800" b="1">
              <a:solidFill>
                <a:srgbClr val="FFFFFF"/>
              </a:solidFill>
              <a:latin typeface="Proxima Nova"/>
              <a:ea typeface="Proxima Nova"/>
              <a:cs typeface="Proxima Nova"/>
              <a:sym typeface="Proxima Nova"/>
            </a:endParaRPr>
          </a:p>
        </p:txBody>
      </p:sp>
      <p:sp>
        <p:nvSpPr>
          <p:cNvPr id="79" name="Google Shape;79;p18"/>
          <p:cNvSpPr txBox="1"/>
          <p:nvPr/>
        </p:nvSpPr>
        <p:spPr>
          <a:xfrm>
            <a:off x="2862356" y="2120241"/>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2</a:t>
            </a:r>
            <a:endParaRPr sz="1800" b="1">
              <a:solidFill>
                <a:srgbClr val="FFFFFF"/>
              </a:solidFill>
              <a:latin typeface="Proxima Nova"/>
              <a:ea typeface="Proxima Nova"/>
              <a:cs typeface="Proxima Nova"/>
              <a:sym typeface="Proxima Nova"/>
            </a:endParaRPr>
          </a:p>
        </p:txBody>
      </p:sp>
      <p:sp>
        <p:nvSpPr>
          <p:cNvPr id="80" name="Google Shape;80;p18"/>
          <p:cNvSpPr txBox="1"/>
          <p:nvPr/>
        </p:nvSpPr>
        <p:spPr>
          <a:xfrm>
            <a:off x="5132634" y="2120241"/>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1800" b="1">
              <a:solidFill>
                <a:srgbClr val="FFFFFF"/>
              </a:solidFill>
              <a:latin typeface="Proxima Nova"/>
              <a:ea typeface="Proxima Nova"/>
              <a:cs typeface="Proxima Nova"/>
              <a:sym typeface="Proxima Nova"/>
            </a:endParaRPr>
          </a:p>
        </p:txBody>
      </p:sp>
      <p:sp>
        <p:nvSpPr>
          <p:cNvPr id="81" name="Google Shape;81;p18"/>
          <p:cNvSpPr txBox="1"/>
          <p:nvPr/>
        </p:nvSpPr>
        <p:spPr>
          <a:xfrm>
            <a:off x="3997500" y="1871297"/>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3</a:t>
            </a:r>
            <a:endParaRPr sz="1800" b="1">
              <a:solidFill>
                <a:srgbClr val="FFFFFF"/>
              </a:solidFill>
              <a:latin typeface="Proxima Nova"/>
              <a:ea typeface="Proxima Nova"/>
              <a:cs typeface="Proxima Nova"/>
              <a:sym typeface="Proxima Nova"/>
            </a:endParaRPr>
          </a:p>
        </p:txBody>
      </p:sp>
      <p:sp>
        <p:nvSpPr>
          <p:cNvPr id="82" name="Google Shape;82;p18"/>
          <p:cNvSpPr txBox="1"/>
          <p:nvPr/>
        </p:nvSpPr>
        <p:spPr>
          <a:xfrm>
            <a:off x="6267788" y="1871297"/>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5</a:t>
            </a:r>
            <a:endParaRPr sz="1800" b="1">
              <a:solidFill>
                <a:srgbClr val="FFFFFF"/>
              </a:solidFill>
              <a:latin typeface="Proxima Nova"/>
              <a:ea typeface="Proxima Nova"/>
              <a:cs typeface="Proxima Nova"/>
              <a:sym typeface="Proxima Nova"/>
            </a:endParaRPr>
          </a:p>
        </p:txBody>
      </p:sp>
      <p:sp>
        <p:nvSpPr>
          <p:cNvPr id="83" name="Google Shape;83;p18"/>
          <p:cNvSpPr txBox="1"/>
          <p:nvPr/>
        </p:nvSpPr>
        <p:spPr>
          <a:xfrm>
            <a:off x="4811947" y="1743693"/>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3</a:t>
            </a:r>
            <a:endParaRPr sz="1800" b="1">
              <a:solidFill>
                <a:srgbClr val="FFFFFF"/>
              </a:solidFill>
              <a:latin typeface="Proxima Nova"/>
              <a:ea typeface="Proxima Nova"/>
              <a:cs typeface="Proxima Nova"/>
              <a:sym typeface="Proxima Nova"/>
            </a:endParaRPr>
          </a:p>
        </p:txBody>
      </p:sp>
      <p:sp>
        <p:nvSpPr>
          <p:cNvPr id="84" name="Google Shape;84;p18"/>
          <p:cNvSpPr txBox="1"/>
          <p:nvPr/>
        </p:nvSpPr>
        <p:spPr>
          <a:xfrm>
            <a:off x="2983832" y="1992674"/>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2</a:t>
            </a:r>
            <a:endParaRPr sz="1800" b="1">
              <a:solidFill>
                <a:srgbClr val="FFFFFF"/>
              </a:solidFill>
              <a:latin typeface="Proxima Nova"/>
              <a:ea typeface="Proxima Nova"/>
              <a:cs typeface="Proxima Nova"/>
              <a:sym typeface="Proxima Nova"/>
            </a:endParaRPr>
          </a:p>
        </p:txBody>
      </p:sp>
      <p:sp>
        <p:nvSpPr>
          <p:cNvPr id="85" name="Google Shape;85;p18"/>
          <p:cNvSpPr txBox="1"/>
          <p:nvPr/>
        </p:nvSpPr>
        <p:spPr>
          <a:xfrm>
            <a:off x="6640063" y="1955118"/>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4</a:t>
            </a:r>
            <a:endParaRPr sz="1800" b="1">
              <a:solidFill>
                <a:srgbClr val="FFFFFF"/>
              </a:solidFill>
              <a:latin typeface="Proxima Nova"/>
              <a:ea typeface="Proxima Nova"/>
              <a:cs typeface="Proxima Nova"/>
              <a:sym typeface="Proxima Nova"/>
            </a:endParaRPr>
          </a:p>
        </p:txBody>
      </p:sp>
      <p:cxnSp>
        <p:nvCxnSpPr>
          <p:cNvPr id="86" name="Google Shape;86;p18"/>
          <p:cNvCxnSpPr>
            <a:stCxn id="78" idx="3"/>
            <a:endCxn id="84" idx="1"/>
          </p:cNvCxnSpPr>
          <p:nvPr/>
        </p:nvCxnSpPr>
        <p:spPr>
          <a:xfrm>
            <a:off x="1567316" y="1955043"/>
            <a:ext cx="1416600" cy="2490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87" name="Google Shape;87;p18"/>
          <p:cNvCxnSpPr>
            <a:stCxn id="84" idx="3"/>
            <a:endCxn id="83" idx="1"/>
          </p:cNvCxnSpPr>
          <p:nvPr/>
        </p:nvCxnSpPr>
        <p:spPr>
          <a:xfrm rot="10800000" flipH="1">
            <a:off x="3395432" y="1955024"/>
            <a:ext cx="1416600" cy="2490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88" name="Google Shape;88;p18"/>
          <p:cNvCxnSpPr>
            <a:stCxn id="83" idx="3"/>
            <a:endCxn id="85" idx="1"/>
          </p:cNvCxnSpPr>
          <p:nvPr/>
        </p:nvCxnSpPr>
        <p:spPr>
          <a:xfrm>
            <a:off x="5223547" y="1955043"/>
            <a:ext cx="1416600" cy="211500"/>
          </a:xfrm>
          <a:prstGeom prst="curvedConnector3">
            <a:avLst>
              <a:gd name="adj1" fmla="val 50000"/>
            </a:avLst>
          </a:prstGeom>
          <a:noFill/>
          <a:ln w="28575" cap="flat" cmpd="sng">
            <a:solidFill>
              <a:srgbClr val="89BDE8"/>
            </a:solidFill>
            <a:prstDash val="dash"/>
            <a:round/>
            <a:headEnd type="none" w="med" len="med"/>
            <a:tailEnd type="triangle" w="med" len="med"/>
          </a:ln>
        </p:spPr>
      </p:cxnSp>
      <p:sp>
        <p:nvSpPr>
          <p:cNvPr id="89" name="Google Shape;89;p18"/>
          <p:cNvSpPr txBox="1"/>
          <p:nvPr/>
        </p:nvSpPr>
        <p:spPr>
          <a:xfrm>
            <a:off x="1070775" y="2166497"/>
            <a:ext cx="1028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800">
              <a:solidFill>
                <a:srgbClr val="434343"/>
              </a:solidFill>
              <a:latin typeface="Source Sans Pro"/>
              <a:ea typeface="Source Sans Pro"/>
              <a:cs typeface="Source Sans Pro"/>
              <a:sym typeface="Source Sans Pro"/>
            </a:endParaRPr>
          </a:p>
        </p:txBody>
      </p:sp>
      <p:sp>
        <p:nvSpPr>
          <p:cNvPr id="90" name="Google Shape;90;p18"/>
          <p:cNvSpPr txBox="1"/>
          <p:nvPr/>
        </p:nvSpPr>
        <p:spPr>
          <a:xfrm>
            <a:off x="2891719" y="2415441"/>
            <a:ext cx="1028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900" b="1">
              <a:solidFill>
                <a:srgbClr val="434343"/>
              </a:solidFill>
              <a:latin typeface="Source Sans Pro"/>
              <a:ea typeface="Source Sans Pro"/>
              <a:cs typeface="Source Sans Pro"/>
              <a:sym typeface="Source Sans Pro"/>
            </a:endParaRPr>
          </a:p>
        </p:txBody>
      </p:sp>
      <p:sp>
        <p:nvSpPr>
          <p:cNvPr id="91" name="Google Shape;91;p18"/>
          <p:cNvSpPr txBox="1"/>
          <p:nvPr/>
        </p:nvSpPr>
        <p:spPr>
          <a:xfrm>
            <a:off x="4755984" y="2166497"/>
            <a:ext cx="1040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900" b="1">
              <a:solidFill>
                <a:srgbClr val="434343"/>
              </a:solidFill>
              <a:latin typeface="Source Sans Pro"/>
              <a:ea typeface="Source Sans Pro"/>
              <a:cs typeface="Source Sans Pro"/>
              <a:sym typeface="Source Sans Pro"/>
            </a:endParaRPr>
          </a:p>
        </p:txBody>
      </p:sp>
      <p:sp>
        <p:nvSpPr>
          <p:cNvPr id="92" name="Google Shape;92;p18"/>
          <p:cNvSpPr txBox="1"/>
          <p:nvPr/>
        </p:nvSpPr>
        <p:spPr>
          <a:xfrm>
            <a:off x="6555131" y="2377884"/>
            <a:ext cx="1040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800">
              <a:solidFill>
                <a:srgbClr val="434343"/>
              </a:solidFill>
              <a:latin typeface="Source Sans Pro"/>
              <a:ea typeface="Source Sans Pro"/>
              <a:cs typeface="Source Sans Pro"/>
              <a:sym typeface="Source Sans Pro"/>
            </a:endParaRPr>
          </a:p>
        </p:txBody>
      </p:sp>
      <p:sp>
        <p:nvSpPr>
          <p:cNvPr id="93" name="Google Shape;93;p18"/>
          <p:cNvSpPr txBox="1">
            <a:spLocks noGrp="1"/>
          </p:cNvSpPr>
          <p:nvPr>
            <p:ph type="title"/>
          </p:nvPr>
        </p:nvSpPr>
        <p:spPr>
          <a:xfrm>
            <a:off x="459881" y="510300"/>
            <a:ext cx="5331300" cy="505200"/>
          </a:xfrm>
          <a:prstGeom prst="rect">
            <a:avLst/>
          </a:prstGeom>
        </p:spPr>
        <p:txBody>
          <a:bodyPr spcFirstLastPara="1" wrap="square" lIns="34275" tIns="34275" rIns="34275" bIns="34275"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94" name="Google Shape;94;p18"/>
          <p:cNvSpPr txBox="1">
            <a:spLocks noGrp="1"/>
          </p:cNvSpPr>
          <p:nvPr>
            <p:ph type="subTitle" idx="1"/>
          </p:nvPr>
        </p:nvSpPr>
        <p:spPr>
          <a:xfrm>
            <a:off x="436894" y="242044"/>
            <a:ext cx="5127900" cy="2682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457200" y="1144121"/>
            <a:ext cx="4114800" cy="13899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7" name="Google Shape;97;p1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19"/>
          <p:cNvSpPr txBox="1">
            <a:spLocks noGrp="1"/>
          </p:cNvSpPr>
          <p:nvPr>
            <p:ph type="title"/>
          </p:nvPr>
        </p:nvSpPr>
        <p:spPr>
          <a:xfrm>
            <a:off x="459881" y="510300"/>
            <a:ext cx="5331300" cy="505200"/>
          </a:xfrm>
          <a:prstGeom prst="rect">
            <a:avLst/>
          </a:prstGeom>
        </p:spPr>
        <p:txBody>
          <a:bodyPr spcFirstLastPara="1" wrap="square" lIns="34275" tIns="34275" rIns="34275" bIns="34275"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99" name="Google Shape;99;p19"/>
          <p:cNvSpPr txBox="1">
            <a:spLocks noGrp="1"/>
          </p:cNvSpPr>
          <p:nvPr>
            <p:ph type="subTitle" idx="2"/>
          </p:nvPr>
        </p:nvSpPr>
        <p:spPr>
          <a:xfrm>
            <a:off x="436894" y="242044"/>
            <a:ext cx="5127900" cy="2682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eneral content">
  <p:cSld name="Four Content Boxes_1">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457200" y="514350"/>
            <a:ext cx="7543800" cy="4515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700"/>
              <a:buFont typeface="Bitter"/>
              <a:buNone/>
              <a:defRPr sz="270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2" name="Google Shape;102;p2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103" name="Google Shape;103;p20"/>
          <p:cNvSpPr txBox="1">
            <a:spLocks noGrp="1"/>
          </p:cNvSpPr>
          <p:nvPr>
            <p:ph type="subTitle" idx="1"/>
          </p:nvPr>
        </p:nvSpPr>
        <p:spPr>
          <a:xfrm>
            <a:off x="436894" y="242044"/>
            <a:ext cx="5127900" cy="2682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104"/>
        <p:cNvGrpSpPr/>
        <p:nvPr/>
      </p:nvGrpSpPr>
      <p:grpSpPr>
        <a:xfrm>
          <a:off x="0" y="0"/>
          <a:ext cx="0" cy="0"/>
          <a:chOff x="0" y="0"/>
          <a:chExt cx="0" cy="0"/>
        </a:xfrm>
      </p:grpSpPr>
      <p:sp>
        <p:nvSpPr>
          <p:cNvPr id="105" name="Google Shape;105;p2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21"/>
          <p:cNvSpPr txBox="1">
            <a:spLocks noGrp="1"/>
          </p:cNvSpPr>
          <p:nvPr>
            <p:ph type="title"/>
          </p:nvPr>
        </p:nvSpPr>
        <p:spPr>
          <a:xfrm>
            <a:off x="467550" y="252938"/>
            <a:ext cx="8219400" cy="4384200"/>
          </a:xfrm>
          <a:prstGeom prst="rect">
            <a:avLst/>
          </a:prstGeom>
        </p:spPr>
        <p:txBody>
          <a:bodyPr spcFirstLastPara="1" wrap="square" lIns="34275" tIns="34275" rIns="34275" bIns="34275" anchor="ctr" anchorCtr="0">
            <a:noAutofit/>
          </a:bodyPr>
          <a:lstStyle>
            <a:lvl1pPr lvl="0" algn="ctr" rtl="0">
              <a:spcBef>
                <a:spcPts val="0"/>
              </a:spcBef>
              <a:spcAft>
                <a:spcPts val="0"/>
              </a:spcAft>
              <a:buNone/>
              <a:defRPr sz="27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107"/>
        <p:cNvGrpSpPr/>
        <p:nvPr/>
      </p:nvGrpSpPr>
      <p:grpSpPr>
        <a:xfrm>
          <a:off x="0" y="0"/>
          <a:ext cx="0" cy="0"/>
          <a:chOff x="0" y="0"/>
          <a:chExt cx="0" cy="0"/>
        </a:xfrm>
      </p:grpSpPr>
      <p:sp>
        <p:nvSpPr>
          <p:cNvPr id="108" name="Google Shape;108;p22"/>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ctr" rtl="0">
              <a:spcBef>
                <a:spcPts val="0"/>
              </a:spcBef>
              <a:buNone/>
              <a:defRPr sz="2700">
                <a:solidFill>
                  <a:srgbClr val="89BDE8"/>
                </a:solidFill>
                <a:latin typeface="Bitter"/>
                <a:ea typeface="Bitter"/>
                <a:cs typeface="Bitter"/>
                <a:sym typeface="Bitter"/>
              </a:defRPr>
            </a:lvl1pPr>
            <a:lvl2pPr marL="0" lvl="1" indent="0" algn="ctr" rtl="0">
              <a:spcBef>
                <a:spcPts val="0"/>
              </a:spcBef>
              <a:buNone/>
              <a:defRPr sz="2700">
                <a:solidFill>
                  <a:srgbClr val="89BDE8"/>
                </a:solidFill>
                <a:latin typeface="Bitter"/>
                <a:ea typeface="Bitter"/>
                <a:cs typeface="Bitter"/>
                <a:sym typeface="Bitter"/>
              </a:defRPr>
            </a:lvl2pPr>
            <a:lvl3pPr marL="0" lvl="2" indent="0" algn="ctr" rtl="0">
              <a:spcBef>
                <a:spcPts val="0"/>
              </a:spcBef>
              <a:buNone/>
              <a:defRPr sz="2700">
                <a:solidFill>
                  <a:srgbClr val="89BDE8"/>
                </a:solidFill>
                <a:latin typeface="Bitter"/>
                <a:ea typeface="Bitter"/>
                <a:cs typeface="Bitter"/>
                <a:sym typeface="Bitter"/>
              </a:defRPr>
            </a:lvl3pPr>
            <a:lvl4pPr marL="0" lvl="3" indent="0" algn="ctr" rtl="0">
              <a:spcBef>
                <a:spcPts val="0"/>
              </a:spcBef>
              <a:buNone/>
              <a:defRPr sz="2700">
                <a:solidFill>
                  <a:srgbClr val="89BDE8"/>
                </a:solidFill>
                <a:latin typeface="Bitter"/>
                <a:ea typeface="Bitter"/>
                <a:cs typeface="Bitter"/>
                <a:sym typeface="Bitter"/>
              </a:defRPr>
            </a:lvl4pPr>
            <a:lvl5pPr marL="0" lvl="4" indent="0" algn="ctr" rtl="0">
              <a:spcBef>
                <a:spcPts val="0"/>
              </a:spcBef>
              <a:buNone/>
              <a:defRPr sz="2700">
                <a:solidFill>
                  <a:srgbClr val="89BDE8"/>
                </a:solidFill>
                <a:latin typeface="Bitter"/>
                <a:ea typeface="Bitter"/>
                <a:cs typeface="Bitter"/>
                <a:sym typeface="Bitter"/>
              </a:defRPr>
            </a:lvl5pPr>
            <a:lvl6pPr marL="0" lvl="5" indent="0" algn="ctr" rtl="0">
              <a:spcBef>
                <a:spcPts val="0"/>
              </a:spcBef>
              <a:buNone/>
              <a:defRPr sz="2700">
                <a:solidFill>
                  <a:srgbClr val="89BDE8"/>
                </a:solidFill>
                <a:latin typeface="Bitter"/>
                <a:ea typeface="Bitter"/>
                <a:cs typeface="Bitter"/>
                <a:sym typeface="Bitter"/>
              </a:defRPr>
            </a:lvl6pPr>
            <a:lvl7pPr marL="0" lvl="6" indent="0" algn="ctr" rtl="0">
              <a:spcBef>
                <a:spcPts val="0"/>
              </a:spcBef>
              <a:buNone/>
              <a:defRPr sz="2700">
                <a:solidFill>
                  <a:srgbClr val="89BDE8"/>
                </a:solidFill>
                <a:latin typeface="Bitter"/>
                <a:ea typeface="Bitter"/>
                <a:cs typeface="Bitter"/>
                <a:sym typeface="Bitter"/>
              </a:defRPr>
            </a:lvl7pPr>
            <a:lvl8pPr marL="0" lvl="7" indent="0" algn="ctr" rtl="0">
              <a:spcBef>
                <a:spcPts val="0"/>
              </a:spcBef>
              <a:buNone/>
              <a:defRPr sz="2700">
                <a:solidFill>
                  <a:srgbClr val="89BDE8"/>
                </a:solidFill>
                <a:latin typeface="Bitter"/>
                <a:ea typeface="Bitter"/>
                <a:cs typeface="Bitter"/>
                <a:sym typeface="Bitter"/>
              </a:defRPr>
            </a:lvl8pPr>
            <a:lvl9pPr marL="0" lvl="8" indent="0" algn="ctr" rtl="0">
              <a:spcBef>
                <a:spcPts val="0"/>
              </a:spcBef>
              <a:buNone/>
              <a:defRPr sz="2700">
                <a:solidFill>
                  <a:srgbClr val="89BDE8"/>
                </a:solidFill>
                <a:latin typeface="Bitter"/>
                <a:ea typeface="Bitter"/>
                <a:cs typeface="Bitter"/>
                <a:sym typeface="Bitter"/>
              </a:defRPr>
            </a:lvl9pPr>
          </a:lstStyle>
          <a:p>
            <a:pPr marL="0" lvl="0" indent="0" algn="ctr" rtl="0">
              <a:spcBef>
                <a:spcPts val="0"/>
              </a:spcBef>
              <a:spcAft>
                <a:spcPts val="0"/>
              </a:spcAft>
              <a:buNone/>
            </a:pPr>
            <a:fld id="{00000000-1234-1234-1234-123412341234}" type="slidenum">
              <a:rPr lang="en"/>
              <a:t>‹#›</a:t>
            </a:fld>
            <a:endParaRPr i="0" u="none" strike="noStrike" cap="none"/>
          </a:p>
        </p:txBody>
      </p:sp>
      <p:sp>
        <p:nvSpPr>
          <p:cNvPr id="109" name="Google Shape;109;p22"/>
          <p:cNvSpPr txBox="1">
            <a:spLocks noGrp="1"/>
          </p:cNvSpPr>
          <p:nvPr>
            <p:ph type="title"/>
          </p:nvPr>
        </p:nvSpPr>
        <p:spPr>
          <a:xfrm>
            <a:off x="459881" y="237600"/>
            <a:ext cx="8226900" cy="4384200"/>
          </a:xfrm>
          <a:prstGeom prst="rect">
            <a:avLst/>
          </a:prstGeom>
        </p:spPr>
        <p:txBody>
          <a:bodyPr spcFirstLastPara="1" wrap="square" lIns="34275" tIns="34275" rIns="34275" bIns="34275" anchor="ctr" anchorCtr="0">
            <a:noAutofit/>
          </a:bodyPr>
          <a:lstStyle>
            <a:lvl1pPr lvl="0" algn="ctr" rtl="0">
              <a:spcBef>
                <a:spcPts val="0"/>
              </a:spcBef>
              <a:spcAft>
                <a:spcPts val="0"/>
              </a:spcAft>
              <a:buNone/>
              <a:defRPr sz="2700">
                <a:solidFill>
                  <a:srgbClr val="F2F2F2"/>
                </a:solidFill>
                <a:latin typeface="Bitter"/>
                <a:ea typeface="Bitter"/>
                <a:cs typeface="Bitter"/>
                <a:sym typeface="Bitter"/>
              </a:defRPr>
            </a:lvl1pPr>
            <a:lvl2pPr lvl="1" algn="ctr" rtl="0">
              <a:spcBef>
                <a:spcPts val="0"/>
              </a:spcBef>
              <a:spcAft>
                <a:spcPts val="0"/>
              </a:spcAft>
              <a:buNone/>
              <a:defRPr sz="2700">
                <a:solidFill>
                  <a:srgbClr val="F2F2F2"/>
                </a:solidFill>
                <a:latin typeface="Bitter"/>
                <a:ea typeface="Bitter"/>
                <a:cs typeface="Bitter"/>
                <a:sym typeface="Bitter"/>
              </a:defRPr>
            </a:lvl2pPr>
            <a:lvl3pPr lvl="2" algn="ctr" rtl="0">
              <a:spcBef>
                <a:spcPts val="0"/>
              </a:spcBef>
              <a:spcAft>
                <a:spcPts val="0"/>
              </a:spcAft>
              <a:buNone/>
              <a:defRPr sz="2700">
                <a:solidFill>
                  <a:srgbClr val="F2F2F2"/>
                </a:solidFill>
                <a:latin typeface="Bitter"/>
                <a:ea typeface="Bitter"/>
                <a:cs typeface="Bitter"/>
                <a:sym typeface="Bitter"/>
              </a:defRPr>
            </a:lvl3pPr>
            <a:lvl4pPr lvl="3" algn="ctr" rtl="0">
              <a:spcBef>
                <a:spcPts val="0"/>
              </a:spcBef>
              <a:spcAft>
                <a:spcPts val="0"/>
              </a:spcAft>
              <a:buNone/>
              <a:defRPr sz="2700">
                <a:solidFill>
                  <a:srgbClr val="F2F2F2"/>
                </a:solidFill>
                <a:latin typeface="Bitter"/>
                <a:ea typeface="Bitter"/>
                <a:cs typeface="Bitter"/>
                <a:sym typeface="Bitter"/>
              </a:defRPr>
            </a:lvl4pPr>
            <a:lvl5pPr lvl="4" algn="ctr" rtl="0">
              <a:spcBef>
                <a:spcPts val="0"/>
              </a:spcBef>
              <a:spcAft>
                <a:spcPts val="0"/>
              </a:spcAft>
              <a:buNone/>
              <a:defRPr sz="2700">
                <a:solidFill>
                  <a:srgbClr val="F2F2F2"/>
                </a:solidFill>
                <a:latin typeface="Bitter"/>
                <a:ea typeface="Bitter"/>
                <a:cs typeface="Bitter"/>
                <a:sym typeface="Bitter"/>
              </a:defRPr>
            </a:lvl5pPr>
            <a:lvl6pPr lvl="5" algn="ctr" rtl="0">
              <a:spcBef>
                <a:spcPts val="0"/>
              </a:spcBef>
              <a:spcAft>
                <a:spcPts val="0"/>
              </a:spcAft>
              <a:buNone/>
              <a:defRPr sz="2700">
                <a:solidFill>
                  <a:srgbClr val="F2F2F2"/>
                </a:solidFill>
                <a:latin typeface="Bitter"/>
                <a:ea typeface="Bitter"/>
                <a:cs typeface="Bitter"/>
                <a:sym typeface="Bitter"/>
              </a:defRPr>
            </a:lvl6pPr>
            <a:lvl7pPr lvl="6" algn="ctr" rtl="0">
              <a:spcBef>
                <a:spcPts val="0"/>
              </a:spcBef>
              <a:spcAft>
                <a:spcPts val="0"/>
              </a:spcAft>
              <a:buNone/>
              <a:defRPr sz="2700">
                <a:solidFill>
                  <a:srgbClr val="F2F2F2"/>
                </a:solidFill>
                <a:latin typeface="Bitter"/>
                <a:ea typeface="Bitter"/>
                <a:cs typeface="Bitter"/>
                <a:sym typeface="Bitter"/>
              </a:defRPr>
            </a:lvl7pPr>
            <a:lvl8pPr lvl="7" algn="ctr" rtl="0">
              <a:spcBef>
                <a:spcPts val="0"/>
              </a:spcBef>
              <a:spcAft>
                <a:spcPts val="0"/>
              </a:spcAft>
              <a:buNone/>
              <a:defRPr sz="2700">
                <a:solidFill>
                  <a:srgbClr val="F2F2F2"/>
                </a:solidFill>
                <a:latin typeface="Bitter"/>
                <a:ea typeface="Bitter"/>
                <a:cs typeface="Bitter"/>
                <a:sym typeface="Bitter"/>
              </a:defRPr>
            </a:lvl8pPr>
            <a:lvl9pPr lvl="8" algn="ctr" rtl="0">
              <a:spcBef>
                <a:spcPts val="0"/>
              </a:spcBef>
              <a:spcAft>
                <a:spcPts val="0"/>
              </a:spcAft>
              <a:buNone/>
              <a:defRPr sz="2700">
                <a:solidFill>
                  <a:srgbClr val="F2F2F2"/>
                </a:solidFill>
                <a:latin typeface="Bitter"/>
                <a:ea typeface="Bitter"/>
                <a:cs typeface="Bitter"/>
                <a:sym typeface="Bitte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General content - dark">
  <p:cSld name="Comparison dark">
    <p:bg>
      <p:bgPr>
        <a:solidFill>
          <a:schemeClr val="accent1"/>
        </a:solidFill>
        <a:effectLst/>
      </p:bgPr>
    </p:bg>
    <p:spTree>
      <p:nvGrpSpPr>
        <p:cNvPr id="1" name="Shape 110"/>
        <p:cNvGrpSpPr/>
        <p:nvPr/>
      </p:nvGrpSpPr>
      <p:grpSpPr>
        <a:xfrm>
          <a:off x="0" y="0"/>
          <a:ext cx="0" cy="0"/>
          <a:chOff x="0" y="0"/>
          <a:chExt cx="0" cy="0"/>
        </a:xfrm>
      </p:grpSpPr>
      <p:sp>
        <p:nvSpPr>
          <p:cNvPr id="111" name="Google Shape;111;p2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2" name="Google Shape;112;p23"/>
          <p:cNvSpPr txBox="1">
            <a:spLocks noGrp="1"/>
          </p:cNvSpPr>
          <p:nvPr>
            <p:ph type="title"/>
          </p:nvPr>
        </p:nvSpPr>
        <p:spPr>
          <a:xfrm>
            <a:off x="459881" y="514350"/>
            <a:ext cx="7543800" cy="547800"/>
          </a:xfrm>
          <a:prstGeom prst="rect">
            <a:avLst/>
          </a:prstGeom>
        </p:spPr>
        <p:txBody>
          <a:bodyPr spcFirstLastPara="1" wrap="square" lIns="34275" tIns="34275" rIns="34275" bIns="34275" anchor="ctr" anchorCtr="0">
            <a:noAutofit/>
          </a:bodyPr>
          <a:lstStyle>
            <a:lvl1pPr lvl="0" rtl="0">
              <a:spcBef>
                <a:spcPts val="0"/>
              </a:spcBef>
              <a:spcAft>
                <a:spcPts val="0"/>
              </a:spcAft>
              <a:buNone/>
              <a:defRPr sz="27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113" name="Google Shape;113;p23"/>
          <p:cNvSpPr txBox="1">
            <a:spLocks noGrp="1"/>
          </p:cNvSpPr>
          <p:nvPr>
            <p:ph type="body" idx="1"/>
          </p:nvPr>
        </p:nvSpPr>
        <p:spPr>
          <a:xfrm>
            <a:off x="444563" y="1054500"/>
            <a:ext cx="3962700" cy="3564000"/>
          </a:xfrm>
          <a:prstGeom prst="rect">
            <a:avLst/>
          </a:prstGeom>
        </p:spPr>
        <p:txBody>
          <a:bodyPr spcFirstLastPara="1" wrap="square" lIns="34275" tIns="34275" rIns="34275" bIns="34275" anchor="t" anchorCtr="0">
            <a:noAutofit/>
          </a:bodyPr>
          <a:lstStyle>
            <a:lvl1pPr marL="457200" lvl="0"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1pPr>
            <a:lvl2pPr marL="914400" lvl="1"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2pPr>
            <a:lvl3pPr marL="1371600" lvl="2"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3pPr>
            <a:lvl4pPr marL="1828800" lvl="3"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4pPr>
            <a:lvl5pPr marL="2286000" lvl="4"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5pPr>
            <a:lvl6pPr marL="2743200" lvl="5"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6pPr>
            <a:lvl7pPr marL="3200400" lvl="6"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7pPr>
            <a:lvl8pPr marL="3657600" lvl="7"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8pPr>
            <a:lvl9pPr marL="4114800" lvl="8"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9pPr>
          </a:lstStyle>
          <a:p>
            <a:endParaRPr/>
          </a:p>
        </p:txBody>
      </p:sp>
      <p:sp>
        <p:nvSpPr>
          <p:cNvPr id="114" name="Google Shape;114;p23"/>
          <p:cNvSpPr txBox="1">
            <a:spLocks noGrp="1"/>
          </p:cNvSpPr>
          <p:nvPr>
            <p:ph type="subTitle" idx="2"/>
          </p:nvPr>
        </p:nvSpPr>
        <p:spPr>
          <a:xfrm>
            <a:off x="459881" y="245269"/>
            <a:ext cx="7543800" cy="2667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rgbClr val="F2F2F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115"/>
        <p:cNvGrpSpPr/>
        <p:nvPr/>
      </p:nvGrpSpPr>
      <p:grpSpPr>
        <a:xfrm>
          <a:off x="0" y="0"/>
          <a:ext cx="0" cy="0"/>
          <a:chOff x="0" y="0"/>
          <a:chExt cx="0" cy="0"/>
        </a:xfrm>
      </p:grpSpPr>
      <p:sp>
        <p:nvSpPr>
          <p:cNvPr id="116" name="Google Shape;116;p24"/>
          <p:cNvSpPr txBox="1">
            <a:spLocks noGrp="1"/>
          </p:cNvSpPr>
          <p:nvPr>
            <p:ph type="body" idx="1"/>
          </p:nvPr>
        </p:nvSpPr>
        <p:spPr>
          <a:xfrm>
            <a:off x="457200" y="1144121"/>
            <a:ext cx="4114800" cy="13899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7" name="Google Shape;117;p2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8" name="Google Shape;118;p24"/>
          <p:cNvSpPr txBox="1">
            <a:spLocks noGrp="1"/>
          </p:cNvSpPr>
          <p:nvPr>
            <p:ph type="title"/>
          </p:nvPr>
        </p:nvSpPr>
        <p:spPr>
          <a:xfrm>
            <a:off x="459881" y="514350"/>
            <a:ext cx="7543800" cy="547800"/>
          </a:xfrm>
          <a:prstGeom prst="rect">
            <a:avLst/>
          </a:prstGeom>
        </p:spPr>
        <p:txBody>
          <a:bodyPr spcFirstLastPara="1" wrap="square" lIns="34275" tIns="34275" rIns="34275" bIns="34275" anchor="ctr" anchorCtr="0">
            <a:noAutofit/>
          </a:bodyPr>
          <a:lstStyle>
            <a:lvl1pPr lvl="0" rtl="0">
              <a:spcBef>
                <a:spcPts val="0"/>
              </a:spcBef>
              <a:spcAft>
                <a:spcPts val="0"/>
              </a:spcAft>
              <a:buNone/>
              <a:defRPr sz="27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119" name="Google Shape;119;p24"/>
          <p:cNvSpPr txBox="1">
            <a:spLocks noGrp="1"/>
          </p:cNvSpPr>
          <p:nvPr>
            <p:ph type="subTitle" idx="2"/>
          </p:nvPr>
        </p:nvSpPr>
        <p:spPr>
          <a:xfrm>
            <a:off x="459881" y="245269"/>
            <a:ext cx="7543800" cy="2667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rgbClr val="F2F2F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120"/>
        <p:cNvGrpSpPr/>
        <p:nvPr/>
      </p:nvGrpSpPr>
      <p:grpSpPr>
        <a:xfrm>
          <a:off x="0" y="0"/>
          <a:ext cx="0" cy="0"/>
          <a:chOff x="0" y="0"/>
          <a:chExt cx="0" cy="0"/>
        </a:xfrm>
      </p:grpSpPr>
      <p:sp>
        <p:nvSpPr>
          <p:cNvPr id="121" name="Google Shape;121;p2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rtl="0">
              <a:spcBef>
                <a:spcPts val="0"/>
              </a:spcBef>
              <a:buNone/>
              <a:defRPr sz="900" b="0" i="0" u="none" strike="noStrike" cap="none">
                <a:solidFill>
                  <a:srgbClr val="7F8EA3"/>
                </a:solidFill>
                <a:latin typeface="Avenir"/>
                <a:ea typeface="Avenir"/>
                <a:cs typeface="Avenir"/>
                <a:sym typeface="Avenir"/>
              </a:defRPr>
            </a:lvl1pPr>
            <a:lvl2pPr marL="0" marR="0" lvl="1" indent="0" algn="r" rtl="0">
              <a:spcBef>
                <a:spcPts val="0"/>
              </a:spcBef>
              <a:buNone/>
              <a:defRPr sz="900" b="0" i="0" u="none" strike="noStrike" cap="none">
                <a:solidFill>
                  <a:srgbClr val="7F8EA3"/>
                </a:solidFill>
                <a:latin typeface="Avenir"/>
                <a:ea typeface="Avenir"/>
                <a:cs typeface="Avenir"/>
                <a:sym typeface="Avenir"/>
              </a:defRPr>
            </a:lvl2pPr>
            <a:lvl3pPr marL="0" marR="0" lvl="2" indent="0" algn="r" rtl="0">
              <a:spcBef>
                <a:spcPts val="0"/>
              </a:spcBef>
              <a:buNone/>
              <a:defRPr sz="900" b="0" i="0" u="none" strike="noStrike" cap="none">
                <a:solidFill>
                  <a:srgbClr val="7F8EA3"/>
                </a:solidFill>
                <a:latin typeface="Avenir"/>
                <a:ea typeface="Avenir"/>
                <a:cs typeface="Avenir"/>
                <a:sym typeface="Avenir"/>
              </a:defRPr>
            </a:lvl3pPr>
            <a:lvl4pPr marL="0" marR="0" lvl="3" indent="0" algn="r" rtl="0">
              <a:spcBef>
                <a:spcPts val="0"/>
              </a:spcBef>
              <a:buNone/>
              <a:defRPr sz="900" b="0" i="0" u="none" strike="noStrike" cap="none">
                <a:solidFill>
                  <a:srgbClr val="7F8EA3"/>
                </a:solidFill>
                <a:latin typeface="Avenir"/>
                <a:ea typeface="Avenir"/>
                <a:cs typeface="Avenir"/>
                <a:sym typeface="Avenir"/>
              </a:defRPr>
            </a:lvl4pPr>
            <a:lvl5pPr marL="0" marR="0" lvl="4" indent="0" algn="r" rtl="0">
              <a:spcBef>
                <a:spcPts val="0"/>
              </a:spcBef>
              <a:buNone/>
              <a:defRPr sz="900" b="0" i="0" u="none" strike="noStrike" cap="none">
                <a:solidFill>
                  <a:srgbClr val="7F8EA3"/>
                </a:solidFill>
                <a:latin typeface="Avenir"/>
                <a:ea typeface="Avenir"/>
                <a:cs typeface="Avenir"/>
                <a:sym typeface="Avenir"/>
              </a:defRPr>
            </a:lvl5pPr>
            <a:lvl6pPr marL="0" marR="0" lvl="5" indent="0" algn="r" rtl="0">
              <a:spcBef>
                <a:spcPts val="0"/>
              </a:spcBef>
              <a:buNone/>
              <a:defRPr sz="900" b="0" i="0" u="none" strike="noStrike" cap="none">
                <a:solidFill>
                  <a:srgbClr val="7F8EA3"/>
                </a:solidFill>
                <a:latin typeface="Avenir"/>
                <a:ea typeface="Avenir"/>
                <a:cs typeface="Avenir"/>
                <a:sym typeface="Avenir"/>
              </a:defRPr>
            </a:lvl6pPr>
            <a:lvl7pPr marL="0" marR="0" lvl="6" indent="0" algn="r" rtl="0">
              <a:spcBef>
                <a:spcPts val="0"/>
              </a:spcBef>
              <a:buNone/>
              <a:defRPr sz="900" b="0" i="0" u="none" strike="noStrike" cap="none">
                <a:solidFill>
                  <a:srgbClr val="7F8EA3"/>
                </a:solidFill>
                <a:latin typeface="Avenir"/>
                <a:ea typeface="Avenir"/>
                <a:cs typeface="Avenir"/>
                <a:sym typeface="Avenir"/>
              </a:defRPr>
            </a:lvl7pPr>
            <a:lvl8pPr marL="0" marR="0" lvl="7" indent="0" algn="r" rtl="0">
              <a:spcBef>
                <a:spcPts val="0"/>
              </a:spcBef>
              <a:buNone/>
              <a:defRPr sz="900" b="0" i="0" u="none" strike="noStrike" cap="none">
                <a:solidFill>
                  <a:srgbClr val="7F8EA3"/>
                </a:solidFill>
                <a:latin typeface="Avenir"/>
                <a:ea typeface="Avenir"/>
                <a:cs typeface="Avenir"/>
                <a:sym typeface="Avenir"/>
              </a:defRPr>
            </a:lvl8pPr>
            <a:lvl9pPr marL="0" marR="0" lvl="8" indent="0" algn="r" rtl="0">
              <a:spcBef>
                <a:spcPts val="0"/>
              </a:spcBef>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3"/>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5pPr>
            <a:lvl6pPr marL="2743200" marR="0" lvl="5"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6pPr>
            <a:lvl7pPr marL="3200400" marR="0" lvl="6"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7pPr>
            <a:lvl8pPr marL="3657600" marR="0" lvl="7"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8pPr>
            <a:lvl9pPr marL="4114800" marR="0" lvl="8"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9pPr>
          </a:lstStyle>
          <a:p>
            <a:endParaRPr/>
          </a:p>
        </p:txBody>
      </p:sp>
      <p:sp>
        <p:nvSpPr>
          <p:cNvPr id="53" name="Google Shape;53;p13"/>
          <p:cNvSpPr txBox="1">
            <a:spLocks noGrp="1"/>
          </p:cNvSpPr>
          <p:nvPr>
            <p:ph type="title"/>
          </p:nvPr>
        </p:nvSpPr>
        <p:spPr>
          <a:xfrm>
            <a:off x="457200" y="205978"/>
            <a:ext cx="8229600" cy="8574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2pPr>
            <a:lvl3pPr marR="0" lvl="2"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3pPr>
            <a:lvl4pPr marR="0" lvl="3"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4pPr>
            <a:lvl5pPr marR="0" lvl="4"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5pPr>
            <a:lvl6pPr marR="0" lvl="5"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6pPr>
            <a:lvl7pPr marR="0" lvl="6"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7pPr>
            <a:lvl8pPr marR="0" lvl="7"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8pPr>
            <a:lvl9pPr marR="0" lvl="8"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26"/>
          <p:cNvSpPr/>
          <p:nvPr/>
        </p:nvSpPr>
        <p:spPr>
          <a:xfrm>
            <a:off x="0" y="0"/>
            <a:ext cx="9144000" cy="5143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27" name="Google Shape;127;p26"/>
          <p:cNvPicPr preferRelativeResize="0"/>
          <p:nvPr/>
        </p:nvPicPr>
        <p:blipFill>
          <a:blip r:embed="rId3">
            <a:alphaModFix/>
          </a:blip>
          <a:stretch>
            <a:fillRect/>
          </a:stretch>
        </p:blipFill>
        <p:spPr>
          <a:xfrm>
            <a:off x="411431" y="349729"/>
            <a:ext cx="1919475" cy="427383"/>
          </a:xfrm>
          <a:prstGeom prst="rect">
            <a:avLst/>
          </a:prstGeom>
          <a:noFill/>
          <a:ln>
            <a:noFill/>
          </a:ln>
        </p:spPr>
      </p:pic>
      <p:sp>
        <p:nvSpPr>
          <p:cNvPr id="128" name="Google Shape;128;p26"/>
          <p:cNvSpPr txBox="1">
            <a:spLocks noGrp="1"/>
          </p:cNvSpPr>
          <p:nvPr>
            <p:ph type="title"/>
          </p:nvPr>
        </p:nvSpPr>
        <p:spPr>
          <a:xfrm>
            <a:off x="411425" y="1403450"/>
            <a:ext cx="4920300" cy="21087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a:t>Vet Center Dashboard </a:t>
            </a:r>
            <a:endParaRPr/>
          </a:p>
          <a:p>
            <a:pPr marL="0" lvl="0" indent="0" algn="l" rtl="0">
              <a:spcBef>
                <a:spcPts val="0"/>
              </a:spcBef>
              <a:spcAft>
                <a:spcPts val="0"/>
              </a:spcAft>
              <a:buNone/>
            </a:pPr>
            <a:r>
              <a:rPr lang="en"/>
              <a:t>Usability Study</a:t>
            </a:r>
            <a:endParaRPr/>
          </a:p>
          <a:p>
            <a:pPr marL="0" lvl="0" indent="0" algn="l" rtl="0">
              <a:lnSpc>
                <a:spcPct val="120000"/>
              </a:lnSpc>
              <a:spcBef>
                <a:spcPts val="600"/>
              </a:spcBef>
              <a:spcAft>
                <a:spcPts val="0"/>
              </a:spcAft>
              <a:buNone/>
            </a:pPr>
            <a:br>
              <a:rPr lang="en" sz="1800" b="1"/>
            </a:br>
            <a:r>
              <a:rPr lang="en" sz="1800" b="1"/>
              <a:t>Research  Readout  </a:t>
            </a:r>
            <a:r>
              <a:rPr lang="en" sz="1400" b="1"/>
              <a:t> </a:t>
            </a:r>
            <a:r>
              <a:rPr lang="en" sz="1400"/>
              <a:t>| </a:t>
            </a:r>
            <a:r>
              <a:rPr lang="en" sz="1800"/>
              <a:t>  </a:t>
            </a:r>
            <a:r>
              <a:rPr lang="en" sz="1400"/>
              <a:t>December 3, 2021</a:t>
            </a:r>
            <a:endParaRPr sz="1400"/>
          </a:p>
        </p:txBody>
      </p:sp>
      <p:sp>
        <p:nvSpPr>
          <p:cNvPr id="129" name="Google Shape;129;p26"/>
          <p:cNvSpPr txBox="1"/>
          <p:nvPr/>
        </p:nvSpPr>
        <p:spPr>
          <a:xfrm>
            <a:off x="411425" y="3908200"/>
            <a:ext cx="7555500" cy="775800"/>
          </a:xfrm>
          <a:prstGeom prst="rect">
            <a:avLst/>
          </a:prstGeom>
          <a:noFill/>
          <a:ln>
            <a:noFill/>
          </a:ln>
        </p:spPr>
        <p:txBody>
          <a:bodyPr spcFirstLastPara="1" wrap="square" lIns="36575" tIns="36575" rIns="91425" bIns="91425" anchor="t" anchorCtr="0">
            <a:spAutoFit/>
          </a:bodyPr>
          <a:lstStyle/>
          <a:p>
            <a:pPr marL="0" lvl="0" indent="0" algn="l" rtl="0">
              <a:spcBef>
                <a:spcPts val="0"/>
              </a:spcBef>
              <a:spcAft>
                <a:spcPts val="0"/>
              </a:spcAft>
              <a:buNone/>
            </a:pPr>
            <a:r>
              <a:rPr lang="en" b="1">
                <a:solidFill>
                  <a:srgbClr val="F2F2F2"/>
                </a:solidFill>
                <a:latin typeface="Source Sans Pro"/>
                <a:ea typeface="Source Sans Pro"/>
                <a:cs typeface="Source Sans Pro"/>
                <a:sym typeface="Source Sans Pro"/>
              </a:rPr>
              <a:t>Sitewide CMS team</a:t>
            </a:r>
            <a:endParaRPr b="1">
              <a:solidFill>
                <a:srgbClr val="F2F2F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F2F2F2"/>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F2F2F2"/>
                </a:solidFill>
                <a:latin typeface="Source Sans Pro"/>
                <a:ea typeface="Source Sans Pro"/>
                <a:cs typeface="Source Sans Pro"/>
                <a:sym typeface="Source Sans Pro"/>
              </a:rPr>
              <a:t>Erika Washburn  |  Rachel Kauff   |   Suzanne Gray</a:t>
            </a:r>
            <a:endParaRPr>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459881" y="342150"/>
            <a:ext cx="7541100" cy="50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Method </a:t>
            </a:r>
            <a:endParaRPr/>
          </a:p>
        </p:txBody>
      </p:sp>
      <p:sp>
        <p:nvSpPr>
          <p:cNvPr id="217" name="Google Shape;217;p35"/>
          <p:cNvSpPr txBox="1">
            <a:spLocks noGrp="1"/>
          </p:cNvSpPr>
          <p:nvPr>
            <p:ph type="body" idx="2"/>
          </p:nvPr>
        </p:nvSpPr>
        <p:spPr>
          <a:xfrm>
            <a:off x="459881" y="1130344"/>
            <a:ext cx="7661400" cy="3702000"/>
          </a:xfrm>
          <a:prstGeom prst="rect">
            <a:avLst/>
          </a:prstGeom>
        </p:spPr>
        <p:txBody>
          <a:bodyPr spcFirstLastPara="1" wrap="square" lIns="34275" tIns="34275" rIns="34275" bIns="34275" anchor="t" anchorCtr="0">
            <a:spAutoFit/>
          </a:bodyPr>
          <a:lstStyle/>
          <a:p>
            <a:pPr marL="457200" lvl="0" indent="-342900" algn="l" rtl="0">
              <a:lnSpc>
                <a:spcPct val="114000"/>
              </a:lnSpc>
              <a:spcBef>
                <a:spcPts val="0"/>
              </a:spcBef>
              <a:spcAft>
                <a:spcPts val="0"/>
              </a:spcAft>
              <a:buSzPts val="1800"/>
              <a:buChar char="●"/>
            </a:pPr>
            <a:r>
              <a:rPr lang="en" sz="1800" b="0">
                <a:highlight>
                  <a:srgbClr val="FFFFFF"/>
                </a:highlight>
              </a:rPr>
              <a:t>We conducted remote interviews via Zoom during October 2021. </a:t>
            </a:r>
            <a:endParaRPr sz="1800" b="0">
              <a:highlight>
                <a:srgbClr val="FFFFFF"/>
              </a:highlight>
            </a:endParaRPr>
          </a:p>
          <a:p>
            <a:pPr marL="457200" lvl="0" indent="-342900" algn="l" rtl="0">
              <a:lnSpc>
                <a:spcPct val="114000"/>
              </a:lnSpc>
              <a:spcBef>
                <a:spcPts val="1000"/>
              </a:spcBef>
              <a:spcAft>
                <a:spcPts val="0"/>
              </a:spcAft>
              <a:buSzPts val="1800"/>
              <a:buChar char="●"/>
            </a:pPr>
            <a:r>
              <a:rPr lang="en" sz="1800" b="0">
                <a:highlight>
                  <a:srgbClr val="FFFFFF"/>
                </a:highlight>
              </a:rPr>
              <a:t>We spoke with Vet Center editors from District 5 who:</a:t>
            </a:r>
            <a:endParaRPr sz="1800" b="0">
              <a:highlight>
                <a:srgbClr val="FFFFFF"/>
              </a:highlight>
            </a:endParaRPr>
          </a:p>
          <a:p>
            <a:pPr marL="914400" lvl="1" indent="-342900" algn="l" rtl="0">
              <a:lnSpc>
                <a:spcPct val="114000"/>
              </a:lnSpc>
              <a:spcBef>
                <a:spcPts val="1000"/>
              </a:spcBef>
              <a:spcAft>
                <a:spcPts val="0"/>
              </a:spcAft>
              <a:buSzPts val="1800"/>
              <a:buChar char="○"/>
            </a:pPr>
            <a:r>
              <a:rPr lang="en" sz="1800">
                <a:highlight>
                  <a:srgbClr val="FFFFFF"/>
                </a:highlight>
              </a:rPr>
              <a:t>Were not involved in the initial MVP user study</a:t>
            </a:r>
            <a:endParaRPr sz="1800">
              <a:highlight>
                <a:srgbClr val="FFFFFF"/>
              </a:highlight>
            </a:endParaRPr>
          </a:p>
          <a:p>
            <a:pPr marL="914400" lvl="1" indent="-342900" algn="l" rtl="0">
              <a:lnSpc>
                <a:spcPct val="114000"/>
              </a:lnSpc>
              <a:spcBef>
                <a:spcPts val="0"/>
              </a:spcBef>
              <a:spcAft>
                <a:spcPts val="0"/>
              </a:spcAft>
              <a:buSzPts val="1800"/>
              <a:buChar char="○"/>
            </a:pPr>
            <a:r>
              <a:rPr lang="en" sz="1800">
                <a:highlight>
                  <a:srgbClr val="FFFFFF"/>
                </a:highlight>
              </a:rPr>
              <a:t>Were already familiar with working in the CMS </a:t>
            </a:r>
            <a:endParaRPr sz="1800">
              <a:highlight>
                <a:srgbClr val="FFFFFF"/>
              </a:highlight>
            </a:endParaRPr>
          </a:p>
          <a:p>
            <a:pPr marL="914400" lvl="1" indent="-342900" algn="l" rtl="0">
              <a:lnSpc>
                <a:spcPct val="114000"/>
              </a:lnSpc>
              <a:spcBef>
                <a:spcPts val="0"/>
              </a:spcBef>
              <a:spcAft>
                <a:spcPts val="0"/>
              </a:spcAft>
              <a:buSzPts val="1800"/>
              <a:buChar char="○"/>
            </a:pPr>
            <a:r>
              <a:rPr lang="en" sz="1800">
                <a:highlight>
                  <a:srgbClr val="FFFFFF"/>
                </a:highlight>
              </a:rPr>
              <a:t>Work on a Vet Center site that had recently launched or was about to launch</a:t>
            </a:r>
            <a:endParaRPr sz="1800" b="0">
              <a:highlight>
                <a:srgbClr val="FFFFFF"/>
              </a:highlight>
            </a:endParaRPr>
          </a:p>
          <a:p>
            <a:pPr marL="457200" lvl="0" indent="-342900" algn="l" rtl="0">
              <a:lnSpc>
                <a:spcPct val="114000"/>
              </a:lnSpc>
              <a:spcBef>
                <a:spcPts val="1000"/>
              </a:spcBef>
              <a:spcAft>
                <a:spcPts val="0"/>
              </a:spcAft>
              <a:buSzPts val="1800"/>
              <a:buChar char="●"/>
            </a:pPr>
            <a:r>
              <a:rPr lang="en" sz="1800" b="0">
                <a:highlight>
                  <a:srgbClr val="FFFFFF"/>
                </a:highlight>
              </a:rPr>
              <a:t>We tested the usability of the dashboard and conducted a semi-structured interview about their top tasks. </a:t>
            </a:r>
            <a:endParaRPr sz="1800" b="0">
              <a:highlight>
                <a:srgbClr val="FFFFFF"/>
              </a:highlight>
            </a:endParaRPr>
          </a:p>
          <a:p>
            <a:pPr marL="457200" lvl="0" indent="-342900" algn="l" rtl="0">
              <a:lnSpc>
                <a:spcPct val="114000"/>
              </a:lnSpc>
              <a:spcBef>
                <a:spcPts val="1000"/>
              </a:spcBef>
              <a:spcAft>
                <a:spcPts val="1000"/>
              </a:spcAft>
              <a:buSzPts val="1800"/>
              <a:buChar char="●"/>
            </a:pPr>
            <a:r>
              <a:rPr lang="en" sz="1800" b="0">
                <a:highlight>
                  <a:srgbClr val="FFFFFF"/>
                </a:highlight>
              </a:rPr>
              <a:t>During the testing process we asked editors to use the dashboard to walk us through their editorial workflow process. </a:t>
            </a:r>
            <a:endParaRPr sz="1800" b="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266106" y="355025"/>
            <a:ext cx="5331300" cy="50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solidFill>
                  <a:srgbClr val="0070BC"/>
                </a:solidFill>
              </a:rPr>
              <a:t>Participants</a:t>
            </a:r>
            <a:endParaRPr>
              <a:solidFill>
                <a:srgbClr val="0070BC"/>
              </a:solidFill>
            </a:endParaRPr>
          </a:p>
        </p:txBody>
      </p:sp>
      <p:sp>
        <p:nvSpPr>
          <p:cNvPr id="224" name="Google Shape;224;p36"/>
          <p:cNvSpPr txBox="1">
            <a:spLocks noGrp="1"/>
          </p:cNvSpPr>
          <p:nvPr>
            <p:ph type="subTitle" idx="2"/>
          </p:nvPr>
        </p:nvSpPr>
        <p:spPr>
          <a:xfrm>
            <a:off x="663269" y="-336506"/>
            <a:ext cx="5127900" cy="268200"/>
          </a:xfrm>
          <a:prstGeom prst="rect">
            <a:avLst/>
          </a:prstGeom>
        </p:spPr>
        <p:txBody>
          <a:bodyPr spcFirstLastPara="1" wrap="square" lIns="34275" tIns="34275" rIns="34275" bIns="34275" anchor="ctr" anchorCtr="0">
            <a:noAutofit/>
          </a:bodyPr>
          <a:lstStyle/>
          <a:p>
            <a:pPr marL="0" lvl="0" indent="0" algn="l" rtl="0">
              <a:spcBef>
                <a:spcPts val="600"/>
              </a:spcBef>
              <a:spcAft>
                <a:spcPts val="0"/>
              </a:spcAft>
              <a:buNone/>
            </a:pPr>
            <a:r>
              <a:rPr lang="en"/>
              <a:t>Vet Centers dashboard usability study</a:t>
            </a:r>
            <a:endParaRPr/>
          </a:p>
          <a:p>
            <a:pPr marL="0" lvl="0" indent="0" algn="l" rtl="0">
              <a:spcBef>
                <a:spcPts val="600"/>
              </a:spcBef>
              <a:spcAft>
                <a:spcPts val="0"/>
              </a:spcAft>
              <a:buNone/>
            </a:pPr>
            <a:endParaRPr/>
          </a:p>
        </p:txBody>
      </p:sp>
      <p:sp>
        <p:nvSpPr>
          <p:cNvPr id="225" name="Google Shape;225;p36"/>
          <p:cNvSpPr txBox="1"/>
          <p:nvPr/>
        </p:nvSpPr>
        <p:spPr>
          <a:xfrm>
            <a:off x="201000" y="1060625"/>
            <a:ext cx="5253000" cy="2667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5 editors, including Veteran Outreach Specialists and other supporting staff</a:t>
            </a:r>
            <a:endParaRPr sz="1800">
              <a:solidFill>
                <a:srgbClr val="454454"/>
              </a:solidFill>
              <a:latin typeface="Source Sans Pro"/>
              <a:ea typeface="Source Sans Pro"/>
              <a:cs typeface="Source Sans Pro"/>
              <a:sym typeface="Source Sans Pro"/>
            </a:endParaRPr>
          </a:p>
          <a:p>
            <a:pPr marL="457200" lvl="0" indent="-342900" algn="l" rtl="0">
              <a:spcBef>
                <a:spcPts val="100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Worked at the VA for 4-17 years</a:t>
            </a:r>
            <a:endParaRPr sz="1800">
              <a:solidFill>
                <a:srgbClr val="454454"/>
              </a:solidFill>
              <a:latin typeface="Source Sans Pro"/>
              <a:ea typeface="Source Sans Pro"/>
              <a:cs typeface="Source Sans Pro"/>
              <a:sym typeface="Source Sans Pro"/>
            </a:endParaRPr>
          </a:p>
          <a:p>
            <a:pPr marL="457200" lvl="0" indent="-342900" algn="l" rtl="0">
              <a:spcBef>
                <a:spcPts val="100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3 were former service members</a:t>
            </a:r>
            <a:endParaRPr sz="1800">
              <a:solidFill>
                <a:srgbClr val="454454"/>
              </a:solidFill>
              <a:latin typeface="Source Sans Pro"/>
              <a:ea typeface="Source Sans Pro"/>
              <a:cs typeface="Source Sans Pro"/>
              <a:sym typeface="Source Sans Pro"/>
            </a:endParaRPr>
          </a:p>
          <a:p>
            <a:pPr marL="457200" lvl="0" indent="-342900" algn="l" rtl="0">
              <a:spcBef>
                <a:spcPts val="100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Favorite part of job: working one-on-one with Veterans</a:t>
            </a:r>
            <a:endParaRPr sz="1800">
              <a:solidFill>
                <a:srgbClr val="454454"/>
              </a:solidFill>
              <a:latin typeface="Source Sans Pro"/>
              <a:ea typeface="Source Sans Pro"/>
              <a:cs typeface="Source Sans Pro"/>
              <a:sym typeface="Source Sans Pro"/>
            </a:endParaRPr>
          </a:p>
          <a:p>
            <a:pPr marL="457200" lvl="0" indent="0" algn="l" rtl="0">
              <a:spcBef>
                <a:spcPts val="1000"/>
              </a:spcBef>
              <a:spcAft>
                <a:spcPts val="0"/>
              </a:spcAft>
              <a:buNone/>
            </a:pPr>
            <a:endParaRPr sz="2000">
              <a:latin typeface="Source Sans Pro"/>
              <a:ea typeface="Source Sans Pro"/>
              <a:cs typeface="Source Sans Pro"/>
              <a:sym typeface="Source Sans Pro"/>
            </a:endParaRPr>
          </a:p>
        </p:txBody>
      </p:sp>
      <p:sp>
        <p:nvSpPr>
          <p:cNvPr id="226" name="Google Shape;226;p36"/>
          <p:cNvSpPr txBox="1"/>
          <p:nvPr/>
        </p:nvSpPr>
        <p:spPr>
          <a:xfrm>
            <a:off x="5791175" y="0"/>
            <a:ext cx="32214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Source Sans Pro"/>
                <a:ea typeface="Source Sans Pro"/>
                <a:cs typeface="Source Sans Pro"/>
                <a:sym typeface="Source Sans Pro"/>
              </a:rPr>
              <a:t>“I like being out in the community and meeting face-to-face with folks.”</a:t>
            </a:r>
            <a:endParaRPr sz="2400">
              <a:solidFill>
                <a:srgbClr val="FFFFFF"/>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7"/>
          <p:cNvPicPr preferRelativeResize="0"/>
          <p:nvPr/>
        </p:nvPicPr>
        <p:blipFill>
          <a:blip r:embed="rId3">
            <a:alphaModFix amt="10000"/>
          </a:blip>
          <a:stretch>
            <a:fillRect/>
          </a:stretch>
        </p:blipFill>
        <p:spPr>
          <a:xfrm>
            <a:off x="64925" y="127775"/>
            <a:ext cx="4557801" cy="3418351"/>
          </a:xfrm>
          <a:prstGeom prst="rect">
            <a:avLst/>
          </a:prstGeom>
          <a:noFill/>
          <a:ln>
            <a:noFill/>
          </a:ln>
        </p:spPr>
      </p:pic>
      <p:sp>
        <p:nvSpPr>
          <p:cNvPr id="232" name="Google Shape;232;p37"/>
          <p:cNvSpPr txBox="1"/>
          <p:nvPr/>
        </p:nvSpPr>
        <p:spPr>
          <a:xfrm>
            <a:off x="843825" y="1029400"/>
            <a:ext cx="3000000" cy="1970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600"/>
              </a:spcBef>
              <a:spcAft>
                <a:spcPts val="0"/>
              </a:spcAft>
              <a:buNone/>
            </a:pPr>
            <a:r>
              <a:rPr lang="en" sz="2000" b="1">
                <a:solidFill>
                  <a:srgbClr val="FFFFFF"/>
                </a:solidFill>
                <a:latin typeface="Source Sans Pro"/>
                <a:ea typeface="Source Sans Pro"/>
                <a:cs typeface="Source Sans Pro"/>
                <a:sym typeface="Source Sans Pro"/>
              </a:rPr>
              <a:t>"I have a hard time with being on the computer. I like being out there with Veterans and helping them access resources." </a:t>
            </a:r>
            <a:endParaRPr/>
          </a:p>
        </p:txBody>
      </p:sp>
      <p:sp>
        <p:nvSpPr>
          <p:cNvPr id="233" name="Google Shape;233;p37"/>
          <p:cNvSpPr txBox="1"/>
          <p:nvPr/>
        </p:nvSpPr>
        <p:spPr>
          <a:xfrm>
            <a:off x="4622725" y="946900"/>
            <a:ext cx="3449100" cy="12315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600"/>
              </a:spcBef>
              <a:spcAft>
                <a:spcPts val="0"/>
              </a:spcAft>
              <a:buNone/>
            </a:pPr>
            <a:r>
              <a:rPr lang="en" sz="2000" b="1">
                <a:solidFill>
                  <a:srgbClr val="FFFFFF"/>
                </a:solidFill>
                <a:latin typeface="Source Sans Pro"/>
                <a:ea typeface="Source Sans Pro"/>
                <a:cs typeface="Source Sans Pro"/>
                <a:sym typeface="Source Sans Pro"/>
              </a:rPr>
              <a:t>"I'm not 100% fully comfortable with this thing." (the CMS)</a:t>
            </a:r>
            <a:endParaRPr sz="2000" b="1">
              <a:solidFill>
                <a:srgbClr val="FFFFFF"/>
              </a:solidFill>
              <a:latin typeface="Source Sans Pro"/>
              <a:ea typeface="Source Sans Pro"/>
              <a:cs typeface="Source Sans Pro"/>
              <a:sym typeface="Source Sans Pro"/>
            </a:endParaRPr>
          </a:p>
        </p:txBody>
      </p:sp>
      <p:sp>
        <p:nvSpPr>
          <p:cNvPr id="234" name="Google Shape;234;p37"/>
          <p:cNvSpPr txBox="1"/>
          <p:nvPr/>
        </p:nvSpPr>
        <p:spPr>
          <a:xfrm>
            <a:off x="952725" y="3546125"/>
            <a:ext cx="6045000" cy="12315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600"/>
              </a:spcBef>
              <a:spcAft>
                <a:spcPts val="0"/>
              </a:spcAft>
              <a:buNone/>
            </a:pPr>
            <a:r>
              <a:rPr lang="en" sz="2000" b="1">
                <a:solidFill>
                  <a:srgbClr val="FFFFFF"/>
                </a:solidFill>
                <a:latin typeface="Source Sans Pro"/>
                <a:ea typeface="Source Sans Pro"/>
                <a:cs typeface="Source Sans Pro"/>
                <a:sym typeface="Source Sans Pro"/>
              </a:rPr>
              <a:t>"In the beginning I had fears that I was going to mess something up. I had never done this kind of work before. There's definitely some fear in there."</a:t>
            </a:r>
            <a:endParaRPr/>
          </a:p>
        </p:txBody>
      </p:sp>
      <p:sp>
        <p:nvSpPr>
          <p:cNvPr id="235" name="Google Shape;235;p37"/>
          <p:cNvSpPr txBox="1"/>
          <p:nvPr/>
        </p:nvSpPr>
        <p:spPr>
          <a:xfrm>
            <a:off x="5426525" y="2313400"/>
            <a:ext cx="3449100" cy="120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a:solidFill>
                  <a:srgbClr val="FFFFFF"/>
                </a:solidFill>
                <a:latin typeface="Source Sans Pro"/>
                <a:ea typeface="Source Sans Pro"/>
                <a:cs typeface="Source Sans Pro"/>
                <a:sym typeface="Source Sans Pro"/>
              </a:rPr>
              <a:t>"Working with Veterans is the easy part. Other things can be complicated."</a:t>
            </a:r>
            <a:endParaRPr/>
          </a:p>
        </p:txBody>
      </p:sp>
      <p:sp>
        <p:nvSpPr>
          <p:cNvPr id="236" name="Google Shape;236;p37"/>
          <p:cNvSpPr txBox="1"/>
          <p:nvPr/>
        </p:nvSpPr>
        <p:spPr>
          <a:xfrm>
            <a:off x="451725" y="211600"/>
            <a:ext cx="5976600" cy="6003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2700" b="1">
                <a:solidFill>
                  <a:srgbClr val="FFFFFF"/>
                </a:solidFill>
                <a:latin typeface="Bitter"/>
                <a:ea typeface="Bitter"/>
                <a:cs typeface="Bitter"/>
                <a:sym typeface="Bitter"/>
              </a:rPr>
              <a:t>User context quotes</a:t>
            </a:r>
            <a:endParaRPr b="1">
              <a:solidFill>
                <a:srgbClr val="FFFFFF"/>
              </a:solidFill>
              <a:latin typeface="Bitter"/>
              <a:ea typeface="Bitter"/>
              <a:cs typeface="Bitter"/>
              <a:sym typeface="Bit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459881" y="342175"/>
            <a:ext cx="7541100" cy="50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User context</a:t>
            </a:r>
            <a:endParaRPr/>
          </a:p>
        </p:txBody>
      </p:sp>
      <p:sp>
        <p:nvSpPr>
          <p:cNvPr id="242" name="Google Shape;242;p38"/>
          <p:cNvSpPr txBox="1">
            <a:spLocks noGrp="1"/>
          </p:cNvSpPr>
          <p:nvPr>
            <p:ph type="body" idx="2"/>
          </p:nvPr>
        </p:nvSpPr>
        <p:spPr>
          <a:xfrm>
            <a:off x="459881" y="1138213"/>
            <a:ext cx="8020500" cy="3663600"/>
          </a:xfrm>
          <a:prstGeom prst="rect">
            <a:avLst/>
          </a:prstGeom>
        </p:spPr>
        <p:txBody>
          <a:bodyPr spcFirstLastPara="1" wrap="square" lIns="34275" tIns="34275" rIns="34275" bIns="34275" anchor="t" anchorCtr="0">
            <a:noAutofit/>
          </a:bodyPr>
          <a:lstStyle/>
          <a:p>
            <a:pPr marL="457200" lvl="0" indent="-342900" algn="l" rtl="0">
              <a:lnSpc>
                <a:spcPct val="115000"/>
              </a:lnSpc>
              <a:spcBef>
                <a:spcPts val="600"/>
              </a:spcBef>
              <a:spcAft>
                <a:spcPts val="0"/>
              </a:spcAft>
              <a:buSzPts val="1800"/>
              <a:buChar char="●"/>
            </a:pPr>
            <a:r>
              <a:rPr lang="en" sz="1800" b="0"/>
              <a:t>Vet Center editors are great at engaging with Vets in person</a:t>
            </a:r>
            <a:endParaRPr sz="1800" b="0"/>
          </a:p>
          <a:p>
            <a:pPr marL="457200" lvl="0" indent="-342900" algn="l" rtl="0">
              <a:lnSpc>
                <a:spcPct val="115000"/>
              </a:lnSpc>
              <a:spcBef>
                <a:spcPts val="1000"/>
              </a:spcBef>
              <a:spcAft>
                <a:spcPts val="0"/>
              </a:spcAft>
              <a:buSzPts val="1800"/>
              <a:buChar char="●"/>
            </a:pPr>
            <a:r>
              <a:rPr lang="en" sz="1800" b="0"/>
              <a:t>Outreach is what they see as their job. Building the website feels “extra.” </a:t>
            </a:r>
            <a:endParaRPr sz="1800" b="0"/>
          </a:p>
          <a:p>
            <a:pPr marL="457200" lvl="0" indent="-342900" algn="l" rtl="0">
              <a:lnSpc>
                <a:spcPct val="115000"/>
              </a:lnSpc>
              <a:spcBef>
                <a:spcPts val="1000"/>
              </a:spcBef>
              <a:spcAft>
                <a:spcPts val="0"/>
              </a:spcAft>
              <a:buSzPts val="1800"/>
              <a:buChar char="●"/>
            </a:pPr>
            <a:r>
              <a:rPr lang="en" sz="1800" b="0"/>
              <a:t>4 of 5 participants have little experience with websites or with content creation, and describe themselves as “not tech savvy.” </a:t>
            </a:r>
            <a:endParaRPr sz="1800" b="0"/>
          </a:p>
          <a:p>
            <a:pPr marL="457200" lvl="0" indent="-342900" algn="l" rtl="0">
              <a:lnSpc>
                <a:spcPct val="115000"/>
              </a:lnSpc>
              <a:spcBef>
                <a:spcPts val="1000"/>
              </a:spcBef>
              <a:spcAft>
                <a:spcPts val="0"/>
              </a:spcAft>
              <a:buSzPts val="1800"/>
              <a:buChar char="●"/>
            </a:pPr>
            <a:r>
              <a:rPr lang="en" sz="1800" b="0"/>
              <a:t>They want to “get in and get out" of the CMS. </a:t>
            </a:r>
            <a:endParaRPr sz="1800" b="0"/>
          </a:p>
          <a:p>
            <a:pPr marL="0" lvl="0" indent="0" algn="l" rtl="0">
              <a:spcBef>
                <a:spcPts val="1000"/>
              </a:spcBef>
              <a:spcAft>
                <a:spcPts val="0"/>
              </a:spcAft>
              <a:buNone/>
            </a:pPr>
            <a:endParaRPr b="0"/>
          </a:p>
          <a:p>
            <a:pPr marL="0" lvl="0" indent="0" algn="l" rtl="0">
              <a:spcBef>
                <a:spcPts val="6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p>
            <a:pPr marL="0" lvl="0" indent="0" algn="l" rtl="0">
              <a:lnSpc>
                <a:spcPct val="100000"/>
              </a:lnSpc>
              <a:spcBef>
                <a:spcPts val="0"/>
              </a:spcBef>
              <a:spcAft>
                <a:spcPts val="0"/>
              </a:spcAft>
              <a:buClr>
                <a:srgbClr val="FFFFFF"/>
              </a:buClr>
              <a:buSzPts val="3600"/>
              <a:buFont typeface="Bitter"/>
              <a:buNone/>
            </a:pPr>
            <a:r>
              <a:rPr lang="en"/>
              <a:t>Key Research Findings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478900" y="230475"/>
            <a:ext cx="5331300" cy="921900"/>
          </a:xfrm>
          <a:prstGeom prst="rect">
            <a:avLst/>
          </a:prstGeom>
        </p:spPr>
        <p:txBody>
          <a:bodyPr spcFirstLastPara="1" wrap="square" lIns="34275" tIns="34275" rIns="34275" bIns="34275" anchor="t" anchorCtr="0">
            <a:noAutofit/>
          </a:bodyPr>
          <a:lstStyle/>
          <a:p>
            <a:pPr marL="342900" lvl="0" indent="-311150" algn="l" rtl="0">
              <a:lnSpc>
                <a:spcPct val="115000"/>
              </a:lnSpc>
              <a:spcBef>
                <a:spcPts val="0"/>
              </a:spcBef>
              <a:spcAft>
                <a:spcPts val="0"/>
              </a:spcAft>
              <a:buSzPts val="2300"/>
              <a:buAutoNum type="arabicPeriod"/>
            </a:pPr>
            <a:r>
              <a:rPr lang="en" sz="2300"/>
              <a:t>Dashboard cards work </a:t>
            </a:r>
            <a:br>
              <a:rPr lang="en" sz="2300"/>
            </a:br>
            <a:r>
              <a:rPr lang="en" sz="2300"/>
              <a:t>(but could be improved)</a:t>
            </a:r>
            <a:endParaRPr sz="2300"/>
          </a:p>
        </p:txBody>
      </p:sp>
      <p:sp>
        <p:nvSpPr>
          <p:cNvPr id="254" name="Google Shape;254;p40"/>
          <p:cNvSpPr txBox="1"/>
          <p:nvPr/>
        </p:nvSpPr>
        <p:spPr>
          <a:xfrm>
            <a:off x="6040375" y="8644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5" name="Google Shape;255;p40"/>
          <p:cNvSpPr txBox="1"/>
          <p:nvPr/>
        </p:nvSpPr>
        <p:spPr>
          <a:xfrm>
            <a:off x="5963525" y="0"/>
            <a:ext cx="3000000" cy="514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F2F2F2"/>
                </a:solidFill>
                <a:latin typeface="Source Sans Pro"/>
                <a:ea typeface="Source Sans Pro"/>
                <a:cs typeface="Source Sans Pro"/>
                <a:sym typeface="Source Sans Pro"/>
              </a:rPr>
              <a:t>"This is the content of the main pages. I use this to go to every page."  </a:t>
            </a:r>
            <a:endParaRPr sz="2200">
              <a:solidFill>
                <a:srgbClr val="F2F2F2"/>
              </a:solidFill>
              <a:latin typeface="Source Sans Pro"/>
              <a:ea typeface="Source Sans Pro"/>
              <a:cs typeface="Source Sans Pro"/>
              <a:sym typeface="Source Sans Pro"/>
            </a:endParaRPr>
          </a:p>
          <a:p>
            <a:pPr marL="0" lvl="0" indent="0" algn="l" rtl="0">
              <a:spcBef>
                <a:spcPts val="0"/>
              </a:spcBef>
              <a:spcAft>
                <a:spcPts val="0"/>
              </a:spcAft>
              <a:buNone/>
            </a:pPr>
            <a:endParaRPr sz="2200">
              <a:solidFill>
                <a:srgbClr val="F2F2F2"/>
              </a:solidFill>
              <a:latin typeface="Source Sans Pro"/>
              <a:ea typeface="Source Sans Pro"/>
              <a:cs typeface="Source Sans Pro"/>
              <a:sym typeface="Source Sans Pro"/>
            </a:endParaRPr>
          </a:p>
          <a:p>
            <a:pPr marL="0" lvl="0" indent="0" algn="l" rtl="0">
              <a:spcBef>
                <a:spcPts val="0"/>
              </a:spcBef>
              <a:spcAft>
                <a:spcPts val="0"/>
              </a:spcAft>
              <a:buNone/>
            </a:pPr>
            <a:r>
              <a:rPr lang="en" sz="2200">
                <a:solidFill>
                  <a:srgbClr val="F2F2F2"/>
                </a:solidFill>
                <a:latin typeface="Source Sans Pro"/>
                <a:ea typeface="Source Sans Pro"/>
                <a:cs typeface="Source Sans Pro"/>
                <a:sym typeface="Source Sans Pro"/>
              </a:rPr>
              <a:t>“I just want it as basic as possible.” </a:t>
            </a:r>
            <a:endParaRPr sz="2200">
              <a:solidFill>
                <a:srgbClr val="F2F2F2"/>
              </a:solidFill>
              <a:latin typeface="Source Sans Pro"/>
              <a:ea typeface="Source Sans Pro"/>
              <a:cs typeface="Source Sans Pro"/>
              <a:sym typeface="Source Sans Pro"/>
            </a:endParaRPr>
          </a:p>
        </p:txBody>
      </p:sp>
      <p:sp>
        <p:nvSpPr>
          <p:cNvPr id="256" name="Google Shape;256;p40"/>
          <p:cNvSpPr txBox="1"/>
          <p:nvPr/>
        </p:nvSpPr>
        <p:spPr>
          <a:xfrm>
            <a:off x="5963525" y="2536250"/>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rgbClr val="F2F2F2"/>
              </a:solidFill>
              <a:latin typeface="Source Sans Pro"/>
              <a:ea typeface="Source Sans Pro"/>
              <a:cs typeface="Source Sans Pro"/>
              <a:sym typeface="Source Sans Pro"/>
            </a:endParaRPr>
          </a:p>
        </p:txBody>
      </p:sp>
      <p:pic>
        <p:nvPicPr>
          <p:cNvPr id="257" name="Google Shape;257;p40"/>
          <p:cNvPicPr preferRelativeResize="0"/>
          <p:nvPr/>
        </p:nvPicPr>
        <p:blipFill>
          <a:blip r:embed="rId3">
            <a:alphaModFix/>
          </a:blip>
          <a:stretch>
            <a:fillRect/>
          </a:stretch>
        </p:blipFill>
        <p:spPr>
          <a:xfrm>
            <a:off x="0" y="1359725"/>
            <a:ext cx="5658725" cy="31624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1"/>
          <p:cNvSpPr/>
          <p:nvPr/>
        </p:nvSpPr>
        <p:spPr>
          <a:xfrm>
            <a:off x="0" y="50"/>
            <a:ext cx="3431700" cy="5143500"/>
          </a:xfrm>
          <a:prstGeom prst="rect">
            <a:avLst/>
          </a:prstGeom>
          <a:solidFill>
            <a:srgbClr val="89BD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1"/>
          <p:cNvSpPr txBox="1">
            <a:spLocks noGrp="1"/>
          </p:cNvSpPr>
          <p:nvPr>
            <p:ph type="body" idx="2"/>
          </p:nvPr>
        </p:nvSpPr>
        <p:spPr>
          <a:xfrm>
            <a:off x="3612900" y="1457575"/>
            <a:ext cx="5254500" cy="3390000"/>
          </a:xfrm>
          <a:prstGeom prst="rect">
            <a:avLst/>
          </a:prstGeom>
        </p:spPr>
        <p:txBody>
          <a:bodyPr spcFirstLastPara="1" wrap="square" lIns="34275" tIns="34275" rIns="34275" bIns="34275" anchor="t" anchorCtr="0">
            <a:spAutoFit/>
          </a:bodyPr>
          <a:lstStyle/>
          <a:p>
            <a:pPr marL="342900" lvl="0" indent="-292100" algn="l" rtl="0">
              <a:lnSpc>
                <a:spcPct val="114000"/>
              </a:lnSpc>
              <a:spcBef>
                <a:spcPts val="0"/>
              </a:spcBef>
              <a:spcAft>
                <a:spcPts val="0"/>
              </a:spcAft>
              <a:buSzPts val="2000"/>
              <a:buChar char="●"/>
            </a:pPr>
            <a:r>
              <a:rPr lang="en" sz="2000" b="0"/>
              <a:t>Participants used the dashboard with ease, and understood the relationship between the cards and the form. </a:t>
            </a:r>
            <a:endParaRPr sz="2000" b="0"/>
          </a:p>
          <a:p>
            <a:pPr marL="342900" lvl="0" indent="-292100" algn="l" rtl="0">
              <a:lnSpc>
                <a:spcPct val="114000"/>
              </a:lnSpc>
              <a:spcBef>
                <a:spcPts val="800"/>
              </a:spcBef>
              <a:spcAft>
                <a:spcPts val="0"/>
              </a:spcAft>
              <a:buSzPts val="2000"/>
              <a:buChar char="●"/>
            </a:pPr>
            <a:r>
              <a:rPr lang="en" sz="2000" b="0"/>
              <a:t>There was some confusion about the order of the cards. Cards for form sections aren’t easily distinguishable from cards for pages.</a:t>
            </a:r>
            <a:endParaRPr sz="2000" b="0" i="1">
              <a:solidFill>
                <a:schemeClr val="lt1"/>
              </a:solidFill>
            </a:endParaRPr>
          </a:p>
          <a:p>
            <a:pPr marL="342900" lvl="0" indent="-292100" algn="l" rtl="0">
              <a:lnSpc>
                <a:spcPct val="114000"/>
              </a:lnSpc>
              <a:spcBef>
                <a:spcPts val="800"/>
              </a:spcBef>
              <a:spcAft>
                <a:spcPts val="800"/>
              </a:spcAft>
              <a:buSzPts val="2000"/>
              <a:buChar char="●"/>
            </a:pPr>
            <a:r>
              <a:rPr lang="en" sz="2000" b="0"/>
              <a:t>Slow page load on the form means the jump link functionality doesn’t work smoothly in practice</a:t>
            </a:r>
            <a:r>
              <a:rPr lang="en" sz="2000" b="0" i="1"/>
              <a:t>.</a:t>
            </a:r>
            <a:endParaRPr sz="2000" b="0"/>
          </a:p>
        </p:txBody>
      </p:sp>
      <p:pic>
        <p:nvPicPr>
          <p:cNvPr id="264" name="Google Shape;264;p41"/>
          <p:cNvPicPr preferRelativeResize="0"/>
          <p:nvPr/>
        </p:nvPicPr>
        <p:blipFill rotWithShape="1">
          <a:blip r:embed="rId3">
            <a:alphaModFix amt="21000"/>
          </a:blip>
          <a:srcRect/>
          <a:stretch/>
        </p:blipFill>
        <p:spPr>
          <a:xfrm>
            <a:off x="-427825" y="-427775"/>
            <a:ext cx="1885348" cy="1885348"/>
          </a:xfrm>
          <a:prstGeom prst="rect">
            <a:avLst/>
          </a:prstGeom>
          <a:noFill/>
          <a:ln>
            <a:noFill/>
          </a:ln>
        </p:spPr>
      </p:pic>
      <p:sp>
        <p:nvSpPr>
          <p:cNvPr id="265" name="Google Shape;265;p41"/>
          <p:cNvSpPr txBox="1"/>
          <p:nvPr/>
        </p:nvSpPr>
        <p:spPr>
          <a:xfrm>
            <a:off x="177125" y="0"/>
            <a:ext cx="3022200" cy="5143500"/>
          </a:xfrm>
          <a:prstGeom prst="rect">
            <a:avLst/>
          </a:prstGeom>
          <a:noFill/>
          <a:ln>
            <a:noFill/>
          </a:ln>
        </p:spPr>
        <p:txBody>
          <a:bodyPr spcFirstLastPara="1" wrap="square" lIns="91425" tIns="91425" rIns="91425" bIns="91425" anchor="ctr" anchorCtr="0">
            <a:noAutofit/>
          </a:bodyPr>
          <a:lstStyle/>
          <a:p>
            <a:pPr marL="0" lvl="0" indent="0" algn="l" rtl="0">
              <a:lnSpc>
                <a:spcPct val="114000"/>
              </a:lnSpc>
              <a:spcBef>
                <a:spcPts val="0"/>
              </a:spcBef>
              <a:spcAft>
                <a:spcPts val="800"/>
              </a:spcAft>
              <a:buNone/>
            </a:pPr>
            <a:r>
              <a:rPr lang="en" sz="2200">
                <a:solidFill>
                  <a:srgbClr val="FFFFFF"/>
                </a:solidFill>
                <a:latin typeface="Source Sans Pro"/>
                <a:ea typeface="Source Sans Pro"/>
                <a:cs typeface="Source Sans Pro"/>
                <a:sym typeface="Source Sans Pro"/>
              </a:rPr>
              <a:t>This confirms that the dashboards are an effective tool for helping editors work on their sites.</a:t>
            </a:r>
            <a:endParaRPr sz="2200">
              <a:solidFill>
                <a:schemeClr val="accent6"/>
              </a:solidFill>
              <a:latin typeface="Source Sans Pro SemiBold"/>
              <a:ea typeface="Source Sans Pro SemiBold"/>
              <a:cs typeface="Source Sans Pro SemiBold"/>
              <a:sym typeface="Source Sans Pro SemiBold"/>
            </a:endParaRPr>
          </a:p>
        </p:txBody>
      </p:sp>
      <p:sp>
        <p:nvSpPr>
          <p:cNvPr id="266" name="Google Shape;266;p41"/>
          <p:cNvSpPr txBox="1">
            <a:spLocks noGrp="1"/>
          </p:cNvSpPr>
          <p:nvPr>
            <p:ph type="title"/>
          </p:nvPr>
        </p:nvSpPr>
        <p:spPr>
          <a:xfrm>
            <a:off x="3812706" y="262300"/>
            <a:ext cx="5331300" cy="505200"/>
          </a:xfrm>
          <a:prstGeom prst="rect">
            <a:avLst/>
          </a:prstGeom>
        </p:spPr>
        <p:txBody>
          <a:bodyPr spcFirstLastPara="1" wrap="square" lIns="34275" tIns="34275" rIns="34275" bIns="34275" anchor="t" anchorCtr="0">
            <a:noAutofit/>
          </a:bodyPr>
          <a:lstStyle/>
          <a:p>
            <a:pPr marL="342900" lvl="0" indent="-336550" algn="l" rtl="0">
              <a:lnSpc>
                <a:spcPct val="115000"/>
              </a:lnSpc>
              <a:spcBef>
                <a:spcPts val="0"/>
              </a:spcBef>
              <a:spcAft>
                <a:spcPts val="0"/>
              </a:spcAft>
              <a:buClr>
                <a:schemeClr val="dk1"/>
              </a:buClr>
              <a:buSzPts val="2700"/>
              <a:buAutoNum type="arabicPeriod"/>
            </a:pPr>
            <a:r>
              <a:rPr lang="en">
                <a:solidFill>
                  <a:schemeClr val="dk1"/>
                </a:solidFill>
              </a:rPr>
              <a:t>Dashboard cards work </a:t>
            </a:r>
            <a:br>
              <a:rPr lang="en">
                <a:solidFill>
                  <a:schemeClr val="dk1"/>
                </a:solidFill>
              </a:rPr>
            </a:br>
            <a:r>
              <a:rPr lang="en">
                <a:solidFill>
                  <a:schemeClr val="dk1"/>
                </a:solidFill>
              </a:rPr>
              <a:t>(but could be improved)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0" y="1373825"/>
            <a:ext cx="9144000" cy="484800"/>
          </a:xfrm>
          <a:prstGeom prst="rect">
            <a:avLst/>
          </a:prstGeom>
        </p:spPr>
        <p:txBody>
          <a:bodyPr spcFirstLastPara="1" wrap="square" lIns="34275" tIns="34275" rIns="34275" bIns="34275" anchor="ctr" anchorCtr="0">
            <a:spAutoFit/>
          </a:bodyPr>
          <a:lstStyle/>
          <a:p>
            <a:pPr marL="0" lvl="0" indent="0" algn="ctr" rtl="0">
              <a:spcBef>
                <a:spcPts val="0"/>
              </a:spcBef>
              <a:spcAft>
                <a:spcPts val="0"/>
              </a:spcAft>
              <a:buNone/>
            </a:pPr>
            <a:r>
              <a:rPr lang="en">
                <a:solidFill>
                  <a:schemeClr val="dk1"/>
                </a:solidFill>
              </a:rPr>
              <a:t>Keep the dashboard; iterate the design</a:t>
            </a:r>
            <a:endParaRPr/>
          </a:p>
        </p:txBody>
      </p:sp>
      <p:sp>
        <p:nvSpPr>
          <p:cNvPr id="272" name="Google Shape;272;p42"/>
          <p:cNvSpPr txBox="1">
            <a:spLocks noGrp="1"/>
          </p:cNvSpPr>
          <p:nvPr>
            <p:ph type="subTitle" idx="4294967295"/>
          </p:nvPr>
        </p:nvSpPr>
        <p:spPr>
          <a:xfrm>
            <a:off x="1559225" y="967775"/>
            <a:ext cx="1625700" cy="284700"/>
          </a:xfrm>
          <a:prstGeom prst="rect">
            <a:avLst/>
          </a:prstGeom>
        </p:spPr>
        <p:txBody>
          <a:bodyPr spcFirstLastPara="1" wrap="square" lIns="34275" tIns="34275" rIns="34275" bIns="34275" anchor="ctr" anchorCtr="0">
            <a:spAutoFit/>
          </a:bodyPr>
          <a:lstStyle/>
          <a:p>
            <a:pPr marL="0" lvl="0" indent="0" algn="l" rtl="0">
              <a:spcBef>
                <a:spcPts val="600"/>
              </a:spcBef>
              <a:spcAft>
                <a:spcPts val="0"/>
              </a:spcAft>
              <a:buNone/>
            </a:pPr>
            <a:r>
              <a:rPr lang="en" sz="1400" b="1">
                <a:solidFill>
                  <a:srgbClr val="7F8EA3"/>
                </a:solidFill>
              </a:rPr>
              <a:t>Recommendation</a:t>
            </a:r>
            <a:endParaRPr sz="1400" b="1">
              <a:solidFill>
                <a:srgbClr val="7F8EA3"/>
              </a:solidFill>
            </a:endParaRPr>
          </a:p>
        </p:txBody>
      </p:sp>
      <p:sp>
        <p:nvSpPr>
          <p:cNvPr id="273" name="Google Shape;273;p42"/>
          <p:cNvSpPr txBox="1"/>
          <p:nvPr/>
        </p:nvSpPr>
        <p:spPr>
          <a:xfrm>
            <a:off x="2597975" y="2123875"/>
            <a:ext cx="4276500" cy="2786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Explore reordering the dashboard cards for ease of use. </a:t>
            </a:r>
            <a:endParaRPr sz="1800">
              <a:solidFill>
                <a:srgbClr val="454454"/>
              </a:solidFill>
              <a:latin typeface="Source Sans Pro"/>
              <a:ea typeface="Source Sans Pro"/>
              <a:cs typeface="Source Sans Pro"/>
              <a:sym typeface="Source Sans Pro"/>
            </a:endParaRPr>
          </a:p>
          <a:p>
            <a:pPr marL="914400" lvl="1" indent="-342900" algn="l" rtl="0">
              <a:spcBef>
                <a:spcPts val="100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Consider separating "Main Page" and section jump links. </a:t>
            </a:r>
            <a:endParaRPr sz="1800">
              <a:solidFill>
                <a:srgbClr val="454454"/>
              </a:solidFill>
              <a:latin typeface="Source Sans Pro"/>
              <a:ea typeface="Source Sans Pro"/>
              <a:cs typeface="Source Sans Pro"/>
              <a:sym typeface="Source Sans Pro"/>
            </a:endParaRPr>
          </a:p>
          <a:p>
            <a:pPr marL="914400" lvl="1" indent="-342900" algn="l" rtl="0">
              <a:spcBef>
                <a:spcPts val="100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Consider surfacing the operating status for greater visibility.</a:t>
            </a:r>
            <a:endParaRPr sz="1800">
              <a:solidFill>
                <a:srgbClr val="454454"/>
              </a:solidFill>
              <a:latin typeface="Source Sans Pro"/>
              <a:ea typeface="Source Sans Pro"/>
              <a:cs typeface="Source Sans Pro"/>
              <a:sym typeface="Source Sans Pro"/>
            </a:endParaRPr>
          </a:p>
          <a:p>
            <a:pPr marL="457200" lvl="0" indent="-342900" algn="l" rtl="0">
              <a:spcBef>
                <a:spcPts val="1000"/>
              </a:spcBef>
              <a:spcAft>
                <a:spcPts val="100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Remove the node link report from the edit page for faster page load.</a:t>
            </a:r>
            <a:endParaRPr sz="1800">
              <a:solidFill>
                <a:srgbClr val="454454"/>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288806" y="238750"/>
            <a:ext cx="5331300" cy="5052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sz="2300"/>
              <a:t>2. The content workflow is unclear</a:t>
            </a:r>
            <a:endParaRPr sz="2300"/>
          </a:p>
        </p:txBody>
      </p:sp>
      <p:sp>
        <p:nvSpPr>
          <p:cNvPr id="280" name="Google Shape;280;p43"/>
          <p:cNvSpPr txBox="1"/>
          <p:nvPr/>
        </p:nvSpPr>
        <p:spPr>
          <a:xfrm>
            <a:off x="6017550" y="32125"/>
            <a:ext cx="3000000" cy="51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rgbClr val="FFFFFF"/>
              </a:solidFill>
              <a:latin typeface="Source Sans Pro"/>
              <a:ea typeface="Source Sans Pro"/>
              <a:cs typeface="Source Sans Pro"/>
              <a:sym typeface="Source Sans Pro"/>
            </a:endParaRPr>
          </a:p>
          <a:p>
            <a:pPr marL="0" lvl="0" indent="0" algn="l" rtl="0">
              <a:spcBef>
                <a:spcPts val="0"/>
              </a:spcBef>
              <a:spcAft>
                <a:spcPts val="0"/>
              </a:spcAft>
              <a:buNone/>
            </a:pPr>
            <a:r>
              <a:rPr lang="en" sz="2200">
                <a:solidFill>
                  <a:srgbClr val="FFFFFF"/>
                </a:solidFill>
                <a:latin typeface="Source Sans Pro"/>
                <a:ea typeface="Source Sans Pro"/>
                <a:cs typeface="Source Sans Pro"/>
                <a:sym typeface="Source Sans Pro"/>
              </a:rPr>
              <a:t>“It is confusing to see how [my content]  got added.” </a:t>
            </a:r>
            <a:endParaRPr sz="2200">
              <a:solidFill>
                <a:srgbClr val="FFFFFF"/>
              </a:solidFill>
              <a:latin typeface="Source Sans Pro"/>
              <a:ea typeface="Source Sans Pro"/>
              <a:cs typeface="Source Sans Pro"/>
              <a:sym typeface="Source Sans Pro"/>
            </a:endParaRPr>
          </a:p>
          <a:p>
            <a:pPr marL="0" lvl="0" indent="0" algn="l" rtl="0">
              <a:spcBef>
                <a:spcPts val="0"/>
              </a:spcBef>
              <a:spcAft>
                <a:spcPts val="0"/>
              </a:spcAft>
              <a:buNone/>
            </a:pPr>
            <a:endParaRPr sz="2200">
              <a:solidFill>
                <a:srgbClr val="F2F2F2"/>
              </a:solidFill>
              <a:latin typeface="Source Sans Pro"/>
              <a:ea typeface="Source Sans Pro"/>
              <a:cs typeface="Source Sans Pro"/>
              <a:sym typeface="Source Sans Pro"/>
            </a:endParaRPr>
          </a:p>
          <a:p>
            <a:pPr marL="0" lvl="0" indent="0" algn="l" rtl="0">
              <a:spcBef>
                <a:spcPts val="0"/>
              </a:spcBef>
              <a:spcAft>
                <a:spcPts val="0"/>
              </a:spcAft>
              <a:buNone/>
            </a:pPr>
            <a:r>
              <a:rPr lang="en" sz="2200">
                <a:solidFill>
                  <a:srgbClr val="F2F2F2"/>
                </a:solidFill>
                <a:latin typeface="Source Sans Pro"/>
                <a:ea typeface="Source Sans Pro"/>
                <a:cs typeface="Source Sans Pro"/>
                <a:sym typeface="Source Sans Pro"/>
              </a:rPr>
              <a:t>“I wanted to go back and was confused.”</a:t>
            </a:r>
            <a:endParaRPr sz="2200">
              <a:solidFill>
                <a:srgbClr val="F2F2F2"/>
              </a:solidFill>
              <a:latin typeface="Source Sans Pro"/>
              <a:ea typeface="Source Sans Pro"/>
              <a:cs typeface="Source Sans Pro"/>
              <a:sym typeface="Source Sans Pro"/>
            </a:endParaRPr>
          </a:p>
          <a:p>
            <a:pPr marL="0" lvl="0" indent="0" algn="l" rtl="0">
              <a:spcBef>
                <a:spcPts val="0"/>
              </a:spcBef>
              <a:spcAft>
                <a:spcPts val="0"/>
              </a:spcAft>
              <a:buNone/>
            </a:pPr>
            <a:endParaRPr sz="2200">
              <a:solidFill>
                <a:srgbClr val="F2F2F2"/>
              </a:solidFill>
              <a:latin typeface="Source Sans Pro"/>
              <a:ea typeface="Source Sans Pro"/>
              <a:cs typeface="Source Sans Pro"/>
              <a:sym typeface="Source Sans Pro"/>
            </a:endParaRPr>
          </a:p>
          <a:p>
            <a:pPr marL="0" lvl="0" indent="0" algn="l" rtl="0">
              <a:spcBef>
                <a:spcPts val="0"/>
              </a:spcBef>
              <a:spcAft>
                <a:spcPts val="0"/>
              </a:spcAft>
              <a:buNone/>
            </a:pPr>
            <a:r>
              <a:rPr lang="en" sz="2200">
                <a:solidFill>
                  <a:srgbClr val="FFFFFF"/>
                </a:solidFill>
                <a:latin typeface="Source Sans Pro"/>
                <a:ea typeface="Source Sans Pro"/>
                <a:cs typeface="Source Sans Pro"/>
                <a:sym typeface="Source Sans Pro"/>
              </a:rPr>
              <a:t>“Is it ok to just go to home?”</a:t>
            </a:r>
            <a:endParaRPr sz="2200">
              <a:solidFill>
                <a:srgbClr val="F2F2F2"/>
              </a:solidFill>
              <a:latin typeface="Source Sans Pro"/>
              <a:ea typeface="Source Sans Pro"/>
              <a:cs typeface="Source Sans Pro"/>
              <a:sym typeface="Source Sans Pro"/>
            </a:endParaRPr>
          </a:p>
        </p:txBody>
      </p:sp>
      <p:sp>
        <p:nvSpPr>
          <p:cNvPr id="281" name="Google Shape;281;p43"/>
          <p:cNvSpPr txBox="1"/>
          <p:nvPr/>
        </p:nvSpPr>
        <p:spPr>
          <a:xfrm>
            <a:off x="6017550" y="3144025"/>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rgbClr val="F2F2F2"/>
              </a:solidFill>
              <a:latin typeface="Source Sans Pro"/>
              <a:ea typeface="Source Sans Pro"/>
              <a:cs typeface="Source Sans Pro"/>
              <a:sym typeface="Source Sans Pro"/>
            </a:endParaRPr>
          </a:p>
        </p:txBody>
      </p:sp>
      <p:pic>
        <p:nvPicPr>
          <p:cNvPr id="282" name="Google Shape;282;p43"/>
          <p:cNvPicPr preferRelativeResize="0"/>
          <p:nvPr/>
        </p:nvPicPr>
        <p:blipFill>
          <a:blip r:embed="rId3">
            <a:alphaModFix/>
          </a:blip>
          <a:stretch>
            <a:fillRect/>
          </a:stretch>
        </p:blipFill>
        <p:spPr>
          <a:xfrm>
            <a:off x="542075" y="905850"/>
            <a:ext cx="4715249" cy="1519361"/>
          </a:xfrm>
          <a:prstGeom prst="rect">
            <a:avLst/>
          </a:prstGeom>
          <a:noFill/>
          <a:ln>
            <a:noFill/>
          </a:ln>
        </p:spPr>
      </p:pic>
      <p:pic>
        <p:nvPicPr>
          <p:cNvPr id="283" name="Google Shape;283;p43"/>
          <p:cNvPicPr preferRelativeResize="0"/>
          <p:nvPr/>
        </p:nvPicPr>
        <p:blipFill rotWithShape="1">
          <a:blip r:embed="rId4">
            <a:alphaModFix/>
          </a:blip>
          <a:srcRect t="31829"/>
          <a:stretch/>
        </p:blipFill>
        <p:spPr>
          <a:xfrm>
            <a:off x="361575" y="2842725"/>
            <a:ext cx="4895750" cy="2072325"/>
          </a:xfrm>
          <a:prstGeom prst="rect">
            <a:avLst/>
          </a:prstGeom>
          <a:noFill/>
          <a:ln>
            <a:noFill/>
          </a:ln>
        </p:spPr>
      </p:pic>
      <p:cxnSp>
        <p:nvCxnSpPr>
          <p:cNvPr id="284" name="Google Shape;284;p43"/>
          <p:cNvCxnSpPr/>
          <p:nvPr/>
        </p:nvCxnSpPr>
        <p:spPr>
          <a:xfrm>
            <a:off x="247200" y="2509950"/>
            <a:ext cx="5267100" cy="9600"/>
          </a:xfrm>
          <a:prstGeom prst="straightConnector1">
            <a:avLst/>
          </a:prstGeom>
          <a:noFill/>
          <a:ln w="38100" cap="flat" cmpd="sng">
            <a:solidFill>
              <a:schemeClr val="dk2"/>
            </a:solidFill>
            <a:prstDash val="dot"/>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p:nvPr/>
        </p:nvSpPr>
        <p:spPr>
          <a:xfrm>
            <a:off x="0" y="50"/>
            <a:ext cx="3431700" cy="5143500"/>
          </a:xfrm>
          <a:prstGeom prst="rect">
            <a:avLst/>
          </a:prstGeom>
          <a:solidFill>
            <a:srgbClr val="89BD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4"/>
          <p:cNvSpPr txBox="1">
            <a:spLocks noGrp="1"/>
          </p:cNvSpPr>
          <p:nvPr>
            <p:ph type="body" idx="2"/>
          </p:nvPr>
        </p:nvSpPr>
        <p:spPr>
          <a:xfrm>
            <a:off x="3612900" y="1457575"/>
            <a:ext cx="5254500" cy="1883400"/>
          </a:xfrm>
          <a:prstGeom prst="rect">
            <a:avLst/>
          </a:prstGeom>
        </p:spPr>
        <p:txBody>
          <a:bodyPr spcFirstLastPara="1" wrap="square" lIns="34275" tIns="34275" rIns="34275" bIns="34275" anchor="t" anchorCtr="0">
            <a:spAutoFit/>
          </a:bodyPr>
          <a:lstStyle/>
          <a:p>
            <a:pPr marL="342900" marR="0" lvl="0" indent="-292100" algn="l" rtl="0">
              <a:lnSpc>
                <a:spcPct val="114000"/>
              </a:lnSpc>
              <a:spcBef>
                <a:spcPts val="0"/>
              </a:spcBef>
              <a:spcAft>
                <a:spcPts val="0"/>
              </a:spcAft>
              <a:buSzPts val="2000"/>
              <a:buChar char="●"/>
            </a:pPr>
            <a:r>
              <a:rPr lang="en" sz="2000" b="0"/>
              <a:t>Participants were unsure of how to preview their work. </a:t>
            </a:r>
            <a:endParaRPr sz="2000" b="0"/>
          </a:p>
          <a:p>
            <a:pPr marL="342900" marR="0" lvl="0" indent="-292100" algn="l" rtl="0">
              <a:lnSpc>
                <a:spcPct val="114000"/>
              </a:lnSpc>
              <a:spcBef>
                <a:spcPts val="800"/>
              </a:spcBef>
              <a:spcAft>
                <a:spcPts val="800"/>
              </a:spcAft>
              <a:buSzPts val="2000"/>
              <a:buChar char="●"/>
            </a:pPr>
            <a:r>
              <a:rPr lang="en" sz="2000" b="0"/>
              <a:t>There was no clear path to return to the dashboard. No user returned to the dashboard the same way.</a:t>
            </a:r>
            <a:endParaRPr sz="2000" b="0"/>
          </a:p>
        </p:txBody>
      </p:sp>
      <p:pic>
        <p:nvPicPr>
          <p:cNvPr id="291" name="Google Shape;291;p44"/>
          <p:cNvPicPr preferRelativeResize="0"/>
          <p:nvPr/>
        </p:nvPicPr>
        <p:blipFill rotWithShape="1">
          <a:blip r:embed="rId3">
            <a:alphaModFix amt="21000"/>
          </a:blip>
          <a:srcRect/>
          <a:stretch/>
        </p:blipFill>
        <p:spPr>
          <a:xfrm>
            <a:off x="-427825" y="-427775"/>
            <a:ext cx="1885348" cy="1885348"/>
          </a:xfrm>
          <a:prstGeom prst="rect">
            <a:avLst/>
          </a:prstGeom>
          <a:noFill/>
          <a:ln>
            <a:noFill/>
          </a:ln>
        </p:spPr>
      </p:pic>
      <p:sp>
        <p:nvSpPr>
          <p:cNvPr id="292" name="Google Shape;292;p44"/>
          <p:cNvSpPr txBox="1"/>
          <p:nvPr/>
        </p:nvSpPr>
        <p:spPr>
          <a:xfrm>
            <a:off x="177125" y="0"/>
            <a:ext cx="3112500" cy="5143500"/>
          </a:xfrm>
          <a:prstGeom prst="rect">
            <a:avLst/>
          </a:prstGeom>
          <a:noFill/>
          <a:ln>
            <a:noFill/>
          </a:ln>
        </p:spPr>
        <p:txBody>
          <a:bodyPr spcFirstLastPara="1" wrap="square" lIns="91425" tIns="91425" rIns="91425" bIns="91425" anchor="ctr" anchorCtr="0">
            <a:noAutofit/>
          </a:bodyPr>
          <a:lstStyle/>
          <a:p>
            <a:pPr marL="0" lvl="0" indent="0" algn="l" rtl="0">
              <a:lnSpc>
                <a:spcPct val="114000"/>
              </a:lnSpc>
              <a:spcBef>
                <a:spcPts val="0"/>
              </a:spcBef>
              <a:spcAft>
                <a:spcPts val="0"/>
              </a:spcAft>
              <a:buNone/>
            </a:pPr>
            <a:r>
              <a:rPr lang="en" sz="2100">
                <a:solidFill>
                  <a:srgbClr val="FFFFFF"/>
                </a:solidFill>
                <a:latin typeface="Source Sans Pro"/>
                <a:ea typeface="Source Sans Pro"/>
                <a:cs typeface="Source Sans Pro"/>
                <a:sym typeface="Source Sans Pro"/>
              </a:rPr>
              <a:t>Without a clear path for previewing content, editors may be disinclined to check their work, resulting in lower-quality content. </a:t>
            </a:r>
            <a:endParaRPr sz="2100">
              <a:solidFill>
                <a:srgbClr val="FFFFFF"/>
              </a:solidFill>
              <a:latin typeface="Source Sans Pro"/>
              <a:ea typeface="Source Sans Pro"/>
              <a:cs typeface="Source Sans Pro"/>
              <a:sym typeface="Source Sans Pro"/>
            </a:endParaRPr>
          </a:p>
          <a:p>
            <a:pPr marL="0" lvl="0" indent="0" algn="l" rtl="0">
              <a:lnSpc>
                <a:spcPct val="114000"/>
              </a:lnSpc>
              <a:spcBef>
                <a:spcPts val="800"/>
              </a:spcBef>
              <a:spcAft>
                <a:spcPts val="800"/>
              </a:spcAft>
              <a:buNone/>
            </a:pPr>
            <a:r>
              <a:rPr lang="en" sz="2100">
                <a:solidFill>
                  <a:srgbClr val="FFFFFF"/>
                </a:solidFill>
                <a:latin typeface="Source Sans Pro"/>
                <a:ea typeface="Source Sans Pro"/>
                <a:cs typeface="Source Sans Pro"/>
                <a:sym typeface="Source Sans Pro"/>
              </a:rPr>
              <a:t>Poor navigation requires more time and mental overhead, which adds to editors’ frustration with the CMS. </a:t>
            </a:r>
            <a:endParaRPr sz="2100">
              <a:solidFill>
                <a:schemeClr val="accent6"/>
              </a:solidFill>
              <a:latin typeface="Source Sans Pro SemiBold"/>
              <a:ea typeface="Source Sans Pro SemiBold"/>
              <a:cs typeface="Source Sans Pro SemiBold"/>
              <a:sym typeface="Source Sans Pro SemiBold"/>
            </a:endParaRPr>
          </a:p>
        </p:txBody>
      </p:sp>
      <p:sp>
        <p:nvSpPr>
          <p:cNvPr id="293" name="Google Shape;293;p44"/>
          <p:cNvSpPr txBox="1">
            <a:spLocks noGrp="1"/>
          </p:cNvSpPr>
          <p:nvPr>
            <p:ph type="title"/>
          </p:nvPr>
        </p:nvSpPr>
        <p:spPr>
          <a:xfrm>
            <a:off x="3812706" y="262300"/>
            <a:ext cx="5331300" cy="505200"/>
          </a:xfrm>
          <a:prstGeom prst="rect">
            <a:avLst/>
          </a:prstGeom>
        </p:spPr>
        <p:txBody>
          <a:bodyPr spcFirstLastPara="1" wrap="square" lIns="34275" tIns="34275" rIns="34275" bIns="34275" anchor="t" anchorCtr="0">
            <a:noAutofit/>
          </a:bodyPr>
          <a:lstStyle/>
          <a:p>
            <a:pPr marL="0" lvl="0" indent="0" algn="l" rtl="0">
              <a:lnSpc>
                <a:spcPct val="115000"/>
              </a:lnSpc>
              <a:spcBef>
                <a:spcPts val="0"/>
              </a:spcBef>
              <a:spcAft>
                <a:spcPts val="0"/>
              </a:spcAft>
              <a:buNone/>
            </a:pPr>
            <a:r>
              <a:rPr lang="en">
                <a:solidFill>
                  <a:schemeClr val="dk1"/>
                </a:solidFill>
              </a:rPr>
              <a:t>2. Content workflow is unclear</a:t>
            </a:r>
            <a:endParaRPr>
              <a:solidFill>
                <a:schemeClr val="dk1"/>
              </a:solidFill>
            </a:endParaRPr>
          </a:p>
          <a:p>
            <a:pPr marL="0" lvl="0" indent="0" algn="l" rtl="0">
              <a:lnSpc>
                <a:spcPct val="115000"/>
              </a:lnSpc>
              <a:spcBef>
                <a:spcPts val="0"/>
              </a:spcBef>
              <a:spcAft>
                <a:spcPts val="0"/>
              </a:spcAft>
              <a:buNone/>
            </a:pP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457200" y="2208036"/>
            <a:ext cx="8229600" cy="7275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a:t>Background &amp;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0" y="1373825"/>
            <a:ext cx="9144000" cy="484800"/>
          </a:xfrm>
          <a:prstGeom prst="rect">
            <a:avLst/>
          </a:prstGeom>
        </p:spPr>
        <p:txBody>
          <a:bodyPr spcFirstLastPara="1" wrap="square" lIns="34275" tIns="34275" rIns="34275" bIns="34275" anchor="ctr" anchorCtr="0">
            <a:spAutoFit/>
          </a:bodyPr>
          <a:lstStyle/>
          <a:p>
            <a:pPr marL="0" lvl="0" indent="0" algn="ctr" rtl="0">
              <a:spcBef>
                <a:spcPts val="0"/>
              </a:spcBef>
              <a:spcAft>
                <a:spcPts val="0"/>
              </a:spcAft>
              <a:buNone/>
            </a:pPr>
            <a:r>
              <a:rPr lang="en">
                <a:solidFill>
                  <a:schemeClr val="dk1"/>
                </a:solidFill>
              </a:rPr>
              <a:t>Clarify content workflow</a:t>
            </a:r>
            <a:endParaRPr/>
          </a:p>
        </p:txBody>
      </p:sp>
      <p:sp>
        <p:nvSpPr>
          <p:cNvPr id="299" name="Google Shape;299;p45"/>
          <p:cNvSpPr txBox="1">
            <a:spLocks noGrp="1"/>
          </p:cNvSpPr>
          <p:nvPr>
            <p:ph type="subTitle" idx="4294967295"/>
          </p:nvPr>
        </p:nvSpPr>
        <p:spPr>
          <a:xfrm>
            <a:off x="1559225" y="967775"/>
            <a:ext cx="1625700" cy="284700"/>
          </a:xfrm>
          <a:prstGeom prst="rect">
            <a:avLst/>
          </a:prstGeom>
        </p:spPr>
        <p:txBody>
          <a:bodyPr spcFirstLastPara="1" wrap="square" lIns="34275" tIns="34275" rIns="34275" bIns="34275" anchor="ctr" anchorCtr="0">
            <a:spAutoFit/>
          </a:bodyPr>
          <a:lstStyle/>
          <a:p>
            <a:pPr marL="0" lvl="0" indent="0" algn="l" rtl="0">
              <a:spcBef>
                <a:spcPts val="600"/>
              </a:spcBef>
              <a:spcAft>
                <a:spcPts val="0"/>
              </a:spcAft>
              <a:buNone/>
            </a:pPr>
            <a:r>
              <a:rPr lang="en" sz="1400" b="1">
                <a:solidFill>
                  <a:srgbClr val="7F8EA3"/>
                </a:solidFill>
              </a:rPr>
              <a:t>Recommendation</a:t>
            </a:r>
            <a:endParaRPr sz="1400" b="1">
              <a:solidFill>
                <a:srgbClr val="7F8EA3"/>
              </a:solidFill>
            </a:endParaRPr>
          </a:p>
        </p:txBody>
      </p:sp>
      <p:sp>
        <p:nvSpPr>
          <p:cNvPr id="300" name="Google Shape;300;p45"/>
          <p:cNvSpPr txBox="1"/>
          <p:nvPr/>
        </p:nvSpPr>
        <p:spPr>
          <a:xfrm>
            <a:off x="2109300" y="1979975"/>
            <a:ext cx="5443800" cy="31914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Create a clear path for users to return to main dashboard from edit page.</a:t>
            </a:r>
            <a:endParaRPr sz="1800">
              <a:solidFill>
                <a:srgbClr val="454454"/>
              </a:solidFill>
              <a:latin typeface="Source Sans Pro"/>
              <a:ea typeface="Source Sans Pro"/>
              <a:cs typeface="Source Sans Pro"/>
              <a:sym typeface="Source Sans Pro"/>
            </a:endParaRPr>
          </a:p>
          <a:p>
            <a:pPr marL="914400" lvl="1" indent="-342900" algn="l" rtl="0">
              <a:spcBef>
                <a:spcPts val="100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Consider accurate breadcrumbs or return to dashboard button</a:t>
            </a:r>
            <a:endParaRPr sz="1800">
              <a:solidFill>
                <a:srgbClr val="454454"/>
              </a:solidFill>
              <a:latin typeface="Source Sans Pro"/>
              <a:ea typeface="Source Sans Pro"/>
              <a:cs typeface="Source Sans Pro"/>
              <a:sym typeface="Source Sans Pro"/>
            </a:endParaRPr>
          </a:p>
          <a:p>
            <a:pPr marL="457200" lvl="0" indent="-342900" algn="l" rtl="0">
              <a:spcBef>
                <a:spcPts val="100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Build an intuitive way to preview saved content </a:t>
            </a:r>
            <a:endParaRPr sz="1800">
              <a:solidFill>
                <a:srgbClr val="454454"/>
              </a:solidFill>
              <a:latin typeface="Source Sans Pro"/>
              <a:ea typeface="Source Sans Pro"/>
              <a:cs typeface="Source Sans Pro"/>
              <a:sym typeface="Source Sans Pro"/>
            </a:endParaRPr>
          </a:p>
          <a:p>
            <a:pPr marL="914400" lvl="1" indent="-342900" algn="l" rtl="0">
              <a:spcBef>
                <a:spcPts val="100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Consider a preview button near the editorial workflow and/or on the dashboard.</a:t>
            </a:r>
            <a:endParaRPr sz="1800">
              <a:solidFill>
                <a:srgbClr val="454454"/>
              </a:solidFill>
              <a:latin typeface="Source Sans Pro"/>
              <a:ea typeface="Source Sans Pro"/>
              <a:cs typeface="Source Sans Pro"/>
              <a:sym typeface="Source Sans Pro"/>
            </a:endParaRPr>
          </a:p>
          <a:p>
            <a:pPr marL="914400" lvl="1" indent="-342900" algn="l" rtl="0">
              <a:spcBef>
                <a:spcPts val="1000"/>
              </a:spcBef>
              <a:spcAft>
                <a:spcPts val="100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Consider how best to draw attention to </a:t>
            </a:r>
            <a:br>
              <a:rPr lang="en" sz="1800">
                <a:solidFill>
                  <a:srgbClr val="454454"/>
                </a:solidFill>
                <a:latin typeface="Source Sans Pro"/>
                <a:ea typeface="Source Sans Pro"/>
                <a:cs typeface="Source Sans Pro"/>
                <a:sym typeface="Source Sans Pro"/>
              </a:rPr>
            </a:br>
            <a:r>
              <a:rPr lang="en" sz="1800">
                <a:solidFill>
                  <a:srgbClr val="454454"/>
                </a:solidFill>
                <a:latin typeface="Source Sans Pro"/>
                <a:ea typeface="Source Sans Pro"/>
                <a:cs typeface="Source Sans Pro"/>
                <a:sym typeface="Source Sans Pro"/>
              </a:rPr>
              <a:t>new content</a:t>
            </a:r>
            <a:endParaRPr sz="1800">
              <a:solidFill>
                <a:srgbClr val="454454"/>
              </a:solidFill>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321150" y="183750"/>
            <a:ext cx="5378100" cy="505200"/>
          </a:xfrm>
          <a:prstGeom prst="rect">
            <a:avLst/>
          </a:prstGeom>
        </p:spPr>
        <p:txBody>
          <a:bodyPr spcFirstLastPara="1" wrap="square" lIns="34275" tIns="34275" rIns="34275" bIns="34275" anchor="t" anchorCtr="0">
            <a:noAutofit/>
          </a:bodyPr>
          <a:lstStyle/>
          <a:p>
            <a:pPr marL="347472" lvl="0" indent="-347472" algn="l" rtl="0">
              <a:lnSpc>
                <a:spcPct val="115000"/>
              </a:lnSpc>
              <a:spcBef>
                <a:spcPts val="0"/>
              </a:spcBef>
              <a:spcAft>
                <a:spcPts val="0"/>
              </a:spcAft>
              <a:buNone/>
            </a:pPr>
            <a:r>
              <a:rPr lang="en" sz="2500"/>
              <a:t>3.  Operating status &amp; satellite locations  are a mysterious tangle</a:t>
            </a:r>
            <a:endParaRPr sz="2500"/>
          </a:p>
        </p:txBody>
      </p:sp>
      <p:sp>
        <p:nvSpPr>
          <p:cNvPr id="307" name="Google Shape;307;p46"/>
          <p:cNvSpPr txBox="1"/>
          <p:nvPr/>
        </p:nvSpPr>
        <p:spPr>
          <a:xfrm>
            <a:off x="5938775" y="0"/>
            <a:ext cx="2960100" cy="5143500"/>
          </a:xfrm>
          <a:prstGeom prst="rect">
            <a:avLst/>
          </a:prstGeom>
          <a:noFill/>
          <a:ln>
            <a:noFill/>
          </a:ln>
        </p:spPr>
        <p:txBody>
          <a:bodyPr spcFirstLastPara="1" wrap="square" lIns="91425" tIns="91425" rIns="91425" bIns="91425" anchor="ctr" anchorCtr="0">
            <a:noAutofit/>
          </a:bodyPr>
          <a:lstStyle/>
          <a:p>
            <a:pPr marL="342900" lvl="0" indent="0" algn="l" rtl="0">
              <a:lnSpc>
                <a:spcPct val="114000"/>
              </a:lnSpc>
              <a:spcBef>
                <a:spcPts val="0"/>
              </a:spcBef>
              <a:spcAft>
                <a:spcPts val="0"/>
              </a:spcAft>
              <a:buNone/>
            </a:pPr>
            <a:r>
              <a:rPr lang="en" sz="2000">
                <a:solidFill>
                  <a:srgbClr val="FFFFFF"/>
                </a:solidFill>
                <a:latin typeface="Source Sans Pro"/>
                <a:ea typeface="Source Sans Pro"/>
                <a:cs typeface="Source Sans Pro"/>
                <a:sym typeface="Source Sans Pro"/>
              </a:rPr>
              <a:t>“I feel like it should be from a higher authorization to actually close the Vet Center” </a:t>
            </a:r>
            <a:endParaRPr sz="1800">
              <a:solidFill>
                <a:srgbClr val="24292F"/>
              </a:solidFill>
              <a:latin typeface="Source Sans Pro"/>
              <a:ea typeface="Source Sans Pro"/>
              <a:cs typeface="Source Sans Pro"/>
              <a:sym typeface="Source Sans Pro"/>
            </a:endParaRPr>
          </a:p>
          <a:p>
            <a:pPr marL="0" lvl="0" indent="0" algn="l" rtl="0">
              <a:spcBef>
                <a:spcPts val="800"/>
              </a:spcBef>
              <a:spcAft>
                <a:spcPts val="0"/>
              </a:spcAft>
              <a:buNone/>
            </a:pPr>
            <a:endParaRPr>
              <a:solidFill>
                <a:srgbClr val="24292F"/>
              </a:solidFill>
              <a:latin typeface="Source Sans Pro"/>
              <a:ea typeface="Source Sans Pro"/>
              <a:cs typeface="Source Sans Pro"/>
              <a:sym typeface="Source Sans Pro"/>
            </a:endParaRPr>
          </a:p>
        </p:txBody>
      </p:sp>
      <p:pic>
        <p:nvPicPr>
          <p:cNvPr id="308" name="Google Shape;308;p46"/>
          <p:cNvPicPr preferRelativeResize="0"/>
          <p:nvPr/>
        </p:nvPicPr>
        <p:blipFill>
          <a:blip r:embed="rId3">
            <a:alphaModFix/>
          </a:blip>
          <a:stretch>
            <a:fillRect/>
          </a:stretch>
        </p:blipFill>
        <p:spPr>
          <a:xfrm>
            <a:off x="0" y="1107925"/>
            <a:ext cx="5699250" cy="39061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7"/>
          <p:cNvSpPr/>
          <p:nvPr/>
        </p:nvSpPr>
        <p:spPr>
          <a:xfrm>
            <a:off x="0" y="50"/>
            <a:ext cx="3431700" cy="5143500"/>
          </a:xfrm>
          <a:prstGeom prst="rect">
            <a:avLst/>
          </a:prstGeom>
          <a:solidFill>
            <a:srgbClr val="89BD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7"/>
          <p:cNvSpPr txBox="1">
            <a:spLocks noGrp="1"/>
          </p:cNvSpPr>
          <p:nvPr>
            <p:ph type="body" idx="2"/>
          </p:nvPr>
        </p:nvSpPr>
        <p:spPr>
          <a:xfrm>
            <a:off x="3612900" y="1457575"/>
            <a:ext cx="5254500" cy="3039000"/>
          </a:xfrm>
          <a:prstGeom prst="rect">
            <a:avLst/>
          </a:prstGeom>
        </p:spPr>
        <p:txBody>
          <a:bodyPr spcFirstLastPara="1" wrap="square" lIns="34275" tIns="34275" rIns="34275" bIns="34275" anchor="t" anchorCtr="0">
            <a:spAutoFit/>
          </a:bodyPr>
          <a:lstStyle/>
          <a:p>
            <a:pPr marL="342900" lvl="0" indent="-292100" algn="l" rtl="0">
              <a:lnSpc>
                <a:spcPct val="114000"/>
              </a:lnSpc>
              <a:spcBef>
                <a:spcPts val="0"/>
              </a:spcBef>
              <a:spcAft>
                <a:spcPts val="0"/>
              </a:spcAft>
              <a:buSzPts val="2000"/>
              <a:buChar char="●"/>
            </a:pPr>
            <a:r>
              <a:rPr lang="en" sz="2000" b="0"/>
              <a:t>Users lack clarity about what the operating status is, why it merits special attention, and what to do with it.</a:t>
            </a:r>
            <a:endParaRPr sz="2000" b="0"/>
          </a:p>
          <a:p>
            <a:pPr marL="342900" lvl="0" indent="-292100" algn="l" rtl="0">
              <a:lnSpc>
                <a:spcPct val="114000"/>
              </a:lnSpc>
              <a:spcBef>
                <a:spcPts val="800"/>
              </a:spcBef>
              <a:spcAft>
                <a:spcPts val="0"/>
              </a:spcAft>
              <a:buSzPts val="2000"/>
              <a:buChar char="●"/>
            </a:pPr>
            <a:r>
              <a:rPr lang="en" sz="2000" b="0"/>
              <a:t>None of the editors had experience with changing the operating status, and most had not used satellite locations. </a:t>
            </a:r>
            <a:endParaRPr sz="2000" b="0"/>
          </a:p>
          <a:p>
            <a:pPr marL="342900" lvl="0" indent="-292100" algn="l" rtl="0">
              <a:lnSpc>
                <a:spcPct val="114000"/>
              </a:lnSpc>
              <a:spcBef>
                <a:spcPts val="800"/>
              </a:spcBef>
              <a:spcAft>
                <a:spcPts val="800"/>
              </a:spcAft>
              <a:buSzPts val="2000"/>
              <a:buChar char="●"/>
            </a:pPr>
            <a:r>
              <a:rPr lang="en" sz="2000" b="0"/>
              <a:t>They weren’t sure if they had permission to make changes.</a:t>
            </a:r>
            <a:endParaRPr sz="2000" b="0"/>
          </a:p>
        </p:txBody>
      </p:sp>
      <p:pic>
        <p:nvPicPr>
          <p:cNvPr id="315" name="Google Shape;315;p47"/>
          <p:cNvPicPr preferRelativeResize="0"/>
          <p:nvPr/>
        </p:nvPicPr>
        <p:blipFill rotWithShape="1">
          <a:blip r:embed="rId3">
            <a:alphaModFix amt="21000"/>
          </a:blip>
          <a:srcRect/>
          <a:stretch/>
        </p:blipFill>
        <p:spPr>
          <a:xfrm>
            <a:off x="-427825" y="-427775"/>
            <a:ext cx="1885348" cy="1885348"/>
          </a:xfrm>
          <a:prstGeom prst="rect">
            <a:avLst/>
          </a:prstGeom>
          <a:noFill/>
          <a:ln>
            <a:noFill/>
          </a:ln>
        </p:spPr>
      </p:pic>
      <p:sp>
        <p:nvSpPr>
          <p:cNvPr id="316" name="Google Shape;316;p47"/>
          <p:cNvSpPr txBox="1"/>
          <p:nvPr/>
        </p:nvSpPr>
        <p:spPr>
          <a:xfrm>
            <a:off x="177125" y="0"/>
            <a:ext cx="3112500" cy="5143500"/>
          </a:xfrm>
          <a:prstGeom prst="rect">
            <a:avLst/>
          </a:prstGeom>
          <a:noFill/>
          <a:ln>
            <a:noFill/>
          </a:ln>
        </p:spPr>
        <p:txBody>
          <a:bodyPr spcFirstLastPara="1" wrap="square" lIns="91425" tIns="91425" rIns="91425" bIns="91425" anchor="ctr" anchorCtr="0">
            <a:noAutofit/>
          </a:bodyPr>
          <a:lstStyle/>
          <a:p>
            <a:pPr marL="0" lvl="0" indent="0" algn="l" rtl="0">
              <a:lnSpc>
                <a:spcPct val="114000"/>
              </a:lnSpc>
              <a:spcBef>
                <a:spcPts val="0"/>
              </a:spcBef>
              <a:spcAft>
                <a:spcPts val="800"/>
              </a:spcAft>
              <a:buNone/>
            </a:pPr>
            <a:r>
              <a:rPr lang="en" sz="2000">
                <a:solidFill>
                  <a:srgbClr val="FFFFFF"/>
                </a:solidFill>
                <a:latin typeface="Source Sans Pro"/>
                <a:ea typeface="Source Sans Pro"/>
                <a:cs typeface="Source Sans Pro"/>
                <a:sym typeface="Source Sans Pro"/>
              </a:rPr>
              <a:t>The operating status is critical info for a Veteran planning a visit. If it’s not accurate, Vets will lose trust in the VA. </a:t>
            </a:r>
            <a:r>
              <a:rPr lang="en" sz="2100">
                <a:solidFill>
                  <a:srgbClr val="FFFFFF"/>
                </a:solidFill>
                <a:latin typeface="Source Sans Pro"/>
                <a:ea typeface="Source Sans Pro"/>
                <a:cs typeface="Source Sans Pro"/>
                <a:sym typeface="Source Sans Pro"/>
              </a:rPr>
              <a:t> </a:t>
            </a:r>
            <a:endParaRPr sz="2100">
              <a:solidFill>
                <a:schemeClr val="accent6"/>
              </a:solidFill>
              <a:latin typeface="Source Sans Pro SemiBold"/>
              <a:ea typeface="Source Sans Pro SemiBold"/>
              <a:cs typeface="Source Sans Pro SemiBold"/>
              <a:sym typeface="Source Sans Pro SemiBold"/>
            </a:endParaRPr>
          </a:p>
        </p:txBody>
      </p:sp>
      <p:sp>
        <p:nvSpPr>
          <p:cNvPr id="317" name="Google Shape;317;p47"/>
          <p:cNvSpPr txBox="1">
            <a:spLocks noGrp="1"/>
          </p:cNvSpPr>
          <p:nvPr>
            <p:ph type="title"/>
          </p:nvPr>
        </p:nvSpPr>
        <p:spPr>
          <a:xfrm>
            <a:off x="3612906" y="262300"/>
            <a:ext cx="5331300" cy="505200"/>
          </a:xfrm>
          <a:prstGeom prst="rect">
            <a:avLst/>
          </a:prstGeom>
        </p:spPr>
        <p:txBody>
          <a:bodyPr spcFirstLastPara="1" wrap="square" lIns="34275" tIns="34275" rIns="34275" bIns="34275" anchor="t" anchorCtr="0">
            <a:noAutofit/>
          </a:bodyPr>
          <a:lstStyle/>
          <a:p>
            <a:pPr marL="347472" lvl="0" indent="-347472" algn="l" rtl="0">
              <a:lnSpc>
                <a:spcPct val="115000"/>
              </a:lnSpc>
              <a:spcBef>
                <a:spcPts val="0"/>
              </a:spcBef>
              <a:spcAft>
                <a:spcPts val="0"/>
              </a:spcAft>
              <a:buNone/>
            </a:pPr>
            <a:r>
              <a:rPr lang="en" sz="2500">
                <a:solidFill>
                  <a:schemeClr val="dk1"/>
                </a:solidFill>
              </a:rPr>
              <a:t> 3.  Operating status &amp; satellite locations  are a mysterious tangle</a:t>
            </a:r>
            <a:endParaRPr sz="2500">
              <a:solidFill>
                <a:schemeClr val="dk1"/>
              </a:solidFill>
            </a:endParaRPr>
          </a:p>
          <a:p>
            <a:pPr marL="0" lvl="0" indent="0" algn="l" rtl="0">
              <a:lnSpc>
                <a:spcPct val="115000"/>
              </a:lnSpc>
              <a:spcBef>
                <a:spcPts val="0"/>
              </a:spcBef>
              <a:spcAft>
                <a:spcPts val="0"/>
              </a:spcAft>
              <a:buNone/>
            </a:pPr>
            <a:endParaRPr sz="2500">
              <a:solidFill>
                <a:schemeClr val="dk1"/>
              </a:solidFill>
            </a:endParaRPr>
          </a:p>
          <a:p>
            <a:pPr marL="0" lvl="0" indent="0" algn="l" rtl="0">
              <a:lnSpc>
                <a:spcPct val="115000"/>
              </a:lnSpc>
              <a:spcBef>
                <a:spcPts val="0"/>
              </a:spcBef>
              <a:spcAft>
                <a:spcPts val="0"/>
              </a:spcAft>
              <a:buNone/>
            </a:pP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8"/>
          <p:cNvSpPr txBox="1">
            <a:spLocks noGrp="1"/>
          </p:cNvSpPr>
          <p:nvPr>
            <p:ph type="title"/>
          </p:nvPr>
        </p:nvSpPr>
        <p:spPr>
          <a:xfrm>
            <a:off x="0" y="1314275"/>
            <a:ext cx="9144000" cy="484800"/>
          </a:xfrm>
          <a:prstGeom prst="rect">
            <a:avLst/>
          </a:prstGeom>
        </p:spPr>
        <p:txBody>
          <a:bodyPr spcFirstLastPara="1" wrap="square" lIns="34275" tIns="34275" rIns="34275" bIns="34275" anchor="ctr" anchorCtr="0">
            <a:spAutoFit/>
          </a:bodyPr>
          <a:lstStyle/>
          <a:p>
            <a:pPr marL="0" lvl="0" indent="0" algn="ctr" rtl="0">
              <a:spcBef>
                <a:spcPts val="0"/>
              </a:spcBef>
              <a:spcAft>
                <a:spcPts val="0"/>
              </a:spcAft>
              <a:buNone/>
            </a:pPr>
            <a:r>
              <a:rPr lang="en">
                <a:solidFill>
                  <a:schemeClr val="dk1"/>
                </a:solidFill>
              </a:rPr>
              <a:t>Offer clear guidance &amp; keep testing </a:t>
            </a:r>
            <a:endParaRPr/>
          </a:p>
        </p:txBody>
      </p:sp>
      <p:sp>
        <p:nvSpPr>
          <p:cNvPr id="323" name="Google Shape;323;p48"/>
          <p:cNvSpPr txBox="1">
            <a:spLocks noGrp="1"/>
          </p:cNvSpPr>
          <p:nvPr>
            <p:ph type="subTitle" idx="4294967295"/>
          </p:nvPr>
        </p:nvSpPr>
        <p:spPr>
          <a:xfrm>
            <a:off x="1480350" y="908225"/>
            <a:ext cx="1625700" cy="284700"/>
          </a:xfrm>
          <a:prstGeom prst="rect">
            <a:avLst/>
          </a:prstGeom>
        </p:spPr>
        <p:txBody>
          <a:bodyPr spcFirstLastPara="1" wrap="square" lIns="34275" tIns="34275" rIns="34275" bIns="34275" anchor="ctr" anchorCtr="0">
            <a:spAutoFit/>
          </a:bodyPr>
          <a:lstStyle/>
          <a:p>
            <a:pPr marL="0" lvl="0" indent="0" algn="l" rtl="0">
              <a:spcBef>
                <a:spcPts val="600"/>
              </a:spcBef>
              <a:spcAft>
                <a:spcPts val="0"/>
              </a:spcAft>
              <a:buNone/>
            </a:pPr>
            <a:r>
              <a:rPr lang="en" sz="1400" b="1">
                <a:solidFill>
                  <a:srgbClr val="7F8EA3"/>
                </a:solidFill>
              </a:rPr>
              <a:t>Recommendation</a:t>
            </a:r>
            <a:endParaRPr sz="1400" b="1">
              <a:solidFill>
                <a:srgbClr val="7F8EA3"/>
              </a:solidFill>
            </a:endParaRPr>
          </a:p>
        </p:txBody>
      </p:sp>
      <p:sp>
        <p:nvSpPr>
          <p:cNvPr id="324" name="Google Shape;324;p48"/>
          <p:cNvSpPr txBox="1"/>
          <p:nvPr/>
        </p:nvSpPr>
        <p:spPr>
          <a:xfrm>
            <a:off x="2433750" y="2323675"/>
            <a:ext cx="4276500" cy="2165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54454"/>
              </a:buClr>
              <a:buSzPts val="1600"/>
              <a:buFont typeface="Source Sans Pro"/>
              <a:buChar char="●"/>
            </a:pPr>
            <a:r>
              <a:rPr lang="en" sz="1600">
                <a:solidFill>
                  <a:srgbClr val="454454"/>
                </a:solidFill>
                <a:latin typeface="Source Sans Pro"/>
                <a:ea typeface="Source Sans Pro"/>
                <a:cs typeface="Source Sans Pro"/>
                <a:sym typeface="Source Sans Pro"/>
              </a:rPr>
              <a:t>Provide clear guidance about how and when to update the operating status</a:t>
            </a:r>
            <a:endParaRPr sz="1600">
              <a:solidFill>
                <a:srgbClr val="454454"/>
              </a:solidFill>
              <a:latin typeface="Source Sans Pro"/>
              <a:ea typeface="Source Sans Pro"/>
              <a:cs typeface="Source Sans Pro"/>
              <a:sym typeface="Source Sans Pro"/>
            </a:endParaRPr>
          </a:p>
          <a:p>
            <a:pPr marL="457200" lvl="0" indent="-330200" algn="l" rtl="0">
              <a:spcBef>
                <a:spcPts val="1000"/>
              </a:spcBef>
              <a:spcAft>
                <a:spcPts val="0"/>
              </a:spcAft>
              <a:buClr>
                <a:srgbClr val="454454"/>
              </a:buClr>
              <a:buSzPts val="1600"/>
              <a:buFont typeface="Source Sans Pro"/>
              <a:buChar char="●"/>
            </a:pPr>
            <a:r>
              <a:rPr lang="en" sz="1600">
                <a:solidFill>
                  <a:srgbClr val="454454"/>
                </a:solidFill>
                <a:latin typeface="Source Sans Pro"/>
                <a:ea typeface="Source Sans Pro"/>
                <a:cs typeface="Source Sans Pro"/>
                <a:sym typeface="Source Sans Pro"/>
              </a:rPr>
              <a:t>Surface operating status for all locations in one widget on the dashboard </a:t>
            </a:r>
            <a:endParaRPr sz="1600">
              <a:solidFill>
                <a:srgbClr val="454454"/>
              </a:solidFill>
              <a:latin typeface="Source Sans Pro"/>
              <a:ea typeface="Source Sans Pro"/>
              <a:cs typeface="Source Sans Pro"/>
              <a:sym typeface="Source Sans Pro"/>
            </a:endParaRPr>
          </a:p>
          <a:p>
            <a:pPr marL="457200" lvl="0" indent="-330200" algn="l" rtl="0">
              <a:spcBef>
                <a:spcPts val="1000"/>
              </a:spcBef>
              <a:spcAft>
                <a:spcPts val="1000"/>
              </a:spcAft>
              <a:buClr>
                <a:srgbClr val="454454"/>
              </a:buClr>
              <a:buSzPts val="1600"/>
              <a:buFont typeface="Source Sans Pro"/>
              <a:buChar char="●"/>
            </a:pPr>
            <a:r>
              <a:rPr lang="en" sz="1600">
                <a:solidFill>
                  <a:srgbClr val="454454"/>
                </a:solidFill>
                <a:latin typeface="Source Sans Pro"/>
                <a:ea typeface="Source Sans Pro"/>
                <a:cs typeface="Source Sans Pro"/>
                <a:sym typeface="Source Sans Pro"/>
              </a:rPr>
              <a:t>Do more user testing around operating status and satellite locations as people use the features more</a:t>
            </a:r>
            <a:endParaRPr sz="1600">
              <a:solidFill>
                <a:srgbClr val="454454"/>
              </a:solidFill>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aphicFrame>
        <p:nvGraphicFramePr>
          <p:cNvPr id="329" name="Google Shape;329;p49"/>
          <p:cNvGraphicFramePr/>
          <p:nvPr/>
        </p:nvGraphicFramePr>
        <p:xfrm>
          <a:off x="558495" y="1218889"/>
          <a:ext cx="3000000" cy="3000000"/>
        </p:xfrm>
        <a:graphic>
          <a:graphicData uri="http://schemas.openxmlformats.org/drawingml/2006/table">
            <a:tbl>
              <a:tblPr>
                <a:noFill/>
                <a:tableStyleId>{C34EEADF-EDFC-4DEB-9214-91A1EA5F1E75}</a:tableStyleId>
              </a:tblPr>
              <a:tblGrid>
                <a:gridCol w="6816175">
                  <a:extLst>
                    <a:ext uri="{9D8B030D-6E8A-4147-A177-3AD203B41FA5}">
                      <a16:colId xmlns:a16="http://schemas.microsoft.com/office/drawing/2014/main" val="20000"/>
                    </a:ext>
                  </a:extLst>
                </a:gridCol>
                <a:gridCol w="1128725">
                  <a:extLst>
                    <a:ext uri="{9D8B030D-6E8A-4147-A177-3AD203B41FA5}">
                      <a16:colId xmlns:a16="http://schemas.microsoft.com/office/drawing/2014/main" val="20001"/>
                    </a:ext>
                  </a:extLst>
                </a:gridCol>
              </a:tblGrid>
              <a:tr h="589900">
                <a:tc>
                  <a:txBody>
                    <a:bodyPr/>
                    <a:lstStyle/>
                    <a:p>
                      <a:pPr marL="0" lvl="0" indent="0" algn="l" rtl="0">
                        <a:lnSpc>
                          <a:spcPct val="115000"/>
                        </a:lnSpc>
                        <a:spcBef>
                          <a:spcPts val="0"/>
                        </a:spcBef>
                        <a:spcAft>
                          <a:spcPts val="0"/>
                        </a:spcAft>
                        <a:buNone/>
                      </a:pPr>
                      <a:r>
                        <a:rPr lang="en">
                          <a:solidFill>
                            <a:srgbClr val="24292F"/>
                          </a:solidFill>
                          <a:highlight>
                            <a:srgbClr val="FFFFFF"/>
                          </a:highlight>
                          <a:latin typeface="Source Sans Pro"/>
                          <a:ea typeface="Source Sans Pro"/>
                          <a:cs typeface="Source Sans Pro"/>
                          <a:sym typeface="Source Sans Pro"/>
                        </a:rPr>
                        <a:t>Does orienting editors with “top tasks” align with how they actually work? </a:t>
                      </a:r>
                      <a:endParaRPr>
                        <a:latin typeface="Source Sans Pro"/>
                        <a:ea typeface="Source Sans Pro"/>
                        <a:cs typeface="Source Sans Pro"/>
                        <a:sym typeface="Source Sans Pro"/>
                      </a:endParaRPr>
                    </a:p>
                  </a:txBody>
                  <a:tcPr marL="182875" marR="182875" marT="182875" marB="182875"/>
                </a:tc>
                <a:tc>
                  <a:txBody>
                    <a:bodyPr/>
                    <a:lstStyle/>
                    <a:p>
                      <a:pPr marL="0" lvl="0" indent="0" algn="l" rtl="0">
                        <a:lnSpc>
                          <a:spcPct val="115000"/>
                        </a:lnSpc>
                        <a:spcBef>
                          <a:spcPts val="0"/>
                        </a:spcBef>
                        <a:spcAft>
                          <a:spcPts val="0"/>
                        </a:spcAft>
                        <a:buNone/>
                      </a:pPr>
                      <a:r>
                        <a:rPr lang="en" b="1">
                          <a:solidFill>
                            <a:srgbClr val="24292F"/>
                          </a:solidFill>
                          <a:highlight>
                            <a:srgbClr val="FFFFFF"/>
                          </a:highlight>
                          <a:latin typeface="Source Sans Pro"/>
                          <a:ea typeface="Source Sans Pro"/>
                          <a:cs typeface="Source Sans Pro"/>
                          <a:sym typeface="Source Sans Pro"/>
                        </a:rPr>
                        <a:t>YES </a:t>
                      </a:r>
                      <a:endParaRPr sz="1200"/>
                    </a:p>
                  </a:txBody>
                  <a:tcPr marL="182875" marR="182875" marT="182875" marB="182875"/>
                </a:tc>
                <a:extLst>
                  <a:ext uri="{0D108BD9-81ED-4DB2-BD59-A6C34878D82A}">
                    <a16:rowId xmlns:a16="http://schemas.microsoft.com/office/drawing/2014/main" val="10000"/>
                  </a:ext>
                </a:extLst>
              </a:tr>
              <a:tr h="861750">
                <a:tc>
                  <a:txBody>
                    <a:bodyPr/>
                    <a:lstStyle/>
                    <a:p>
                      <a:pPr marL="0" lvl="0" indent="0" algn="l" rtl="0">
                        <a:lnSpc>
                          <a:spcPct val="115000"/>
                        </a:lnSpc>
                        <a:spcBef>
                          <a:spcPts val="0"/>
                        </a:spcBef>
                        <a:spcAft>
                          <a:spcPts val="0"/>
                        </a:spcAft>
                        <a:buNone/>
                      </a:pPr>
                      <a:r>
                        <a:rPr lang="en">
                          <a:solidFill>
                            <a:srgbClr val="24292F"/>
                          </a:solidFill>
                          <a:highlight>
                            <a:srgbClr val="FFFFFF"/>
                          </a:highlight>
                          <a:latin typeface="Source Sans Pro"/>
                          <a:ea typeface="Source Sans Pro"/>
                          <a:cs typeface="Source Sans Pro"/>
                          <a:sym typeface="Source Sans Pro"/>
                        </a:rPr>
                        <a:t>Does the dashboard help editors bridge the gap between how the content model structures information, and their own mental model for their site's content?</a:t>
                      </a:r>
                      <a:endParaRPr sz="1200"/>
                    </a:p>
                  </a:txBody>
                  <a:tcPr marL="182875" marR="182875" marT="182875" marB="182875"/>
                </a:tc>
                <a:tc>
                  <a:txBody>
                    <a:bodyPr/>
                    <a:lstStyle/>
                    <a:p>
                      <a:pPr marL="0" lvl="0" indent="0" algn="l" rtl="0">
                        <a:lnSpc>
                          <a:spcPct val="115000"/>
                        </a:lnSpc>
                        <a:spcBef>
                          <a:spcPts val="0"/>
                        </a:spcBef>
                        <a:spcAft>
                          <a:spcPts val="0"/>
                        </a:spcAft>
                        <a:buNone/>
                      </a:pPr>
                      <a:r>
                        <a:rPr lang="en" b="1">
                          <a:solidFill>
                            <a:srgbClr val="24292F"/>
                          </a:solidFill>
                          <a:latin typeface="Source Sans Pro"/>
                          <a:ea typeface="Source Sans Pro"/>
                          <a:cs typeface="Source Sans Pro"/>
                          <a:sym typeface="Source Sans Pro"/>
                        </a:rPr>
                        <a:t>Sort of</a:t>
                      </a:r>
                      <a:endParaRPr sz="1200"/>
                    </a:p>
                  </a:txBody>
                  <a:tcPr marL="182875" marR="182875" marT="182875" marB="182875"/>
                </a:tc>
                <a:extLst>
                  <a:ext uri="{0D108BD9-81ED-4DB2-BD59-A6C34878D82A}">
                    <a16:rowId xmlns:a16="http://schemas.microsoft.com/office/drawing/2014/main" val="10001"/>
                  </a:ext>
                </a:extLst>
              </a:tr>
              <a:tr h="723250">
                <a:tc>
                  <a:txBody>
                    <a:bodyPr/>
                    <a:lstStyle/>
                    <a:p>
                      <a:pPr marL="0" lvl="0" indent="0" algn="l" rtl="0">
                        <a:lnSpc>
                          <a:spcPct val="115000"/>
                        </a:lnSpc>
                        <a:spcBef>
                          <a:spcPts val="300"/>
                        </a:spcBef>
                        <a:spcAft>
                          <a:spcPts val="0"/>
                        </a:spcAft>
                        <a:buNone/>
                      </a:pPr>
                      <a:r>
                        <a:rPr lang="en">
                          <a:solidFill>
                            <a:srgbClr val="24292F"/>
                          </a:solidFill>
                          <a:highlight>
                            <a:srgbClr val="FFFFFF"/>
                          </a:highlight>
                          <a:latin typeface="Source Sans Pro"/>
                          <a:ea typeface="Source Sans Pro"/>
                          <a:cs typeface="Source Sans Pro"/>
                          <a:sym typeface="Source Sans Pro"/>
                        </a:rPr>
                        <a:t>Do the cards help editors understand where their content will end up on the website?</a:t>
                      </a:r>
                      <a:endParaRPr sz="1200"/>
                    </a:p>
                  </a:txBody>
                  <a:tcPr marL="182875" marR="182875" marT="182875" marB="182875"/>
                </a:tc>
                <a:tc>
                  <a:txBody>
                    <a:bodyPr/>
                    <a:lstStyle/>
                    <a:p>
                      <a:pPr marL="0" lvl="0" indent="0" algn="l" rtl="0">
                        <a:lnSpc>
                          <a:spcPct val="115000"/>
                        </a:lnSpc>
                        <a:spcBef>
                          <a:spcPts val="300"/>
                        </a:spcBef>
                        <a:spcAft>
                          <a:spcPts val="0"/>
                        </a:spcAft>
                        <a:buNone/>
                      </a:pPr>
                      <a:r>
                        <a:rPr lang="en" b="1">
                          <a:solidFill>
                            <a:srgbClr val="24292F"/>
                          </a:solidFill>
                          <a:highlight>
                            <a:srgbClr val="FFFFFF"/>
                          </a:highlight>
                          <a:latin typeface="Source Sans Pro"/>
                          <a:ea typeface="Source Sans Pro"/>
                          <a:cs typeface="Source Sans Pro"/>
                          <a:sym typeface="Source Sans Pro"/>
                        </a:rPr>
                        <a:t>YES</a:t>
                      </a:r>
                      <a:endParaRPr sz="1200" b="1"/>
                    </a:p>
                  </a:txBody>
                  <a:tcPr marL="182875" marR="182875" marT="182875" marB="182875"/>
                </a:tc>
                <a:extLst>
                  <a:ext uri="{0D108BD9-81ED-4DB2-BD59-A6C34878D82A}">
                    <a16:rowId xmlns:a16="http://schemas.microsoft.com/office/drawing/2014/main" val="10002"/>
                  </a:ext>
                </a:extLst>
              </a:tr>
              <a:tr h="723250">
                <a:tc>
                  <a:txBody>
                    <a:bodyPr/>
                    <a:lstStyle/>
                    <a:p>
                      <a:pPr marL="0" lvl="0" indent="0" algn="l" rtl="0">
                        <a:lnSpc>
                          <a:spcPct val="115000"/>
                        </a:lnSpc>
                        <a:spcBef>
                          <a:spcPts val="300"/>
                        </a:spcBef>
                        <a:spcAft>
                          <a:spcPts val="0"/>
                        </a:spcAft>
                        <a:buNone/>
                      </a:pPr>
                      <a:r>
                        <a:rPr lang="en">
                          <a:solidFill>
                            <a:srgbClr val="24292F"/>
                          </a:solidFill>
                          <a:highlight>
                            <a:srgbClr val="FFFFFF"/>
                          </a:highlight>
                          <a:latin typeface="Source Sans Pro"/>
                          <a:ea typeface="Source Sans Pro"/>
                          <a:cs typeface="Source Sans Pro"/>
                          <a:sym typeface="Source Sans Pro"/>
                        </a:rPr>
                        <a:t>Once editors have saved changes to content, how do they get back to the Vet Center dashboard to find other tasks?</a:t>
                      </a:r>
                      <a:endParaRPr sz="1200"/>
                    </a:p>
                  </a:txBody>
                  <a:tcPr marL="182875" marR="182875" marT="182875" marB="182875"/>
                </a:tc>
                <a:tc>
                  <a:txBody>
                    <a:bodyPr/>
                    <a:lstStyle/>
                    <a:p>
                      <a:pPr marL="0" lvl="0" indent="0" algn="l" rtl="0">
                        <a:lnSpc>
                          <a:spcPct val="115000"/>
                        </a:lnSpc>
                        <a:spcBef>
                          <a:spcPts val="300"/>
                        </a:spcBef>
                        <a:spcAft>
                          <a:spcPts val="0"/>
                        </a:spcAft>
                        <a:buNone/>
                      </a:pPr>
                      <a:r>
                        <a:rPr lang="en" b="1">
                          <a:solidFill>
                            <a:srgbClr val="24292F"/>
                          </a:solidFill>
                          <a:highlight>
                            <a:srgbClr val="FFFFFF"/>
                          </a:highlight>
                          <a:latin typeface="Source Sans Pro"/>
                          <a:ea typeface="Source Sans Pro"/>
                          <a:cs typeface="Source Sans Pro"/>
                          <a:sym typeface="Source Sans Pro"/>
                        </a:rPr>
                        <a:t>It varies</a:t>
                      </a:r>
                      <a:endParaRPr sz="1200" b="1"/>
                    </a:p>
                  </a:txBody>
                  <a:tcPr marL="182875" marR="182875" marT="182875" marB="182875"/>
                </a:tc>
                <a:extLst>
                  <a:ext uri="{0D108BD9-81ED-4DB2-BD59-A6C34878D82A}">
                    <a16:rowId xmlns:a16="http://schemas.microsoft.com/office/drawing/2014/main" val="10003"/>
                  </a:ext>
                </a:extLst>
              </a:tr>
              <a:tr h="508000">
                <a:tc>
                  <a:txBody>
                    <a:bodyPr/>
                    <a:lstStyle/>
                    <a:p>
                      <a:pPr marL="0" lvl="0" indent="0" algn="l" rtl="0">
                        <a:lnSpc>
                          <a:spcPct val="115000"/>
                        </a:lnSpc>
                        <a:spcBef>
                          <a:spcPts val="0"/>
                        </a:spcBef>
                        <a:spcAft>
                          <a:spcPts val="0"/>
                        </a:spcAft>
                        <a:buNone/>
                      </a:pPr>
                      <a:r>
                        <a:rPr lang="en">
                          <a:solidFill>
                            <a:srgbClr val="24292F"/>
                          </a:solidFill>
                          <a:highlight>
                            <a:srgbClr val="FFFFFF"/>
                          </a:highlight>
                          <a:latin typeface="Source Sans Pro"/>
                          <a:ea typeface="Source Sans Pro"/>
                          <a:cs typeface="Source Sans Pro"/>
                          <a:sym typeface="Source Sans Pro"/>
                        </a:rPr>
                        <a:t>Is the satellite location operating status dashboard useful? </a:t>
                      </a:r>
                      <a:endParaRPr sz="1200"/>
                    </a:p>
                  </a:txBody>
                  <a:tcPr marL="182875" marR="182875" marT="182875" marB="182875"/>
                </a:tc>
                <a:tc>
                  <a:txBody>
                    <a:bodyPr/>
                    <a:lstStyle/>
                    <a:p>
                      <a:pPr marL="0" lvl="0" indent="0" algn="l" rtl="0">
                        <a:lnSpc>
                          <a:spcPct val="115000"/>
                        </a:lnSpc>
                        <a:spcBef>
                          <a:spcPts val="0"/>
                        </a:spcBef>
                        <a:spcAft>
                          <a:spcPts val="0"/>
                        </a:spcAft>
                        <a:buNone/>
                      </a:pPr>
                      <a:r>
                        <a:rPr lang="en" b="1">
                          <a:solidFill>
                            <a:srgbClr val="24292F"/>
                          </a:solidFill>
                          <a:latin typeface="Source Sans Pro"/>
                          <a:ea typeface="Source Sans Pro"/>
                          <a:cs typeface="Source Sans Pro"/>
                          <a:sym typeface="Source Sans Pro"/>
                        </a:rPr>
                        <a:t>Not yet</a:t>
                      </a:r>
                      <a:endParaRPr sz="1200"/>
                    </a:p>
                  </a:txBody>
                  <a:tcPr marL="182875" marR="182875" marT="182875" marB="182875"/>
                </a:tc>
                <a:extLst>
                  <a:ext uri="{0D108BD9-81ED-4DB2-BD59-A6C34878D82A}">
                    <a16:rowId xmlns:a16="http://schemas.microsoft.com/office/drawing/2014/main" val="10004"/>
                  </a:ext>
                </a:extLst>
              </a:tr>
            </a:tbl>
          </a:graphicData>
        </a:graphic>
      </p:graphicFrame>
      <p:sp>
        <p:nvSpPr>
          <p:cNvPr id="330" name="Google Shape;330;p49"/>
          <p:cNvSpPr txBox="1"/>
          <p:nvPr/>
        </p:nvSpPr>
        <p:spPr>
          <a:xfrm>
            <a:off x="438025" y="438025"/>
            <a:ext cx="65706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solidFill>
                  <a:schemeClr val="dk1"/>
                </a:solidFill>
                <a:latin typeface="Bitter"/>
                <a:ea typeface="Bitter"/>
                <a:cs typeface="Bitter"/>
                <a:sym typeface="Bitter"/>
              </a:rPr>
              <a:t>Summary of Findings</a:t>
            </a:r>
            <a:endParaRPr sz="2700">
              <a:solidFill>
                <a:schemeClr val="dk1"/>
              </a:solidFill>
              <a:latin typeface="Bitter"/>
              <a:ea typeface="Bitter"/>
              <a:cs typeface="Bitter"/>
              <a:sym typeface="Bitt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p>
            <a:pPr marL="0" lvl="0" indent="0" algn="l" rtl="0">
              <a:lnSpc>
                <a:spcPct val="100000"/>
              </a:lnSpc>
              <a:spcBef>
                <a:spcPts val="0"/>
              </a:spcBef>
              <a:spcAft>
                <a:spcPts val="0"/>
              </a:spcAft>
              <a:buClr>
                <a:srgbClr val="FFFFFF"/>
              </a:buClr>
              <a:buSzPts val="3600"/>
              <a:buFont typeface="Bitter"/>
              <a:buNone/>
            </a:pPr>
            <a:r>
              <a:rPr lang="en"/>
              <a:t>Additional Insights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1"/>
          <p:cNvSpPr txBox="1">
            <a:spLocks noGrp="1"/>
          </p:cNvSpPr>
          <p:nvPr>
            <p:ph type="title"/>
          </p:nvPr>
        </p:nvSpPr>
        <p:spPr>
          <a:xfrm>
            <a:off x="459881" y="142925"/>
            <a:ext cx="5331300" cy="505200"/>
          </a:xfrm>
          <a:prstGeom prst="rect">
            <a:avLst/>
          </a:prstGeom>
        </p:spPr>
        <p:txBody>
          <a:bodyPr spcFirstLastPara="1" wrap="square" lIns="34275" tIns="34275" rIns="34275" bIns="34275" anchor="t" anchorCtr="0">
            <a:noAutofit/>
          </a:bodyPr>
          <a:lstStyle/>
          <a:p>
            <a:pPr marL="457200" lvl="0" indent="-374650" algn="l" rtl="0">
              <a:lnSpc>
                <a:spcPct val="115000"/>
              </a:lnSpc>
              <a:spcBef>
                <a:spcPts val="0"/>
              </a:spcBef>
              <a:spcAft>
                <a:spcPts val="0"/>
              </a:spcAft>
              <a:buClr>
                <a:schemeClr val="dk1"/>
              </a:buClr>
              <a:buSzPts val="2300"/>
              <a:buAutoNum type="arabicPeriod"/>
            </a:pPr>
            <a:r>
              <a:rPr lang="en" sz="2300">
                <a:solidFill>
                  <a:schemeClr val="dk1"/>
                </a:solidFill>
              </a:rPr>
              <a:t>Featured content is high value; events can help long term</a:t>
            </a:r>
            <a:endParaRPr sz="2300">
              <a:solidFill>
                <a:schemeClr val="dk1"/>
              </a:solidFill>
            </a:endParaRPr>
          </a:p>
          <a:p>
            <a:pPr marL="0" lvl="0" indent="0" algn="l" rtl="0">
              <a:lnSpc>
                <a:spcPct val="115000"/>
              </a:lnSpc>
              <a:spcBef>
                <a:spcPts val="0"/>
              </a:spcBef>
              <a:spcAft>
                <a:spcPts val="0"/>
              </a:spcAft>
              <a:buNone/>
            </a:pPr>
            <a:endParaRPr sz="2300">
              <a:solidFill>
                <a:schemeClr val="dk1"/>
              </a:solidFill>
            </a:endParaRPr>
          </a:p>
          <a:p>
            <a:pPr marL="0" lvl="0" indent="0" algn="l" rtl="0">
              <a:lnSpc>
                <a:spcPct val="115000"/>
              </a:lnSpc>
              <a:spcBef>
                <a:spcPts val="0"/>
              </a:spcBef>
              <a:spcAft>
                <a:spcPts val="0"/>
              </a:spcAft>
              <a:buNone/>
            </a:pPr>
            <a:endParaRPr sz="2300"/>
          </a:p>
        </p:txBody>
      </p:sp>
      <p:sp>
        <p:nvSpPr>
          <p:cNvPr id="342" name="Google Shape;342;p51"/>
          <p:cNvSpPr txBox="1"/>
          <p:nvPr/>
        </p:nvSpPr>
        <p:spPr>
          <a:xfrm>
            <a:off x="6007950" y="355350"/>
            <a:ext cx="31359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rgbClr val="F2F2F2"/>
                </a:solidFill>
                <a:latin typeface="Source Sans Pro"/>
                <a:ea typeface="Source Sans Pro"/>
                <a:cs typeface="Source Sans Pro"/>
                <a:sym typeface="Source Sans Pro"/>
              </a:rPr>
              <a:t>"Everything I do is right here. Community events and new services... Anything special that we offer, I just go to featured content."</a:t>
            </a:r>
            <a:endParaRPr sz="2200">
              <a:solidFill>
                <a:srgbClr val="F2F2F2"/>
              </a:solidFill>
              <a:latin typeface="Source Sans Pro"/>
              <a:ea typeface="Source Sans Pro"/>
              <a:cs typeface="Source Sans Pro"/>
              <a:sym typeface="Source Sans Pro"/>
            </a:endParaRPr>
          </a:p>
        </p:txBody>
      </p:sp>
      <p:sp>
        <p:nvSpPr>
          <p:cNvPr id="343" name="Google Shape;343;p51"/>
          <p:cNvSpPr txBox="1"/>
          <p:nvPr/>
        </p:nvSpPr>
        <p:spPr>
          <a:xfrm>
            <a:off x="6007950" y="2706725"/>
            <a:ext cx="30255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rgbClr val="F2F2F2"/>
                </a:solidFill>
                <a:latin typeface="Source Sans Pro"/>
                <a:ea typeface="Source Sans Pro"/>
                <a:cs typeface="Source Sans Pro"/>
                <a:sym typeface="Source Sans Pro"/>
              </a:rPr>
              <a:t>"It’s really hard to fit everything into the field. I had to go back in a million times."</a:t>
            </a:r>
            <a:endParaRPr/>
          </a:p>
        </p:txBody>
      </p:sp>
      <p:pic>
        <p:nvPicPr>
          <p:cNvPr id="344" name="Google Shape;344;p51"/>
          <p:cNvPicPr preferRelativeResize="0"/>
          <p:nvPr/>
        </p:nvPicPr>
        <p:blipFill>
          <a:blip r:embed="rId3">
            <a:alphaModFix/>
          </a:blip>
          <a:stretch>
            <a:fillRect/>
          </a:stretch>
        </p:blipFill>
        <p:spPr>
          <a:xfrm>
            <a:off x="356050" y="1013500"/>
            <a:ext cx="2375425" cy="1835950"/>
          </a:xfrm>
          <a:prstGeom prst="rect">
            <a:avLst/>
          </a:prstGeom>
          <a:noFill/>
          <a:ln>
            <a:noFill/>
          </a:ln>
        </p:spPr>
      </p:pic>
      <p:pic>
        <p:nvPicPr>
          <p:cNvPr id="345" name="Google Shape;345;p51"/>
          <p:cNvPicPr preferRelativeResize="0"/>
          <p:nvPr/>
        </p:nvPicPr>
        <p:blipFill>
          <a:blip r:embed="rId4">
            <a:alphaModFix/>
          </a:blip>
          <a:stretch>
            <a:fillRect/>
          </a:stretch>
        </p:blipFill>
        <p:spPr>
          <a:xfrm>
            <a:off x="646650" y="2939125"/>
            <a:ext cx="4957750" cy="2144975"/>
          </a:xfrm>
          <a:prstGeom prst="rect">
            <a:avLst/>
          </a:prstGeom>
          <a:noFill/>
          <a:ln>
            <a:noFill/>
          </a:ln>
        </p:spPr>
      </p:pic>
      <p:sp>
        <p:nvSpPr>
          <p:cNvPr id="346" name="Google Shape;346;p51"/>
          <p:cNvSpPr txBox="1"/>
          <p:nvPr/>
        </p:nvSpPr>
        <p:spPr>
          <a:xfrm>
            <a:off x="3013875" y="1210125"/>
            <a:ext cx="1805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Source Sans Pro"/>
                <a:ea typeface="Source Sans Pro"/>
                <a:cs typeface="Source Sans Pro"/>
                <a:sym typeface="Source Sans Pro"/>
              </a:rPr>
              <a:t>Dashboard</a:t>
            </a:r>
            <a:endParaRPr sz="1800">
              <a:solidFill>
                <a:schemeClr val="dk1"/>
              </a:solidFill>
              <a:latin typeface="Source Sans Pro"/>
              <a:ea typeface="Source Sans Pro"/>
              <a:cs typeface="Source Sans Pro"/>
              <a:sym typeface="Source Sans Pro"/>
            </a:endParaRPr>
          </a:p>
        </p:txBody>
      </p:sp>
      <p:cxnSp>
        <p:nvCxnSpPr>
          <p:cNvPr id="347" name="Google Shape;347;p51"/>
          <p:cNvCxnSpPr/>
          <p:nvPr/>
        </p:nvCxnSpPr>
        <p:spPr>
          <a:xfrm flipH="1">
            <a:off x="3090900" y="1671825"/>
            <a:ext cx="969300" cy="5400"/>
          </a:xfrm>
          <a:prstGeom prst="straightConnector1">
            <a:avLst/>
          </a:prstGeom>
          <a:noFill/>
          <a:ln w="9525" cap="flat" cmpd="sng">
            <a:solidFill>
              <a:schemeClr val="dk1"/>
            </a:solidFill>
            <a:prstDash val="solid"/>
            <a:round/>
            <a:headEnd type="none" w="med" len="med"/>
            <a:tailEnd type="triangle" w="med" len="med"/>
          </a:ln>
        </p:spPr>
      </p:cxnSp>
      <p:sp>
        <p:nvSpPr>
          <p:cNvPr id="348" name="Google Shape;348;p51"/>
          <p:cNvSpPr txBox="1"/>
          <p:nvPr/>
        </p:nvSpPr>
        <p:spPr>
          <a:xfrm>
            <a:off x="3581575" y="1922613"/>
            <a:ext cx="1805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Source Sans Pro"/>
                <a:ea typeface="Source Sans Pro"/>
                <a:cs typeface="Source Sans Pro"/>
                <a:sym typeface="Source Sans Pro"/>
              </a:rPr>
              <a:t>Front End</a:t>
            </a:r>
            <a:endParaRPr sz="1800">
              <a:solidFill>
                <a:schemeClr val="dk1"/>
              </a:solidFill>
              <a:latin typeface="Source Sans Pro"/>
              <a:ea typeface="Source Sans Pro"/>
              <a:cs typeface="Source Sans Pro"/>
              <a:sym typeface="Source Sans Pro"/>
            </a:endParaRPr>
          </a:p>
        </p:txBody>
      </p:sp>
      <p:cxnSp>
        <p:nvCxnSpPr>
          <p:cNvPr id="349" name="Google Shape;349;p51"/>
          <p:cNvCxnSpPr/>
          <p:nvPr/>
        </p:nvCxnSpPr>
        <p:spPr>
          <a:xfrm flipH="1">
            <a:off x="4712300" y="2048900"/>
            <a:ext cx="1200" cy="3711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2"/>
          <p:cNvSpPr/>
          <p:nvPr/>
        </p:nvSpPr>
        <p:spPr>
          <a:xfrm>
            <a:off x="0" y="50"/>
            <a:ext cx="3431700" cy="5143500"/>
          </a:xfrm>
          <a:prstGeom prst="rect">
            <a:avLst/>
          </a:prstGeom>
          <a:solidFill>
            <a:srgbClr val="89BD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2"/>
          <p:cNvSpPr txBox="1">
            <a:spLocks noGrp="1"/>
          </p:cNvSpPr>
          <p:nvPr>
            <p:ph type="body" idx="2"/>
          </p:nvPr>
        </p:nvSpPr>
        <p:spPr>
          <a:xfrm>
            <a:off x="3612900" y="1208850"/>
            <a:ext cx="5254500" cy="3390000"/>
          </a:xfrm>
          <a:prstGeom prst="rect">
            <a:avLst/>
          </a:prstGeom>
        </p:spPr>
        <p:txBody>
          <a:bodyPr spcFirstLastPara="1" wrap="square" lIns="34275" tIns="34275" rIns="34275" bIns="34275" anchor="t" anchorCtr="0">
            <a:spAutoFit/>
          </a:bodyPr>
          <a:lstStyle/>
          <a:p>
            <a:pPr marL="342900" lvl="0" indent="-292100" algn="l" rtl="0">
              <a:lnSpc>
                <a:spcPct val="114000"/>
              </a:lnSpc>
              <a:spcBef>
                <a:spcPts val="0"/>
              </a:spcBef>
              <a:spcAft>
                <a:spcPts val="0"/>
              </a:spcAft>
              <a:buSzPts val="2000"/>
              <a:buChar char="●"/>
            </a:pPr>
            <a:r>
              <a:rPr lang="en" sz="2000" b="0"/>
              <a:t>Participants value the featured content section because it allows them some freedom to reflect local offerings, such as events.</a:t>
            </a:r>
            <a:endParaRPr sz="2000" b="0" i="1">
              <a:solidFill>
                <a:schemeClr val="lt1"/>
              </a:solidFill>
            </a:endParaRPr>
          </a:p>
          <a:p>
            <a:pPr marL="342900" lvl="0" indent="-292100" algn="l" rtl="0">
              <a:lnSpc>
                <a:spcPct val="114000"/>
              </a:lnSpc>
              <a:spcBef>
                <a:spcPts val="800"/>
              </a:spcBef>
              <a:spcAft>
                <a:spcPts val="0"/>
              </a:spcAft>
              <a:buSzPts val="2000"/>
              <a:buChar char="●"/>
            </a:pPr>
            <a:r>
              <a:rPr lang="en" sz="2000" b="0"/>
              <a:t>However,  they chafe against restrictive character limits, which prevent them from providing adequate info about special programs to Veterans.</a:t>
            </a:r>
            <a:endParaRPr sz="2000" b="0"/>
          </a:p>
          <a:p>
            <a:pPr marL="342900" lvl="0" indent="-292100" algn="l" rtl="0">
              <a:lnSpc>
                <a:spcPct val="114000"/>
              </a:lnSpc>
              <a:spcBef>
                <a:spcPts val="800"/>
              </a:spcBef>
              <a:spcAft>
                <a:spcPts val="800"/>
              </a:spcAft>
              <a:buSzPts val="2000"/>
              <a:buChar char="●"/>
            </a:pPr>
            <a:r>
              <a:rPr lang="en" sz="2000" b="0"/>
              <a:t>Participants want better functionality for promoting events.</a:t>
            </a:r>
            <a:endParaRPr sz="2000" b="0"/>
          </a:p>
        </p:txBody>
      </p:sp>
      <p:pic>
        <p:nvPicPr>
          <p:cNvPr id="356" name="Google Shape;356;p52"/>
          <p:cNvPicPr preferRelativeResize="0"/>
          <p:nvPr/>
        </p:nvPicPr>
        <p:blipFill rotWithShape="1">
          <a:blip r:embed="rId3">
            <a:alphaModFix amt="21000"/>
          </a:blip>
          <a:srcRect/>
          <a:stretch/>
        </p:blipFill>
        <p:spPr>
          <a:xfrm>
            <a:off x="-427825" y="-427775"/>
            <a:ext cx="1885348" cy="1885348"/>
          </a:xfrm>
          <a:prstGeom prst="rect">
            <a:avLst/>
          </a:prstGeom>
          <a:noFill/>
          <a:ln>
            <a:noFill/>
          </a:ln>
        </p:spPr>
      </p:pic>
      <p:sp>
        <p:nvSpPr>
          <p:cNvPr id="357" name="Google Shape;357;p52"/>
          <p:cNvSpPr txBox="1"/>
          <p:nvPr/>
        </p:nvSpPr>
        <p:spPr>
          <a:xfrm>
            <a:off x="177125" y="0"/>
            <a:ext cx="3112500" cy="5143500"/>
          </a:xfrm>
          <a:prstGeom prst="rect">
            <a:avLst/>
          </a:prstGeom>
          <a:noFill/>
          <a:ln>
            <a:noFill/>
          </a:ln>
        </p:spPr>
        <p:txBody>
          <a:bodyPr spcFirstLastPara="1" wrap="square" lIns="91425" tIns="91425" rIns="91425" bIns="91425" anchor="ctr" anchorCtr="0">
            <a:noAutofit/>
          </a:bodyPr>
          <a:lstStyle/>
          <a:p>
            <a:pPr marL="0" lvl="0" indent="0" algn="l" rtl="0">
              <a:lnSpc>
                <a:spcPct val="114000"/>
              </a:lnSpc>
              <a:spcBef>
                <a:spcPts val="0"/>
              </a:spcBef>
              <a:spcAft>
                <a:spcPts val="800"/>
              </a:spcAft>
              <a:buNone/>
            </a:pPr>
            <a:r>
              <a:rPr lang="en" sz="1900">
                <a:solidFill>
                  <a:srgbClr val="FFFFFF"/>
                </a:solidFill>
                <a:latin typeface="Source Sans Pro"/>
                <a:ea typeface="Source Sans Pro"/>
                <a:cs typeface="Source Sans Pro"/>
                <a:sym typeface="Source Sans Pro"/>
              </a:rPr>
              <a:t>Reaching out to Veterans is the heart of editors’ jobs, so the limitations of the featured content fields directly impede their work. As a result, editors feel like the website doesn’t serve their needs, and are disinclined to update content regularly. </a:t>
            </a:r>
            <a:r>
              <a:rPr lang="en" sz="2100">
                <a:solidFill>
                  <a:srgbClr val="FFFFFF"/>
                </a:solidFill>
                <a:latin typeface="Source Sans Pro"/>
                <a:ea typeface="Source Sans Pro"/>
                <a:cs typeface="Source Sans Pro"/>
                <a:sym typeface="Source Sans Pro"/>
              </a:rPr>
              <a:t> </a:t>
            </a:r>
            <a:endParaRPr sz="2100">
              <a:solidFill>
                <a:schemeClr val="accent6"/>
              </a:solidFill>
              <a:latin typeface="Source Sans Pro SemiBold"/>
              <a:ea typeface="Source Sans Pro SemiBold"/>
              <a:cs typeface="Source Sans Pro SemiBold"/>
              <a:sym typeface="Source Sans Pro SemiBold"/>
            </a:endParaRPr>
          </a:p>
        </p:txBody>
      </p:sp>
      <p:sp>
        <p:nvSpPr>
          <p:cNvPr id="358" name="Google Shape;358;p52"/>
          <p:cNvSpPr txBox="1">
            <a:spLocks noGrp="1"/>
          </p:cNvSpPr>
          <p:nvPr>
            <p:ph type="title"/>
          </p:nvPr>
        </p:nvSpPr>
        <p:spPr>
          <a:xfrm>
            <a:off x="3812706" y="262300"/>
            <a:ext cx="5331300" cy="505200"/>
          </a:xfrm>
          <a:prstGeom prst="rect">
            <a:avLst/>
          </a:prstGeom>
        </p:spPr>
        <p:txBody>
          <a:bodyPr spcFirstLastPara="1" wrap="square" lIns="34275" tIns="34275" rIns="34275" bIns="34275" anchor="t" anchorCtr="0">
            <a:noAutofit/>
          </a:bodyPr>
          <a:lstStyle/>
          <a:p>
            <a:pPr marL="457200" lvl="0" indent="-387350" algn="l" rtl="0">
              <a:lnSpc>
                <a:spcPct val="115000"/>
              </a:lnSpc>
              <a:spcBef>
                <a:spcPts val="0"/>
              </a:spcBef>
              <a:spcAft>
                <a:spcPts val="0"/>
              </a:spcAft>
              <a:buClr>
                <a:schemeClr val="dk1"/>
              </a:buClr>
              <a:buSzPts val="2500"/>
              <a:buAutoNum type="arabicPeriod"/>
            </a:pPr>
            <a:r>
              <a:rPr lang="en" sz="2500">
                <a:solidFill>
                  <a:schemeClr val="dk1"/>
                </a:solidFill>
              </a:rPr>
              <a:t>Featured content is high value; events can help long term</a:t>
            </a:r>
            <a:endParaRPr sz="2500">
              <a:solidFill>
                <a:schemeClr val="dk1"/>
              </a:solidFill>
            </a:endParaRPr>
          </a:p>
          <a:p>
            <a:pPr marL="342900" marR="0" lvl="0" indent="0" algn="l" rtl="0">
              <a:lnSpc>
                <a:spcPct val="114000"/>
              </a:lnSpc>
              <a:spcBef>
                <a:spcPts val="0"/>
              </a:spcBef>
              <a:spcAft>
                <a:spcPts val="800"/>
              </a:spcAft>
              <a:buNone/>
            </a:pPr>
            <a:endParaRPr sz="2000">
              <a:solidFill>
                <a:srgbClr val="454454"/>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3"/>
          <p:cNvSpPr txBox="1">
            <a:spLocks noGrp="1"/>
          </p:cNvSpPr>
          <p:nvPr>
            <p:ph type="title"/>
          </p:nvPr>
        </p:nvSpPr>
        <p:spPr>
          <a:xfrm>
            <a:off x="0" y="1373825"/>
            <a:ext cx="9144000" cy="484800"/>
          </a:xfrm>
          <a:prstGeom prst="rect">
            <a:avLst/>
          </a:prstGeom>
        </p:spPr>
        <p:txBody>
          <a:bodyPr spcFirstLastPara="1" wrap="square" lIns="34275" tIns="34275" rIns="34275" bIns="34275" anchor="ctr" anchorCtr="0">
            <a:spAutoFit/>
          </a:bodyPr>
          <a:lstStyle/>
          <a:p>
            <a:pPr marL="0" lvl="0" indent="0" algn="ctr" rtl="0">
              <a:spcBef>
                <a:spcPts val="0"/>
              </a:spcBef>
              <a:spcAft>
                <a:spcPts val="0"/>
              </a:spcAft>
              <a:buNone/>
            </a:pPr>
            <a:r>
              <a:rPr lang="en">
                <a:solidFill>
                  <a:schemeClr val="dk1"/>
                </a:solidFill>
              </a:rPr>
              <a:t>Build out events functionality</a:t>
            </a:r>
            <a:endParaRPr>
              <a:solidFill>
                <a:schemeClr val="dk1"/>
              </a:solidFill>
            </a:endParaRPr>
          </a:p>
        </p:txBody>
      </p:sp>
      <p:sp>
        <p:nvSpPr>
          <p:cNvPr id="364" name="Google Shape;364;p53"/>
          <p:cNvSpPr txBox="1">
            <a:spLocks noGrp="1"/>
          </p:cNvSpPr>
          <p:nvPr>
            <p:ph type="subTitle" idx="4294967295"/>
          </p:nvPr>
        </p:nvSpPr>
        <p:spPr>
          <a:xfrm>
            <a:off x="1559225" y="967775"/>
            <a:ext cx="1625700" cy="284700"/>
          </a:xfrm>
          <a:prstGeom prst="rect">
            <a:avLst/>
          </a:prstGeom>
        </p:spPr>
        <p:txBody>
          <a:bodyPr spcFirstLastPara="1" wrap="square" lIns="34275" tIns="34275" rIns="34275" bIns="34275" anchor="ctr" anchorCtr="0">
            <a:spAutoFit/>
          </a:bodyPr>
          <a:lstStyle/>
          <a:p>
            <a:pPr marL="0" lvl="0" indent="0" algn="l" rtl="0">
              <a:spcBef>
                <a:spcPts val="600"/>
              </a:spcBef>
              <a:spcAft>
                <a:spcPts val="0"/>
              </a:spcAft>
              <a:buNone/>
            </a:pPr>
            <a:r>
              <a:rPr lang="en" sz="1400" b="1">
                <a:solidFill>
                  <a:srgbClr val="7F8EA3"/>
                </a:solidFill>
              </a:rPr>
              <a:t>Recommendation</a:t>
            </a:r>
            <a:endParaRPr sz="1400" b="1">
              <a:solidFill>
                <a:srgbClr val="7F8EA3"/>
              </a:solidFill>
            </a:endParaRPr>
          </a:p>
        </p:txBody>
      </p:sp>
      <p:sp>
        <p:nvSpPr>
          <p:cNvPr id="365" name="Google Shape;365;p53"/>
          <p:cNvSpPr txBox="1"/>
          <p:nvPr/>
        </p:nvSpPr>
        <p:spPr>
          <a:xfrm>
            <a:off x="2597975" y="2123875"/>
            <a:ext cx="42765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Create a robust event listing feature that allow editors the space they need to promote local activities</a:t>
            </a:r>
            <a:endParaRPr sz="1800">
              <a:solidFill>
                <a:srgbClr val="454454"/>
              </a:solidFill>
              <a:latin typeface="Source Sans Pro"/>
              <a:ea typeface="Source Sans Pro"/>
              <a:cs typeface="Source Sans Pro"/>
              <a:sym typeface="Source Sans Pro"/>
            </a:endParaRPr>
          </a:p>
          <a:p>
            <a:pPr marL="457200" lvl="0" indent="0" algn="l" rtl="0">
              <a:spcBef>
                <a:spcPts val="0"/>
              </a:spcBef>
              <a:spcAft>
                <a:spcPts val="0"/>
              </a:spcAft>
              <a:buNone/>
            </a:pPr>
            <a:endParaRPr sz="1800">
              <a:solidFill>
                <a:srgbClr val="454454"/>
              </a:solidFill>
              <a:latin typeface="Source Sans Pro"/>
              <a:ea typeface="Source Sans Pro"/>
              <a:cs typeface="Source Sans Pro"/>
              <a:sym typeface="Source Sans Pro"/>
            </a:endParaRPr>
          </a:p>
          <a:p>
            <a:pPr marL="457200" lvl="0" indent="-342900" algn="l" rtl="0">
              <a:spcBef>
                <a:spcPts val="0"/>
              </a:spcBef>
              <a:spcAft>
                <a:spcPts val="0"/>
              </a:spcAft>
              <a:buClr>
                <a:srgbClr val="454454"/>
              </a:buClr>
              <a:buSzPts val="1800"/>
              <a:buFont typeface="Source Sans Pro"/>
              <a:buChar char="●"/>
            </a:pPr>
            <a:r>
              <a:rPr lang="en" sz="1800">
                <a:solidFill>
                  <a:srgbClr val="454454"/>
                </a:solidFill>
                <a:latin typeface="Source Sans Pro"/>
                <a:ea typeface="Source Sans Pro"/>
                <a:cs typeface="Source Sans Pro"/>
                <a:sym typeface="Source Sans Pro"/>
              </a:rPr>
              <a:t>Short term: Consider how to enhance or possibly expand the featured content section to better serve local needs</a:t>
            </a:r>
            <a:endParaRPr sz="1800">
              <a:solidFill>
                <a:srgbClr val="454454"/>
              </a:solidFill>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4"/>
          <p:cNvSpPr txBox="1">
            <a:spLocks noGrp="1"/>
          </p:cNvSpPr>
          <p:nvPr>
            <p:ph type="title"/>
          </p:nvPr>
        </p:nvSpPr>
        <p:spPr>
          <a:xfrm>
            <a:off x="588875" y="158875"/>
            <a:ext cx="4898700" cy="505200"/>
          </a:xfrm>
          <a:prstGeom prst="rect">
            <a:avLst/>
          </a:prstGeom>
        </p:spPr>
        <p:txBody>
          <a:bodyPr spcFirstLastPara="1" wrap="square" lIns="34275" tIns="34275" rIns="34275" bIns="34275" anchor="t" anchorCtr="0">
            <a:noAutofit/>
          </a:bodyPr>
          <a:lstStyle/>
          <a:p>
            <a:pPr marL="411480" lvl="0" indent="-411480" algn="l" rtl="0">
              <a:lnSpc>
                <a:spcPct val="115000"/>
              </a:lnSpc>
              <a:spcBef>
                <a:spcPts val="0"/>
              </a:spcBef>
              <a:spcAft>
                <a:spcPts val="0"/>
              </a:spcAft>
              <a:buNone/>
            </a:pPr>
            <a:r>
              <a:rPr lang="en"/>
              <a:t>2.  There’s a d</a:t>
            </a:r>
            <a:r>
              <a:rPr lang="en">
                <a:solidFill>
                  <a:schemeClr val="dk1"/>
                </a:solidFill>
              </a:rPr>
              <a:t>isconnect around localized content</a:t>
            </a:r>
            <a:endParaRPr/>
          </a:p>
        </p:txBody>
      </p:sp>
      <p:sp>
        <p:nvSpPr>
          <p:cNvPr id="372" name="Google Shape;372;p54"/>
          <p:cNvSpPr txBox="1">
            <a:spLocks noGrp="1"/>
          </p:cNvSpPr>
          <p:nvPr>
            <p:ph type="body" idx="1"/>
          </p:nvPr>
        </p:nvSpPr>
        <p:spPr>
          <a:xfrm>
            <a:off x="588874" y="1352100"/>
            <a:ext cx="4822800" cy="3663600"/>
          </a:xfrm>
          <a:prstGeom prst="rect">
            <a:avLst/>
          </a:prstGeom>
        </p:spPr>
        <p:txBody>
          <a:bodyPr spcFirstLastPara="1" wrap="square" lIns="34275" tIns="34275" rIns="34275" bIns="34275" anchor="t" anchorCtr="0">
            <a:noAutofit/>
          </a:bodyPr>
          <a:lstStyle/>
          <a:p>
            <a:pPr marL="457200" lvl="0" indent="-330200" algn="l" rtl="0">
              <a:lnSpc>
                <a:spcPct val="114000"/>
              </a:lnSpc>
              <a:spcBef>
                <a:spcPts val="0"/>
              </a:spcBef>
              <a:spcAft>
                <a:spcPts val="0"/>
              </a:spcAft>
              <a:buSzPts val="1600"/>
              <a:buChar char="●"/>
            </a:pPr>
            <a:r>
              <a:rPr lang="en" sz="1600" b="0"/>
              <a:t>The point of the content creation process is to highlight local offerings, but editors feel that the system does not meet their needs. </a:t>
            </a:r>
            <a:endParaRPr sz="1600" b="0"/>
          </a:p>
          <a:p>
            <a:pPr marL="457200" lvl="0" indent="-330200" algn="l" rtl="0">
              <a:lnSpc>
                <a:spcPct val="114000"/>
              </a:lnSpc>
              <a:spcBef>
                <a:spcPts val="1000"/>
              </a:spcBef>
              <a:spcAft>
                <a:spcPts val="0"/>
              </a:spcAft>
              <a:buSzPts val="1600"/>
              <a:buChar char="●"/>
            </a:pPr>
            <a:r>
              <a:rPr lang="en" sz="1600" b="0"/>
              <a:t>This leaves editors feeling resentful, unseen, and resistant to the task of creating and maintaining their website content. </a:t>
            </a:r>
            <a:endParaRPr sz="1600" b="0"/>
          </a:p>
          <a:p>
            <a:pPr marL="0" lvl="0" indent="0" algn="l" rtl="0">
              <a:lnSpc>
                <a:spcPct val="114000"/>
              </a:lnSpc>
              <a:spcBef>
                <a:spcPts val="1000"/>
              </a:spcBef>
              <a:spcAft>
                <a:spcPts val="0"/>
              </a:spcAft>
              <a:buNone/>
            </a:pPr>
            <a:endParaRPr sz="1600" b="0"/>
          </a:p>
          <a:p>
            <a:pPr marL="0" lvl="0" indent="0" algn="l" rtl="0">
              <a:lnSpc>
                <a:spcPct val="114000"/>
              </a:lnSpc>
              <a:spcBef>
                <a:spcPts val="1000"/>
              </a:spcBef>
              <a:spcAft>
                <a:spcPts val="0"/>
              </a:spcAft>
              <a:buNone/>
            </a:pPr>
            <a:endParaRPr/>
          </a:p>
          <a:p>
            <a:pPr marL="0" lvl="0" indent="0" algn="l" rtl="0">
              <a:lnSpc>
                <a:spcPct val="114000"/>
              </a:lnSpc>
              <a:spcBef>
                <a:spcPts val="800"/>
              </a:spcBef>
              <a:spcAft>
                <a:spcPts val="0"/>
              </a:spcAft>
              <a:buNone/>
            </a:pPr>
            <a:endParaRPr/>
          </a:p>
          <a:p>
            <a:pPr marL="0" lvl="0" indent="0" algn="l" rtl="0">
              <a:lnSpc>
                <a:spcPct val="114000"/>
              </a:lnSpc>
              <a:spcBef>
                <a:spcPts val="800"/>
              </a:spcBef>
              <a:spcAft>
                <a:spcPts val="800"/>
              </a:spcAft>
              <a:buNone/>
            </a:pPr>
            <a:endParaRPr/>
          </a:p>
        </p:txBody>
      </p:sp>
      <p:sp>
        <p:nvSpPr>
          <p:cNvPr id="373" name="Google Shape;373;p54"/>
          <p:cNvSpPr txBox="1"/>
          <p:nvPr/>
        </p:nvSpPr>
        <p:spPr>
          <a:xfrm>
            <a:off x="5936550" y="744800"/>
            <a:ext cx="2976900" cy="42174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None/>
            </a:pPr>
            <a:r>
              <a:rPr lang="en" sz="2000">
                <a:solidFill>
                  <a:srgbClr val="FFFFFF"/>
                </a:solidFill>
                <a:latin typeface="Source Sans Pro"/>
                <a:ea typeface="Source Sans Pro"/>
                <a:cs typeface="Source Sans Pro"/>
                <a:sym typeface="Source Sans Pro"/>
              </a:rPr>
              <a:t>"I get it, it’s VA, everything has to be uniform, but the website is too basic." </a:t>
            </a:r>
            <a:endParaRPr sz="2000">
              <a:solidFill>
                <a:srgbClr val="FFFFFF"/>
              </a:solidFill>
              <a:latin typeface="Source Sans Pro"/>
              <a:ea typeface="Source Sans Pro"/>
              <a:cs typeface="Source Sans Pro"/>
              <a:sym typeface="Source Sans Pro"/>
            </a:endParaRPr>
          </a:p>
          <a:p>
            <a:pPr marL="0" marR="0" lvl="0" indent="0" algn="l" rtl="0">
              <a:lnSpc>
                <a:spcPct val="114000"/>
              </a:lnSpc>
              <a:spcBef>
                <a:spcPts val="800"/>
              </a:spcBef>
              <a:spcAft>
                <a:spcPts val="0"/>
              </a:spcAft>
              <a:buNone/>
            </a:pPr>
            <a:endParaRPr sz="2000">
              <a:solidFill>
                <a:srgbClr val="FFFFFF"/>
              </a:solidFill>
              <a:latin typeface="Source Sans Pro"/>
              <a:ea typeface="Source Sans Pro"/>
              <a:cs typeface="Source Sans Pro"/>
              <a:sym typeface="Source Sans Pro"/>
            </a:endParaRPr>
          </a:p>
          <a:p>
            <a:pPr marL="0" marR="0" lvl="0" indent="0" algn="l" rtl="0">
              <a:lnSpc>
                <a:spcPct val="114000"/>
              </a:lnSpc>
              <a:spcBef>
                <a:spcPts val="800"/>
              </a:spcBef>
              <a:spcAft>
                <a:spcPts val="0"/>
              </a:spcAft>
              <a:buNone/>
            </a:pPr>
            <a:r>
              <a:rPr lang="en" sz="2000">
                <a:solidFill>
                  <a:srgbClr val="FFFFFF"/>
                </a:solidFill>
                <a:latin typeface="Source Sans Pro"/>
                <a:ea typeface="Source Sans Pro"/>
                <a:cs typeface="Source Sans Pro"/>
                <a:sym typeface="Source Sans Pro"/>
              </a:rPr>
              <a:t>"In reality, not one Vet Center is like the other...We’re all created equal but you evolve to meet the population you’re working with."</a:t>
            </a:r>
            <a:endParaRPr sz="1500">
              <a:highlight>
                <a:srgbClr val="4E5155"/>
              </a:highlight>
            </a:endParaRPr>
          </a:p>
          <a:p>
            <a:pPr marL="0" lvl="0" indent="0" algn="l" rtl="0">
              <a:spcBef>
                <a:spcPts val="80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149369" y="174850"/>
            <a:ext cx="7541100" cy="50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solidFill>
                  <a:schemeClr val="dk1"/>
                </a:solidFill>
              </a:rPr>
              <a:t>Background</a:t>
            </a:r>
            <a:endParaRPr/>
          </a:p>
        </p:txBody>
      </p:sp>
      <p:sp>
        <p:nvSpPr>
          <p:cNvPr id="142" name="Google Shape;142;p28"/>
          <p:cNvSpPr txBox="1">
            <a:spLocks noGrp="1"/>
          </p:cNvSpPr>
          <p:nvPr>
            <p:ph type="body" idx="2"/>
          </p:nvPr>
        </p:nvSpPr>
        <p:spPr>
          <a:xfrm>
            <a:off x="436894" y="1015556"/>
            <a:ext cx="8147400" cy="3638700"/>
          </a:xfrm>
          <a:prstGeom prst="rect">
            <a:avLst/>
          </a:prstGeom>
        </p:spPr>
        <p:txBody>
          <a:bodyPr spcFirstLastPara="1" wrap="square" lIns="34275" tIns="34275" rIns="34275" bIns="34275" anchor="t" anchorCtr="0">
            <a:noAutofit/>
          </a:bodyPr>
          <a:lstStyle/>
          <a:p>
            <a:pPr marL="0" lvl="0" indent="0" algn="l" rtl="0">
              <a:lnSpc>
                <a:spcPct val="114000"/>
              </a:lnSpc>
              <a:spcBef>
                <a:spcPts val="0"/>
              </a:spcBef>
              <a:spcAft>
                <a:spcPts val="0"/>
              </a:spcAft>
              <a:buNone/>
            </a:pPr>
            <a:r>
              <a:rPr lang="en" sz="2100" b="0"/>
              <a:t>The Sitewide CMS team designed and implemented a dashboard for Vet Centers in Q1 2021.</a:t>
            </a:r>
            <a:r>
              <a:rPr lang="en" sz="2000" b="0"/>
              <a:t>The design intent was to</a:t>
            </a:r>
            <a:r>
              <a:rPr lang="en" sz="1900" b="0"/>
              <a:t>:</a:t>
            </a:r>
            <a:endParaRPr sz="1900" b="0"/>
          </a:p>
          <a:p>
            <a:pPr marL="457200" lvl="0" indent="-342900" algn="l" rtl="0">
              <a:lnSpc>
                <a:spcPct val="114000"/>
              </a:lnSpc>
              <a:spcBef>
                <a:spcPts val="800"/>
              </a:spcBef>
              <a:spcAft>
                <a:spcPts val="0"/>
              </a:spcAft>
              <a:buSzPts val="1800"/>
              <a:buAutoNum type="arabicPeriod"/>
            </a:pPr>
            <a:r>
              <a:rPr lang="en" sz="1800" b="0"/>
              <a:t>Provide access to everything a Vet Center editor might need to do in one place.</a:t>
            </a:r>
            <a:endParaRPr sz="1800" b="0"/>
          </a:p>
          <a:p>
            <a:pPr marL="457200" lvl="0" indent="-342900" algn="l" rtl="0">
              <a:lnSpc>
                <a:spcPct val="114000"/>
              </a:lnSpc>
              <a:spcBef>
                <a:spcPts val="1000"/>
              </a:spcBef>
              <a:spcAft>
                <a:spcPts val="0"/>
              </a:spcAft>
              <a:buSzPts val="1800"/>
              <a:buAutoNum type="arabicPeriod"/>
            </a:pPr>
            <a:r>
              <a:rPr lang="en" sz="1800" b="0"/>
              <a:t>Help Vet Center editors orient to their top tasks through cards that use icons and descriptions.</a:t>
            </a:r>
            <a:endParaRPr sz="1800" b="0"/>
          </a:p>
          <a:p>
            <a:pPr marL="457200" lvl="0" indent="-342900" algn="l" rtl="0">
              <a:lnSpc>
                <a:spcPct val="114000"/>
              </a:lnSpc>
              <a:spcBef>
                <a:spcPts val="1000"/>
              </a:spcBef>
              <a:spcAft>
                <a:spcPts val="0"/>
              </a:spcAft>
              <a:buSzPts val="1800"/>
              <a:buAutoNum type="arabicPeriod"/>
            </a:pPr>
            <a:r>
              <a:rPr lang="en" sz="1800" b="0"/>
              <a:t>Bridge the gap between the content model and users' mental model through action links in cards that jump link to relevant parts of a form.</a:t>
            </a:r>
            <a:endParaRPr sz="1800" b="0"/>
          </a:p>
          <a:p>
            <a:pPr marL="457200" lvl="0" indent="-342900" algn="l" rtl="0">
              <a:lnSpc>
                <a:spcPct val="114000"/>
              </a:lnSpc>
              <a:spcBef>
                <a:spcPts val="1000"/>
              </a:spcBef>
              <a:spcAft>
                <a:spcPts val="0"/>
              </a:spcAft>
              <a:buSzPts val="1800"/>
              <a:buAutoNum type="arabicPeriod"/>
            </a:pPr>
            <a:r>
              <a:rPr lang="en" sz="1800" b="0"/>
              <a:t>Allow editors to review satellite locations and their operating statuses at a glance so they can see what might need updating.</a:t>
            </a:r>
            <a:endParaRPr sz="1800" b="0"/>
          </a:p>
          <a:p>
            <a:pPr marL="0" lvl="0" indent="0" algn="l" rtl="0">
              <a:lnSpc>
                <a:spcPct val="114000"/>
              </a:lnSpc>
              <a:spcBef>
                <a:spcPts val="1000"/>
              </a:spcBef>
              <a:spcAft>
                <a:spcPts val="800"/>
              </a:spcAft>
              <a:buNone/>
            </a:pPr>
            <a:endParaRPr sz="1800" b="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5"/>
          <p:cNvSpPr txBox="1">
            <a:spLocks noGrp="1"/>
          </p:cNvSpPr>
          <p:nvPr>
            <p:ph type="body" idx="4294967295"/>
          </p:nvPr>
        </p:nvSpPr>
        <p:spPr>
          <a:xfrm>
            <a:off x="4333025" y="3726175"/>
            <a:ext cx="5333100" cy="1107900"/>
          </a:xfrm>
          <a:prstGeom prst="rect">
            <a:avLst/>
          </a:prstGeom>
        </p:spPr>
        <p:txBody>
          <a:bodyPr spcFirstLastPara="1" wrap="square" lIns="34275" tIns="34275" rIns="34275" bIns="34275" anchor="ctr" anchorCtr="0">
            <a:noAutofit/>
          </a:bodyPr>
          <a:lstStyle/>
          <a:p>
            <a:pPr marL="0" lvl="0" indent="0" algn="l" rtl="0">
              <a:lnSpc>
                <a:spcPct val="114000"/>
              </a:lnSpc>
              <a:spcBef>
                <a:spcPts val="0"/>
              </a:spcBef>
              <a:spcAft>
                <a:spcPts val="800"/>
              </a:spcAft>
              <a:buNone/>
            </a:pPr>
            <a:r>
              <a:rPr lang="en" sz="2000" b="1">
                <a:solidFill>
                  <a:srgbClr val="FFFFFF"/>
                </a:solidFill>
              </a:rPr>
              <a:t>"My biggest fear is that I am going to be grammar checked or scolded.”</a:t>
            </a:r>
            <a:endParaRPr sz="2000" b="1">
              <a:solidFill>
                <a:srgbClr val="FFFFFF"/>
              </a:solidFill>
            </a:endParaRPr>
          </a:p>
        </p:txBody>
      </p:sp>
      <p:sp>
        <p:nvSpPr>
          <p:cNvPr id="379" name="Google Shape;379;p55"/>
          <p:cNvSpPr txBox="1"/>
          <p:nvPr/>
        </p:nvSpPr>
        <p:spPr>
          <a:xfrm>
            <a:off x="199850" y="233500"/>
            <a:ext cx="7074600" cy="6003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2700" b="1">
                <a:solidFill>
                  <a:srgbClr val="FFFFFF"/>
                </a:solidFill>
                <a:latin typeface="Bitter"/>
                <a:ea typeface="Bitter"/>
                <a:cs typeface="Bitter"/>
                <a:sym typeface="Bitter"/>
              </a:rPr>
              <a:t>Reactions to the content creation process</a:t>
            </a:r>
            <a:endParaRPr b="1">
              <a:solidFill>
                <a:srgbClr val="FFFFFF"/>
              </a:solidFill>
              <a:latin typeface="Source Sans Pro"/>
              <a:ea typeface="Source Sans Pro"/>
              <a:cs typeface="Source Sans Pro"/>
              <a:sym typeface="Source Sans Pro"/>
            </a:endParaRPr>
          </a:p>
        </p:txBody>
      </p:sp>
      <p:sp>
        <p:nvSpPr>
          <p:cNvPr id="380" name="Google Shape;380;p55"/>
          <p:cNvSpPr txBox="1"/>
          <p:nvPr/>
        </p:nvSpPr>
        <p:spPr>
          <a:xfrm>
            <a:off x="517650" y="1101400"/>
            <a:ext cx="3000000" cy="12315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600"/>
              </a:spcBef>
              <a:spcAft>
                <a:spcPts val="0"/>
              </a:spcAft>
              <a:buNone/>
            </a:pPr>
            <a:r>
              <a:rPr lang="en" sz="2000" b="1">
                <a:solidFill>
                  <a:srgbClr val="FFFFFF"/>
                </a:solidFill>
                <a:latin typeface="Source Sans Pro"/>
                <a:ea typeface="Source Sans Pro"/>
                <a:cs typeface="Source Sans Pro"/>
                <a:sym typeface="Source Sans Pro"/>
              </a:rPr>
              <a:t>"It’s presented as if it’s easy [to update the site], but it’s not."</a:t>
            </a:r>
            <a:endParaRPr/>
          </a:p>
        </p:txBody>
      </p:sp>
      <p:sp>
        <p:nvSpPr>
          <p:cNvPr id="381" name="Google Shape;381;p55"/>
          <p:cNvSpPr txBox="1"/>
          <p:nvPr/>
        </p:nvSpPr>
        <p:spPr>
          <a:xfrm>
            <a:off x="5109875" y="941375"/>
            <a:ext cx="3000000" cy="1970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600"/>
              </a:spcBef>
              <a:spcAft>
                <a:spcPts val="0"/>
              </a:spcAft>
              <a:buNone/>
            </a:pPr>
            <a:r>
              <a:rPr lang="en" sz="2000" b="1">
                <a:solidFill>
                  <a:srgbClr val="FFFFFF"/>
                </a:solidFill>
                <a:latin typeface="Source Sans Pro"/>
                <a:ea typeface="Source Sans Pro"/>
                <a:cs typeface="Source Sans Pro"/>
                <a:sym typeface="Source Sans Pro"/>
              </a:rPr>
              <a:t>“For people like me who aren’t website designers, it’s like doing homework. You get it back with red ink." </a:t>
            </a:r>
            <a:endParaRPr/>
          </a:p>
        </p:txBody>
      </p:sp>
      <p:sp>
        <p:nvSpPr>
          <p:cNvPr id="382" name="Google Shape;382;p55"/>
          <p:cNvSpPr txBox="1"/>
          <p:nvPr/>
        </p:nvSpPr>
        <p:spPr>
          <a:xfrm>
            <a:off x="1685150" y="2600500"/>
            <a:ext cx="3000000" cy="8436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800"/>
              </a:spcAft>
              <a:buNone/>
            </a:pPr>
            <a:r>
              <a:rPr lang="en" sz="2000" b="1">
                <a:solidFill>
                  <a:srgbClr val="FFFFFF"/>
                </a:solidFill>
                <a:latin typeface="Source Sans Pro"/>
                <a:ea typeface="Source Sans Pro"/>
                <a:cs typeface="Source Sans Pro"/>
                <a:sym typeface="Source Sans Pro"/>
              </a:rPr>
              <a:t>"It felt like I was getting a D in this class.”</a:t>
            </a:r>
            <a:endParaRPr/>
          </a:p>
        </p:txBody>
      </p:sp>
      <p:pic>
        <p:nvPicPr>
          <p:cNvPr id="383" name="Google Shape;383;p55"/>
          <p:cNvPicPr preferRelativeResize="0"/>
          <p:nvPr/>
        </p:nvPicPr>
        <p:blipFill>
          <a:blip r:embed="rId3">
            <a:alphaModFix amt="10000"/>
          </a:blip>
          <a:stretch>
            <a:fillRect/>
          </a:stretch>
        </p:blipFill>
        <p:spPr>
          <a:xfrm>
            <a:off x="0" y="0"/>
            <a:ext cx="4572000" cy="3726172"/>
          </a:xfrm>
          <a:prstGeom prst="rect">
            <a:avLst/>
          </a:prstGeom>
          <a:noFill/>
          <a:ln>
            <a:noFill/>
          </a:ln>
        </p:spPr>
      </p:pic>
      <p:sp>
        <p:nvSpPr>
          <p:cNvPr id="384" name="Google Shape;384;p55"/>
          <p:cNvSpPr txBox="1"/>
          <p:nvPr/>
        </p:nvSpPr>
        <p:spPr>
          <a:xfrm>
            <a:off x="598500" y="3552125"/>
            <a:ext cx="2838300" cy="13236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2000" b="1">
                <a:solidFill>
                  <a:srgbClr val="FFFFFF"/>
                </a:solidFill>
                <a:latin typeface="Source Sans Pro"/>
                <a:ea typeface="Source Sans Pro"/>
                <a:cs typeface="Source Sans Pro"/>
                <a:sym typeface="Source Sans Pro"/>
              </a:rPr>
              <a:t>"People on your end want to see more professional work."</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6"/>
          <p:cNvSpPr txBox="1">
            <a:spLocks noGrp="1"/>
          </p:cNvSpPr>
          <p:nvPr>
            <p:ph type="title"/>
          </p:nvPr>
        </p:nvSpPr>
        <p:spPr>
          <a:xfrm>
            <a:off x="0" y="1373825"/>
            <a:ext cx="9144000" cy="484800"/>
          </a:xfrm>
          <a:prstGeom prst="rect">
            <a:avLst/>
          </a:prstGeom>
        </p:spPr>
        <p:txBody>
          <a:bodyPr spcFirstLastPara="1" wrap="square" lIns="34275" tIns="34275" rIns="34275" bIns="34275" anchor="ctr" anchorCtr="0">
            <a:spAutoFit/>
          </a:bodyPr>
          <a:lstStyle/>
          <a:p>
            <a:pPr marL="0" lvl="0" indent="0" algn="ctr" rtl="0">
              <a:spcBef>
                <a:spcPts val="0"/>
              </a:spcBef>
              <a:spcAft>
                <a:spcPts val="0"/>
              </a:spcAft>
              <a:buNone/>
            </a:pPr>
            <a:r>
              <a:rPr lang="en">
                <a:solidFill>
                  <a:schemeClr val="dk1"/>
                </a:solidFill>
              </a:rPr>
              <a:t>Iterate on Vet Center onboarding</a:t>
            </a:r>
            <a:endParaRPr/>
          </a:p>
        </p:txBody>
      </p:sp>
      <p:sp>
        <p:nvSpPr>
          <p:cNvPr id="390" name="Google Shape;390;p56"/>
          <p:cNvSpPr txBox="1">
            <a:spLocks noGrp="1"/>
          </p:cNvSpPr>
          <p:nvPr>
            <p:ph type="subTitle" idx="4294967295"/>
          </p:nvPr>
        </p:nvSpPr>
        <p:spPr>
          <a:xfrm>
            <a:off x="1559225" y="967775"/>
            <a:ext cx="1625700" cy="284700"/>
          </a:xfrm>
          <a:prstGeom prst="rect">
            <a:avLst/>
          </a:prstGeom>
        </p:spPr>
        <p:txBody>
          <a:bodyPr spcFirstLastPara="1" wrap="square" lIns="34275" tIns="34275" rIns="34275" bIns="34275" anchor="ctr" anchorCtr="0">
            <a:spAutoFit/>
          </a:bodyPr>
          <a:lstStyle/>
          <a:p>
            <a:pPr marL="0" lvl="0" indent="0" algn="l" rtl="0">
              <a:spcBef>
                <a:spcPts val="600"/>
              </a:spcBef>
              <a:spcAft>
                <a:spcPts val="0"/>
              </a:spcAft>
              <a:buNone/>
            </a:pPr>
            <a:r>
              <a:rPr lang="en" sz="1400" b="1">
                <a:solidFill>
                  <a:srgbClr val="7F8EA3"/>
                </a:solidFill>
              </a:rPr>
              <a:t>Recommendation</a:t>
            </a:r>
            <a:endParaRPr sz="1400" b="1">
              <a:solidFill>
                <a:srgbClr val="7F8EA3"/>
              </a:solidFill>
            </a:endParaRPr>
          </a:p>
        </p:txBody>
      </p:sp>
      <p:sp>
        <p:nvSpPr>
          <p:cNvPr id="391" name="Google Shape;391;p56"/>
          <p:cNvSpPr txBox="1"/>
          <p:nvPr/>
        </p:nvSpPr>
        <p:spPr>
          <a:xfrm>
            <a:off x="2597975" y="2123875"/>
            <a:ext cx="4444200" cy="2657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For Vet Center websites to provide lasting value to Veterans, editors must be bought in. </a:t>
            </a:r>
            <a:endParaRPr sz="1800">
              <a:solidFill>
                <a:schemeClr val="lt2"/>
              </a:solidFill>
              <a:latin typeface="Source Sans Pro"/>
              <a:ea typeface="Source Sans Pro"/>
              <a:cs typeface="Source Sans Pro"/>
              <a:sym typeface="Source Sans Pro"/>
            </a:endParaRPr>
          </a:p>
          <a:p>
            <a:pPr marL="457200" lvl="0" indent="-342900" algn="l" rtl="0">
              <a:spcBef>
                <a:spcPts val="100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This is an opportunity to emphasize the value of the website for supporting local outreach efforts.  </a:t>
            </a:r>
            <a:endParaRPr sz="1800">
              <a:solidFill>
                <a:schemeClr val="lt2"/>
              </a:solidFill>
              <a:latin typeface="Source Sans Pro"/>
              <a:ea typeface="Source Sans Pro"/>
              <a:cs typeface="Source Sans Pro"/>
              <a:sym typeface="Source Sans Pro"/>
            </a:endParaRPr>
          </a:p>
          <a:p>
            <a:pPr marL="457200" lvl="0" indent="-342900" algn="l" rtl="0">
              <a:spcBef>
                <a:spcPts val="1000"/>
              </a:spcBef>
              <a:spcAft>
                <a:spcPts val="100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More research around editors’ experiences may be beneficial.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aphicFrame>
        <p:nvGraphicFramePr>
          <p:cNvPr id="396" name="Google Shape;396;p57"/>
          <p:cNvGraphicFramePr/>
          <p:nvPr/>
        </p:nvGraphicFramePr>
        <p:xfrm>
          <a:off x="599545" y="759139"/>
          <a:ext cx="3000000" cy="3000000"/>
        </p:xfrm>
        <a:graphic>
          <a:graphicData uri="http://schemas.openxmlformats.org/drawingml/2006/table">
            <a:tbl>
              <a:tblPr>
                <a:noFill/>
                <a:tableStyleId>{C34EEADF-EDFC-4DEB-9214-91A1EA5F1E75}</a:tableStyleId>
              </a:tblPr>
              <a:tblGrid>
                <a:gridCol w="4306225">
                  <a:extLst>
                    <a:ext uri="{9D8B030D-6E8A-4147-A177-3AD203B41FA5}">
                      <a16:colId xmlns:a16="http://schemas.microsoft.com/office/drawing/2014/main" val="20000"/>
                    </a:ext>
                  </a:extLst>
                </a:gridCol>
                <a:gridCol w="3638675">
                  <a:extLst>
                    <a:ext uri="{9D8B030D-6E8A-4147-A177-3AD203B41FA5}">
                      <a16:colId xmlns:a16="http://schemas.microsoft.com/office/drawing/2014/main" val="20001"/>
                    </a:ext>
                  </a:extLst>
                </a:gridCol>
              </a:tblGrid>
              <a:tr h="481800">
                <a:tc>
                  <a:txBody>
                    <a:bodyPr/>
                    <a:lstStyle/>
                    <a:p>
                      <a:pPr marL="0" lvl="0" indent="0" algn="ctr" rtl="0">
                        <a:spcBef>
                          <a:spcPts val="0"/>
                        </a:spcBef>
                        <a:spcAft>
                          <a:spcPts val="0"/>
                        </a:spcAft>
                        <a:buNone/>
                      </a:pPr>
                      <a:r>
                        <a:rPr lang="en" sz="1600" b="1">
                          <a:solidFill>
                            <a:srgbClr val="F2F2F2"/>
                          </a:solidFill>
                          <a:latin typeface="Source Sans Pro"/>
                          <a:ea typeface="Source Sans Pro"/>
                          <a:cs typeface="Source Sans Pro"/>
                          <a:sym typeface="Source Sans Pro"/>
                        </a:rPr>
                        <a:t>Recommendation</a:t>
                      </a:r>
                      <a:endParaRPr sz="1600" b="1">
                        <a:solidFill>
                          <a:srgbClr val="F2F2F2"/>
                        </a:solidFill>
                        <a:latin typeface="Source Sans Pro"/>
                        <a:ea typeface="Source Sans Pro"/>
                        <a:cs typeface="Source Sans Pro"/>
                        <a:sym typeface="Source Sans Pro"/>
                      </a:endParaRPr>
                    </a:p>
                  </a:txBody>
                  <a:tcPr marL="182875" marR="182875" marT="182875" marB="18287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600" b="1">
                          <a:solidFill>
                            <a:srgbClr val="F2F2F2"/>
                          </a:solidFill>
                          <a:latin typeface="Source Sans Pro"/>
                          <a:ea typeface="Source Sans Pro"/>
                          <a:cs typeface="Source Sans Pro"/>
                          <a:sym typeface="Source Sans Pro"/>
                        </a:rPr>
                        <a:t>Next Step</a:t>
                      </a:r>
                      <a:endParaRPr sz="1600">
                        <a:solidFill>
                          <a:srgbClr val="24292F"/>
                        </a:solidFill>
                        <a:highlight>
                          <a:srgbClr val="FFFFFF"/>
                        </a:highlight>
                        <a:latin typeface="Source Sans Pro"/>
                        <a:ea typeface="Source Sans Pro"/>
                        <a:cs typeface="Source Sans Pro"/>
                        <a:sym typeface="Source Sans Pro"/>
                      </a:endParaRPr>
                    </a:p>
                  </a:txBody>
                  <a:tcPr marL="182875" marR="182875" marT="182875" marB="18287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15475">
                <a:tc>
                  <a:txBody>
                    <a:bodyPr/>
                    <a:lstStyle/>
                    <a:p>
                      <a:pPr marL="0" lvl="0" indent="0" algn="l" rtl="0">
                        <a:spcBef>
                          <a:spcPts val="0"/>
                        </a:spcBef>
                        <a:spcAft>
                          <a:spcPts val="0"/>
                        </a:spcAft>
                        <a:buNone/>
                      </a:pPr>
                      <a:r>
                        <a:rPr lang="en" sz="1600">
                          <a:solidFill>
                            <a:srgbClr val="24292F"/>
                          </a:solidFill>
                          <a:highlight>
                            <a:srgbClr val="FFFFFF"/>
                          </a:highlight>
                          <a:latin typeface="Source Sans Pro"/>
                          <a:ea typeface="Source Sans Pro"/>
                          <a:cs typeface="Source Sans Pro"/>
                          <a:sym typeface="Source Sans Pro"/>
                        </a:rPr>
                        <a:t>Iterate Vet Center dashboard design</a:t>
                      </a:r>
                      <a:endParaRPr sz="1600">
                        <a:solidFill>
                          <a:srgbClr val="24292F"/>
                        </a:solidFill>
                        <a:highlight>
                          <a:srgbClr val="FFFFFF"/>
                        </a:highlight>
                        <a:latin typeface="Source Sans Pro"/>
                        <a:ea typeface="Source Sans Pro"/>
                        <a:cs typeface="Source Sans Pro"/>
                        <a:sym typeface="Source Sans Pro"/>
                      </a:endParaRPr>
                    </a:p>
                  </a:txBody>
                  <a:tcPr marL="182875" marR="182875" marT="91425" marB="0" anchor="ctr">
                    <a:lnT w="9525" cap="flat" cmpd="sng">
                      <a:solidFill>
                        <a:srgbClr val="F2F2F2"/>
                      </a:solidFill>
                      <a:prstDash val="solid"/>
                      <a:round/>
                      <a:headEnd type="none" w="sm" len="sm"/>
                      <a:tailEnd type="none" w="sm" len="sm"/>
                    </a:lnT>
                    <a:lnB w="9525" cap="flat" cmpd="sng">
                      <a:solidFill>
                        <a:srgbClr val="9E9E9E"/>
                      </a:solidFill>
                      <a:prstDash val="solid"/>
                      <a:round/>
                      <a:headEnd type="none" w="sm" len="sm"/>
                      <a:tailEnd type="none" w="sm" len="sm"/>
                    </a:lnB>
                  </a:tcPr>
                </a:tc>
                <a:tc rowSpan="3">
                  <a:txBody>
                    <a:bodyPr/>
                    <a:lstStyle/>
                    <a:p>
                      <a:pPr marL="0" lvl="0" indent="0" algn="l" rtl="0">
                        <a:lnSpc>
                          <a:spcPct val="115000"/>
                        </a:lnSpc>
                        <a:spcBef>
                          <a:spcPts val="300"/>
                        </a:spcBef>
                        <a:spcAft>
                          <a:spcPts val="0"/>
                        </a:spcAft>
                        <a:buNone/>
                      </a:pPr>
                      <a:r>
                        <a:rPr lang="en" sz="1600">
                          <a:solidFill>
                            <a:srgbClr val="24292F"/>
                          </a:solidFill>
                          <a:highlight>
                            <a:srgbClr val="FFFFFF"/>
                          </a:highlight>
                          <a:latin typeface="Source Sans Pro"/>
                          <a:ea typeface="Source Sans Pro"/>
                          <a:cs typeface="Source Sans Pro"/>
                          <a:sym typeface="Source Sans Pro"/>
                        </a:rPr>
                        <a:t>Refine ACs for design ticket   #6736</a:t>
                      </a:r>
                      <a:endParaRPr sz="1600">
                        <a:latin typeface="Source Sans Pro"/>
                        <a:ea typeface="Source Sans Pro"/>
                        <a:cs typeface="Source Sans Pro"/>
                        <a:sym typeface="Source Sans Pro"/>
                      </a:endParaRPr>
                    </a:p>
                  </a:txBody>
                  <a:tcPr marL="182875" marR="182875" marT="91425" marB="0" anchor="ctr">
                    <a:lnT w="9525" cap="flat" cmpd="sng">
                      <a:solidFill>
                        <a:srgbClr val="F2F2F2"/>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16775">
                <a:tc>
                  <a:txBody>
                    <a:bodyPr/>
                    <a:lstStyle/>
                    <a:p>
                      <a:pPr marL="0" lvl="0" indent="0" algn="l" rtl="0">
                        <a:lnSpc>
                          <a:spcPct val="115000"/>
                        </a:lnSpc>
                        <a:spcBef>
                          <a:spcPts val="300"/>
                        </a:spcBef>
                        <a:spcAft>
                          <a:spcPts val="0"/>
                        </a:spcAft>
                        <a:buNone/>
                      </a:pPr>
                      <a:r>
                        <a:rPr lang="en" sz="1600">
                          <a:solidFill>
                            <a:srgbClr val="24292F"/>
                          </a:solidFill>
                          <a:highlight>
                            <a:srgbClr val="FFFFFF"/>
                          </a:highlight>
                          <a:latin typeface="Source Sans Pro"/>
                          <a:ea typeface="Source Sans Pro"/>
                          <a:cs typeface="Source Sans Pro"/>
                          <a:sym typeface="Source Sans Pro"/>
                        </a:rPr>
                        <a:t>Clarify navigating to dashboard</a:t>
                      </a:r>
                      <a:endParaRPr/>
                    </a:p>
                  </a:txBody>
                  <a:tcPr marL="182875" marR="182875" marT="91425"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492800">
                <a:tc>
                  <a:txBody>
                    <a:bodyPr/>
                    <a:lstStyle/>
                    <a:p>
                      <a:pPr marL="0" lvl="0" indent="0" algn="l" rtl="0">
                        <a:lnSpc>
                          <a:spcPct val="115000"/>
                        </a:lnSpc>
                        <a:spcBef>
                          <a:spcPts val="300"/>
                        </a:spcBef>
                        <a:spcAft>
                          <a:spcPts val="0"/>
                        </a:spcAft>
                        <a:buNone/>
                      </a:pPr>
                      <a:r>
                        <a:rPr lang="en" sz="1600">
                          <a:solidFill>
                            <a:srgbClr val="24292F"/>
                          </a:solidFill>
                          <a:highlight>
                            <a:srgbClr val="FFFFFF"/>
                          </a:highlight>
                          <a:latin typeface="Source Sans Pro"/>
                          <a:ea typeface="Source Sans Pro"/>
                          <a:cs typeface="Source Sans Pro"/>
                          <a:sym typeface="Source Sans Pro"/>
                        </a:rPr>
                        <a:t>Clarify workflows for previewing work </a:t>
                      </a:r>
                      <a:endParaRPr/>
                    </a:p>
                  </a:txBody>
                  <a:tcPr marL="182875" marR="182875" marT="91425"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468825">
                <a:tc>
                  <a:txBody>
                    <a:bodyPr/>
                    <a:lstStyle/>
                    <a:p>
                      <a:pPr marL="0" lvl="0" indent="0" algn="l" rtl="0">
                        <a:lnSpc>
                          <a:spcPct val="115000"/>
                        </a:lnSpc>
                        <a:spcBef>
                          <a:spcPts val="300"/>
                        </a:spcBef>
                        <a:spcAft>
                          <a:spcPts val="0"/>
                        </a:spcAft>
                        <a:buNone/>
                      </a:pPr>
                      <a:r>
                        <a:rPr lang="en" sz="1600">
                          <a:solidFill>
                            <a:srgbClr val="24292F"/>
                          </a:solidFill>
                          <a:highlight>
                            <a:srgbClr val="FFFFFF"/>
                          </a:highlight>
                          <a:latin typeface="Source Sans Pro"/>
                          <a:ea typeface="Source Sans Pro"/>
                          <a:cs typeface="Source Sans Pro"/>
                          <a:sym typeface="Source Sans Pro"/>
                        </a:rPr>
                        <a:t>Ideate on VAMC dashboard</a:t>
                      </a:r>
                      <a:endParaRPr sz="1600">
                        <a:solidFill>
                          <a:srgbClr val="24292F"/>
                        </a:solidFill>
                        <a:highlight>
                          <a:srgbClr val="FFFFFF"/>
                        </a:highlight>
                        <a:latin typeface="Source Sans Pro"/>
                        <a:ea typeface="Source Sans Pro"/>
                        <a:cs typeface="Source Sans Pro"/>
                        <a:sym typeface="Source Sans Pro"/>
                      </a:endParaRPr>
                    </a:p>
                  </a:txBody>
                  <a:tcPr marL="182875" marR="182875" marT="914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Start in Q1.   #1447</a:t>
                      </a:r>
                      <a:endParaRPr sz="1600">
                        <a:latin typeface="Source Sans Pro"/>
                        <a:ea typeface="Source Sans Pro"/>
                        <a:cs typeface="Source Sans Pro"/>
                        <a:sym typeface="Source Sans Pro"/>
                      </a:endParaRPr>
                    </a:p>
                  </a:txBody>
                  <a:tcPr marL="182875" marR="182875" marT="914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03700">
                <a:tc>
                  <a:txBody>
                    <a:bodyPr/>
                    <a:lstStyle/>
                    <a:p>
                      <a:pPr marL="0" lvl="0" indent="0" algn="l" rtl="0">
                        <a:lnSpc>
                          <a:spcPct val="115000"/>
                        </a:lnSpc>
                        <a:spcBef>
                          <a:spcPts val="300"/>
                        </a:spcBef>
                        <a:spcAft>
                          <a:spcPts val="0"/>
                        </a:spcAft>
                        <a:buNone/>
                      </a:pPr>
                      <a:r>
                        <a:rPr lang="en" sz="1600">
                          <a:solidFill>
                            <a:srgbClr val="24292F"/>
                          </a:solidFill>
                          <a:highlight>
                            <a:srgbClr val="FFFFFF"/>
                          </a:highlight>
                          <a:latin typeface="Source Sans Pro"/>
                          <a:ea typeface="Source Sans Pro"/>
                          <a:cs typeface="Source Sans Pro"/>
                          <a:sym typeface="Source Sans Pro"/>
                        </a:rPr>
                        <a:t>More work on operating status</a:t>
                      </a:r>
                      <a:endParaRPr sz="1600">
                        <a:latin typeface="Source Sans Pro"/>
                        <a:ea typeface="Source Sans Pro"/>
                        <a:cs typeface="Source Sans Pro"/>
                        <a:sym typeface="Source Sans Pro"/>
                      </a:endParaRPr>
                    </a:p>
                  </a:txBody>
                  <a:tcPr marL="182875" marR="182875" marT="91425" marB="0" anchor="ctr">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300"/>
                        </a:spcBef>
                        <a:spcAft>
                          <a:spcPts val="0"/>
                        </a:spcAft>
                        <a:buNone/>
                      </a:pPr>
                      <a:r>
                        <a:rPr lang="en" sz="1600">
                          <a:latin typeface="Source Sans Pro"/>
                          <a:ea typeface="Source Sans Pro"/>
                          <a:cs typeface="Source Sans Pro"/>
                          <a:sym typeface="Source Sans Pro"/>
                        </a:rPr>
                        <a:t>Updates on current tickets #6319 (field governance), #6816 (hours/op status)  </a:t>
                      </a:r>
                      <a:endParaRPr sz="1600">
                        <a:latin typeface="Source Sans Pro"/>
                        <a:ea typeface="Source Sans Pro"/>
                        <a:cs typeface="Source Sans Pro"/>
                        <a:sym typeface="Source Sans Pro"/>
                      </a:endParaRPr>
                    </a:p>
                  </a:txBody>
                  <a:tcPr marL="182875" marR="182875" marT="91425" marB="0"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r h="460100">
                <a:tc>
                  <a:txBody>
                    <a:bodyPr/>
                    <a:lstStyle/>
                    <a:p>
                      <a:pPr marL="0" lvl="0" indent="0" algn="l" rtl="0">
                        <a:lnSpc>
                          <a:spcPct val="115000"/>
                        </a:lnSpc>
                        <a:spcBef>
                          <a:spcPts val="0"/>
                        </a:spcBef>
                        <a:spcAft>
                          <a:spcPts val="0"/>
                        </a:spcAft>
                        <a:buNone/>
                      </a:pPr>
                      <a:r>
                        <a:rPr lang="en" sz="1600">
                          <a:solidFill>
                            <a:srgbClr val="24292F"/>
                          </a:solidFill>
                          <a:highlight>
                            <a:srgbClr val="FFFFFF"/>
                          </a:highlight>
                          <a:latin typeface="Source Sans Pro"/>
                          <a:ea typeface="Source Sans Pro"/>
                          <a:cs typeface="Source Sans Pro"/>
                          <a:sym typeface="Source Sans Pro"/>
                        </a:rPr>
                        <a:t>Events functionality</a:t>
                      </a:r>
                      <a:endParaRPr sz="1600">
                        <a:latin typeface="Source Sans Pro"/>
                        <a:ea typeface="Source Sans Pro"/>
                        <a:cs typeface="Source Sans Pro"/>
                        <a:sym typeface="Source Sans Pro"/>
                      </a:endParaRPr>
                    </a:p>
                  </a:txBody>
                  <a:tcPr marL="182875" marR="182875" marT="91425" marB="0" anchor="ctr"/>
                </a:tc>
                <a:tc>
                  <a:txBody>
                    <a:bodyPr/>
                    <a:lstStyle/>
                    <a:p>
                      <a:pPr marL="0" lvl="0" indent="0" algn="l" rtl="0">
                        <a:lnSpc>
                          <a:spcPct val="115000"/>
                        </a:lnSpc>
                        <a:spcBef>
                          <a:spcPts val="0"/>
                        </a:spcBef>
                        <a:spcAft>
                          <a:spcPts val="0"/>
                        </a:spcAft>
                        <a:buNone/>
                      </a:pPr>
                      <a:r>
                        <a:rPr lang="en" sz="1600">
                          <a:solidFill>
                            <a:srgbClr val="24292F"/>
                          </a:solidFill>
                          <a:latin typeface="Source Sans Pro"/>
                          <a:ea typeface="Source Sans Pro"/>
                          <a:cs typeface="Source Sans Pro"/>
                          <a:sym typeface="Source Sans Pro"/>
                        </a:rPr>
                        <a:t>TBD </a:t>
                      </a:r>
                      <a:endParaRPr sz="1600">
                        <a:latin typeface="Source Sans Pro"/>
                        <a:ea typeface="Source Sans Pro"/>
                        <a:cs typeface="Source Sans Pro"/>
                        <a:sym typeface="Source Sans Pro"/>
                      </a:endParaRPr>
                    </a:p>
                  </a:txBody>
                  <a:tcPr marL="182875" marR="182875" marT="91425" marB="0" anchor="ctr"/>
                </a:tc>
                <a:extLst>
                  <a:ext uri="{0D108BD9-81ED-4DB2-BD59-A6C34878D82A}">
                    <a16:rowId xmlns:a16="http://schemas.microsoft.com/office/drawing/2014/main" val="10006"/>
                  </a:ext>
                </a:extLst>
              </a:tr>
              <a:tr h="508000">
                <a:tc>
                  <a:txBody>
                    <a:bodyPr/>
                    <a:lstStyle/>
                    <a:p>
                      <a:pPr marL="0" lvl="0" indent="0" algn="l" rtl="0">
                        <a:lnSpc>
                          <a:spcPct val="115000"/>
                        </a:lnSpc>
                        <a:spcBef>
                          <a:spcPts val="0"/>
                        </a:spcBef>
                        <a:spcAft>
                          <a:spcPts val="0"/>
                        </a:spcAft>
                        <a:buNone/>
                      </a:pPr>
                      <a:r>
                        <a:rPr lang="en" sz="1600">
                          <a:solidFill>
                            <a:srgbClr val="24292F"/>
                          </a:solidFill>
                          <a:highlight>
                            <a:srgbClr val="FFFFFF"/>
                          </a:highlight>
                          <a:latin typeface="Source Sans Pro"/>
                          <a:ea typeface="Source Sans Pro"/>
                          <a:cs typeface="Source Sans Pro"/>
                          <a:sym typeface="Source Sans Pro"/>
                        </a:rPr>
                        <a:t>Editor onboarding and change management</a:t>
                      </a:r>
                      <a:endParaRPr sz="1600">
                        <a:solidFill>
                          <a:srgbClr val="24292F"/>
                        </a:solidFill>
                        <a:highlight>
                          <a:srgbClr val="FFFFFF"/>
                        </a:highlight>
                        <a:latin typeface="Source Sans Pro"/>
                        <a:ea typeface="Source Sans Pro"/>
                        <a:cs typeface="Source Sans Pro"/>
                        <a:sym typeface="Source Sans Pro"/>
                      </a:endParaRPr>
                    </a:p>
                  </a:txBody>
                  <a:tcPr marL="182875" marR="182875" marT="91425" marB="0" anchor="ctr"/>
                </a:tc>
                <a:tc>
                  <a:txBody>
                    <a:bodyPr/>
                    <a:lstStyle/>
                    <a:p>
                      <a:pPr marL="0" lvl="0" indent="0" algn="l" rtl="0">
                        <a:lnSpc>
                          <a:spcPct val="115000"/>
                        </a:lnSpc>
                        <a:spcBef>
                          <a:spcPts val="0"/>
                        </a:spcBef>
                        <a:spcAft>
                          <a:spcPts val="0"/>
                        </a:spcAft>
                        <a:buNone/>
                      </a:pPr>
                      <a:r>
                        <a:rPr lang="en" sz="1600">
                          <a:solidFill>
                            <a:srgbClr val="24292F"/>
                          </a:solidFill>
                          <a:latin typeface="Source Sans Pro"/>
                          <a:ea typeface="Source Sans Pro"/>
                          <a:cs typeface="Source Sans Pro"/>
                          <a:sym typeface="Source Sans Pro"/>
                        </a:rPr>
                        <a:t>TBD</a:t>
                      </a:r>
                      <a:endParaRPr sz="1600">
                        <a:solidFill>
                          <a:srgbClr val="24292F"/>
                        </a:solidFill>
                        <a:latin typeface="Source Sans Pro"/>
                        <a:ea typeface="Source Sans Pro"/>
                        <a:cs typeface="Source Sans Pro"/>
                        <a:sym typeface="Source Sans Pro"/>
                      </a:endParaRPr>
                    </a:p>
                  </a:txBody>
                  <a:tcPr marL="182875" marR="182875" marT="91425" marB="0" anchor="ctr"/>
                </a:tc>
                <a:extLst>
                  <a:ext uri="{0D108BD9-81ED-4DB2-BD59-A6C34878D82A}">
                    <a16:rowId xmlns:a16="http://schemas.microsoft.com/office/drawing/2014/main" val="10007"/>
                  </a:ext>
                </a:extLst>
              </a:tr>
            </a:tbl>
          </a:graphicData>
        </a:graphic>
      </p:graphicFrame>
      <p:sp>
        <p:nvSpPr>
          <p:cNvPr id="397" name="Google Shape;397;p57"/>
          <p:cNvSpPr txBox="1"/>
          <p:nvPr/>
        </p:nvSpPr>
        <p:spPr>
          <a:xfrm>
            <a:off x="479850" y="118925"/>
            <a:ext cx="65706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solidFill>
                  <a:schemeClr val="dk1"/>
                </a:solidFill>
                <a:latin typeface="Bitter"/>
                <a:ea typeface="Bitter"/>
                <a:cs typeface="Bitter"/>
                <a:sym typeface="Bitter"/>
              </a:rPr>
              <a:t>Next Steps</a:t>
            </a:r>
            <a:endParaRPr sz="2700">
              <a:solidFill>
                <a:schemeClr val="dk1"/>
              </a:solidFill>
              <a:latin typeface="Bitter"/>
              <a:ea typeface="Bitter"/>
              <a:cs typeface="Bitter"/>
              <a:sym typeface="Bitt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8"/>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p>
            <a:pPr marL="0" lvl="0" indent="0" algn="l" rtl="0">
              <a:lnSpc>
                <a:spcPct val="100000"/>
              </a:lnSpc>
              <a:spcBef>
                <a:spcPts val="0"/>
              </a:spcBef>
              <a:spcAft>
                <a:spcPts val="0"/>
              </a:spcAft>
              <a:buClr>
                <a:srgbClr val="FFFFFF"/>
              </a:buClr>
              <a:buSzPts val="3600"/>
              <a:buFont typeface="Bitter"/>
              <a:buNone/>
            </a:pPr>
            <a:r>
              <a:rPr lang="en"/>
              <a:t>Questions? </a:t>
            </a:r>
            <a:endParaRPr/>
          </a:p>
        </p:txBody>
      </p:sp>
      <p:sp>
        <p:nvSpPr>
          <p:cNvPr id="403" name="Google Shape;403;p58"/>
          <p:cNvSpPr txBox="1"/>
          <p:nvPr/>
        </p:nvSpPr>
        <p:spPr>
          <a:xfrm>
            <a:off x="803675" y="3596425"/>
            <a:ext cx="3554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F2F2F2"/>
                </a:solidFill>
                <a:latin typeface="Source Sans Pro"/>
                <a:ea typeface="Source Sans Pro"/>
                <a:cs typeface="Source Sans Pro"/>
                <a:sym typeface="Source Sans Pro"/>
              </a:rPr>
              <a:t>Suzanne Gray</a:t>
            </a:r>
            <a:endParaRPr sz="1600" b="1">
              <a:solidFill>
                <a:srgbClr val="F2F2F2"/>
              </a:solidFill>
              <a:latin typeface="Source Sans Pro"/>
              <a:ea typeface="Source Sans Pro"/>
              <a:cs typeface="Source Sans Pro"/>
              <a:sym typeface="Source Sans Pro"/>
            </a:endParaRPr>
          </a:p>
          <a:p>
            <a:pPr marL="0" lvl="0" indent="0" algn="l" rtl="0">
              <a:spcBef>
                <a:spcPts val="0"/>
              </a:spcBef>
              <a:spcAft>
                <a:spcPts val="0"/>
              </a:spcAft>
              <a:buNone/>
            </a:pPr>
            <a:r>
              <a:rPr lang="en" sz="1600">
                <a:solidFill>
                  <a:srgbClr val="F2F2F2"/>
                </a:solidFill>
                <a:latin typeface="Source Sans Pro"/>
                <a:ea typeface="Source Sans Pro"/>
                <a:cs typeface="Source Sans Pro"/>
                <a:sym typeface="Source Sans Pro"/>
              </a:rPr>
              <a:t>Slack: @Suzanne Gray</a:t>
            </a:r>
            <a:br>
              <a:rPr lang="en" sz="1600">
                <a:solidFill>
                  <a:srgbClr val="F2F2F2"/>
                </a:solidFill>
                <a:latin typeface="Source Sans Pro"/>
                <a:ea typeface="Source Sans Pro"/>
                <a:cs typeface="Source Sans Pro"/>
                <a:sym typeface="Source Sans Pro"/>
              </a:rPr>
            </a:br>
            <a:r>
              <a:rPr lang="en" sz="1600">
                <a:solidFill>
                  <a:srgbClr val="F2F2F2"/>
                </a:solidFill>
                <a:latin typeface="Source Sans Pro"/>
                <a:ea typeface="Source Sans Pro"/>
                <a:cs typeface="Source Sans Pro"/>
                <a:sym typeface="Source Sans Pro"/>
              </a:rPr>
              <a:t>Email: suzanne.gray@civicactions.com</a:t>
            </a:r>
            <a:endParaRPr sz="1600">
              <a:solidFill>
                <a:srgbClr val="F2F2F2"/>
              </a:solidFill>
              <a:latin typeface="Source Sans Pro"/>
              <a:ea typeface="Source Sans Pro"/>
              <a:cs typeface="Source Sans Pro"/>
              <a:sym typeface="Source Sans Pro"/>
            </a:endParaRPr>
          </a:p>
        </p:txBody>
      </p:sp>
      <p:sp>
        <p:nvSpPr>
          <p:cNvPr id="404" name="Google Shape;404;p58"/>
          <p:cNvSpPr txBox="1"/>
          <p:nvPr/>
        </p:nvSpPr>
        <p:spPr>
          <a:xfrm>
            <a:off x="4572000" y="3596425"/>
            <a:ext cx="29964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F2F2F2"/>
                </a:solidFill>
                <a:latin typeface="Source Sans Pro"/>
                <a:ea typeface="Source Sans Pro"/>
                <a:cs typeface="Source Sans Pro"/>
                <a:sym typeface="Source Sans Pro"/>
              </a:rPr>
              <a:t>Erika Washburn</a:t>
            </a:r>
            <a:br>
              <a:rPr lang="en" sz="1600">
                <a:solidFill>
                  <a:srgbClr val="F2F2F2"/>
                </a:solidFill>
                <a:latin typeface="Source Sans Pro"/>
                <a:ea typeface="Source Sans Pro"/>
                <a:cs typeface="Source Sans Pro"/>
                <a:sym typeface="Source Sans Pro"/>
              </a:rPr>
            </a:br>
            <a:r>
              <a:rPr lang="en" sz="1600">
                <a:solidFill>
                  <a:srgbClr val="F2F2F2"/>
                </a:solidFill>
                <a:latin typeface="Source Sans Pro"/>
                <a:ea typeface="Source Sans Pro"/>
                <a:cs typeface="Source Sans Pro"/>
                <a:sym typeface="Source Sans Pro"/>
              </a:rPr>
              <a:t>Slack: @Erika Washburn</a:t>
            </a:r>
            <a:endParaRPr sz="1600">
              <a:solidFill>
                <a:srgbClr val="F2F2F2"/>
              </a:solidFill>
              <a:latin typeface="Source Sans Pro"/>
              <a:ea typeface="Source Sans Pro"/>
              <a:cs typeface="Source Sans Pro"/>
              <a:sym typeface="Source Sans Pro"/>
            </a:endParaRPr>
          </a:p>
          <a:p>
            <a:pPr marL="0" lvl="0" indent="0" algn="l" rtl="0">
              <a:spcBef>
                <a:spcPts val="0"/>
              </a:spcBef>
              <a:spcAft>
                <a:spcPts val="0"/>
              </a:spcAft>
              <a:buNone/>
            </a:pPr>
            <a:r>
              <a:rPr lang="en" sz="1600">
                <a:solidFill>
                  <a:srgbClr val="F2F2F2"/>
                </a:solidFill>
                <a:latin typeface="Source Sans Pro"/>
                <a:ea typeface="Source Sans Pro"/>
                <a:cs typeface="Source Sans Pro"/>
                <a:sym typeface="Source Sans Pro"/>
              </a:rPr>
              <a:t>Email: erika@cityfriends.tech</a:t>
            </a:r>
            <a:endParaRPr sz="1600">
              <a:solidFill>
                <a:srgbClr val="F2F2F2"/>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9"/>
          <p:cNvSpPr txBox="1">
            <a:spLocks noGrp="1"/>
          </p:cNvSpPr>
          <p:nvPr>
            <p:ph type="body" idx="2"/>
          </p:nvPr>
        </p:nvSpPr>
        <p:spPr>
          <a:xfrm>
            <a:off x="459881" y="962513"/>
            <a:ext cx="8020500" cy="3663600"/>
          </a:xfrm>
          <a:prstGeom prst="rect">
            <a:avLst/>
          </a:prstGeom>
        </p:spPr>
        <p:txBody>
          <a:bodyPr spcFirstLastPara="1" wrap="square" lIns="34275" tIns="34275" rIns="34275" bIns="34275" anchor="t" anchorCtr="0">
            <a:noAutofit/>
          </a:bodyPr>
          <a:lstStyle/>
          <a:p>
            <a:pPr marL="0" lvl="0" indent="0" algn="l" rtl="0">
              <a:spcBef>
                <a:spcPts val="600"/>
              </a:spcBef>
              <a:spcAft>
                <a:spcPts val="0"/>
              </a:spcAft>
              <a:buNone/>
            </a:pPr>
            <a:endParaRPr/>
          </a:p>
        </p:txBody>
      </p:sp>
      <p:pic>
        <p:nvPicPr>
          <p:cNvPr id="148" name="Google Shape;148;p29"/>
          <p:cNvPicPr preferRelativeResize="0"/>
          <p:nvPr/>
        </p:nvPicPr>
        <p:blipFill>
          <a:blip r:embed="rId3">
            <a:alphaModFix/>
          </a:blip>
          <a:stretch>
            <a:fillRect/>
          </a:stretch>
        </p:blipFill>
        <p:spPr>
          <a:xfrm>
            <a:off x="0" y="527688"/>
            <a:ext cx="9144000" cy="4615824"/>
          </a:xfrm>
          <a:prstGeom prst="rect">
            <a:avLst/>
          </a:prstGeom>
          <a:noFill/>
          <a:ln>
            <a:noFill/>
          </a:ln>
        </p:spPr>
      </p:pic>
      <p:sp>
        <p:nvSpPr>
          <p:cNvPr id="149" name="Google Shape;149;p29"/>
          <p:cNvSpPr txBox="1"/>
          <p:nvPr/>
        </p:nvSpPr>
        <p:spPr>
          <a:xfrm>
            <a:off x="6935400" y="962525"/>
            <a:ext cx="1805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dk1"/>
                </a:solidFill>
                <a:latin typeface="Source Sans Pro"/>
                <a:ea typeface="Source Sans Pro"/>
                <a:cs typeface="Source Sans Pro"/>
                <a:sym typeface="Source Sans Pro"/>
              </a:rPr>
              <a:t>Top Task Cards</a:t>
            </a:r>
            <a:endParaRPr sz="1900" b="1">
              <a:solidFill>
                <a:schemeClr val="dk1"/>
              </a:solidFill>
              <a:latin typeface="Source Sans Pro"/>
              <a:ea typeface="Source Sans Pro"/>
              <a:cs typeface="Source Sans Pro"/>
              <a:sym typeface="Source Sans Pro"/>
            </a:endParaRPr>
          </a:p>
        </p:txBody>
      </p:sp>
      <p:sp>
        <p:nvSpPr>
          <p:cNvPr id="150" name="Google Shape;150;p29"/>
          <p:cNvSpPr txBox="1"/>
          <p:nvPr/>
        </p:nvSpPr>
        <p:spPr>
          <a:xfrm>
            <a:off x="6935400" y="3095475"/>
            <a:ext cx="20409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700" b="1">
                <a:solidFill>
                  <a:schemeClr val="dk1"/>
                </a:solidFill>
                <a:latin typeface="Source Sans Pro"/>
                <a:ea typeface="Source Sans Pro"/>
                <a:cs typeface="Source Sans Pro"/>
                <a:sym typeface="Source Sans Pro"/>
              </a:rPr>
              <a:t>Satellite Location Section</a:t>
            </a:r>
            <a:endParaRPr sz="1700" b="1">
              <a:solidFill>
                <a:schemeClr val="dk1"/>
              </a:solidFill>
              <a:latin typeface="Source Sans Pro"/>
              <a:ea typeface="Source Sans Pro"/>
              <a:cs typeface="Source Sans Pro"/>
              <a:sym typeface="Source Sans Pro"/>
            </a:endParaRPr>
          </a:p>
        </p:txBody>
      </p:sp>
      <p:cxnSp>
        <p:nvCxnSpPr>
          <p:cNvPr id="151" name="Google Shape;151;p29"/>
          <p:cNvCxnSpPr/>
          <p:nvPr/>
        </p:nvCxnSpPr>
        <p:spPr>
          <a:xfrm flipH="1">
            <a:off x="6935400" y="1439525"/>
            <a:ext cx="1561200" cy="235500"/>
          </a:xfrm>
          <a:prstGeom prst="straightConnector1">
            <a:avLst/>
          </a:prstGeom>
          <a:noFill/>
          <a:ln w="9525" cap="flat" cmpd="sng">
            <a:solidFill>
              <a:schemeClr val="dk1"/>
            </a:solidFill>
            <a:prstDash val="solid"/>
            <a:round/>
            <a:headEnd type="none" w="med" len="med"/>
            <a:tailEnd type="triangle" w="med" len="med"/>
          </a:ln>
        </p:spPr>
      </p:cxnSp>
      <p:cxnSp>
        <p:nvCxnSpPr>
          <p:cNvPr id="152" name="Google Shape;152;p29"/>
          <p:cNvCxnSpPr/>
          <p:nvPr/>
        </p:nvCxnSpPr>
        <p:spPr>
          <a:xfrm flipH="1">
            <a:off x="6919175" y="3803475"/>
            <a:ext cx="1561200" cy="235500"/>
          </a:xfrm>
          <a:prstGeom prst="straightConnector1">
            <a:avLst/>
          </a:prstGeom>
          <a:noFill/>
          <a:ln w="9525" cap="flat" cmpd="sng">
            <a:solidFill>
              <a:schemeClr val="dk1"/>
            </a:solidFill>
            <a:prstDash val="solid"/>
            <a:round/>
            <a:headEnd type="none" w="med" len="med"/>
            <a:tailEnd type="triangle" w="med" len="med"/>
          </a:ln>
        </p:spPr>
      </p:cxnSp>
      <p:sp>
        <p:nvSpPr>
          <p:cNvPr id="153" name="Google Shape;153;p29"/>
          <p:cNvSpPr txBox="1">
            <a:spLocks noGrp="1"/>
          </p:cNvSpPr>
          <p:nvPr>
            <p:ph type="title"/>
          </p:nvPr>
        </p:nvSpPr>
        <p:spPr>
          <a:xfrm>
            <a:off x="-6" y="0"/>
            <a:ext cx="7541100" cy="50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solidFill>
                  <a:schemeClr val="dk1"/>
                </a:solidFill>
              </a:rPr>
              <a:t>The Dashboard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p:nvPr/>
        </p:nvSpPr>
        <p:spPr>
          <a:xfrm>
            <a:off x="6009275" y="2651600"/>
            <a:ext cx="2614200" cy="1722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None/>
            </a:pPr>
            <a:endParaRPr>
              <a:latin typeface="Source Sans Pro"/>
              <a:ea typeface="Source Sans Pro"/>
              <a:cs typeface="Source Sans Pro"/>
              <a:sym typeface="Source Sans Pro"/>
            </a:endParaRPr>
          </a:p>
        </p:txBody>
      </p:sp>
      <p:sp>
        <p:nvSpPr>
          <p:cNvPr id="159" name="Google Shape;159;p30"/>
          <p:cNvSpPr txBox="1">
            <a:spLocks noGrp="1"/>
          </p:cNvSpPr>
          <p:nvPr>
            <p:ph type="title"/>
          </p:nvPr>
        </p:nvSpPr>
        <p:spPr>
          <a:xfrm>
            <a:off x="459881" y="334600"/>
            <a:ext cx="7541100" cy="50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Purpose</a:t>
            </a:r>
            <a:endParaRPr/>
          </a:p>
        </p:txBody>
      </p:sp>
      <p:sp>
        <p:nvSpPr>
          <p:cNvPr id="160" name="Google Shape;160;p30"/>
          <p:cNvSpPr txBox="1">
            <a:spLocks noGrp="1"/>
          </p:cNvSpPr>
          <p:nvPr>
            <p:ph type="body" idx="2"/>
          </p:nvPr>
        </p:nvSpPr>
        <p:spPr>
          <a:xfrm>
            <a:off x="459875" y="1067402"/>
            <a:ext cx="8020500" cy="767700"/>
          </a:xfrm>
          <a:prstGeom prst="rect">
            <a:avLst/>
          </a:prstGeom>
        </p:spPr>
        <p:txBody>
          <a:bodyPr spcFirstLastPara="1" wrap="square" lIns="34275" tIns="34275" rIns="34275" bIns="34275" anchor="t" anchorCtr="0">
            <a:noAutofit/>
          </a:bodyPr>
          <a:lstStyle/>
          <a:p>
            <a:pPr marL="0" lvl="0" indent="0" algn="l" rtl="0">
              <a:lnSpc>
                <a:spcPct val="100000"/>
              </a:lnSpc>
              <a:spcBef>
                <a:spcPts val="0"/>
              </a:spcBef>
              <a:spcAft>
                <a:spcPts val="0"/>
              </a:spcAft>
              <a:buNone/>
            </a:pPr>
            <a:r>
              <a:rPr lang="en" sz="2100" b="0">
                <a:solidFill>
                  <a:schemeClr val="accent6"/>
                </a:solidFill>
              </a:rPr>
              <a:t>This user study supports OCTO-DE objective #3: </a:t>
            </a:r>
            <a:endParaRPr sz="2100" b="0">
              <a:solidFill>
                <a:schemeClr val="accent6"/>
              </a:solidFill>
            </a:endParaRPr>
          </a:p>
          <a:p>
            <a:pPr marL="0" lvl="0" indent="0" algn="l" rtl="0">
              <a:lnSpc>
                <a:spcPct val="100000"/>
              </a:lnSpc>
              <a:spcBef>
                <a:spcPts val="1000"/>
              </a:spcBef>
              <a:spcAft>
                <a:spcPts val="0"/>
              </a:spcAft>
              <a:buNone/>
            </a:pPr>
            <a:r>
              <a:rPr lang="en" sz="2100">
                <a:solidFill>
                  <a:schemeClr val="accent6"/>
                </a:solidFill>
              </a:rPr>
              <a:t>Increase the quality and reliability of VA services.</a:t>
            </a:r>
            <a:endParaRPr sz="2100">
              <a:solidFill>
                <a:schemeClr val="accent6"/>
              </a:solidFill>
            </a:endParaRPr>
          </a:p>
          <a:p>
            <a:pPr marL="0" lvl="0" indent="0" algn="l" rtl="0">
              <a:lnSpc>
                <a:spcPct val="100000"/>
              </a:lnSpc>
              <a:spcBef>
                <a:spcPts val="1000"/>
              </a:spcBef>
              <a:spcAft>
                <a:spcPts val="0"/>
              </a:spcAft>
              <a:buNone/>
            </a:pPr>
            <a:endParaRPr sz="1900" b="0">
              <a:solidFill>
                <a:schemeClr val="accent6"/>
              </a:solidFill>
            </a:endParaRPr>
          </a:p>
          <a:p>
            <a:pPr marL="0" lvl="0" indent="0" algn="l" rtl="0">
              <a:lnSpc>
                <a:spcPct val="100000"/>
              </a:lnSpc>
              <a:spcBef>
                <a:spcPts val="0"/>
              </a:spcBef>
              <a:spcAft>
                <a:spcPts val="0"/>
              </a:spcAft>
              <a:buNone/>
            </a:pPr>
            <a:endParaRPr b="0">
              <a:solidFill>
                <a:schemeClr val="dk1"/>
              </a:solidFill>
            </a:endParaRPr>
          </a:p>
          <a:p>
            <a:pPr marL="0" lvl="0" indent="0" algn="l" rtl="0">
              <a:lnSpc>
                <a:spcPct val="115000"/>
              </a:lnSpc>
              <a:spcBef>
                <a:spcPts val="0"/>
              </a:spcBef>
              <a:spcAft>
                <a:spcPts val="1200"/>
              </a:spcAft>
              <a:buNone/>
            </a:pPr>
            <a:r>
              <a:rPr lang="en" sz="1700" b="0">
                <a:solidFill>
                  <a:srgbClr val="FFFFFF"/>
                </a:solidFill>
                <a:latin typeface="Source Sans Pro SemiBold"/>
                <a:ea typeface="Source Sans Pro SemiBold"/>
                <a:cs typeface="Source Sans Pro SemiBold"/>
                <a:sym typeface="Source Sans Pro SemiBold"/>
              </a:rPr>
              <a:t>Less likely to make errors</a:t>
            </a:r>
            <a:endParaRPr/>
          </a:p>
        </p:txBody>
      </p:sp>
      <p:sp>
        <p:nvSpPr>
          <p:cNvPr id="161" name="Google Shape;161;p30"/>
          <p:cNvSpPr txBox="1"/>
          <p:nvPr/>
        </p:nvSpPr>
        <p:spPr>
          <a:xfrm>
            <a:off x="3171900" y="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endParaRPr/>
          </a:p>
        </p:txBody>
      </p:sp>
      <p:sp>
        <p:nvSpPr>
          <p:cNvPr id="162" name="Google Shape;162;p30"/>
          <p:cNvSpPr/>
          <p:nvPr/>
        </p:nvSpPr>
        <p:spPr>
          <a:xfrm rot="10800000">
            <a:off x="2851275" y="2318425"/>
            <a:ext cx="2761500" cy="1115100"/>
          </a:xfrm>
          <a:prstGeom prst="snip2DiagRect">
            <a:avLst>
              <a:gd name="adj1" fmla="val 0"/>
              <a:gd name="adj2" fmla="val 50000"/>
            </a:avLst>
          </a:prstGeom>
          <a:solidFill>
            <a:srgbClr val="89BDE8"/>
          </a:solidFill>
          <a:ln>
            <a:noFill/>
          </a:ln>
        </p:spPr>
        <p:txBody>
          <a:bodyPr spcFirstLastPara="1" wrap="square" lIns="91425" tIns="274300" rIns="91425" bIns="274300" anchor="ctr" anchorCtr="0">
            <a:noAutofit/>
          </a:bodyPr>
          <a:lstStyle/>
          <a:p>
            <a:pPr marL="0" lvl="0" indent="0" algn="ctr" rtl="0">
              <a:lnSpc>
                <a:spcPct val="115000"/>
              </a:lnSpc>
              <a:spcBef>
                <a:spcPts val="0"/>
              </a:spcBef>
              <a:spcAft>
                <a:spcPts val="1200"/>
              </a:spcAft>
              <a:buNone/>
            </a:pPr>
            <a:endParaRPr sz="1700">
              <a:latin typeface="Source Sans Pro"/>
              <a:ea typeface="Source Sans Pro"/>
              <a:cs typeface="Source Sans Pro"/>
              <a:sym typeface="Source Sans Pro"/>
            </a:endParaRPr>
          </a:p>
        </p:txBody>
      </p:sp>
      <p:sp>
        <p:nvSpPr>
          <p:cNvPr id="163" name="Google Shape;163;p30"/>
          <p:cNvSpPr/>
          <p:nvPr/>
        </p:nvSpPr>
        <p:spPr>
          <a:xfrm>
            <a:off x="459875" y="2874475"/>
            <a:ext cx="2391300" cy="1276200"/>
          </a:xfrm>
          <a:prstGeom prst="homePlate">
            <a:avLst>
              <a:gd name="adj" fmla="val 50000"/>
            </a:avLst>
          </a:prstGeom>
          <a:solidFill>
            <a:schemeClr val="dk1"/>
          </a:solidFill>
          <a:ln>
            <a:noFill/>
          </a:ln>
        </p:spPr>
        <p:txBody>
          <a:bodyPr spcFirstLastPara="1" wrap="square" lIns="91425" tIns="274300" rIns="91425" bIns="91425" anchor="ctr" anchorCtr="0">
            <a:noAutofit/>
          </a:bodyPr>
          <a:lstStyle/>
          <a:p>
            <a:pPr marL="0" lvl="0" indent="0" algn="ctr" rtl="0">
              <a:lnSpc>
                <a:spcPct val="115000"/>
              </a:lnSpc>
              <a:spcBef>
                <a:spcPts val="0"/>
              </a:spcBef>
              <a:spcAft>
                <a:spcPts val="1200"/>
              </a:spcAft>
              <a:buNone/>
            </a:pPr>
            <a:r>
              <a:rPr lang="en" sz="1700">
                <a:solidFill>
                  <a:srgbClr val="FFFFFF"/>
                </a:solidFill>
                <a:latin typeface="Source Sans Pro SemiBold"/>
                <a:ea typeface="Source Sans Pro SemiBold"/>
                <a:cs typeface="Source Sans Pro SemiBold"/>
                <a:sym typeface="Source Sans Pro SemiBold"/>
              </a:rPr>
              <a:t>When editors can easily find and edit their content, they’re ...</a:t>
            </a:r>
            <a:endParaRPr sz="900">
              <a:latin typeface="Source Sans Pro"/>
              <a:ea typeface="Source Sans Pro"/>
              <a:cs typeface="Source Sans Pro"/>
              <a:sym typeface="Source Sans Pro"/>
            </a:endParaRPr>
          </a:p>
        </p:txBody>
      </p:sp>
      <p:sp>
        <p:nvSpPr>
          <p:cNvPr id="164" name="Google Shape;164;p30"/>
          <p:cNvSpPr txBox="1"/>
          <p:nvPr/>
        </p:nvSpPr>
        <p:spPr>
          <a:xfrm>
            <a:off x="3422238" y="2502325"/>
            <a:ext cx="1731000" cy="74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700">
                <a:solidFill>
                  <a:srgbClr val="FFFFFF"/>
                </a:solidFill>
                <a:latin typeface="Source Sans Pro SemiBold"/>
                <a:ea typeface="Source Sans Pro SemiBold"/>
                <a:cs typeface="Source Sans Pro SemiBold"/>
                <a:sym typeface="Source Sans Pro SemiBold"/>
              </a:rPr>
              <a:t>Less likely to make errors</a:t>
            </a:r>
            <a:endParaRPr/>
          </a:p>
        </p:txBody>
      </p:sp>
      <p:sp>
        <p:nvSpPr>
          <p:cNvPr id="165" name="Google Shape;165;p30"/>
          <p:cNvSpPr/>
          <p:nvPr/>
        </p:nvSpPr>
        <p:spPr>
          <a:xfrm flipH="1">
            <a:off x="2851575" y="3622400"/>
            <a:ext cx="2761200" cy="1115100"/>
          </a:xfrm>
          <a:prstGeom prst="snip2DiagRect">
            <a:avLst>
              <a:gd name="adj1" fmla="val 0"/>
              <a:gd name="adj2" fmla="val 50000"/>
            </a:avLst>
          </a:prstGeom>
          <a:solidFill>
            <a:srgbClr val="89BDE8"/>
          </a:solidFill>
          <a:ln>
            <a:noFill/>
          </a:ln>
        </p:spPr>
        <p:txBody>
          <a:bodyPr spcFirstLastPara="1" wrap="square" lIns="274300" tIns="274300" rIns="0" bIns="91425" anchor="ctr" anchorCtr="0">
            <a:noAutofit/>
          </a:bodyPr>
          <a:lstStyle/>
          <a:p>
            <a:pPr marL="0" lvl="0" indent="0" algn="l" rtl="0">
              <a:lnSpc>
                <a:spcPct val="115000"/>
              </a:lnSpc>
              <a:spcBef>
                <a:spcPts val="0"/>
              </a:spcBef>
              <a:spcAft>
                <a:spcPts val="1200"/>
              </a:spcAft>
              <a:buNone/>
            </a:pPr>
            <a:r>
              <a:rPr lang="en" sz="1600">
                <a:solidFill>
                  <a:srgbClr val="FFFFFF"/>
                </a:solidFill>
                <a:latin typeface="Source Sans Pro SemiBold"/>
                <a:ea typeface="Source Sans Pro SemiBold"/>
                <a:cs typeface="Source Sans Pro SemiBold"/>
                <a:sym typeface="Source Sans Pro SemiBold"/>
              </a:rPr>
              <a:t>More likely to follow Veteran- centered content guidelines</a:t>
            </a:r>
            <a:endParaRPr sz="1600">
              <a:latin typeface="Source Sans Pro"/>
              <a:ea typeface="Source Sans Pro"/>
              <a:cs typeface="Source Sans Pro"/>
              <a:sym typeface="Source Sans Pro"/>
            </a:endParaRPr>
          </a:p>
        </p:txBody>
      </p:sp>
      <p:sp>
        <p:nvSpPr>
          <p:cNvPr id="166" name="Google Shape;166;p30"/>
          <p:cNvSpPr/>
          <p:nvPr/>
        </p:nvSpPr>
        <p:spPr>
          <a:xfrm rot="5400000">
            <a:off x="5677750" y="3097700"/>
            <a:ext cx="1245300" cy="830100"/>
          </a:xfrm>
          <a:prstGeom prst="triangle">
            <a:avLst>
              <a:gd name="adj" fmla="val 51484"/>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txBox="1"/>
          <p:nvPr/>
        </p:nvSpPr>
        <p:spPr>
          <a:xfrm>
            <a:off x="6653550" y="2651600"/>
            <a:ext cx="1883400" cy="16500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sz="1700">
                <a:solidFill>
                  <a:srgbClr val="FFFFFF"/>
                </a:solidFill>
                <a:latin typeface="Source Sans Pro SemiBold"/>
                <a:ea typeface="Source Sans Pro SemiBold"/>
                <a:cs typeface="Source Sans Pro SemiBold"/>
                <a:sym typeface="Source Sans Pro SemiBold"/>
              </a:rPr>
              <a:t>… which yields higher quality content for Veterans on VA.gov</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457200" y="242750"/>
            <a:ext cx="7543800" cy="4515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Study Goals</a:t>
            </a:r>
            <a:endParaRPr/>
          </a:p>
        </p:txBody>
      </p:sp>
      <p:grpSp>
        <p:nvGrpSpPr>
          <p:cNvPr id="173" name="Google Shape;173;p31"/>
          <p:cNvGrpSpPr/>
          <p:nvPr/>
        </p:nvGrpSpPr>
        <p:grpSpPr>
          <a:xfrm>
            <a:off x="660539" y="1433475"/>
            <a:ext cx="3562688" cy="3086700"/>
            <a:chOff x="436900" y="1568600"/>
            <a:chExt cx="3460600" cy="3086700"/>
          </a:xfrm>
        </p:grpSpPr>
        <p:grpSp>
          <p:nvGrpSpPr>
            <p:cNvPr id="174" name="Google Shape;174;p31"/>
            <p:cNvGrpSpPr/>
            <p:nvPr/>
          </p:nvGrpSpPr>
          <p:grpSpPr>
            <a:xfrm>
              <a:off x="437818" y="1568600"/>
              <a:ext cx="3459665" cy="3086700"/>
              <a:chOff x="437825" y="1568589"/>
              <a:chExt cx="2685450" cy="3086700"/>
            </a:xfrm>
          </p:grpSpPr>
          <p:sp>
            <p:nvSpPr>
              <p:cNvPr id="175" name="Google Shape;175;p31"/>
              <p:cNvSpPr/>
              <p:nvPr/>
            </p:nvSpPr>
            <p:spPr>
              <a:xfrm>
                <a:off x="440075" y="1568589"/>
                <a:ext cx="2683200" cy="3086700"/>
              </a:xfrm>
              <a:prstGeom prst="rect">
                <a:avLst/>
              </a:prstGeom>
              <a:noFill/>
              <a:ln w="9525" cap="flat" cmpd="sng">
                <a:solidFill>
                  <a:srgbClr val="0070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1"/>
              <p:cNvSpPr txBox="1"/>
              <p:nvPr/>
            </p:nvSpPr>
            <p:spPr>
              <a:xfrm>
                <a:off x="437825" y="1568589"/>
                <a:ext cx="2683200" cy="411900"/>
              </a:xfrm>
              <a:prstGeom prst="rect">
                <a:avLst/>
              </a:prstGeom>
              <a:solidFill>
                <a:schemeClr val="lt1"/>
              </a:solidFill>
              <a:ln w="9525" cap="flat" cmpd="sng">
                <a:solidFill>
                  <a:srgbClr val="0070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31"/>
            <p:cNvSpPr txBox="1"/>
            <p:nvPr/>
          </p:nvSpPr>
          <p:spPr>
            <a:xfrm>
              <a:off x="518000" y="1892175"/>
              <a:ext cx="3379500" cy="276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b="1">
                <a:solidFill>
                  <a:srgbClr val="000000"/>
                </a:solidFill>
                <a:latin typeface="Open Sans"/>
                <a:ea typeface="Open Sans"/>
                <a:cs typeface="Open Sans"/>
                <a:sym typeface="Open Sans"/>
              </a:endParaRPr>
            </a:p>
            <a:p>
              <a:pPr marL="0" lvl="0" indent="0" algn="l" rtl="0">
                <a:lnSpc>
                  <a:spcPct val="115000"/>
                </a:lnSpc>
                <a:spcBef>
                  <a:spcPts val="800"/>
                </a:spcBef>
                <a:spcAft>
                  <a:spcPts val="1000"/>
                </a:spcAft>
                <a:buNone/>
              </a:pPr>
              <a:r>
                <a:rPr lang="en" sz="2150">
                  <a:solidFill>
                    <a:srgbClr val="24292F"/>
                  </a:solidFill>
                  <a:latin typeface="Source Sans Pro"/>
                  <a:ea typeface="Source Sans Pro"/>
                  <a:cs typeface="Source Sans Pro"/>
                  <a:sym typeface="Source Sans Pro"/>
                </a:rPr>
                <a:t>Validate design ideas to inform upcoming work on a VAMC product dashboard.</a:t>
              </a:r>
              <a:endParaRPr sz="2100">
                <a:solidFill>
                  <a:srgbClr val="000000"/>
                </a:solidFill>
                <a:latin typeface="Source Sans Pro"/>
                <a:ea typeface="Source Sans Pro"/>
                <a:cs typeface="Source Sans Pro"/>
                <a:sym typeface="Source Sans Pro"/>
              </a:endParaRPr>
            </a:p>
          </p:txBody>
        </p:sp>
        <p:sp>
          <p:nvSpPr>
            <p:cNvPr id="178" name="Google Shape;178;p31"/>
            <p:cNvSpPr txBox="1"/>
            <p:nvPr/>
          </p:nvSpPr>
          <p:spPr>
            <a:xfrm>
              <a:off x="436900" y="1568600"/>
              <a:ext cx="3338400" cy="5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FFFFFF"/>
                  </a:solidFill>
                  <a:latin typeface="Source Sans Pro"/>
                  <a:ea typeface="Source Sans Pro"/>
                  <a:cs typeface="Source Sans Pro"/>
                  <a:sym typeface="Source Sans Pro"/>
                </a:rPr>
                <a:t>Goal #1</a:t>
              </a:r>
              <a:endParaRPr sz="2100" b="1">
                <a:solidFill>
                  <a:srgbClr val="FFFFFF"/>
                </a:solidFill>
                <a:latin typeface="Source Sans Pro"/>
                <a:ea typeface="Source Sans Pro"/>
                <a:cs typeface="Source Sans Pro"/>
                <a:sym typeface="Source Sans Pro"/>
              </a:endParaRPr>
            </a:p>
          </p:txBody>
        </p:sp>
      </p:grpSp>
      <p:grpSp>
        <p:nvGrpSpPr>
          <p:cNvPr id="179" name="Google Shape;179;p31"/>
          <p:cNvGrpSpPr/>
          <p:nvPr/>
        </p:nvGrpSpPr>
        <p:grpSpPr>
          <a:xfrm>
            <a:off x="4791076" y="1433475"/>
            <a:ext cx="3562781" cy="3086700"/>
            <a:chOff x="4791268" y="1433475"/>
            <a:chExt cx="3459682" cy="3086700"/>
          </a:xfrm>
        </p:grpSpPr>
        <p:grpSp>
          <p:nvGrpSpPr>
            <p:cNvPr id="180" name="Google Shape;180;p31"/>
            <p:cNvGrpSpPr/>
            <p:nvPr/>
          </p:nvGrpSpPr>
          <p:grpSpPr>
            <a:xfrm>
              <a:off x="4791268" y="1433475"/>
              <a:ext cx="3459665" cy="3086700"/>
              <a:chOff x="437825" y="1568589"/>
              <a:chExt cx="2685450" cy="3086700"/>
            </a:xfrm>
          </p:grpSpPr>
          <p:sp>
            <p:nvSpPr>
              <p:cNvPr id="181" name="Google Shape;181;p31"/>
              <p:cNvSpPr/>
              <p:nvPr/>
            </p:nvSpPr>
            <p:spPr>
              <a:xfrm>
                <a:off x="440075" y="1568589"/>
                <a:ext cx="2683200" cy="3086700"/>
              </a:xfrm>
              <a:prstGeom prst="rect">
                <a:avLst/>
              </a:prstGeom>
              <a:noFill/>
              <a:ln w="9525" cap="flat" cmpd="sng">
                <a:solidFill>
                  <a:srgbClr val="0070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1"/>
              <p:cNvSpPr txBox="1"/>
              <p:nvPr/>
            </p:nvSpPr>
            <p:spPr>
              <a:xfrm>
                <a:off x="437825" y="1568589"/>
                <a:ext cx="2683200" cy="411900"/>
              </a:xfrm>
              <a:prstGeom prst="rect">
                <a:avLst/>
              </a:prstGeom>
              <a:solidFill>
                <a:schemeClr val="lt1"/>
              </a:solidFill>
              <a:ln w="9525" cap="flat" cmpd="sng">
                <a:solidFill>
                  <a:srgbClr val="0070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1"/>
            <p:cNvSpPr txBox="1"/>
            <p:nvPr/>
          </p:nvSpPr>
          <p:spPr>
            <a:xfrm>
              <a:off x="4871450" y="1757050"/>
              <a:ext cx="3379500" cy="276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b="1">
                <a:solidFill>
                  <a:srgbClr val="000000"/>
                </a:solidFill>
                <a:latin typeface="Open Sans"/>
                <a:ea typeface="Open Sans"/>
                <a:cs typeface="Open Sans"/>
                <a:sym typeface="Open Sans"/>
              </a:endParaRPr>
            </a:p>
            <a:p>
              <a:pPr marL="0" lvl="0" indent="0" algn="l" rtl="0">
                <a:lnSpc>
                  <a:spcPct val="115000"/>
                </a:lnSpc>
                <a:spcBef>
                  <a:spcPts val="800"/>
                </a:spcBef>
                <a:spcAft>
                  <a:spcPts val="0"/>
                </a:spcAft>
                <a:buNone/>
              </a:pPr>
              <a:r>
                <a:rPr lang="en" sz="2100">
                  <a:solidFill>
                    <a:srgbClr val="24292F"/>
                  </a:solidFill>
                  <a:latin typeface="Source Sans Pro"/>
                  <a:ea typeface="Source Sans Pro"/>
                  <a:cs typeface="Source Sans Pro"/>
                  <a:sym typeface="Source Sans Pro"/>
                </a:rPr>
                <a:t>Generate recommendations for improving the Vet Center editorial experience.</a:t>
              </a:r>
              <a:r>
                <a:rPr lang="en" sz="2100">
                  <a:solidFill>
                    <a:srgbClr val="24292F"/>
                  </a:solidFill>
                </a:rPr>
                <a:t> </a:t>
              </a:r>
              <a:endParaRPr sz="2100">
                <a:solidFill>
                  <a:srgbClr val="24292F"/>
                </a:solidFill>
              </a:endParaRPr>
            </a:p>
            <a:p>
              <a:pPr marL="0" lvl="0" indent="0" algn="l" rtl="0">
                <a:lnSpc>
                  <a:spcPct val="115000"/>
                </a:lnSpc>
                <a:spcBef>
                  <a:spcPts val="1000"/>
                </a:spcBef>
                <a:spcAft>
                  <a:spcPts val="1000"/>
                </a:spcAft>
                <a:buNone/>
              </a:pPr>
              <a:endParaRPr sz="2150">
                <a:solidFill>
                  <a:srgbClr val="24292F"/>
                </a:solidFill>
                <a:latin typeface="Source Sans Pro"/>
                <a:ea typeface="Source Sans Pro"/>
                <a:cs typeface="Source Sans Pro"/>
                <a:sym typeface="Source Sans Pro"/>
              </a:endParaRPr>
            </a:p>
          </p:txBody>
        </p:sp>
        <p:sp>
          <p:nvSpPr>
            <p:cNvPr id="184" name="Google Shape;184;p31"/>
            <p:cNvSpPr txBox="1"/>
            <p:nvPr/>
          </p:nvSpPr>
          <p:spPr>
            <a:xfrm>
              <a:off x="4791275" y="1433475"/>
              <a:ext cx="3338400" cy="5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FFFFFF"/>
                  </a:solidFill>
                  <a:latin typeface="Source Sans Pro"/>
                  <a:ea typeface="Source Sans Pro"/>
                  <a:cs typeface="Source Sans Pro"/>
                  <a:sym typeface="Source Sans Pro"/>
                </a:rPr>
                <a:t>Goal #2</a:t>
              </a:r>
              <a:endParaRPr sz="2100" b="1">
                <a:solidFill>
                  <a:srgbClr val="FFFFFF"/>
                </a:solidFill>
                <a:latin typeface="Source Sans Pro"/>
                <a:ea typeface="Source Sans Pro"/>
                <a:cs typeface="Source Sans Pro"/>
                <a:sym typeface="Source Sans Pr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p:nvPr/>
        </p:nvSpPr>
        <p:spPr>
          <a:xfrm>
            <a:off x="462775" y="354825"/>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Bitter"/>
                <a:ea typeface="Bitter"/>
                <a:cs typeface="Bitter"/>
                <a:sym typeface="Bitter"/>
              </a:rPr>
              <a:t>Hypotheses</a:t>
            </a:r>
            <a:endParaRPr sz="2700">
              <a:solidFill>
                <a:schemeClr val="dk1"/>
              </a:solidFill>
              <a:latin typeface="Bitter"/>
              <a:ea typeface="Bitter"/>
              <a:cs typeface="Bitter"/>
              <a:sym typeface="Bitter"/>
            </a:endParaRPr>
          </a:p>
          <a:p>
            <a:pPr marL="0" lvl="0" indent="0" algn="l" rtl="0">
              <a:spcBef>
                <a:spcPts val="0"/>
              </a:spcBef>
              <a:spcAft>
                <a:spcPts val="0"/>
              </a:spcAft>
              <a:buNone/>
            </a:pPr>
            <a:endParaRPr sz="2600" b="1">
              <a:solidFill>
                <a:srgbClr val="1A1A1A"/>
              </a:solidFill>
              <a:latin typeface="Raleway"/>
              <a:ea typeface="Raleway"/>
              <a:cs typeface="Raleway"/>
              <a:sym typeface="Raleway"/>
            </a:endParaRPr>
          </a:p>
        </p:txBody>
      </p:sp>
      <p:sp>
        <p:nvSpPr>
          <p:cNvPr id="191" name="Google Shape;191;p32"/>
          <p:cNvSpPr/>
          <p:nvPr/>
        </p:nvSpPr>
        <p:spPr>
          <a:xfrm>
            <a:off x="1108251" y="1670525"/>
            <a:ext cx="328800" cy="328800"/>
          </a:xfrm>
          <a:prstGeom prst="ellipse">
            <a:avLst/>
          </a:prstGeom>
          <a:solidFill>
            <a:srgbClr val="007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FFFFFF"/>
                </a:solidFill>
              </a:rPr>
              <a:t>1</a:t>
            </a:r>
            <a:endParaRPr sz="1200" b="1">
              <a:solidFill>
                <a:srgbClr val="FFFFFF"/>
              </a:solidFill>
            </a:endParaRPr>
          </a:p>
        </p:txBody>
      </p:sp>
      <p:sp>
        <p:nvSpPr>
          <p:cNvPr id="192" name="Google Shape;192;p32"/>
          <p:cNvSpPr txBox="1"/>
          <p:nvPr/>
        </p:nvSpPr>
        <p:spPr>
          <a:xfrm>
            <a:off x="1555141" y="1562625"/>
            <a:ext cx="2832900" cy="10518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r>
              <a:rPr lang="en" sz="1800">
                <a:solidFill>
                  <a:srgbClr val="454454"/>
                </a:solidFill>
                <a:latin typeface="Source Sans Pro"/>
                <a:ea typeface="Source Sans Pro"/>
                <a:cs typeface="Source Sans Pro"/>
                <a:sym typeface="Source Sans Pro"/>
              </a:rPr>
              <a:t>The dashboard covers editor’s main tasks </a:t>
            </a:r>
            <a:endParaRPr sz="1800">
              <a:solidFill>
                <a:srgbClr val="454454"/>
              </a:solidFill>
              <a:latin typeface="Source Sans Pro"/>
              <a:ea typeface="Source Sans Pro"/>
              <a:cs typeface="Source Sans Pro"/>
              <a:sym typeface="Source Sans Pro"/>
            </a:endParaRPr>
          </a:p>
          <a:p>
            <a:pPr marL="0" lvl="0" indent="0" algn="l" rtl="0">
              <a:lnSpc>
                <a:spcPct val="115000"/>
              </a:lnSpc>
              <a:spcBef>
                <a:spcPts val="1000"/>
              </a:spcBef>
              <a:spcAft>
                <a:spcPts val="1600"/>
              </a:spcAft>
              <a:buNone/>
            </a:pPr>
            <a:endParaRPr sz="1100">
              <a:solidFill>
                <a:srgbClr val="595959"/>
              </a:solidFill>
              <a:latin typeface="Lato"/>
              <a:ea typeface="Lato"/>
              <a:cs typeface="Lato"/>
              <a:sym typeface="Lato"/>
            </a:endParaRPr>
          </a:p>
        </p:txBody>
      </p:sp>
      <p:sp>
        <p:nvSpPr>
          <p:cNvPr id="193" name="Google Shape;193;p32"/>
          <p:cNvSpPr/>
          <p:nvPr/>
        </p:nvSpPr>
        <p:spPr>
          <a:xfrm>
            <a:off x="1108240" y="2926975"/>
            <a:ext cx="328800" cy="328800"/>
          </a:xfrm>
          <a:prstGeom prst="ellipse">
            <a:avLst/>
          </a:prstGeom>
          <a:solidFill>
            <a:srgbClr val="0070B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rPr>
              <a:t>2</a:t>
            </a:r>
            <a:endParaRPr sz="1200" b="1">
              <a:solidFill>
                <a:srgbClr val="FFFFFF"/>
              </a:solidFill>
            </a:endParaRPr>
          </a:p>
        </p:txBody>
      </p:sp>
      <p:sp>
        <p:nvSpPr>
          <p:cNvPr id="194" name="Google Shape;194;p32"/>
          <p:cNvSpPr txBox="1"/>
          <p:nvPr/>
        </p:nvSpPr>
        <p:spPr>
          <a:xfrm>
            <a:off x="1459291" y="2834350"/>
            <a:ext cx="2832900" cy="10518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r>
              <a:rPr lang="en" sz="1800">
                <a:solidFill>
                  <a:srgbClr val="454454"/>
                </a:solidFill>
                <a:latin typeface="Source Sans Pro"/>
                <a:ea typeface="Source Sans Pro"/>
                <a:cs typeface="Source Sans Pro"/>
                <a:sym typeface="Source Sans Pro"/>
              </a:rPr>
              <a:t>The dashboard makes it easier for editors to do their work, but may not account for all workflows</a:t>
            </a:r>
            <a:endParaRPr sz="1800">
              <a:solidFill>
                <a:srgbClr val="454454"/>
              </a:solidFill>
              <a:latin typeface="Source Sans Pro"/>
              <a:ea typeface="Source Sans Pro"/>
              <a:cs typeface="Source Sans Pro"/>
              <a:sym typeface="Source Sans Pro"/>
            </a:endParaRPr>
          </a:p>
          <a:p>
            <a:pPr marL="0" lvl="0" indent="0" algn="l" rtl="0">
              <a:lnSpc>
                <a:spcPct val="115000"/>
              </a:lnSpc>
              <a:spcBef>
                <a:spcPts val="1000"/>
              </a:spcBef>
              <a:spcAft>
                <a:spcPts val="1600"/>
              </a:spcAft>
              <a:buNone/>
            </a:pPr>
            <a:endParaRPr sz="1100">
              <a:solidFill>
                <a:srgbClr val="595959"/>
              </a:solidFill>
              <a:latin typeface="Lato"/>
              <a:ea typeface="Lato"/>
              <a:cs typeface="Lato"/>
              <a:sym typeface="Lato"/>
            </a:endParaRPr>
          </a:p>
        </p:txBody>
      </p:sp>
      <p:sp>
        <p:nvSpPr>
          <p:cNvPr id="195" name="Google Shape;195;p32"/>
          <p:cNvSpPr/>
          <p:nvPr/>
        </p:nvSpPr>
        <p:spPr>
          <a:xfrm>
            <a:off x="4798259" y="1670525"/>
            <a:ext cx="328800" cy="328800"/>
          </a:xfrm>
          <a:prstGeom prst="ellipse">
            <a:avLst/>
          </a:prstGeom>
          <a:solidFill>
            <a:srgbClr val="0070B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FFFFFF"/>
                </a:solidFill>
              </a:rPr>
              <a:t>3</a:t>
            </a:r>
            <a:endParaRPr sz="1600" b="1">
              <a:solidFill>
                <a:srgbClr val="FFFFFF"/>
              </a:solidFill>
            </a:endParaRPr>
          </a:p>
        </p:txBody>
      </p:sp>
      <p:sp>
        <p:nvSpPr>
          <p:cNvPr id="196" name="Google Shape;196;p32"/>
          <p:cNvSpPr txBox="1"/>
          <p:nvPr/>
        </p:nvSpPr>
        <p:spPr>
          <a:xfrm>
            <a:off x="5243562" y="1562625"/>
            <a:ext cx="2832900" cy="10518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r>
              <a:rPr lang="en" sz="1700">
                <a:solidFill>
                  <a:srgbClr val="454454"/>
                </a:solidFill>
                <a:latin typeface="Source Sans Pro"/>
                <a:ea typeface="Source Sans Pro"/>
                <a:cs typeface="Source Sans Pro"/>
                <a:sym typeface="Source Sans Pro"/>
              </a:rPr>
              <a:t>The dashboard helps bridge the gap between editor’s mental model of the website and the content model</a:t>
            </a:r>
            <a:endParaRPr sz="1700">
              <a:solidFill>
                <a:srgbClr val="454454"/>
              </a:solidFill>
              <a:latin typeface="Source Sans Pro"/>
              <a:ea typeface="Source Sans Pro"/>
              <a:cs typeface="Source Sans Pro"/>
              <a:sym typeface="Source Sans Pro"/>
            </a:endParaRPr>
          </a:p>
          <a:p>
            <a:pPr marL="0" lvl="0" indent="0" algn="l" rtl="0">
              <a:lnSpc>
                <a:spcPct val="115000"/>
              </a:lnSpc>
              <a:spcBef>
                <a:spcPts val="1000"/>
              </a:spcBef>
              <a:spcAft>
                <a:spcPts val="1600"/>
              </a:spcAft>
              <a:buNone/>
            </a:pPr>
            <a:endParaRPr sz="1100">
              <a:solidFill>
                <a:srgbClr val="595959"/>
              </a:solidFill>
              <a:latin typeface="Lato"/>
              <a:ea typeface="Lato"/>
              <a:cs typeface="Lato"/>
              <a:sym typeface="Lato"/>
            </a:endParaRPr>
          </a:p>
        </p:txBody>
      </p:sp>
      <p:sp>
        <p:nvSpPr>
          <p:cNvPr id="197" name="Google Shape;197;p32"/>
          <p:cNvSpPr/>
          <p:nvPr/>
        </p:nvSpPr>
        <p:spPr>
          <a:xfrm>
            <a:off x="4798259" y="3255775"/>
            <a:ext cx="328800" cy="328800"/>
          </a:xfrm>
          <a:prstGeom prst="ellipse">
            <a:avLst/>
          </a:prstGeom>
          <a:solidFill>
            <a:srgbClr val="0070B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rPr>
              <a:t>4</a:t>
            </a:r>
            <a:endParaRPr sz="1200" b="1">
              <a:solidFill>
                <a:srgbClr val="FFFFFF"/>
              </a:solidFill>
            </a:endParaRPr>
          </a:p>
        </p:txBody>
      </p:sp>
      <p:sp>
        <p:nvSpPr>
          <p:cNvPr id="198" name="Google Shape;198;p32"/>
          <p:cNvSpPr txBox="1"/>
          <p:nvPr/>
        </p:nvSpPr>
        <p:spPr>
          <a:xfrm>
            <a:off x="5243562" y="3159600"/>
            <a:ext cx="2832900" cy="10518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r>
              <a:rPr lang="en" sz="1800">
                <a:solidFill>
                  <a:srgbClr val="454454"/>
                </a:solidFill>
                <a:latin typeface="Source Sans Pro"/>
                <a:ea typeface="Source Sans Pro"/>
                <a:cs typeface="Source Sans Pro"/>
                <a:sym typeface="Source Sans Pro"/>
              </a:rPr>
              <a:t>The Vet Center dashboard is a useful model for organizing editor workflow for other products</a:t>
            </a:r>
            <a:endParaRPr sz="1800">
              <a:solidFill>
                <a:srgbClr val="454454"/>
              </a:solidFill>
              <a:latin typeface="Source Sans Pro"/>
              <a:ea typeface="Source Sans Pro"/>
              <a:cs typeface="Source Sans Pro"/>
              <a:sym typeface="Source Sans Pro"/>
            </a:endParaRPr>
          </a:p>
          <a:p>
            <a:pPr marL="0" lvl="0" indent="0" algn="l" rtl="0">
              <a:lnSpc>
                <a:spcPct val="115000"/>
              </a:lnSpc>
              <a:spcBef>
                <a:spcPts val="1000"/>
              </a:spcBef>
              <a:spcAft>
                <a:spcPts val="1600"/>
              </a:spcAft>
              <a:buNone/>
            </a:pPr>
            <a:endParaRPr sz="1100">
              <a:solidFill>
                <a:srgbClr val="595959"/>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457200" y="346225"/>
            <a:ext cx="7543800" cy="4515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Research questions</a:t>
            </a:r>
            <a:endParaRPr/>
          </a:p>
        </p:txBody>
      </p:sp>
      <p:sp>
        <p:nvSpPr>
          <p:cNvPr id="205" name="Google Shape;205;p33"/>
          <p:cNvSpPr txBox="1">
            <a:spLocks noGrp="1"/>
          </p:cNvSpPr>
          <p:nvPr>
            <p:ph type="body" idx="4294967295"/>
          </p:nvPr>
        </p:nvSpPr>
        <p:spPr>
          <a:xfrm>
            <a:off x="457200" y="1207675"/>
            <a:ext cx="7833300" cy="3408300"/>
          </a:xfrm>
          <a:prstGeom prst="rect">
            <a:avLst/>
          </a:prstGeom>
        </p:spPr>
        <p:txBody>
          <a:bodyPr spcFirstLastPara="1" wrap="square" lIns="34275" tIns="34275" rIns="34275" bIns="34275" anchor="ctr" anchorCtr="0">
            <a:spAutoFit/>
          </a:bodyPr>
          <a:lstStyle/>
          <a:p>
            <a:pPr marL="457200" lvl="0" indent="-342900" algn="l" rtl="0">
              <a:lnSpc>
                <a:spcPct val="115000"/>
              </a:lnSpc>
              <a:spcBef>
                <a:spcPts val="0"/>
              </a:spcBef>
              <a:spcAft>
                <a:spcPts val="0"/>
              </a:spcAft>
              <a:buClr>
                <a:srgbClr val="24292F"/>
              </a:buClr>
              <a:buSzPts val="1800"/>
              <a:buFont typeface="Source Sans Pro"/>
              <a:buChar char="●"/>
            </a:pPr>
            <a:r>
              <a:rPr lang="en" sz="1800" b="0">
                <a:solidFill>
                  <a:srgbClr val="24292F"/>
                </a:solidFill>
                <a:highlight>
                  <a:srgbClr val="FFFFFF"/>
                </a:highlight>
              </a:rPr>
              <a:t>Does orienting editors with “top tasks” align with how editors actually work?</a:t>
            </a:r>
            <a:endParaRPr sz="1800" b="0">
              <a:solidFill>
                <a:srgbClr val="24292F"/>
              </a:solidFill>
              <a:highlight>
                <a:srgbClr val="FFFFFF"/>
              </a:highlight>
            </a:endParaRPr>
          </a:p>
          <a:p>
            <a:pPr marL="457200" lvl="0" indent="-342900" algn="l" rtl="0">
              <a:lnSpc>
                <a:spcPct val="115000"/>
              </a:lnSpc>
              <a:spcBef>
                <a:spcPts val="1000"/>
              </a:spcBef>
              <a:spcAft>
                <a:spcPts val="0"/>
              </a:spcAft>
              <a:buClr>
                <a:srgbClr val="24292F"/>
              </a:buClr>
              <a:buSzPts val="1800"/>
              <a:buFont typeface="Source Sans Pro"/>
              <a:buChar char="●"/>
            </a:pPr>
            <a:r>
              <a:rPr lang="en" sz="1800" b="0">
                <a:solidFill>
                  <a:srgbClr val="24292F"/>
                </a:solidFill>
                <a:highlight>
                  <a:srgbClr val="FFFFFF"/>
                </a:highlight>
              </a:rPr>
              <a:t>Does the dashboard help editors bridge the gap between how the content model structures information, and their own mental model for their site's content?</a:t>
            </a:r>
            <a:endParaRPr sz="1800" b="0">
              <a:solidFill>
                <a:srgbClr val="24292F"/>
              </a:solidFill>
            </a:endParaRPr>
          </a:p>
          <a:p>
            <a:pPr marL="457200" lvl="0" indent="-342900" algn="l" rtl="0">
              <a:lnSpc>
                <a:spcPct val="115000"/>
              </a:lnSpc>
              <a:spcBef>
                <a:spcPts val="1000"/>
              </a:spcBef>
              <a:spcAft>
                <a:spcPts val="0"/>
              </a:spcAft>
              <a:buClr>
                <a:srgbClr val="24292F"/>
              </a:buClr>
              <a:buSzPts val="1800"/>
              <a:buFont typeface="Source Sans Pro"/>
              <a:buChar char="●"/>
            </a:pPr>
            <a:r>
              <a:rPr lang="en" sz="1800" b="0">
                <a:solidFill>
                  <a:srgbClr val="24292F"/>
                </a:solidFill>
                <a:highlight>
                  <a:srgbClr val="FFFFFF"/>
                </a:highlight>
              </a:rPr>
              <a:t>Do the cards help editors understand where their content will end up </a:t>
            </a:r>
            <a:br>
              <a:rPr lang="en" sz="1800" b="0">
                <a:solidFill>
                  <a:srgbClr val="24292F"/>
                </a:solidFill>
                <a:highlight>
                  <a:srgbClr val="FFFFFF"/>
                </a:highlight>
              </a:rPr>
            </a:br>
            <a:r>
              <a:rPr lang="en" sz="1800" b="0">
                <a:solidFill>
                  <a:srgbClr val="24292F"/>
                </a:solidFill>
                <a:highlight>
                  <a:srgbClr val="FFFFFF"/>
                </a:highlight>
              </a:rPr>
              <a:t>on the website?</a:t>
            </a:r>
            <a:endParaRPr sz="1800" b="0">
              <a:solidFill>
                <a:srgbClr val="24292F"/>
              </a:solidFill>
              <a:highlight>
                <a:srgbClr val="FFFFFF"/>
              </a:highlight>
            </a:endParaRPr>
          </a:p>
          <a:p>
            <a:pPr marL="457200" lvl="0" indent="-342900" algn="l" rtl="0">
              <a:lnSpc>
                <a:spcPct val="115000"/>
              </a:lnSpc>
              <a:spcBef>
                <a:spcPts val="1000"/>
              </a:spcBef>
              <a:spcAft>
                <a:spcPts val="0"/>
              </a:spcAft>
              <a:buClr>
                <a:srgbClr val="24292F"/>
              </a:buClr>
              <a:buSzPts val="1800"/>
              <a:buFont typeface="Source Sans Pro"/>
              <a:buChar char="●"/>
            </a:pPr>
            <a:r>
              <a:rPr lang="en" sz="1800" b="0">
                <a:solidFill>
                  <a:srgbClr val="24292F"/>
                </a:solidFill>
                <a:highlight>
                  <a:srgbClr val="FFFFFF"/>
                </a:highlight>
              </a:rPr>
              <a:t>Once editors have saved changes to content, how do they get back to the Vet Center dashboard to find other tasks?</a:t>
            </a:r>
            <a:endParaRPr sz="1800" b="0">
              <a:solidFill>
                <a:srgbClr val="24292F"/>
              </a:solidFill>
              <a:highlight>
                <a:srgbClr val="FFFFFF"/>
              </a:highlight>
            </a:endParaRPr>
          </a:p>
          <a:p>
            <a:pPr marL="457200" lvl="0" indent="-342900" algn="l" rtl="0">
              <a:lnSpc>
                <a:spcPct val="115000"/>
              </a:lnSpc>
              <a:spcBef>
                <a:spcPts val="1000"/>
              </a:spcBef>
              <a:spcAft>
                <a:spcPts val="1000"/>
              </a:spcAft>
              <a:buClr>
                <a:srgbClr val="24292F"/>
              </a:buClr>
              <a:buSzPts val="1800"/>
              <a:buFont typeface="Source Sans Pro"/>
              <a:buChar char="●"/>
            </a:pPr>
            <a:r>
              <a:rPr lang="en" sz="1800" b="0">
                <a:solidFill>
                  <a:srgbClr val="24292F"/>
                </a:solidFill>
                <a:highlight>
                  <a:srgbClr val="FFFFFF"/>
                </a:highlight>
              </a:rPr>
              <a:t>Is the satellite location operating status dashboard useful?</a:t>
            </a:r>
            <a:endParaRPr sz="1800"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p>
            <a:pPr marL="0" lvl="0" indent="0" algn="l" rtl="0">
              <a:lnSpc>
                <a:spcPct val="100000"/>
              </a:lnSpc>
              <a:spcBef>
                <a:spcPts val="0"/>
              </a:spcBef>
              <a:spcAft>
                <a:spcPts val="0"/>
              </a:spcAft>
              <a:buClr>
                <a:srgbClr val="FFFFFF"/>
              </a:buClr>
              <a:buSzPts val="3600"/>
              <a:buFont typeface="Bitter"/>
              <a:buNone/>
            </a:pPr>
            <a:r>
              <a:rPr lang="en"/>
              <a:t>Methodology</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5133</Words>
  <Application>Microsoft Macintosh PowerPoint</Application>
  <PresentationFormat>On-screen Show (16:9)</PresentationFormat>
  <Paragraphs>269</Paragraphs>
  <Slides>33</Slides>
  <Notes>33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33</vt:i4>
      </vt:variant>
    </vt:vector>
  </HeadingPairs>
  <TitlesOfParts>
    <vt:vector size="46" baseType="lpstr">
      <vt:lpstr>Raleway</vt:lpstr>
      <vt:lpstr>Avenir</vt:lpstr>
      <vt:lpstr>Calibri</vt:lpstr>
      <vt:lpstr>Arial</vt:lpstr>
      <vt:lpstr>Lato</vt:lpstr>
      <vt:lpstr>Source Sans Pro SemiBold</vt:lpstr>
      <vt:lpstr>Source Sans Pro</vt:lpstr>
      <vt:lpstr>Roboto</vt:lpstr>
      <vt:lpstr>Bitter</vt:lpstr>
      <vt:lpstr>Open Sans</vt:lpstr>
      <vt:lpstr>Proxima Nova</vt:lpstr>
      <vt:lpstr>Simple Light</vt:lpstr>
      <vt:lpstr>VSP Template</vt:lpstr>
      <vt:lpstr>Vet Center Dashboard  Usability Study  Research  Readout   |   December 3, 2021</vt:lpstr>
      <vt:lpstr>Background &amp; Goals</vt:lpstr>
      <vt:lpstr>Background</vt:lpstr>
      <vt:lpstr>The Dashboard</vt:lpstr>
      <vt:lpstr>Purpose</vt:lpstr>
      <vt:lpstr>Study Goals</vt:lpstr>
      <vt:lpstr>PowerPoint Presentation</vt:lpstr>
      <vt:lpstr>Research questions</vt:lpstr>
      <vt:lpstr>Methodology</vt:lpstr>
      <vt:lpstr>Method </vt:lpstr>
      <vt:lpstr>Participants</vt:lpstr>
      <vt:lpstr>PowerPoint Presentation</vt:lpstr>
      <vt:lpstr>User context</vt:lpstr>
      <vt:lpstr>Key Research Findings</vt:lpstr>
      <vt:lpstr>Dashboard cards work  (but could be improved)</vt:lpstr>
      <vt:lpstr>Dashboard cards work  (but could be improved)</vt:lpstr>
      <vt:lpstr>Keep the dashboard; iterate the design</vt:lpstr>
      <vt:lpstr>2. The content workflow is unclear</vt:lpstr>
      <vt:lpstr>2. Content workflow is unclear </vt:lpstr>
      <vt:lpstr>Clarify content workflow</vt:lpstr>
      <vt:lpstr>3.  Operating status &amp; satellite locations  are a mysterious tangle</vt:lpstr>
      <vt:lpstr> 3.  Operating status &amp; satellite locations  are a mysterious tangle  </vt:lpstr>
      <vt:lpstr>Offer clear guidance &amp; keep testing </vt:lpstr>
      <vt:lpstr>PowerPoint Presentation</vt:lpstr>
      <vt:lpstr>Additional Insights</vt:lpstr>
      <vt:lpstr>Featured content is high value; events can help long term  </vt:lpstr>
      <vt:lpstr>Featured content is high value; events can help long term </vt:lpstr>
      <vt:lpstr>Build out events functionality</vt:lpstr>
      <vt:lpstr>2.  There’s a disconnect around localized content</vt:lpstr>
      <vt:lpstr>PowerPoint Presentation</vt:lpstr>
      <vt:lpstr>Iterate on Vet Center onboarding</vt:lpstr>
      <vt:lpstr>PowerPoint Presentation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Vet Center Dashboard  Usability Study  Research  Readout   |   December 3, 2021</dc:title>
  <cp:lastModifiedBy>Erika Washburn</cp:lastModifiedBy>
  <cp:revision>1</cp:revision>
  <dcterms:modified xsi:type="dcterms:W3CDTF">2021-12-06T15:40:21Z</dcterms:modified>
</cp:coreProperties>
</file>