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90"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Source Sans Pro" panose="020B05030304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jSxw+bfl9dJB75CXFdW8n1HljX6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mera Corson" initials="" lastIdx="5" clrIdx="0"/>
  <p:cmAuthor id="1" name="Jeff Scheire"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84DC92-E1E8-4177-9376-A280B00BD34F}">
  <a:tblStyle styleId="{6784DC92-E1E8-4177-9376-A280B00BD34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4042FE5-F407-41FF-9F05-53E8A21930B1}"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FBF8778-7203-43E3-A2B5-00ADCF0E87E8}"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9C7ACB2-B104-4A94-B966-EDBCA911B020}" styleName="Table_3">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4BAE890-EA7E-4F2E-8783-49AA932A83C5}" styleName="Table_4">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92" y="2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97"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95"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3.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100" Type="http://schemas.openxmlformats.org/officeDocument/2006/relationships/tableStyles" Target="tableStyles.xml"/><Relationship Id="rId8" Type="http://schemas.openxmlformats.org/officeDocument/2006/relationships/slide" Target="slides/slide7.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pp.zenhub.com/workspace/o/department-of-veterans-affairs/va.gov-team/issues/32471"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pp.zenhub.com/workspace/o/department-of-veterans-affairs/va.gov-team/issues/32470"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zenhub.com/workspace/o/department-of-veterans-affairs/va.gov-team/issues/32471"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pp.zenhub.com/workspace/o/department-of-veterans-affairs/va.gov-team/issues/3247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pp.zenhub.com/workspace/o/department-of-veterans-affairs/va.gov-team/issues/32471"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app.zenhub.com/workspace/o/department-of-veterans-affairs/va.gov-team/issues/3247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0043ca4618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6" name="Google Shape;596;g10043ca4618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01119a49c5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g101119a49c5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01119a49c5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6" name="Google Shape;676;g101119a49c5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fbb44806c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5" name="Google Shape;685;gfbb44806c9_0_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01426247ed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3"/>
              </a:rPr>
              <a:t>Evolve GitHub Repo and documentation templates for POC</a:t>
            </a:r>
            <a:endParaRPr sz="1050">
              <a:solidFill>
                <a:srgbClr val="282933"/>
              </a:solidFill>
              <a:latin typeface="Arial"/>
              <a:ea typeface="Arial"/>
              <a:cs typeface="Arial"/>
              <a:sym typeface="Arial"/>
            </a:endParaRPr>
          </a:p>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4"/>
              </a:rPr>
              <a:t>Test low-fidelity prototype with users</a:t>
            </a:r>
            <a:endParaRPr sz="1050">
              <a:latin typeface="Arial"/>
              <a:ea typeface="Arial"/>
              <a:cs typeface="Arial"/>
              <a:sym typeface="Arial"/>
            </a:endParaRPr>
          </a:p>
        </p:txBody>
      </p:sp>
      <p:sp>
        <p:nvSpPr>
          <p:cNvPr id="691" name="Google Shape;691;g101426247e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fa6fd27408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8" name="Google Shape;698;gfa6fd2740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1426247ed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3"/>
              </a:rPr>
              <a:t>Evolve GitHub Repo and documentation templates for POC</a:t>
            </a:r>
            <a:endParaRPr sz="1050">
              <a:solidFill>
                <a:srgbClr val="282933"/>
              </a:solidFill>
              <a:latin typeface="Arial"/>
              <a:ea typeface="Arial"/>
              <a:cs typeface="Arial"/>
              <a:sym typeface="Arial"/>
            </a:endParaRPr>
          </a:p>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4"/>
              </a:rPr>
              <a:t>Test low-fidelity prototype with users</a:t>
            </a:r>
            <a:endParaRPr sz="1050">
              <a:latin typeface="Arial"/>
              <a:ea typeface="Arial"/>
              <a:cs typeface="Arial"/>
              <a:sym typeface="Arial"/>
            </a:endParaRPr>
          </a:p>
        </p:txBody>
      </p:sp>
      <p:sp>
        <p:nvSpPr>
          <p:cNvPr id="601" name="Google Shape;601;g101426247ed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10043ca4618_1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3"/>
              </a:rPr>
              <a:t>Evolve GitHub Repo and documentation templates for POC</a:t>
            </a:r>
            <a:endParaRPr sz="1050">
              <a:solidFill>
                <a:srgbClr val="282933"/>
              </a:solidFill>
              <a:latin typeface="Arial"/>
              <a:ea typeface="Arial"/>
              <a:cs typeface="Arial"/>
              <a:sym typeface="Arial"/>
            </a:endParaRPr>
          </a:p>
          <a:p>
            <a:pPr marL="0" lvl="0" indent="0" algn="l" rtl="0">
              <a:spcBef>
                <a:spcPts val="0"/>
              </a:spcBef>
              <a:spcAft>
                <a:spcPts val="0"/>
              </a:spcAft>
              <a:buNone/>
            </a:pPr>
            <a:r>
              <a:rPr lang="en-US" sz="1050">
                <a:solidFill>
                  <a:schemeClr val="hlink"/>
                </a:solidFill>
                <a:uFill>
                  <a:noFill/>
                </a:uFill>
                <a:latin typeface="Arial"/>
                <a:ea typeface="Arial"/>
                <a:cs typeface="Arial"/>
                <a:sym typeface="Arial"/>
                <a:hlinkClick r:id="rId4"/>
              </a:rPr>
              <a:t>Test low-fidelity prototype with users</a:t>
            </a:r>
            <a:endParaRPr sz="1050">
              <a:latin typeface="Arial"/>
              <a:ea typeface="Arial"/>
              <a:cs typeface="Arial"/>
              <a:sym typeface="Arial"/>
            </a:endParaRPr>
          </a:p>
        </p:txBody>
      </p:sp>
      <p:sp>
        <p:nvSpPr>
          <p:cNvPr id="609" name="Google Shape;609;g10043ca4618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012989903b_1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7" name="Google Shape;617;g1012989903b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101576021b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4" name="Google Shape;624;g101576021b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101576021b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3" name="Google Shape;633;g101576021b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01576021be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1" name="Google Shape;641;g101576021be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01576021be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9" name="Google Shape;649;g101576021be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01576021be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8" name="Google Shape;658;g101576021be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21"/>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28"/>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2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8"/>
          <p:cNvSpPr txBox="1">
            <a:spLocks noGrp="1"/>
          </p:cNvSpPr>
          <p:nvPr>
            <p:ph type="body" idx="3"/>
          </p:nvPr>
        </p:nvSpPr>
        <p:spPr>
          <a:xfrm>
            <a:off x="457200" y="1276351"/>
            <a:ext cx="82296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0" name="Google Shape;90;p28"/>
          <p:cNvSpPr txBox="1">
            <a:spLocks noGrp="1"/>
          </p:cNvSpPr>
          <p:nvPr>
            <p:ph type="body" idx="4"/>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dark">
  <p:cSld name="Two Content dark">
    <p:bg>
      <p:bgPr>
        <a:solidFill>
          <a:schemeClr val="accent1"/>
        </a:solidFill>
        <a:effectLst/>
      </p:bgPr>
    </p:bg>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4" name="Google Shape;94;p29"/>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2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29"/>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29"/>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30"/>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30"/>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30"/>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8" name="Google Shape;108;p30"/>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9" name="Google Shape;109;p30"/>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Boxes">
  <p:cSld name="Two Content Boxes">
    <p:spTree>
      <p:nvGrpSpPr>
        <p:cNvPr id="1" name="Shape 110"/>
        <p:cNvGrpSpPr/>
        <p:nvPr/>
      </p:nvGrpSpPr>
      <p:grpSpPr>
        <a:xfrm>
          <a:off x="0" y="0"/>
          <a:ext cx="0" cy="0"/>
          <a:chOff x="0" y="0"/>
          <a:chExt cx="0" cy="0"/>
        </a:xfrm>
      </p:grpSpPr>
      <p:sp>
        <p:nvSpPr>
          <p:cNvPr id="111" name="Google Shape;111;p3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1"/>
          <p:cNvSpPr txBox="1">
            <a:spLocks noGrp="1"/>
          </p:cNvSpPr>
          <p:nvPr>
            <p:ph type="body" idx="1"/>
          </p:nvPr>
        </p:nvSpPr>
        <p:spPr>
          <a:xfrm>
            <a:off x="4572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Char char="•"/>
              <a:defRPr/>
            </a:lvl1pPr>
            <a:lvl2pPr marL="914400" lvl="1" indent="-355600" algn="l">
              <a:lnSpc>
                <a:spcPct val="120000"/>
              </a:lnSpc>
              <a:spcBef>
                <a:spcPts val="600"/>
              </a:spcBef>
              <a:spcAft>
                <a:spcPts val="0"/>
              </a:spcAft>
              <a:buClr>
                <a:schemeClr val="dk2"/>
              </a:buClr>
              <a:buSzPts val="2000"/>
              <a:buChar char="•"/>
              <a:defRPr/>
            </a:lvl2pPr>
            <a:lvl3pPr marL="1371600" lvl="2" indent="-355600" algn="l">
              <a:lnSpc>
                <a:spcPct val="120000"/>
              </a:lnSpc>
              <a:spcBef>
                <a:spcPts val="600"/>
              </a:spcBef>
              <a:spcAft>
                <a:spcPts val="0"/>
              </a:spcAft>
              <a:buClr>
                <a:schemeClr val="dk2"/>
              </a:buClr>
              <a:buSzPts val="2000"/>
              <a:buChar char="•"/>
              <a:defRPr/>
            </a:lvl3pPr>
            <a:lvl4pPr marL="1828800" lvl="3" indent="-355600" algn="l">
              <a:lnSpc>
                <a:spcPct val="120000"/>
              </a:lnSpc>
              <a:spcBef>
                <a:spcPts val="600"/>
              </a:spcBef>
              <a:spcAft>
                <a:spcPts val="0"/>
              </a:spcAft>
              <a:buClr>
                <a:schemeClr val="dk2"/>
              </a:buClr>
              <a:buSzPts val="2000"/>
              <a:buChar char="•"/>
              <a:defRPr/>
            </a:lvl4pPr>
            <a:lvl5pPr marL="2286000" lvl="4" indent="-355600" algn="l">
              <a:lnSpc>
                <a:spcPct val="120000"/>
              </a:lnSpc>
              <a:spcBef>
                <a:spcPts val="600"/>
              </a:spcBef>
              <a:spcAft>
                <a:spcPts val="0"/>
              </a:spcAft>
              <a:buClr>
                <a:schemeClr val="dk2"/>
              </a:buClr>
              <a:buSzPts val="20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3" name="Google Shape;113;p31"/>
          <p:cNvSpPr txBox="1">
            <a:spLocks noGrp="1"/>
          </p:cNvSpPr>
          <p:nvPr>
            <p:ph type="body" idx="2"/>
          </p:nvPr>
        </p:nvSpPr>
        <p:spPr>
          <a:xfrm>
            <a:off x="45720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4" name="Google Shape;114;p3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31"/>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31"/>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Boxes dark">
  <p:cSld name="Two Content Boxes dark">
    <p:bg>
      <p:bgPr>
        <a:solidFill>
          <a:schemeClr val="accent1"/>
        </a:solidFill>
        <a:effectLst/>
      </p:bgPr>
    </p:bg>
    <p:spTree>
      <p:nvGrpSpPr>
        <p:cNvPr id="1" name="Shape 119"/>
        <p:cNvGrpSpPr/>
        <p:nvPr/>
      </p:nvGrpSpPr>
      <p:grpSpPr>
        <a:xfrm>
          <a:off x="0" y="0"/>
          <a:ext cx="0" cy="0"/>
          <a:chOff x="0" y="0"/>
          <a:chExt cx="0" cy="0"/>
        </a:xfrm>
      </p:grpSpPr>
      <p:sp>
        <p:nvSpPr>
          <p:cNvPr id="120" name="Google Shape;120;p3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4572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32"/>
          <p:cNvSpPr txBox="1">
            <a:spLocks noGrp="1"/>
          </p:cNvSpPr>
          <p:nvPr>
            <p:ph type="body" idx="2"/>
          </p:nvPr>
        </p:nvSpPr>
        <p:spPr>
          <a:xfrm>
            <a:off x="45720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3" name="Google Shape;123;p3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32"/>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7" name="Google Shape;127;p32"/>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3"/>
          <p:cNvSpPr txBox="1">
            <a:spLocks noGrp="1"/>
          </p:cNvSpPr>
          <p:nvPr>
            <p:ph type="body" idx="1"/>
          </p:nvPr>
        </p:nvSpPr>
        <p:spPr>
          <a:xfrm>
            <a:off x="4572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1" name="Google Shape;131;p3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33"/>
          <p:cNvSpPr txBox="1">
            <a:spLocks noGrp="1"/>
          </p:cNvSpPr>
          <p:nvPr>
            <p:ph type="body" idx="2"/>
          </p:nvPr>
        </p:nvSpPr>
        <p:spPr>
          <a:xfrm>
            <a:off x="32004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5" name="Google Shape;135;p33"/>
          <p:cNvSpPr txBox="1">
            <a:spLocks noGrp="1"/>
          </p:cNvSpPr>
          <p:nvPr>
            <p:ph type="body" idx="3"/>
          </p:nvPr>
        </p:nvSpPr>
        <p:spPr>
          <a:xfrm>
            <a:off x="59436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6" name="Google Shape;136;p33"/>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7" name="Google Shape;137;p33"/>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4"/>
          <p:cNvSpPr txBox="1">
            <a:spLocks noGrp="1"/>
          </p:cNvSpPr>
          <p:nvPr>
            <p:ph type="body" idx="1"/>
          </p:nvPr>
        </p:nvSpPr>
        <p:spPr>
          <a:xfrm>
            <a:off x="4572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1" name="Google Shape;141;p3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44" name="Google Shape;144;p34"/>
          <p:cNvSpPr txBox="1">
            <a:spLocks noGrp="1"/>
          </p:cNvSpPr>
          <p:nvPr>
            <p:ph type="body" idx="2"/>
          </p:nvPr>
        </p:nvSpPr>
        <p:spPr>
          <a:xfrm>
            <a:off x="32004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5" name="Google Shape;145;p34"/>
          <p:cNvSpPr txBox="1">
            <a:spLocks noGrp="1"/>
          </p:cNvSpPr>
          <p:nvPr>
            <p:ph type="body" idx="3"/>
          </p:nvPr>
        </p:nvSpPr>
        <p:spPr>
          <a:xfrm>
            <a:off x="59436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6" name="Google Shape;146;p34"/>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34"/>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148"/>
        <p:cNvGrpSpPr/>
        <p:nvPr/>
      </p:nvGrpSpPr>
      <p:grpSpPr>
        <a:xfrm>
          <a:off x="0" y="0"/>
          <a:ext cx="0" cy="0"/>
          <a:chOff x="0" y="0"/>
          <a:chExt cx="0" cy="0"/>
        </a:xfrm>
      </p:grpSpPr>
      <p:sp>
        <p:nvSpPr>
          <p:cNvPr id="149" name="Google Shape;149;p3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1"/>
          </p:nvPr>
        </p:nvSpPr>
        <p:spPr>
          <a:xfrm>
            <a:off x="4572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1" name="Google Shape;151;p35"/>
          <p:cNvSpPr txBox="1">
            <a:spLocks noGrp="1"/>
          </p:cNvSpPr>
          <p:nvPr>
            <p:ph type="body" idx="2"/>
          </p:nvPr>
        </p:nvSpPr>
        <p:spPr>
          <a:xfrm>
            <a:off x="45720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3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35"/>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35"/>
          <p:cNvSpPr txBox="1">
            <a:spLocks noGrp="1"/>
          </p:cNvSpPr>
          <p:nvPr>
            <p:ph type="body" idx="4"/>
          </p:nvPr>
        </p:nvSpPr>
        <p:spPr>
          <a:xfrm>
            <a:off x="4572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7" name="Google Shape;157;p35"/>
          <p:cNvSpPr txBox="1">
            <a:spLocks noGrp="1"/>
          </p:cNvSpPr>
          <p:nvPr>
            <p:ph type="body" idx="5"/>
          </p:nvPr>
        </p:nvSpPr>
        <p:spPr>
          <a:xfrm>
            <a:off x="45720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8" name="Google Shape;158;p35"/>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59"/>
        <p:cNvGrpSpPr/>
        <p:nvPr/>
      </p:nvGrpSpPr>
      <p:grpSpPr>
        <a:xfrm>
          <a:off x="0" y="0"/>
          <a:ext cx="0" cy="0"/>
          <a:chOff x="0" y="0"/>
          <a:chExt cx="0" cy="0"/>
        </a:xfrm>
      </p:grpSpPr>
      <p:sp>
        <p:nvSpPr>
          <p:cNvPr id="160" name="Google Shape;160;p36"/>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4572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2" name="Google Shape;162;p36"/>
          <p:cNvSpPr txBox="1">
            <a:spLocks noGrp="1"/>
          </p:cNvSpPr>
          <p:nvPr>
            <p:ph type="body" idx="2"/>
          </p:nvPr>
        </p:nvSpPr>
        <p:spPr>
          <a:xfrm>
            <a:off x="45720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3" name="Google Shape;163;p3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36"/>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7" name="Google Shape;167;p36"/>
          <p:cNvSpPr txBox="1">
            <a:spLocks noGrp="1"/>
          </p:cNvSpPr>
          <p:nvPr>
            <p:ph type="body" idx="4"/>
          </p:nvPr>
        </p:nvSpPr>
        <p:spPr>
          <a:xfrm>
            <a:off x="4572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8" name="Google Shape;168;p36"/>
          <p:cNvSpPr txBox="1">
            <a:spLocks noGrp="1"/>
          </p:cNvSpPr>
          <p:nvPr>
            <p:ph type="body" idx="5"/>
          </p:nvPr>
        </p:nvSpPr>
        <p:spPr>
          <a:xfrm>
            <a:off x="45720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9" name="Google Shape;169;p36"/>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73" name="Google Shape;173;p3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37"/>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7" name="Google Shape;177;p37"/>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8"/>
          <p:cNvSpPr txBox="1">
            <a:spLocks noGrp="1"/>
          </p:cNvSpPr>
          <p:nvPr>
            <p:ph type="ctrTitle"/>
          </p:nvPr>
        </p:nvSpPr>
        <p:spPr>
          <a:xfrm>
            <a:off x="1143000" y="2571750"/>
            <a:ext cx="6858000" cy="148681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3600"/>
              <a:buFont typeface="Source Sans Pro"/>
              <a:buNone/>
              <a:defRPr sz="3600" b="1" i="0">
                <a:solidFill>
                  <a:schemeClr val="dk1"/>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subTitle" idx="1"/>
          </p:nvPr>
        </p:nvSpPr>
        <p:spPr>
          <a:xfrm>
            <a:off x="1143000" y="4058560"/>
            <a:ext cx="6858000" cy="57059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chemeClr val="lt2"/>
              </a:buClr>
              <a:buSzPts val="1400"/>
              <a:buNone/>
              <a:defRPr sz="1400">
                <a:solidFill>
                  <a:schemeClr val="lt2"/>
                </a:solidFill>
              </a:defRPr>
            </a:lvl1pPr>
            <a:lvl2pPr lvl="1" algn="ctr">
              <a:lnSpc>
                <a:spcPct val="120000"/>
              </a:lnSpc>
              <a:spcBef>
                <a:spcPts val="0"/>
              </a:spcBef>
              <a:spcAft>
                <a:spcPts val="0"/>
              </a:spcAft>
              <a:buClr>
                <a:schemeClr val="dk2"/>
              </a:buClr>
              <a:buSzPts val="1500"/>
              <a:buNone/>
              <a:defRPr sz="1500"/>
            </a:lvl2pPr>
            <a:lvl3pPr lvl="2" algn="ctr">
              <a:lnSpc>
                <a:spcPct val="120000"/>
              </a:lnSpc>
              <a:spcBef>
                <a:spcPts val="600"/>
              </a:spcBef>
              <a:spcAft>
                <a:spcPts val="0"/>
              </a:spcAft>
              <a:buClr>
                <a:schemeClr val="dk2"/>
              </a:buClr>
              <a:buSzPts val="1350"/>
              <a:buNone/>
              <a:defRPr sz="1350"/>
            </a:lvl3pPr>
            <a:lvl4pPr lvl="3" algn="ctr">
              <a:lnSpc>
                <a:spcPct val="120000"/>
              </a:lnSpc>
              <a:spcBef>
                <a:spcPts val="600"/>
              </a:spcBef>
              <a:spcAft>
                <a:spcPts val="0"/>
              </a:spcAft>
              <a:buClr>
                <a:schemeClr val="dk2"/>
              </a:buClr>
              <a:buSzPts val="1200"/>
              <a:buNone/>
              <a:defRPr sz="1200"/>
            </a:lvl4pPr>
            <a:lvl5pPr lvl="4" algn="ctr">
              <a:lnSpc>
                <a:spcPct val="120000"/>
              </a:lnSpc>
              <a:spcBef>
                <a:spcPts val="600"/>
              </a:spcBef>
              <a:spcAft>
                <a:spcPts val="0"/>
              </a:spcAft>
              <a:buClr>
                <a:schemeClr val="dk2"/>
              </a:buClr>
              <a:buSzPts val="1200"/>
              <a:buNone/>
              <a:defRPr sz="1200"/>
            </a:lvl5pPr>
            <a:lvl6pPr lvl="5" algn="ctr">
              <a:lnSpc>
                <a:spcPct val="90000"/>
              </a:lnSpc>
              <a:spcBef>
                <a:spcPts val="600"/>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5" name="Google Shape;25;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178"/>
        <p:cNvGrpSpPr/>
        <p:nvPr/>
      </p:nvGrpSpPr>
      <p:grpSpPr>
        <a:xfrm>
          <a:off x="0" y="0"/>
          <a:ext cx="0" cy="0"/>
          <a:chOff x="0" y="0"/>
          <a:chExt cx="0" cy="0"/>
        </a:xfrm>
      </p:grpSpPr>
      <p:sp>
        <p:nvSpPr>
          <p:cNvPr id="179" name="Google Shape;179;p38"/>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8"/>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1" name="Google Shape;181;p3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38"/>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5" name="Google Shape;185;p38"/>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86"/>
        <p:cNvGrpSpPr/>
        <p:nvPr/>
      </p:nvGrpSpPr>
      <p:grpSpPr>
        <a:xfrm>
          <a:off x="0" y="0"/>
          <a:ext cx="0" cy="0"/>
          <a:chOff x="0" y="0"/>
          <a:chExt cx="0" cy="0"/>
        </a:xfrm>
      </p:grpSpPr>
      <p:sp>
        <p:nvSpPr>
          <p:cNvPr id="187" name="Google Shape;187;p39"/>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39"/>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3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92" name="Google Shape;192;p39"/>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3" name="Google Shape;193;p39"/>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0"/>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97" name="Google Shape;197;p4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0" name="Google Shape;200;p40"/>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1" name="Google Shape;201;p40"/>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202"/>
        <p:cNvGrpSpPr/>
        <p:nvPr/>
      </p:nvGrpSpPr>
      <p:grpSpPr>
        <a:xfrm>
          <a:off x="0" y="0"/>
          <a:ext cx="0" cy="0"/>
          <a:chOff x="0" y="0"/>
          <a:chExt cx="0" cy="0"/>
        </a:xfrm>
      </p:grpSpPr>
      <p:sp>
        <p:nvSpPr>
          <p:cNvPr id="203" name="Google Shape;203;p41"/>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1"/>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05" name="Google Shape;205;p4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41"/>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600"/>
              <a:buNone/>
              <a:defRPr sz="1600"/>
            </a:lvl1pPr>
            <a:lvl2pPr marL="914400" lvl="1" indent="-228600" algn="l">
              <a:lnSpc>
                <a:spcPct val="120000"/>
              </a:lnSpc>
              <a:spcBef>
                <a:spcPts val="600"/>
              </a:spcBef>
              <a:spcAft>
                <a:spcPts val="0"/>
              </a:spcAft>
              <a:buClr>
                <a:schemeClr val="dk2"/>
              </a:buClr>
              <a:buSzPts val="1600"/>
              <a:buNone/>
              <a:defRPr sz="1600"/>
            </a:lvl2pPr>
            <a:lvl3pPr marL="1371600" lvl="2" indent="-228600" algn="l">
              <a:lnSpc>
                <a:spcPct val="120000"/>
              </a:lnSpc>
              <a:spcBef>
                <a:spcPts val="600"/>
              </a:spcBef>
              <a:spcAft>
                <a:spcPts val="0"/>
              </a:spcAft>
              <a:buClr>
                <a:schemeClr val="dk2"/>
              </a:buClr>
              <a:buSzPts val="1600"/>
              <a:buNone/>
              <a:defRPr sz="1600"/>
            </a:lvl3pPr>
            <a:lvl4pPr marL="1828800" lvl="3" indent="-228600" algn="l">
              <a:lnSpc>
                <a:spcPct val="120000"/>
              </a:lnSpc>
              <a:spcBef>
                <a:spcPts val="600"/>
              </a:spcBef>
              <a:spcAft>
                <a:spcPts val="0"/>
              </a:spcAft>
              <a:buClr>
                <a:schemeClr val="dk2"/>
              </a:buClr>
              <a:buSzPts val="1600"/>
              <a:buNone/>
              <a:defRPr sz="1600"/>
            </a:lvl4pPr>
            <a:lvl5pPr marL="2286000" lvl="4" indent="-228600" algn="l">
              <a:lnSpc>
                <a:spcPct val="120000"/>
              </a:lnSpc>
              <a:spcBef>
                <a:spcPts val="600"/>
              </a:spcBef>
              <a:spcAft>
                <a:spcPts val="0"/>
              </a:spcAft>
              <a:buClr>
                <a:schemeClr val="dk2"/>
              </a:buClr>
              <a:buSzPts val="1600"/>
              <a:buNone/>
              <a:defRPr sz="16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41"/>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42"/>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13" name="Google Shape;213;p4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4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42"/>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1600"/>
              <a:buNone/>
              <a:defRPr sz="1600">
                <a:solidFill>
                  <a:schemeClr val="lt1"/>
                </a:solidFill>
              </a:defRPr>
            </a:lvl1pPr>
            <a:lvl2pPr marL="914400" lvl="1" indent="-228600" algn="l">
              <a:lnSpc>
                <a:spcPct val="120000"/>
              </a:lnSpc>
              <a:spcBef>
                <a:spcPts val="600"/>
              </a:spcBef>
              <a:spcAft>
                <a:spcPts val="0"/>
              </a:spcAft>
              <a:buClr>
                <a:schemeClr val="lt1"/>
              </a:buClr>
              <a:buSzPts val="1600"/>
              <a:buNone/>
              <a:defRPr sz="1600">
                <a:solidFill>
                  <a:schemeClr val="lt1"/>
                </a:solidFill>
              </a:defRPr>
            </a:lvl2pPr>
            <a:lvl3pPr marL="1371600" lvl="2" indent="-228600" algn="l">
              <a:lnSpc>
                <a:spcPct val="120000"/>
              </a:lnSpc>
              <a:spcBef>
                <a:spcPts val="600"/>
              </a:spcBef>
              <a:spcAft>
                <a:spcPts val="0"/>
              </a:spcAft>
              <a:buClr>
                <a:schemeClr val="lt1"/>
              </a:buClr>
              <a:buSzPts val="1600"/>
              <a:buNone/>
              <a:defRPr sz="1600">
                <a:solidFill>
                  <a:schemeClr val="lt1"/>
                </a:solidFill>
              </a:defRPr>
            </a:lvl3pPr>
            <a:lvl4pPr marL="1828800" lvl="3" indent="-228600" algn="l">
              <a:lnSpc>
                <a:spcPct val="120000"/>
              </a:lnSpc>
              <a:spcBef>
                <a:spcPts val="600"/>
              </a:spcBef>
              <a:spcAft>
                <a:spcPts val="0"/>
              </a:spcAft>
              <a:buClr>
                <a:schemeClr val="lt1"/>
              </a:buClr>
              <a:buSzPts val="1600"/>
              <a:buNone/>
              <a:defRPr sz="1600">
                <a:solidFill>
                  <a:schemeClr val="lt1"/>
                </a:solidFill>
              </a:defRPr>
            </a:lvl4pPr>
            <a:lvl5pPr marL="2286000" lvl="4" indent="-228600" algn="l">
              <a:lnSpc>
                <a:spcPct val="120000"/>
              </a:lnSpc>
              <a:spcBef>
                <a:spcPts val="600"/>
              </a:spcBef>
              <a:spcAft>
                <a:spcPts val="0"/>
              </a:spcAft>
              <a:buClr>
                <a:schemeClr val="lt1"/>
              </a:buClr>
              <a:buSzPts val="1600"/>
              <a:buNone/>
              <a:defRPr sz="16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7" name="Google Shape;217;p42"/>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43"/>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1" name="Google Shape;221;p4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4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24" name="Google Shape;224;p43"/>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4"/>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8" name="Google Shape;228;p4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44"/>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232"/>
        <p:cNvGrpSpPr/>
        <p:nvPr/>
      </p:nvGrpSpPr>
      <p:grpSpPr>
        <a:xfrm>
          <a:off x="0" y="0"/>
          <a:ext cx="0" cy="0"/>
          <a:chOff x="0" y="0"/>
          <a:chExt cx="0" cy="0"/>
        </a:xfrm>
      </p:grpSpPr>
      <p:sp>
        <p:nvSpPr>
          <p:cNvPr id="233" name="Google Shape;233;p45"/>
          <p:cNvSpPr/>
          <p:nvPr/>
        </p:nvSpPr>
        <p:spPr>
          <a:xfrm>
            <a:off x="4724400" y="0"/>
            <a:ext cx="44196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34" name="Google Shape;234;p45"/>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4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45"/>
          <p:cNvSpPr txBox="1">
            <a:spLocks noGrp="1"/>
          </p:cNvSpPr>
          <p:nvPr>
            <p:ph type="ftr" idx="11"/>
          </p:nvPr>
        </p:nvSpPr>
        <p:spPr>
          <a:xfrm>
            <a:off x="2514600" y="4767263"/>
            <a:ext cx="19050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4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45"/>
          <p:cNvSpPr txBox="1">
            <a:spLocks noGrp="1"/>
          </p:cNvSpPr>
          <p:nvPr>
            <p:ph type="body" idx="1"/>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9" name="Google Shape;239;p45"/>
          <p:cNvSpPr txBox="1">
            <a:spLocks noGrp="1"/>
          </p:cNvSpPr>
          <p:nvPr>
            <p:ph type="body" idx="2"/>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0" name="Google Shape;240;p45"/>
          <p:cNvSpPr txBox="1">
            <a:spLocks noGrp="1"/>
          </p:cNvSpPr>
          <p:nvPr>
            <p:ph type="body" idx="3"/>
          </p:nvPr>
        </p:nvSpPr>
        <p:spPr>
          <a:xfrm>
            <a:off x="5069710" y="514350"/>
            <a:ext cx="361708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241"/>
        <p:cNvGrpSpPr/>
        <p:nvPr/>
      </p:nvGrpSpPr>
      <p:grpSpPr>
        <a:xfrm>
          <a:off x="0" y="0"/>
          <a:ext cx="0" cy="0"/>
          <a:chOff x="0" y="0"/>
          <a:chExt cx="0" cy="0"/>
        </a:xfrm>
      </p:grpSpPr>
      <p:sp>
        <p:nvSpPr>
          <p:cNvPr id="242" name="Google Shape;242;p46"/>
          <p:cNvSpPr/>
          <p:nvPr/>
        </p:nvSpPr>
        <p:spPr>
          <a:xfrm>
            <a:off x="3352800" y="0"/>
            <a:ext cx="5791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43" name="Google Shape;243;p4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6"/>
          <p:cNvSpPr txBox="1">
            <a:spLocks noGrp="1"/>
          </p:cNvSpPr>
          <p:nvPr>
            <p:ph type="ftr" idx="11"/>
          </p:nvPr>
        </p:nvSpPr>
        <p:spPr>
          <a:xfrm>
            <a:off x="3692324"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46"/>
          <p:cNvSpPr txBox="1">
            <a:spLocks noGrp="1"/>
          </p:cNvSpPr>
          <p:nvPr>
            <p:ph type="body" idx="1"/>
          </p:nvPr>
        </p:nvSpPr>
        <p:spPr>
          <a:xfrm>
            <a:off x="3692324" y="514350"/>
            <a:ext cx="4994475"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7" name="Google Shape;247;p46"/>
          <p:cNvSpPr txBox="1">
            <a:spLocks noGrp="1"/>
          </p:cNvSpPr>
          <p:nvPr>
            <p:ph type="title"/>
          </p:nvPr>
        </p:nvSpPr>
        <p:spPr>
          <a:xfrm>
            <a:off x="457200" y="514350"/>
            <a:ext cx="2571750" cy="647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6"/>
          <p:cNvSpPr txBox="1">
            <a:spLocks noGrp="1"/>
          </p:cNvSpPr>
          <p:nvPr>
            <p:ph type="body" idx="2"/>
          </p:nvPr>
        </p:nvSpPr>
        <p:spPr>
          <a:xfrm>
            <a:off x="457200" y="1276350"/>
            <a:ext cx="2571750" cy="3352799"/>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400"/>
              <a:buNone/>
              <a:defRPr sz="1400"/>
            </a:lvl1pPr>
            <a:lvl2pPr marL="914400" lvl="1" indent="-228600" algn="l">
              <a:lnSpc>
                <a:spcPct val="120000"/>
              </a:lnSpc>
              <a:spcBef>
                <a:spcPts val="600"/>
              </a:spcBef>
              <a:spcAft>
                <a:spcPts val="0"/>
              </a:spcAft>
              <a:buClr>
                <a:schemeClr val="dk2"/>
              </a:buClr>
              <a:buSzPts val="1400"/>
              <a:buNone/>
              <a:defRPr sz="1400"/>
            </a:lvl2pPr>
            <a:lvl3pPr marL="1371600" lvl="2" indent="-228600" algn="l">
              <a:lnSpc>
                <a:spcPct val="120000"/>
              </a:lnSpc>
              <a:spcBef>
                <a:spcPts val="600"/>
              </a:spcBef>
              <a:spcAft>
                <a:spcPts val="0"/>
              </a:spcAft>
              <a:buClr>
                <a:schemeClr val="dk2"/>
              </a:buClr>
              <a:buSzPts val="1400"/>
              <a:buNone/>
              <a:defRPr sz="1400"/>
            </a:lvl3pPr>
            <a:lvl4pPr marL="1828800" lvl="3" indent="-228600" algn="l">
              <a:lnSpc>
                <a:spcPct val="120000"/>
              </a:lnSpc>
              <a:spcBef>
                <a:spcPts val="600"/>
              </a:spcBef>
              <a:spcAft>
                <a:spcPts val="0"/>
              </a:spcAft>
              <a:buClr>
                <a:schemeClr val="dk2"/>
              </a:buClr>
              <a:buSzPts val="1400"/>
              <a:buNone/>
              <a:defRPr sz="1400"/>
            </a:lvl4pPr>
            <a:lvl5pPr marL="2286000" lvl="4" indent="-228600" algn="l">
              <a:lnSpc>
                <a:spcPct val="120000"/>
              </a:lnSpc>
              <a:spcBef>
                <a:spcPts val="600"/>
              </a:spcBef>
              <a:spcAft>
                <a:spcPts val="0"/>
              </a:spcAft>
              <a:buClr>
                <a:schemeClr val="dk2"/>
              </a:buClr>
              <a:buSzPts val="1400"/>
              <a:buNone/>
              <a:defRPr sz="14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9" name="Google Shape;249;p46"/>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0"/>
        <p:cNvGrpSpPr/>
        <p:nvPr/>
      </p:nvGrpSpPr>
      <p:grpSpPr>
        <a:xfrm>
          <a:off x="0" y="0"/>
          <a:ext cx="0" cy="0"/>
          <a:chOff x="0" y="0"/>
          <a:chExt cx="0" cy="0"/>
        </a:xfrm>
      </p:grpSpPr>
      <p:sp>
        <p:nvSpPr>
          <p:cNvPr id="251" name="Google Shape;251;p4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35"/>
        <p:cNvGrpSpPr/>
        <p:nvPr/>
      </p:nvGrpSpPr>
      <p:grpSpPr>
        <a:xfrm>
          <a:off x="0" y="0"/>
          <a:ext cx="0" cy="0"/>
          <a:chOff x="0" y="0"/>
          <a:chExt cx="0" cy="0"/>
        </a:xfrm>
      </p:grpSpPr>
      <p:pic>
        <p:nvPicPr>
          <p:cNvPr id="36" name="Google Shape;36;p23"/>
          <p:cNvPicPr preferRelativeResize="0"/>
          <p:nvPr/>
        </p:nvPicPr>
        <p:blipFill rotWithShape="1">
          <a:blip r:embed="rId2">
            <a:alphaModFix amt="10000"/>
          </a:blip>
          <a:srcRect/>
          <a:stretch/>
        </p:blipFill>
        <p:spPr>
          <a:xfrm>
            <a:off x="0" y="4584"/>
            <a:ext cx="9144000" cy="5134332"/>
          </a:xfrm>
          <a:prstGeom prst="rect">
            <a:avLst/>
          </a:prstGeom>
          <a:noFill/>
          <a:ln>
            <a:noFill/>
          </a:ln>
        </p:spPr>
      </p:pic>
      <p:sp>
        <p:nvSpPr>
          <p:cNvPr id="37" name="Google Shape;37;p23"/>
          <p:cNvSpPr txBox="1">
            <a:spLocks noGrp="1"/>
          </p:cNvSpPr>
          <p:nvPr>
            <p:ph type="title"/>
          </p:nvPr>
        </p:nvSpPr>
        <p:spPr>
          <a:xfrm>
            <a:off x="457200" y="1276350"/>
            <a:ext cx="7543800" cy="1659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3"/>
          <p:cNvSpPr txBox="1">
            <a:spLocks noGrp="1"/>
          </p:cNvSpPr>
          <p:nvPr>
            <p:ph type="body" idx="1"/>
          </p:nvPr>
        </p:nvSpPr>
        <p:spPr>
          <a:xfrm>
            <a:off x="457200" y="2971975"/>
            <a:ext cx="7543800" cy="5027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254"/>
        <p:cNvGrpSpPr/>
        <p:nvPr/>
      </p:nvGrpSpPr>
      <p:grpSpPr>
        <a:xfrm>
          <a:off x="0" y="0"/>
          <a:ext cx="0" cy="0"/>
          <a:chOff x="0" y="0"/>
          <a:chExt cx="0" cy="0"/>
        </a:xfrm>
      </p:grpSpPr>
      <p:sp>
        <p:nvSpPr>
          <p:cNvPr id="255" name="Google Shape;255;p4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4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8"/>
        <p:cNvGrpSpPr/>
        <p:nvPr/>
      </p:nvGrpSpPr>
      <p:grpSpPr>
        <a:xfrm>
          <a:off x="0" y="0"/>
          <a:ext cx="0" cy="0"/>
          <a:chOff x="0" y="0"/>
          <a:chExt cx="0" cy="0"/>
        </a:xfrm>
      </p:grpSpPr>
      <p:pic>
        <p:nvPicPr>
          <p:cNvPr id="259" name="Google Shape;259;p49" descr="&quot;&quot;"/>
          <p:cNvPicPr preferRelativeResize="0"/>
          <p:nvPr/>
        </p:nvPicPr>
        <p:blipFill rotWithShape="1">
          <a:blip r:embed="rId2">
            <a:alphaModFix/>
          </a:blip>
          <a:srcRect/>
          <a:stretch/>
        </p:blipFill>
        <p:spPr>
          <a:xfrm>
            <a:off x="1" y="1"/>
            <a:ext cx="3222783" cy="2350727"/>
          </a:xfrm>
          <a:prstGeom prst="rect">
            <a:avLst/>
          </a:prstGeom>
          <a:noFill/>
          <a:ln>
            <a:noFill/>
          </a:ln>
        </p:spPr>
      </p:pic>
      <p:sp>
        <p:nvSpPr>
          <p:cNvPr id="260" name="Google Shape;260;p4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9"/>
          <p:cNvSpPr txBox="1">
            <a:spLocks noGrp="1"/>
          </p:cNvSpPr>
          <p:nvPr>
            <p:ph type="sldNum" idx="12"/>
          </p:nvPr>
        </p:nvSpPr>
        <p:spPr>
          <a:xfrm>
            <a:off x="6457950" y="4521217"/>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62" name="Google Shape;262;p49"/>
          <p:cNvSpPr txBox="1">
            <a:spLocks noGrp="1"/>
          </p:cNvSpPr>
          <p:nvPr>
            <p:ph type="ftr" idx="11"/>
          </p:nvPr>
        </p:nvSpPr>
        <p:spPr>
          <a:xfrm>
            <a:off x="3028950" y="4521217"/>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63" name="Google Shape;263;p49" descr="&quot;&quot;"/>
          <p:cNvPicPr preferRelativeResize="0"/>
          <p:nvPr/>
        </p:nvPicPr>
        <p:blipFill rotWithShape="1">
          <a:blip r:embed="rId3">
            <a:alphaModFix/>
          </a:blip>
          <a:srcRect/>
          <a:stretch/>
        </p:blipFill>
        <p:spPr>
          <a:xfrm>
            <a:off x="0" y="4901184"/>
            <a:ext cx="9144000" cy="242316"/>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_Title and Content" type="obj">
  <p:cSld name="OBJECT">
    <p:spTree>
      <p:nvGrpSpPr>
        <p:cNvPr id="1" name="Shape 264"/>
        <p:cNvGrpSpPr/>
        <p:nvPr/>
      </p:nvGrpSpPr>
      <p:grpSpPr>
        <a:xfrm>
          <a:off x="0" y="0"/>
          <a:ext cx="0" cy="0"/>
          <a:chOff x="0" y="0"/>
          <a:chExt cx="0" cy="0"/>
        </a:xfrm>
      </p:grpSpPr>
      <p:sp>
        <p:nvSpPr>
          <p:cNvPr id="265" name="Google Shape;265;p5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50"/>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7" name="Google Shape;267;p5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5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1" name="Shape 270"/>
        <p:cNvGrpSpPr/>
        <p:nvPr/>
      </p:nvGrpSpPr>
      <p:grpSpPr>
        <a:xfrm>
          <a:off x="0" y="0"/>
          <a:ext cx="0" cy="0"/>
          <a:chOff x="0" y="0"/>
          <a:chExt cx="0" cy="0"/>
        </a:xfrm>
      </p:grpSpPr>
      <p:sp>
        <p:nvSpPr>
          <p:cNvPr id="271" name="Google Shape;271;gf69b283f39_0_375"/>
          <p:cNvSpPr txBox="1">
            <a:spLocks noGrp="1"/>
          </p:cNvSpPr>
          <p:nvPr>
            <p:ph type="title"/>
          </p:nvPr>
        </p:nvSpPr>
        <p:spPr>
          <a:xfrm>
            <a:off x="479425" y="230123"/>
            <a:ext cx="8185200" cy="392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2400" b="1" i="0">
                <a:solidFill>
                  <a:srgbClr val="006FBB"/>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gf69b283f39_0_375"/>
          <p:cNvSpPr txBox="1">
            <a:spLocks noGrp="1"/>
          </p:cNvSpPr>
          <p:nvPr>
            <p:ph type="body" idx="1"/>
          </p:nvPr>
        </p:nvSpPr>
        <p:spPr>
          <a:xfrm>
            <a:off x="493712" y="943449"/>
            <a:ext cx="8156700" cy="1847100"/>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SzPts val="2000"/>
              <a:buNone/>
              <a:defRPr b="0" i="0">
                <a:solidFill>
                  <a:schemeClr val="dk1"/>
                </a:solidFill>
              </a:defRPr>
            </a:lvl1pPr>
            <a:lvl2pPr marL="914400" lvl="1" indent="-228600" algn="l">
              <a:lnSpc>
                <a:spcPct val="120000"/>
              </a:lnSpc>
              <a:spcBef>
                <a:spcPts val="600"/>
              </a:spcBef>
              <a:spcAft>
                <a:spcPts val="0"/>
              </a:spcAft>
              <a:buSzPts val="2000"/>
              <a:buNone/>
              <a:defRPr/>
            </a:lvl2pPr>
            <a:lvl3pPr marL="1371600" lvl="2" indent="-228600" algn="l">
              <a:lnSpc>
                <a:spcPct val="120000"/>
              </a:lnSpc>
              <a:spcBef>
                <a:spcPts val="600"/>
              </a:spcBef>
              <a:spcAft>
                <a:spcPts val="0"/>
              </a:spcAft>
              <a:buSzPts val="2000"/>
              <a:buNone/>
              <a:defRPr/>
            </a:lvl3pPr>
            <a:lvl4pPr marL="1828800" lvl="3" indent="-228600" algn="l">
              <a:lnSpc>
                <a:spcPct val="120000"/>
              </a:lnSpc>
              <a:spcBef>
                <a:spcPts val="600"/>
              </a:spcBef>
              <a:spcAft>
                <a:spcPts val="0"/>
              </a:spcAft>
              <a:buSzPts val="2000"/>
              <a:buNone/>
              <a:defRPr/>
            </a:lvl4pPr>
            <a:lvl5pPr marL="2286000" lvl="4" indent="-228600" algn="l">
              <a:lnSpc>
                <a:spcPct val="120000"/>
              </a:lnSpc>
              <a:spcBef>
                <a:spcPts val="600"/>
              </a:spcBef>
              <a:spcAft>
                <a:spcPts val="0"/>
              </a:spcAft>
              <a:buSzPts val="2000"/>
              <a:buNone/>
              <a:defRPr/>
            </a:lvl5pPr>
            <a:lvl6pPr marL="2743200" lvl="5" indent="-228600" algn="l">
              <a:lnSpc>
                <a:spcPct val="90000"/>
              </a:lnSpc>
              <a:spcBef>
                <a:spcPts val="600"/>
              </a:spcBef>
              <a:spcAft>
                <a:spcPts val="0"/>
              </a:spcAft>
              <a:buSzPts val="1350"/>
              <a:buNone/>
              <a:defRPr/>
            </a:lvl6pPr>
            <a:lvl7pPr marL="3200400" lvl="6" indent="-228600" algn="l">
              <a:lnSpc>
                <a:spcPct val="90000"/>
              </a:lnSpc>
              <a:spcBef>
                <a:spcPts val="375"/>
              </a:spcBef>
              <a:spcAft>
                <a:spcPts val="0"/>
              </a:spcAft>
              <a:buSzPts val="1350"/>
              <a:buNone/>
              <a:defRPr/>
            </a:lvl7pPr>
            <a:lvl8pPr marL="3657600" lvl="7" indent="-228600" algn="l">
              <a:lnSpc>
                <a:spcPct val="90000"/>
              </a:lnSpc>
              <a:spcBef>
                <a:spcPts val="375"/>
              </a:spcBef>
              <a:spcAft>
                <a:spcPts val="0"/>
              </a:spcAft>
              <a:buSzPts val="1350"/>
              <a:buNone/>
              <a:defRPr/>
            </a:lvl8pPr>
            <a:lvl9pPr marL="4114800" lvl="8" indent="-228600" algn="l">
              <a:lnSpc>
                <a:spcPct val="90000"/>
              </a:lnSpc>
              <a:spcBef>
                <a:spcPts val="375"/>
              </a:spcBef>
              <a:spcAft>
                <a:spcPts val="0"/>
              </a:spcAft>
              <a:buSzPts val="1350"/>
              <a:buNone/>
              <a:defRPr/>
            </a:lvl9pPr>
          </a:lstStyle>
          <a:p>
            <a:endParaRPr/>
          </a:p>
        </p:txBody>
      </p:sp>
      <p:sp>
        <p:nvSpPr>
          <p:cNvPr id="273" name="Google Shape;273;gf69b283f39_0_37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gf69b283f39_0_37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gf69b283f39_0_375"/>
          <p:cNvSpPr txBox="1">
            <a:spLocks noGrp="1"/>
          </p:cNvSpPr>
          <p:nvPr>
            <p:ph type="sldNum" idx="12"/>
          </p:nvPr>
        </p:nvSpPr>
        <p:spPr>
          <a:xfrm>
            <a:off x="8496554" y="4860607"/>
            <a:ext cx="210900" cy="130800"/>
          </a:xfrm>
          <a:prstGeom prst="rect">
            <a:avLst/>
          </a:prstGeom>
          <a:noFill/>
          <a:ln>
            <a:noFill/>
          </a:ln>
        </p:spPr>
        <p:txBody>
          <a:bodyPr spcFirstLastPara="1" wrap="square" lIns="0" tIns="0" rIns="0" bIns="0" anchor="t" anchorCtr="0">
            <a:spAutoFit/>
          </a:bodyPr>
          <a:lstStyle>
            <a:lvl1pPr marL="38100" marR="0" lvl="0"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1pPr>
            <a:lvl2pPr marL="38100" marR="0" lvl="1"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2pPr>
            <a:lvl3pPr marL="38100" marR="0" lvl="2"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3pPr>
            <a:lvl4pPr marL="38100" marR="0" lvl="3"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4pPr>
            <a:lvl5pPr marL="38100" marR="0" lvl="4"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5pPr>
            <a:lvl6pPr marL="38100" marR="0" lvl="5"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6pPr>
            <a:lvl7pPr marL="38100" marR="0" lvl="6"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7pPr>
            <a:lvl8pPr marL="38100" marR="0" lvl="7"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8pPr>
            <a:lvl9pPr marL="38100" marR="0" lvl="8"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sz="900">
              <a:solidFill>
                <a:schemeClr val="lt2"/>
              </a:solidFill>
              <a:latin typeface="Source Sans Pro"/>
              <a:ea typeface="Source Sans Pro"/>
              <a:cs typeface="Source Sans Pro"/>
              <a:sym typeface="Source Sans Pr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6"/>
        <p:cNvGrpSpPr/>
        <p:nvPr/>
      </p:nvGrpSpPr>
      <p:grpSpPr>
        <a:xfrm>
          <a:off x="0" y="0"/>
          <a:ext cx="0" cy="0"/>
          <a:chOff x="0" y="0"/>
          <a:chExt cx="0" cy="0"/>
        </a:xfrm>
      </p:grpSpPr>
      <p:sp>
        <p:nvSpPr>
          <p:cNvPr id="277" name="Google Shape;277;gf69b283f39_0_381"/>
          <p:cNvSpPr txBox="1">
            <a:spLocks noGrp="1"/>
          </p:cNvSpPr>
          <p:nvPr>
            <p:ph type="title"/>
          </p:nvPr>
        </p:nvSpPr>
        <p:spPr>
          <a:xfrm>
            <a:off x="311700" y="445025"/>
            <a:ext cx="8520600" cy="572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gf69b283f39_0_381"/>
          <p:cNvSpPr txBox="1">
            <a:spLocks noGrp="1"/>
          </p:cNvSpPr>
          <p:nvPr>
            <p:ph type="body" idx="1"/>
          </p:nvPr>
        </p:nvSpPr>
        <p:spPr>
          <a:xfrm>
            <a:off x="311700" y="1152475"/>
            <a:ext cx="8520600" cy="34164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14325" algn="l">
              <a:lnSpc>
                <a:spcPct val="90000"/>
              </a:lnSpc>
              <a:spcBef>
                <a:spcPts val="600"/>
              </a:spcBef>
              <a:spcAft>
                <a:spcPts val="0"/>
              </a:spcAft>
              <a:buSzPts val="1350"/>
              <a:buChar char="•"/>
              <a:defRPr/>
            </a:lvl6pPr>
            <a:lvl7pPr marL="3200400" lvl="6" indent="-314325" algn="l">
              <a:lnSpc>
                <a:spcPct val="90000"/>
              </a:lnSpc>
              <a:spcBef>
                <a:spcPts val="375"/>
              </a:spcBef>
              <a:spcAft>
                <a:spcPts val="0"/>
              </a:spcAft>
              <a:buSzPts val="1350"/>
              <a:buChar char="•"/>
              <a:defRPr/>
            </a:lvl7pPr>
            <a:lvl8pPr marL="3657600" lvl="7" indent="-314325" algn="l">
              <a:lnSpc>
                <a:spcPct val="90000"/>
              </a:lnSpc>
              <a:spcBef>
                <a:spcPts val="375"/>
              </a:spcBef>
              <a:spcAft>
                <a:spcPts val="0"/>
              </a:spcAft>
              <a:buSzPts val="1350"/>
              <a:buChar char="•"/>
              <a:defRPr/>
            </a:lvl8pPr>
            <a:lvl9pPr marL="4114800" lvl="8" indent="-314325" algn="l">
              <a:lnSpc>
                <a:spcPct val="90000"/>
              </a:lnSpc>
              <a:spcBef>
                <a:spcPts val="375"/>
              </a:spcBef>
              <a:spcAft>
                <a:spcPts val="0"/>
              </a:spcAft>
              <a:buSzPts val="1350"/>
              <a:buChar char="•"/>
              <a:defRPr/>
            </a:lvl9pPr>
          </a:lstStyle>
          <a:p>
            <a:endParaRPr/>
          </a:p>
        </p:txBody>
      </p:sp>
      <p:sp>
        <p:nvSpPr>
          <p:cNvPr id="279" name="Google Shape;279;gf69b283f39_0_38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280"/>
        <p:cNvGrpSpPr/>
        <p:nvPr/>
      </p:nvGrpSpPr>
      <p:grpSpPr>
        <a:xfrm>
          <a:off x="0" y="0"/>
          <a:ext cx="0" cy="0"/>
          <a:chOff x="0" y="0"/>
          <a:chExt cx="0" cy="0"/>
        </a:xfrm>
      </p:grpSpPr>
      <p:sp>
        <p:nvSpPr>
          <p:cNvPr id="281" name="Google Shape;281;gf69b283f39_0_385"/>
          <p:cNvSpPr txBox="1">
            <a:spLocks noGrp="1"/>
          </p:cNvSpPr>
          <p:nvPr>
            <p:ph type="body" idx="1"/>
          </p:nvPr>
        </p:nvSpPr>
        <p:spPr>
          <a:xfrm>
            <a:off x="457200" y="628652"/>
            <a:ext cx="8229600" cy="396600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Char char="–"/>
              <a:defRPr sz="14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2" name="Google Shape;282;gf69b283f39_0_385"/>
          <p:cNvSpPr txBox="1">
            <a:spLocks noGrp="1"/>
          </p:cNvSpPr>
          <p:nvPr>
            <p:ph type="sldNum" idx="12"/>
          </p:nvPr>
        </p:nvSpPr>
        <p:spPr>
          <a:xfrm>
            <a:off x="6937831" y="476228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3" name="Google Shape;283;gf69b283f39_0_385"/>
          <p:cNvSpPr/>
          <p:nvPr/>
        </p:nvSpPr>
        <p:spPr>
          <a:xfrm>
            <a:off x="0" y="71"/>
            <a:ext cx="9144000" cy="514500"/>
          </a:xfrm>
          <a:prstGeom prst="rect">
            <a:avLst/>
          </a:prstGeom>
          <a:solidFill>
            <a:schemeClr val="dk2"/>
          </a:solidFill>
          <a:ln>
            <a:noFill/>
          </a:ln>
          <a:effectLst>
            <a:outerShdw blurRad="40000" dist="23000" dir="5400000" rotWithShape="0">
              <a:srgbClr val="000000">
                <a:alpha val="3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4" name="Google Shape;284;gf69b283f39_0_385"/>
          <p:cNvSpPr txBox="1">
            <a:spLocks noGrp="1"/>
          </p:cNvSpPr>
          <p:nvPr>
            <p:ph type="title"/>
          </p:nvPr>
        </p:nvSpPr>
        <p:spPr>
          <a:xfrm>
            <a:off x="0" y="0"/>
            <a:ext cx="9144000" cy="514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3200"/>
              <a:buFont typeface="Calibr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3">
  <p:cSld name="OBJECT_3">
    <p:spTree>
      <p:nvGrpSpPr>
        <p:cNvPr id="1" name="Shape 285"/>
        <p:cNvGrpSpPr/>
        <p:nvPr/>
      </p:nvGrpSpPr>
      <p:grpSpPr>
        <a:xfrm>
          <a:off x="0" y="0"/>
          <a:ext cx="0" cy="0"/>
          <a:chOff x="0" y="0"/>
          <a:chExt cx="0" cy="0"/>
        </a:xfrm>
      </p:grpSpPr>
      <p:sp>
        <p:nvSpPr>
          <p:cNvPr id="286" name="Google Shape;286;gf69b283f39_0_390"/>
          <p:cNvSpPr txBox="1">
            <a:spLocks noGrp="1"/>
          </p:cNvSpPr>
          <p:nvPr>
            <p:ph type="body" idx="1"/>
          </p:nvPr>
        </p:nvSpPr>
        <p:spPr>
          <a:xfrm>
            <a:off x="457200" y="628652"/>
            <a:ext cx="8229600" cy="396600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Char char="–"/>
              <a:defRPr sz="14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7" name="Google Shape;287;gf69b283f39_0_390"/>
          <p:cNvSpPr txBox="1">
            <a:spLocks noGrp="1"/>
          </p:cNvSpPr>
          <p:nvPr>
            <p:ph type="sldNum" idx="12"/>
          </p:nvPr>
        </p:nvSpPr>
        <p:spPr>
          <a:xfrm>
            <a:off x="6937831" y="476228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8" name="Google Shape;288;gf69b283f39_0_390"/>
          <p:cNvSpPr/>
          <p:nvPr/>
        </p:nvSpPr>
        <p:spPr>
          <a:xfrm>
            <a:off x="0" y="71"/>
            <a:ext cx="9144000" cy="514500"/>
          </a:xfrm>
          <a:prstGeom prst="rect">
            <a:avLst/>
          </a:prstGeom>
          <a:solidFill>
            <a:schemeClr val="dk2"/>
          </a:solidFill>
          <a:ln>
            <a:noFill/>
          </a:ln>
          <a:effectLst>
            <a:outerShdw blurRad="40000" dist="23000" dir="5400000" rotWithShape="0">
              <a:srgbClr val="000000">
                <a:alpha val="3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9" name="Google Shape;289;gf69b283f39_0_390"/>
          <p:cNvSpPr txBox="1">
            <a:spLocks noGrp="1"/>
          </p:cNvSpPr>
          <p:nvPr>
            <p:ph type="title"/>
          </p:nvPr>
        </p:nvSpPr>
        <p:spPr>
          <a:xfrm>
            <a:off x="0" y="0"/>
            <a:ext cx="9144000" cy="514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3200"/>
              <a:buFont typeface="Calibr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457200" y="2208037"/>
            <a:ext cx="8229600" cy="72742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457200" y="1821847"/>
            <a:ext cx="8229600" cy="36180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1400"/>
              <a:buNone/>
              <a:defRPr sz="1400" b="1" i="0" cap="none">
                <a:solidFill>
                  <a:schemeClr val="lt1"/>
                </a:solidFill>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8997AD"/>
              </a:buClr>
              <a:buSzPts val="1500"/>
              <a:buNone/>
              <a:defRPr sz="1500">
                <a:solidFill>
                  <a:srgbClr val="8997AD"/>
                </a:solidFill>
              </a:defRPr>
            </a:lvl2pPr>
            <a:lvl3pPr marL="1371600" lvl="2" indent="-228600" algn="l">
              <a:lnSpc>
                <a:spcPct val="120000"/>
              </a:lnSpc>
              <a:spcBef>
                <a:spcPts val="600"/>
              </a:spcBef>
              <a:spcAft>
                <a:spcPts val="0"/>
              </a:spcAft>
              <a:buClr>
                <a:srgbClr val="8997AD"/>
              </a:buClr>
              <a:buSzPts val="1350"/>
              <a:buNone/>
              <a:defRPr sz="1350">
                <a:solidFill>
                  <a:srgbClr val="8997AD"/>
                </a:solidFill>
              </a:defRPr>
            </a:lvl3pPr>
            <a:lvl4pPr marL="1828800" lvl="3" indent="-228600" algn="l">
              <a:lnSpc>
                <a:spcPct val="120000"/>
              </a:lnSpc>
              <a:spcBef>
                <a:spcPts val="600"/>
              </a:spcBef>
              <a:spcAft>
                <a:spcPts val="0"/>
              </a:spcAft>
              <a:buClr>
                <a:srgbClr val="8997AD"/>
              </a:buClr>
              <a:buSzPts val="1200"/>
              <a:buNone/>
              <a:defRPr sz="1200">
                <a:solidFill>
                  <a:srgbClr val="8997AD"/>
                </a:solidFill>
              </a:defRPr>
            </a:lvl4pPr>
            <a:lvl5pPr marL="2286000" lvl="4" indent="-228600" algn="l">
              <a:lnSpc>
                <a:spcPct val="120000"/>
              </a:lnSpc>
              <a:spcBef>
                <a:spcPts val="600"/>
              </a:spcBef>
              <a:spcAft>
                <a:spcPts val="0"/>
              </a:spcAft>
              <a:buClr>
                <a:srgbClr val="8997AD"/>
              </a:buClr>
              <a:buSzPts val="1200"/>
              <a:buNone/>
              <a:defRPr sz="1200">
                <a:solidFill>
                  <a:srgbClr val="8997AD"/>
                </a:solidFill>
              </a:defRPr>
            </a:lvl5pPr>
            <a:lvl6pPr marL="2743200" lvl="5" indent="-228600" algn="l">
              <a:lnSpc>
                <a:spcPct val="90000"/>
              </a:lnSpc>
              <a:spcBef>
                <a:spcPts val="600"/>
              </a:spcBef>
              <a:spcAft>
                <a:spcPts val="0"/>
              </a:spcAft>
              <a:buClr>
                <a:srgbClr val="8997AD"/>
              </a:buClr>
              <a:buSzPts val="1200"/>
              <a:buNone/>
              <a:defRPr sz="1200">
                <a:solidFill>
                  <a:srgbClr val="8997AD"/>
                </a:solidFill>
              </a:defRPr>
            </a:lvl6pPr>
            <a:lvl7pPr marL="3200400" lvl="6" indent="-228600" algn="l">
              <a:lnSpc>
                <a:spcPct val="90000"/>
              </a:lnSpc>
              <a:spcBef>
                <a:spcPts val="375"/>
              </a:spcBef>
              <a:spcAft>
                <a:spcPts val="0"/>
              </a:spcAft>
              <a:buClr>
                <a:srgbClr val="8997AD"/>
              </a:buClr>
              <a:buSzPts val="1200"/>
              <a:buNone/>
              <a:defRPr sz="1200">
                <a:solidFill>
                  <a:srgbClr val="8997AD"/>
                </a:solidFill>
              </a:defRPr>
            </a:lvl7pPr>
            <a:lvl8pPr marL="3657600" lvl="7" indent="-228600" algn="l">
              <a:lnSpc>
                <a:spcPct val="90000"/>
              </a:lnSpc>
              <a:spcBef>
                <a:spcPts val="375"/>
              </a:spcBef>
              <a:spcAft>
                <a:spcPts val="0"/>
              </a:spcAft>
              <a:buClr>
                <a:srgbClr val="8997AD"/>
              </a:buClr>
              <a:buSzPts val="1200"/>
              <a:buNone/>
              <a:defRPr sz="1200">
                <a:solidFill>
                  <a:srgbClr val="8997AD"/>
                </a:solidFill>
              </a:defRPr>
            </a:lvl8pPr>
            <a:lvl9pPr marL="4114800" lvl="8" indent="-228600" algn="l">
              <a:lnSpc>
                <a:spcPct val="90000"/>
              </a:lnSpc>
              <a:spcBef>
                <a:spcPts val="375"/>
              </a:spcBef>
              <a:spcAft>
                <a:spcPts val="0"/>
              </a:spcAft>
              <a:buClr>
                <a:srgbClr val="8997AD"/>
              </a:buClr>
              <a:buSzPts val="1200"/>
              <a:buNone/>
              <a:defRPr sz="1200">
                <a:solidFill>
                  <a:srgbClr val="8997AD"/>
                </a:solidFill>
              </a:defRPr>
            </a:lvl9pPr>
          </a:lstStyle>
          <a:p>
            <a:endParaRPr/>
          </a:p>
        </p:txBody>
      </p:sp>
      <p:sp>
        <p:nvSpPr>
          <p:cNvPr id="45" name="Google Shape;45;p2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20"/>
          <p:cNvCxnSpPr/>
          <p:nvPr/>
        </p:nvCxnSpPr>
        <p:spPr>
          <a:xfrm>
            <a:off x="457200" y="2935462"/>
            <a:ext cx="8229600"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22"/>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22"/>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22"/>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7" name="Google Shape;57;p22"/>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22"/>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59"/>
        <p:cNvGrpSpPr/>
        <p:nvPr/>
      </p:nvGrpSpPr>
      <p:grpSpPr>
        <a:xfrm>
          <a:off x="0" y="0"/>
          <a:ext cx="0" cy="0"/>
          <a:chOff x="0" y="0"/>
          <a:chExt cx="0" cy="0"/>
        </a:xfrm>
      </p:grpSpPr>
      <p:sp>
        <p:nvSpPr>
          <p:cNvPr id="60" name="Google Shape;60;p2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24"/>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800"/>
              <a:buNone/>
              <a:defRPr sz="2800">
                <a:solidFill>
                  <a:schemeClr val="lt1"/>
                </a:solidFill>
              </a:defRPr>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4"/>
        <p:cNvGrpSpPr/>
        <p:nvPr/>
      </p:nvGrpSpPr>
      <p:grpSpPr>
        <a:xfrm>
          <a:off x="0" y="0"/>
          <a:ext cx="0" cy="0"/>
          <a:chOff x="0" y="0"/>
          <a:chExt cx="0" cy="0"/>
        </a:xfrm>
      </p:grpSpPr>
      <p:sp>
        <p:nvSpPr>
          <p:cNvPr id="65" name="Google Shape;65;p2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25"/>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dk2"/>
              </a:buClr>
              <a:buSzPts val="2800"/>
              <a:buNone/>
              <a:defRPr sz="2800"/>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69"/>
        <p:cNvGrpSpPr/>
        <p:nvPr/>
      </p:nvGrpSpPr>
      <p:grpSpPr>
        <a:xfrm>
          <a:off x="0" y="0"/>
          <a:ext cx="0" cy="0"/>
          <a:chOff x="0" y="0"/>
          <a:chExt cx="0" cy="0"/>
        </a:xfrm>
      </p:grpSpPr>
      <p:sp>
        <p:nvSpPr>
          <p:cNvPr id="70" name="Google Shape;70;p2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6"/>
          <p:cNvSpPr txBox="1">
            <a:spLocks noGrp="1"/>
          </p:cNvSpPr>
          <p:nvPr>
            <p:ph type="title"/>
          </p:nvPr>
        </p:nvSpPr>
        <p:spPr>
          <a:xfrm>
            <a:off x="457200" y="250893"/>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a:off x="457200" y="987972"/>
            <a:ext cx="8229600" cy="3641179"/>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body" idx="1"/>
          </p:nvPr>
        </p:nvSpPr>
        <p:spPr>
          <a:xfrm>
            <a:off x="457200" y="1276351"/>
            <a:ext cx="75438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2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7"/>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2800"/>
              <a:buFont typeface="Source Sans Pro"/>
              <a:buNone/>
              <a:defRPr sz="28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2pPr>
            <a:lvl3pPr marL="1371600" marR="0" lvl="2"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3pPr>
            <a:lvl4pPr marL="1828800" marR="0" lvl="3"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4pPr>
            <a:lvl5pPr marL="2286000" marR="0" lvl="4"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5pPr>
            <a:lvl6pPr marL="2743200" marR="0" lvl="5" indent="-314325" algn="l" rtl="0">
              <a:lnSpc>
                <a:spcPct val="90000"/>
              </a:lnSpc>
              <a:spcBef>
                <a:spcPts val="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esign.va.gov/storyboo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epartment-of-veterans-affairs/va.gov-team/tree/master/products/health-care/health-apartment/product/monthly-report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app.mural.co/t/innovationboards1199/m/innovationboards1199/1635954234987/289a4f3722ed1141e049dec9cf798a2df8bfe6ad?sender=u64d6a3de6070c833f88e78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pp.mural.co/t/innovationboards1199/m/innovationboards1199/1636491658062/f93e1bf7171cfd68992c604f6c505a39bb5738d7?sender=u64d6a3de6070c833f88e782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app.mural.co/t/innovationboards1199/m/innovationboards1199/1636491658062/f93e1bf7171cfd68992c604f6c505a39bb5738d7?sender=u64d6a3de6070c833f88e7826"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hyperlink" Target="https://github.com/department-of-veterans-affairs/va.gov-team/issues/3287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g10043ca4618_1_1"/>
          <p:cNvSpPr txBox="1">
            <a:spLocks noGrp="1"/>
          </p:cNvSpPr>
          <p:nvPr>
            <p:ph type="title"/>
          </p:nvPr>
        </p:nvSpPr>
        <p:spPr>
          <a:xfrm>
            <a:off x="457200" y="1276350"/>
            <a:ext cx="7543800" cy="1659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00000"/>
              <a:buFont typeface="Source Sans Pro"/>
              <a:buNone/>
            </a:pPr>
            <a:r>
              <a:rPr lang="en-US"/>
              <a:t>Show me, don’t tell me: Sprint 4 Demo</a:t>
            </a:r>
            <a:endParaRPr/>
          </a:p>
          <a:p>
            <a:pPr marL="0" lvl="0" indent="0" algn="l" rtl="0">
              <a:lnSpc>
                <a:spcPct val="100000"/>
              </a:lnSpc>
              <a:spcBef>
                <a:spcPts val="0"/>
              </a:spcBef>
              <a:spcAft>
                <a:spcPts val="0"/>
              </a:spcAft>
              <a:buClr>
                <a:schemeClr val="lt1"/>
              </a:buClr>
              <a:buSzPct val="100000"/>
              <a:buFont typeface="Source Sans Pro"/>
              <a:buNone/>
            </a:pPr>
            <a:r>
              <a:rPr lang="en-US" b="0"/>
              <a:t>16 November 2021</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g101119a49c5_0_2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70" name="Google Shape;670;g101119a49c5_0_24"/>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End of Sprint 4 Update </a:t>
            </a:r>
            <a:endParaRPr/>
          </a:p>
        </p:txBody>
      </p:sp>
      <p:sp>
        <p:nvSpPr>
          <p:cNvPr id="671" name="Google Shape;671;g101119a49c5_0_24"/>
          <p:cNvSpPr txBox="1"/>
          <p:nvPr/>
        </p:nvSpPr>
        <p:spPr>
          <a:xfrm>
            <a:off x="464100" y="1261425"/>
            <a:ext cx="3888300" cy="375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Design Prototype</a:t>
            </a:r>
            <a:endParaRPr sz="8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 </a:t>
            </a:r>
            <a:r>
              <a:rPr lang="en-US" sz="800">
                <a:solidFill>
                  <a:schemeClr val="dk2"/>
                </a:solidFill>
                <a:latin typeface="Source Sans Pro"/>
                <a:ea typeface="Source Sans Pro"/>
                <a:cs typeface="Source Sans Pro"/>
                <a:sym typeface="Source Sans Pro"/>
              </a:rPr>
              <a:t>Wireframes transitioned from VA.gov lead designer on ~11/8</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Synthesized and incorporated insights and opportunities outlined by VA.gov lead designer (feedback and guidance to date), previously conducted research (primary and secondary), and IA test on ~11/9</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Brainstormed solutions to mature POC Design and address insights and opportunities on 11/9</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How may we (HMW) make the unauth and auth experiences unique and reduce redundancy?</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HMW show 1) just the right level of information, and 2) with minimal page transfers?</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HMW design to support Veterans' action-orientedness?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Feedback provided by VA.gov lead designer and product owner on 11/10</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Must include information in unauth.</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Sign in needs to be on landing page.</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Continue to update IA based on tree test results.</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Confusion on product team's ability to diverge from solutions outlined in Site Map, Design System, etc. led to fruitful discussion with VA product owner and design lead.</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Brainstormed solutions based on insights and opportunities + deeper understanding on scope / guardrails on 11/12. </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Designed with bigger changes to IA.</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HMW organize information more clearly? (See IA research results above.)</a:t>
            </a:r>
            <a:endParaRPr sz="800">
              <a:solidFill>
                <a:schemeClr val="dk2"/>
              </a:solidFill>
              <a:latin typeface="Source Sans Pro"/>
              <a:ea typeface="Source Sans Pro"/>
              <a:cs typeface="Source Sans Pro"/>
              <a:sym typeface="Source Sans Pro"/>
            </a:endParaRPr>
          </a:p>
          <a:p>
            <a:pPr marL="285750" marR="0" lvl="1" indent="-10795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Included red diamonds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Version 3 produced, representing 27 auth/unauth low-fidelity wireframes.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Additional iterative feedback provided for consideration in next sprint.</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Feedback gathered during APT POC &amp; MVP weekly check-in and demo and captured in backlog to be incorporated into mid level of fidelity prototypes (multiple sessions including workshop, feedback session, and asynch reviews).</a:t>
            </a:r>
            <a:endParaRPr sz="800">
              <a:solidFill>
                <a:schemeClr val="dk2"/>
              </a:solidFill>
              <a:latin typeface="Source Sans Pro"/>
              <a:ea typeface="Source Sans Pro"/>
              <a:cs typeface="Source Sans Pro"/>
              <a:sym typeface="Source Sans Pro"/>
            </a:endParaRPr>
          </a:p>
        </p:txBody>
      </p:sp>
      <p:sp>
        <p:nvSpPr>
          <p:cNvPr id="672" name="Google Shape;672;g101119a49c5_0_24"/>
          <p:cNvSpPr txBox="1"/>
          <p:nvPr/>
        </p:nvSpPr>
        <p:spPr>
          <a:xfrm>
            <a:off x="460644" y="889858"/>
            <a:ext cx="82227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Source Sans Pro"/>
                <a:ea typeface="Source Sans Pro"/>
                <a:cs typeface="Source Sans Pro"/>
                <a:sym typeface="Source Sans Pro"/>
              </a:rPr>
              <a:t>The team’s accomplishments this sprint include:</a:t>
            </a:r>
            <a:endParaRPr sz="1100" b="0" i="0" u="none" strike="noStrike" cap="none">
              <a:solidFill>
                <a:schemeClr val="dk2"/>
              </a:solidFill>
              <a:latin typeface="Source Sans Pro"/>
              <a:ea typeface="Source Sans Pro"/>
              <a:cs typeface="Source Sans Pro"/>
              <a:sym typeface="Source Sans Pro"/>
            </a:endParaRPr>
          </a:p>
        </p:txBody>
      </p:sp>
      <p:sp>
        <p:nvSpPr>
          <p:cNvPr id="673" name="Google Shape;673;g101119a49c5_0_24"/>
          <p:cNvSpPr txBox="1"/>
          <p:nvPr/>
        </p:nvSpPr>
        <p:spPr>
          <a:xfrm>
            <a:off x="4419607" y="1261428"/>
            <a:ext cx="4479900" cy="3755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Navigation System</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Navigation system content reviewed (e.g., VA.gov healthcare section, navigation mural, design system, PA CMS, VA.gov healthcare benefit hub).</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Key insights and design opportunities captured in Mural board and shared with product team; insights and opportunities fed into backlog for mid-level fidelity prototypes.</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 </a:t>
            </a:r>
            <a:r>
              <a:rPr lang="en-US" sz="800" b="1">
                <a:solidFill>
                  <a:schemeClr val="dk2"/>
                </a:solidFill>
                <a:latin typeface="Source Sans Pro"/>
                <a:ea typeface="Source Sans Pro"/>
                <a:cs typeface="Source Sans Pro"/>
                <a:sym typeface="Source Sans Pro"/>
              </a:rPr>
              <a:t>Collaboration Cycle</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Researched collaboration cycle and captured epics and user stories for product backlog.</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Completed and submitted pre-collaboration cycle kick-off questionnaire</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Collaboration cycle initiated by Project Manager through  submission of request and validated by platform support receipt</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Product Definition</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Definition Document reviewed and actionable feedback provided from core and extended team members (capability SMEs).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Feedback consolidated and Product Definition document evolved by VA PO.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VA PO engaged to determine owner and governance of Product Definition Document moving forward.</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Roadmap</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Working sessions on Product Roadmap scheduled and conducted with PO and capability leaders across broader MO team.</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Activities, components and features prioritized to drive team from vision to POC Design provided by VA PO.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Working sessions conducted to turn provided activities into a visual Product Roadmap with assigned owners of artifacts.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roadmap driving team to POC Design developed, socialized, and approved by VA PO; team aligned around roadmap and focus. </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backlog in Mural evolved including EPICS, user stories and issues, acceptance criteria, and sizing to drive team to POC Design.  Use of ZenHub backlog deferred during design phase.</a:t>
            </a:r>
            <a:endParaRPr sz="800">
              <a:solidFill>
                <a:schemeClr val="dk2"/>
              </a:solidFill>
              <a:latin typeface="Source Sans Pro"/>
              <a:ea typeface="Source Sans Pro"/>
              <a:cs typeface="Source Sans Pro"/>
              <a:sym typeface="Source Sans Pro"/>
            </a:endParaRPr>
          </a:p>
          <a:p>
            <a:pPr marL="45720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101119a49c5_0_40"/>
          <p:cNvSpPr txBox="1"/>
          <p:nvPr/>
        </p:nvSpPr>
        <p:spPr>
          <a:xfrm>
            <a:off x="457200" y="916950"/>
            <a:ext cx="8229600" cy="2385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a:solidFill>
                  <a:schemeClr val="dk2"/>
                </a:solidFill>
                <a:latin typeface="Source Sans Pro"/>
                <a:ea typeface="Source Sans Pro"/>
                <a:cs typeface="Source Sans Pro"/>
                <a:sym typeface="Source Sans Pro"/>
              </a:rPr>
              <a:t>Sprint Dates: </a:t>
            </a:r>
            <a:r>
              <a:rPr lang="en-US" sz="900">
                <a:solidFill>
                  <a:schemeClr val="dk2"/>
                </a:solidFill>
                <a:latin typeface="Source Sans Pro"/>
                <a:ea typeface="Source Sans Pro"/>
                <a:cs typeface="Source Sans Pro"/>
                <a:sym typeface="Source Sans Pro"/>
              </a:rPr>
              <a:t>11/4/2021-11/16/2021</a:t>
            </a:r>
            <a:endParaRPr sz="9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900"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9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9"/>
                  </a:ext>
                </a:extLst>
              </a:rPr>
              <a:t>Sprint </a:t>
            </a:r>
            <a:r>
              <a:rPr lang="en-US" sz="900" b="1">
                <a:solidFill>
                  <a:schemeClr val="dk2"/>
                </a:solidFill>
                <a:latin typeface="Source Sans Pro"/>
                <a:ea typeface="Source Sans Pro"/>
                <a:cs typeface="Source Sans Pro"/>
                <a:sym typeface="Source Sans Pro"/>
              </a:rPr>
              <a:t>Goals</a:t>
            </a:r>
            <a:r>
              <a:rPr lang="en-US" sz="900">
                <a:solidFill>
                  <a:schemeClr val="dk2"/>
                </a:solidFill>
                <a:latin typeface="Source Sans Pro"/>
                <a:ea typeface="Source Sans Pro"/>
                <a:cs typeface="Source Sans Pro"/>
                <a:sym typeface="Source Sans Pro"/>
              </a:rPr>
              <a:t>: Make demonstrable and meaningful progress on delivering the Health Apartment POC design. Recruit, hire, and onboard both FTEs (prime or subcontract) to address open roles and bring in additional capabilities to move the work forward in the interim. Develop a product strategy / roadmap to guide us to POC design and MVP design and development. </a:t>
            </a:r>
            <a:endParaRPr sz="9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500" b="1" i="0" u="none" strike="noStrike" cap="none">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Source Sans Pro"/>
                <a:ea typeface="Source Sans Pro"/>
                <a:cs typeface="Source Sans Pro"/>
                <a:sym typeface="Source Sans Pro"/>
              </a:rPr>
              <a:t>Focused </a:t>
            </a:r>
            <a:r>
              <a:rPr lang="en-US" sz="900" b="1" i="0" u="none" strike="noStrike" cap="none">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0"/>
                  </a:ext>
                </a:extLst>
              </a:rPr>
              <a:t>Epics</a:t>
            </a:r>
            <a:r>
              <a:rPr lang="en-US" sz="900" b="1" i="0" u="none" strike="noStrike" cap="none">
                <a:solidFill>
                  <a:schemeClr val="dk2"/>
                </a:solidFill>
                <a:latin typeface="Source Sans Pro"/>
                <a:ea typeface="Source Sans Pro"/>
                <a:cs typeface="Source Sans Pro"/>
                <a:sym typeface="Source Sans Pro"/>
              </a:rPr>
              <a:t> (Approval)</a:t>
            </a:r>
            <a:endParaRPr sz="900" b="1" i="0" u="none" strike="noStrike" cap="none">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POC Design: Refine product roadmap and backlog</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POC Design: Create POC design prototypes (low fidelity)</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POC Design: Discovery and exploration on navigation system</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Collaboration cycle: Product definition document</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Collaboration Cycle: Initiation</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900" b="1">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900"/>
              <a:buFont typeface="Arial"/>
              <a:buNone/>
            </a:pPr>
            <a:r>
              <a:rPr lang="en-US" sz="900" b="1">
                <a:solidFill>
                  <a:schemeClr val="dk2"/>
                </a:solidFill>
                <a:latin typeface="Source Sans Pro"/>
                <a:ea typeface="Source Sans Pro"/>
                <a:cs typeface="Source Sans Pro"/>
                <a:sym typeface="Source Sans Pro"/>
              </a:rPr>
              <a:t>Mid-Cycle Requests</a:t>
            </a:r>
            <a:endParaRPr sz="900" b="1">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POC Design: Determine impacts to POC design through tree test results.</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9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Source Sans Pro"/>
                <a:ea typeface="Source Sans Pro"/>
                <a:cs typeface="Source Sans Pro"/>
                <a:sym typeface="Source Sans Pro"/>
              </a:rPr>
              <a:t>Deliverables</a:t>
            </a:r>
            <a:endParaRPr sz="900" b="0" i="1" u="none" strike="noStrike" cap="none">
              <a:solidFill>
                <a:schemeClr val="dk2"/>
              </a:solidFill>
              <a:latin typeface="Source Sans Pro"/>
              <a:ea typeface="Source Sans Pro"/>
              <a:cs typeface="Source Sans Pro"/>
              <a:sym typeface="Source Sans Pro"/>
            </a:endParaRPr>
          </a:p>
        </p:txBody>
      </p:sp>
      <p:sp>
        <p:nvSpPr>
          <p:cNvPr id="679" name="Google Shape;679;g101119a49c5_0_4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graphicFrame>
        <p:nvGraphicFramePr>
          <p:cNvPr id="680" name="Google Shape;680;g101119a49c5_0_40"/>
          <p:cNvGraphicFramePr/>
          <p:nvPr/>
        </p:nvGraphicFramePr>
        <p:xfrm>
          <a:off x="526601" y="3224451"/>
          <a:ext cx="8160200" cy="1709790"/>
        </p:xfrm>
        <a:graphic>
          <a:graphicData uri="http://schemas.openxmlformats.org/drawingml/2006/table">
            <a:tbl>
              <a:tblPr firstRow="1" bandRow="1">
                <a:noFill/>
                <a:tableStyleId>{94042FE5-F407-41FF-9F05-53E8A21930B1}</a:tableStyleId>
              </a:tblPr>
              <a:tblGrid>
                <a:gridCol w="2253575">
                  <a:extLst>
                    <a:ext uri="{9D8B030D-6E8A-4147-A177-3AD203B41FA5}">
                      <a16:colId xmlns:a16="http://schemas.microsoft.com/office/drawing/2014/main" val="20000"/>
                    </a:ext>
                  </a:extLst>
                </a:gridCol>
                <a:gridCol w="5906625">
                  <a:extLst>
                    <a:ext uri="{9D8B030D-6E8A-4147-A177-3AD203B41FA5}">
                      <a16:colId xmlns:a16="http://schemas.microsoft.com/office/drawing/2014/main" val="20001"/>
                    </a:ext>
                  </a:extLst>
                </a:gridCol>
              </a:tblGrid>
              <a:tr h="0">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Name / Description</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Refined Product Roadmap</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Working group session conducted</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Roadmap and Backlog evolved to reflect foci and owners of artifacts</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Socialized and aligned team with roadmap</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dk2"/>
                          </a:solidFill>
                          <a:latin typeface="Source Sans Pro"/>
                          <a:ea typeface="Source Sans Pro"/>
                          <a:cs typeface="Source Sans Pro"/>
                          <a:sym typeface="Source Sans Pro"/>
                        </a:rPr>
                        <a:t>Prototype (low-fidelity) 18 frames</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Conducted deep dive with VA PO and design lead on current state of POC wire frames for transition to MO ownership</a:t>
                      </a:r>
                      <a:endParaRPr sz="800" u="none" strike="noStrike" cap="none">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a:t>
                      </a:r>
                      <a:r>
                        <a:rPr lang="en-US" sz="800" b="1">
                          <a:solidFill>
                            <a:srgbClr val="FF0000"/>
                          </a:solidFill>
                          <a:latin typeface="Source Sans Pro"/>
                          <a:ea typeface="Source Sans Pro"/>
                          <a:cs typeface="Source Sans Pro"/>
                          <a:sym typeface="Source Sans Pro"/>
                        </a:rPr>
                        <a:t>27 low fidelity</a:t>
                      </a:r>
                      <a:r>
                        <a:rPr lang="en-US" sz="800">
                          <a:solidFill>
                            <a:schemeClr val="dk2"/>
                          </a:solidFill>
                          <a:latin typeface="Source Sans Pro"/>
                          <a:ea typeface="Source Sans Pro"/>
                          <a:cs typeface="Source Sans Pro"/>
                          <a:sym typeface="Source Sans Pro"/>
                        </a:rPr>
                        <a:t> authenticated and non-authenticated frames developed in Procreate</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Feedback gathered during APT POC &amp; MVP weekly check-in and captured in backlog</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dk2"/>
                          </a:solidFill>
                          <a:latin typeface="Source Sans Pro"/>
                          <a:ea typeface="Source Sans Pro"/>
                          <a:cs typeface="Source Sans Pro"/>
                          <a:sym typeface="Source Sans Pro"/>
                        </a:rPr>
                        <a:t>Navigation system mural</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Navigation system content reviewed  </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Key insights and design opportunities captured in Mural and fed into backlog for mid-fidelity prototypes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dk2"/>
                          </a:solidFill>
                          <a:latin typeface="Source Sans Pro"/>
                          <a:ea typeface="Source Sans Pro"/>
                          <a:cs typeface="Source Sans Pro"/>
                          <a:sym typeface="Source Sans Pro"/>
                        </a:rPr>
                        <a:t>Product Definition edits</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Product definition document reviewed, feedback provided, document evolved</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Impact of definition to roadmap, POC design, MVP Design and development added to backlog</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Collaboration cycle initiated</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Collaboration cycle initiated by PM; working session TBD by Platform Support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81" name="Google Shape;681;g101119a49c5_0_40"/>
          <p:cNvSpPr txBox="1"/>
          <p:nvPr/>
        </p:nvSpPr>
        <p:spPr>
          <a:xfrm>
            <a:off x="4419600" y="1644300"/>
            <a:ext cx="4257000" cy="14469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a:solidFill>
                  <a:schemeClr val="dk2"/>
                </a:solidFill>
                <a:latin typeface="Source Sans Pro"/>
                <a:ea typeface="Source Sans Pro"/>
                <a:cs typeface="Source Sans Pro"/>
                <a:sym typeface="Source Sans Pro"/>
              </a:rPr>
              <a:t>Focused </a:t>
            </a:r>
            <a:r>
              <a:rPr lang="en-US" sz="9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1"/>
                  </a:ext>
                </a:extLst>
              </a:rPr>
              <a:t>Epics</a:t>
            </a:r>
            <a:r>
              <a:rPr lang="en-US" sz="900" b="1">
                <a:solidFill>
                  <a:schemeClr val="dk2"/>
                </a:solidFill>
                <a:latin typeface="Source Sans Pro"/>
                <a:ea typeface="Source Sans Pro"/>
                <a:cs typeface="Source Sans Pro"/>
                <a:sym typeface="Source Sans Pro"/>
              </a:rPr>
              <a:t> (Acceptance)</a:t>
            </a:r>
            <a:endParaRPr sz="900" b="1" i="0" u="none" strike="noStrike" cap="none">
              <a:solidFill>
                <a:srgbClr val="595959"/>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 POC Design: Refine product roadmap and backlog</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Create POC design prototypes (low fidelity)</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Discovery and exploration on navigation system</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Collaboration cycle: Product definition document</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Collaboration Cycle: Initiation</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900" b="1">
                <a:solidFill>
                  <a:schemeClr val="dk2"/>
                </a:solidFill>
                <a:latin typeface="Source Sans Pro"/>
                <a:ea typeface="Source Sans Pro"/>
                <a:cs typeface="Source Sans Pro"/>
                <a:sym typeface="Source Sans Pro"/>
              </a:rPr>
              <a:t>Mid-Cycle Requests</a:t>
            </a:r>
            <a:endParaRPr sz="900"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Determine impacts to POC design through tree test results. </a:t>
            </a:r>
            <a:r>
              <a:rPr lang="en-US" sz="800" b="1">
                <a:solidFill>
                  <a:srgbClr val="FF0000"/>
                </a:solidFill>
                <a:latin typeface="Source Sans Pro"/>
                <a:ea typeface="Source Sans Pro"/>
                <a:cs typeface="Source Sans Pro"/>
                <a:sym typeface="Source Sans Pro"/>
              </a:rPr>
              <a:t>Synthesized and infused impacts on low fidelity POC designs using IA tree test preliminary results.  </a:t>
            </a:r>
            <a:endParaRPr sz="900" b="0" i="1" u="none" strike="noStrike" cap="none">
              <a:solidFill>
                <a:srgbClr val="222222"/>
              </a:solidFill>
              <a:latin typeface="Source Sans Pro"/>
              <a:ea typeface="Source Sans Pro"/>
              <a:cs typeface="Source Sans Pro"/>
              <a:sym typeface="Source Sans Pro"/>
            </a:endParaRPr>
          </a:p>
        </p:txBody>
      </p:sp>
      <p:sp>
        <p:nvSpPr>
          <p:cNvPr id="682" name="Google Shape;682;g101119a49c5_0_4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4 Acceptance </a:t>
            </a:r>
            <a:endParaRPr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86"/>
        <p:cNvGrpSpPr/>
        <p:nvPr/>
      </p:nvGrpSpPr>
      <p:grpSpPr>
        <a:xfrm>
          <a:off x="0" y="0"/>
          <a:ext cx="0" cy="0"/>
          <a:chOff x="0" y="0"/>
          <a:chExt cx="0" cy="0"/>
        </a:xfrm>
      </p:grpSpPr>
      <p:sp>
        <p:nvSpPr>
          <p:cNvPr id="687" name="Google Shape;687;gfbb44806c9_0_2"/>
          <p:cNvSpPr txBox="1">
            <a:spLocks noGrp="1"/>
          </p:cNvSpPr>
          <p:nvPr>
            <p:ph type="ctrTitle"/>
          </p:nvPr>
        </p:nvSpPr>
        <p:spPr>
          <a:xfrm>
            <a:off x="464100" y="1525600"/>
            <a:ext cx="3676800" cy="683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3600"/>
              <a:buNone/>
            </a:pPr>
            <a:r>
              <a:rPr lang="en-US" sz="3000">
                <a:solidFill>
                  <a:schemeClr val="lt1"/>
                </a:solidFill>
              </a:rPr>
              <a:t>Appendix</a:t>
            </a:r>
            <a:endParaRPr sz="3600" b="1">
              <a:solidFill>
                <a:schemeClr val="lt1"/>
              </a:solidFill>
              <a:latin typeface="Century Gothic"/>
              <a:ea typeface="Century Gothic"/>
              <a:cs typeface="Century Gothic"/>
              <a:sym typeface="Century Gothic"/>
            </a:endParaRPr>
          </a:p>
        </p:txBody>
      </p:sp>
      <p:sp>
        <p:nvSpPr>
          <p:cNvPr id="688" name="Google Shape;688;gfbb44806c9_0_2"/>
          <p:cNvSpPr/>
          <p:nvPr/>
        </p:nvSpPr>
        <p:spPr>
          <a:xfrm>
            <a:off x="536250" y="2333675"/>
            <a:ext cx="453900" cy="38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g101426247ed_0_5"/>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94" name="Google Shape;694;g101426247ed_0_5"/>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4 Administrative and Ongoing Work</a:t>
            </a:r>
            <a:endParaRPr b="0"/>
          </a:p>
        </p:txBody>
      </p:sp>
      <p:graphicFrame>
        <p:nvGraphicFramePr>
          <p:cNvPr id="695" name="Google Shape;695;g101426247ed_0_5"/>
          <p:cNvGraphicFramePr/>
          <p:nvPr/>
        </p:nvGraphicFramePr>
        <p:xfrm>
          <a:off x="457200" y="1276343"/>
          <a:ext cx="8160200" cy="976815"/>
        </p:xfrm>
        <a:graphic>
          <a:graphicData uri="http://schemas.openxmlformats.org/drawingml/2006/table">
            <a:tbl>
              <a:tblPr firstRow="1" bandRow="1">
                <a:noFill/>
                <a:tableStyleId>{94042FE5-F407-41FF-9F05-53E8A21930B1}</a:tableStyleId>
              </a:tblPr>
              <a:tblGrid>
                <a:gridCol w="419400">
                  <a:extLst>
                    <a:ext uri="{9D8B030D-6E8A-4147-A177-3AD203B41FA5}">
                      <a16:colId xmlns:a16="http://schemas.microsoft.com/office/drawing/2014/main" val="20000"/>
                    </a:ext>
                  </a:extLst>
                </a:gridCol>
                <a:gridCol w="1218150">
                  <a:extLst>
                    <a:ext uri="{9D8B030D-6E8A-4147-A177-3AD203B41FA5}">
                      <a16:colId xmlns:a16="http://schemas.microsoft.com/office/drawing/2014/main" val="20001"/>
                    </a:ext>
                  </a:extLst>
                </a:gridCol>
                <a:gridCol w="652265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Epic -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Product Management - Ceremonies and Calendars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PTO calendar for the team created.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Current recurring ceremonies calendar invites tested with new solution (Outlook); and evolved / removed from current solution (Google).</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Lauren's EA engaged to QA work and calendars. </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Low</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Create POC Design prototypes (mid level of fidelity)</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Prepare for mid and high level fidelity prototypes by research Storybook (</a:t>
                      </a:r>
                      <a:r>
                        <a:rPr lang="en-US" sz="800">
                          <a:solidFill>
                            <a:schemeClr val="dk2"/>
                          </a:solidFill>
                          <a:uFill>
                            <a:noFill/>
                          </a:u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https://design.va.gov/storybook/</a:t>
                      </a:r>
                      <a:r>
                        <a:rPr lang="en-US" sz="800">
                          <a:solidFill>
                            <a:schemeClr val="dk2"/>
                          </a:solidFill>
                          <a:latin typeface="Source Sans Pro"/>
                          <a:ea typeface="Source Sans Pro"/>
                          <a:cs typeface="Source Sans Pro"/>
                          <a:sym typeface="Source Sans Pro"/>
                        </a:rPr>
                        <a:t>), various react components/html/css, design system, content guide, etc. conducted.</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gfa6fd27408_0_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01" name="Google Shape;701;gfa6fd27408_0_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Miscellaneous</a:t>
            </a:r>
            <a:endParaRPr/>
          </a:p>
        </p:txBody>
      </p:sp>
      <p:sp>
        <p:nvSpPr>
          <p:cNvPr id="702" name="Google Shape;702;gfa6fd27408_0_2"/>
          <p:cNvSpPr txBox="1"/>
          <p:nvPr/>
        </p:nvSpPr>
        <p:spPr>
          <a:xfrm>
            <a:off x="608820" y="1088125"/>
            <a:ext cx="7560600" cy="37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b="1">
                <a:solidFill>
                  <a:srgbClr val="0B5394"/>
                </a:solidFill>
                <a:latin typeface="Source Sans Pro"/>
                <a:ea typeface="Source Sans Pro"/>
                <a:cs typeface="Source Sans Pro"/>
                <a:sym typeface="Source Sans Pro"/>
              </a:rPr>
              <a:t>Product Management </a:t>
            </a:r>
            <a:r>
              <a:rPr lang="en-US" b="1">
                <a:solidFill>
                  <a:srgbClr val="0B5394"/>
                </a:solidFill>
                <a:latin typeface="Source Sans Pro"/>
                <a:ea typeface="Source Sans Pro"/>
                <a:cs typeface="Source Sans Pro"/>
                <a:sym typeface="Source Sans Pro"/>
              </a:rPr>
              <a:t>(ceremonies/calendars)</a:t>
            </a:r>
            <a:endParaRPr b="1">
              <a:solidFill>
                <a:srgbClr val="0B5394"/>
              </a:solidFill>
              <a:latin typeface="Source Sans Pro"/>
              <a:ea typeface="Source Sans Pro"/>
              <a:cs typeface="Source Sans Pro"/>
              <a:sym typeface="Source Sans Pro"/>
            </a:endParaRPr>
          </a:p>
          <a:p>
            <a:pPr marL="0" lvl="0" indent="0" algn="l" rtl="0">
              <a:spcBef>
                <a:spcPts val="0"/>
              </a:spcBef>
              <a:spcAft>
                <a:spcPts val="0"/>
              </a:spcAft>
              <a:buNone/>
            </a:pPr>
            <a:endParaRPr sz="1000" b="1">
              <a:solidFill>
                <a:schemeClr val="accent1"/>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200">
                <a:solidFill>
                  <a:schemeClr val="dk2"/>
                </a:solidFill>
                <a:latin typeface="Source Sans Pro"/>
                <a:ea typeface="Source Sans Pro"/>
                <a:cs typeface="Source Sans Pro"/>
                <a:sym typeface="Source Sans Pro"/>
              </a:rPr>
              <a:t>Product cadence calendar established and uploaded to REPO.</a:t>
            </a:r>
            <a:endParaRPr sz="12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200">
                <a:solidFill>
                  <a:schemeClr val="dk2"/>
                </a:solidFill>
                <a:latin typeface="Source Sans Pro"/>
                <a:ea typeface="Source Sans Pro"/>
                <a:cs typeface="Source Sans Pro"/>
                <a:sym typeface="Source Sans Pro"/>
              </a:rPr>
              <a:t>Standardized templating for meetings to include key materials links being formalized for upload on REPO.</a:t>
            </a:r>
            <a:endParaRPr sz="1200">
              <a:solidFill>
                <a:schemeClr val="dk2"/>
              </a:solidFill>
              <a:latin typeface="Source Sans Pro"/>
              <a:ea typeface="Source Sans Pro"/>
              <a:cs typeface="Source Sans Pro"/>
              <a:sym typeface="Source Sans Pro"/>
            </a:endParaRPr>
          </a:p>
          <a:p>
            <a:pPr marL="171450" lvl="0" indent="-180975" algn="l" rtl="0">
              <a:spcBef>
                <a:spcPts val="0"/>
              </a:spcBef>
              <a:spcAft>
                <a:spcPts val="0"/>
              </a:spcAft>
              <a:buClr>
                <a:schemeClr val="dk2"/>
              </a:buClr>
              <a:buSzPts val="1200"/>
              <a:buFont typeface="Source Sans Pro"/>
              <a:buChar char="•"/>
            </a:pPr>
            <a:r>
              <a:rPr lang="en-US" sz="1200">
                <a:solidFill>
                  <a:schemeClr val="dk2"/>
                </a:solidFill>
                <a:latin typeface="Source Sans Pro"/>
                <a:ea typeface="Source Sans Pro"/>
                <a:cs typeface="Source Sans Pro"/>
                <a:sym typeface="Source Sans Pro"/>
              </a:rPr>
              <a:t>New Zoom evites created through Outlook for VA partners. </a:t>
            </a:r>
            <a:endParaRPr sz="12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2000" b="1">
                <a:solidFill>
                  <a:srgbClr val="0B5394"/>
                </a:solidFill>
                <a:latin typeface="Source Sans Pro"/>
                <a:ea typeface="Source Sans Pro"/>
                <a:cs typeface="Source Sans Pro"/>
                <a:sym typeface="Source Sans Pro"/>
              </a:rPr>
              <a:t>Governance </a:t>
            </a:r>
            <a:r>
              <a:rPr lang="en-US" b="1">
                <a:solidFill>
                  <a:srgbClr val="0B5394"/>
                </a:solidFill>
                <a:latin typeface="Source Sans Pro"/>
                <a:ea typeface="Source Sans Pro"/>
                <a:cs typeface="Source Sans Pro"/>
                <a:sym typeface="Source Sans Pro"/>
              </a:rPr>
              <a:t>(monthly report)</a:t>
            </a:r>
            <a:endParaRPr b="1">
              <a:solidFill>
                <a:srgbClr val="0B5394"/>
              </a:solidFill>
              <a:latin typeface="Source Sans Pro"/>
              <a:ea typeface="Source Sans Pro"/>
              <a:cs typeface="Source Sans Pro"/>
              <a:sym typeface="Source Sans Pro"/>
            </a:endParaRPr>
          </a:p>
          <a:p>
            <a:pPr marL="0" lvl="0" indent="0" algn="l" rtl="0">
              <a:spcBef>
                <a:spcPts val="0"/>
              </a:spcBef>
              <a:spcAft>
                <a:spcPts val="0"/>
              </a:spcAft>
              <a:buNone/>
            </a:pPr>
            <a:endParaRPr sz="1000" b="1">
              <a:solidFill>
                <a:schemeClr val="accent1"/>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200">
                <a:solidFill>
                  <a:schemeClr val="dk2"/>
                </a:solidFill>
                <a:latin typeface="Source Sans Pro"/>
                <a:ea typeface="Source Sans Pro"/>
                <a:cs typeface="Source Sans Pro"/>
                <a:sym typeface="Source Sans Pro"/>
              </a:rPr>
              <a:t>CEDAR IDIQ Health Apartment November monthly report uploaded to REPO </a:t>
            </a:r>
            <a:r>
              <a:rPr lang="en-US" sz="1200" u="sng">
                <a:solidFill>
                  <a:schemeClr val="hlink"/>
                </a:solidFill>
                <a:latin typeface="Source Sans Pro"/>
                <a:ea typeface="Source Sans Pro"/>
                <a:cs typeface="Source Sans Pro"/>
                <a:sym typeface="Source Sans Pro"/>
                <a:hlinkClick r:id="rId3"/>
              </a:rPr>
              <a:t>here.</a:t>
            </a:r>
            <a:endParaRPr sz="12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101426247ed_0_2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04" name="Google Shape;604;g101426247ed_0_24"/>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4 Approval (1 of 2)</a:t>
            </a:r>
            <a:endParaRPr b="0"/>
          </a:p>
        </p:txBody>
      </p:sp>
      <p:sp>
        <p:nvSpPr>
          <p:cNvPr id="605" name="Google Shape;605;g101426247ed_0_24"/>
          <p:cNvSpPr txBox="1"/>
          <p:nvPr/>
        </p:nvSpPr>
        <p:spPr>
          <a:xfrm>
            <a:off x="457200" y="991700"/>
            <a:ext cx="8160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Sprint Dates: </a:t>
            </a:r>
            <a:r>
              <a:rPr lang="en-US" sz="800">
                <a:solidFill>
                  <a:schemeClr val="dk2"/>
                </a:solidFill>
                <a:latin typeface="Source Sans Pro"/>
                <a:ea typeface="Source Sans Pro"/>
                <a:cs typeface="Source Sans Pro"/>
                <a:sym typeface="Source Sans Pro"/>
              </a:rPr>
              <a:t>11/3/2021-11/16/2021</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8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r>
              <a:rPr lang="en-US" sz="800" b="1" i="0" u="none" strike="noStrike" cap="none">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7"/>
                  </a:ext>
                </a:extLst>
              </a:rPr>
              <a:t>Sprint </a:t>
            </a:r>
            <a:r>
              <a:rPr lang="en-US" sz="800" b="1" i="0" u="none" strike="noStrike" cap="none">
                <a:solidFill>
                  <a:schemeClr val="dk2"/>
                </a:solidFill>
                <a:latin typeface="Source Sans Pro"/>
                <a:ea typeface="Source Sans Pro"/>
                <a:cs typeface="Source Sans Pro"/>
                <a:sym typeface="Source Sans Pro"/>
              </a:rPr>
              <a:t>Goals</a:t>
            </a:r>
            <a:r>
              <a:rPr lang="en-US" sz="800">
                <a:solidFill>
                  <a:schemeClr val="dk2"/>
                </a:solidFill>
                <a:latin typeface="Source Sans Pro"/>
                <a:ea typeface="Source Sans Pro"/>
                <a:cs typeface="Source Sans Pro"/>
                <a:sym typeface="Source Sans Pro"/>
              </a:rPr>
              <a:t>: Make demonstrable and meaningful progress on delivering the Health Apartment POC design. Recruit, hire, and onboard both FTEs (prime or subcontract) to address open roles and bring in additional capabilities to move the work forward in the interim. Develop a product strategy / roadmap to guide us to POC design and MVP design and development. </a:t>
            </a:r>
            <a:endParaRPr sz="800" b="0" i="1" u="none" strike="noStrike" cap="none">
              <a:solidFill>
                <a:schemeClr val="dk2"/>
              </a:solidFill>
              <a:latin typeface="Source Sans Pro"/>
              <a:ea typeface="Source Sans Pro"/>
              <a:cs typeface="Source Sans Pro"/>
              <a:sym typeface="Source Sans Pro"/>
            </a:endParaRPr>
          </a:p>
        </p:txBody>
      </p:sp>
      <p:graphicFrame>
        <p:nvGraphicFramePr>
          <p:cNvPr id="606" name="Google Shape;606;g101426247ed_0_24"/>
          <p:cNvGraphicFramePr/>
          <p:nvPr/>
        </p:nvGraphicFramePr>
        <p:xfrm>
          <a:off x="457250" y="1772418"/>
          <a:ext cx="8160200" cy="2856725"/>
        </p:xfrm>
        <a:graphic>
          <a:graphicData uri="http://schemas.openxmlformats.org/drawingml/2006/table">
            <a:tbl>
              <a:tblPr firstRow="1" bandRow="1">
                <a:noFill/>
                <a:tableStyleId>{94042FE5-F407-41FF-9F05-53E8A21930B1}</a:tableStyleId>
              </a:tblPr>
              <a:tblGrid>
                <a:gridCol w="419400">
                  <a:extLst>
                    <a:ext uri="{9D8B030D-6E8A-4147-A177-3AD203B41FA5}">
                      <a16:colId xmlns:a16="http://schemas.microsoft.com/office/drawing/2014/main" val="20000"/>
                    </a:ext>
                  </a:extLst>
                </a:gridCol>
                <a:gridCol w="1591850">
                  <a:extLst>
                    <a:ext uri="{9D8B030D-6E8A-4147-A177-3AD203B41FA5}">
                      <a16:colId xmlns:a16="http://schemas.microsoft.com/office/drawing/2014/main" val="20001"/>
                    </a:ext>
                  </a:extLst>
                </a:gridCol>
                <a:gridCol w="614895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Epic -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Create product roadmap and backlog</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Refined product roadmap, owners aligned with user stories / issues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Working sessions on Product Roadmap scheduled and conducted with PO and capability leaders across broader MO team.</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Activities, components and features prioritized to drive team from vision to POC Design provided by VA PO.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Working sessions conducted to turn provided activities into a visual Product Roadmap with assigned owners of artifacts.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roadmap driving team to POC Design developed, socialized, and approved by VA PO; team aligned around roadmap and focus.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backlog in ZenHub evolved including epics, user stories and issues, acceptance criteria, and sizing to drive team to POC Design.</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POC Design: Create POC Design prototypes (low level of fidelity)</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Design Prototype (low-fidelity); 18 frames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VA PO and design lead engaged to deep dive current state of POC design, wireframes, and transition ownership to MO.</a:t>
                      </a:r>
                      <a:endParaRPr sz="800">
                        <a:solidFill>
                          <a:srgbClr val="FF00FF"/>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POC components, features, and UX prioritized building off of work done to date by design lead and VA.gov flagship mobile app team.</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Low level fidelity prototypes (Procreate software) created for ~18 frames of prioritized components, features, and UX to gather input and align on design intent efficiently (i.e., build to learn): (1) POC landing page; (2) health care homepage; (3-11) authenticated and (12-21) non-authenticated top landing pages from sitemap including Pharmacy, Messages, Appointments, Records, Copays and Travel Pay, Health Care, Health Supplies, Track and Research Health, Health and Resources.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Feedback gathered during APT POC &amp; MVP weekly check-in and demo and captured in backlog to be incorporated into mid level of fidelity prototypes.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90455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Medium</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Discovery and exploration on navigation system</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Key insights and opportunities for navigation system captured in shareable artifact (e.g., Mural board).</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Navigation system content reviewed (e.g., VA.gov healthcare section, navigation mural, design system, PA CMS, VA.gov healthcare benefit hub).</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Key insights and design opportunities captured in Mural board and shared with product team; insights and opportunities fed into backlog for mid-level fidelity prototypes.</a:t>
                      </a:r>
                      <a:endParaRPr sz="800">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None/>
                      </a:pPr>
                      <a:endParaRPr sz="800">
                        <a:solidFill>
                          <a:srgbClr val="FF00FF"/>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g10043ca4618_1_5"/>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12" name="Google Shape;612;g10043ca4618_1_5"/>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4 Approval (2 of 2)</a:t>
            </a:r>
            <a:endParaRPr b="0"/>
          </a:p>
        </p:txBody>
      </p:sp>
      <p:sp>
        <p:nvSpPr>
          <p:cNvPr id="613" name="Google Shape;613;g10043ca4618_1_5"/>
          <p:cNvSpPr txBox="1"/>
          <p:nvPr/>
        </p:nvSpPr>
        <p:spPr>
          <a:xfrm>
            <a:off x="457200" y="991700"/>
            <a:ext cx="81603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Sprint Dates: </a:t>
            </a:r>
            <a:r>
              <a:rPr lang="en-US" sz="800">
                <a:solidFill>
                  <a:schemeClr val="dk2"/>
                </a:solidFill>
                <a:latin typeface="Source Sans Pro"/>
                <a:ea typeface="Source Sans Pro"/>
                <a:cs typeface="Source Sans Pro"/>
                <a:sym typeface="Source Sans Pro"/>
              </a:rPr>
              <a:t>11/3/2021-11/16/2021</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8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r>
              <a:rPr lang="en-US" sz="800" b="1" i="0" u="none" strike="noStrike" cap="none">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8"/>
                  </a:ext>
                </a:extLst>
              </a:rPr>
              <a:t>Sprint </a:t>
            </a:r>
            <a:r>
              <a:rPr lang="en-US" sz="800" b="1" i="0" u="none" strike="noStrike" cap="none">
                <a:solidFill>
                  <a:schemeClr val="dk2"/>
                </a:solidFill>
                <a:latin typeface="Source Sans Pro"/>
                <a:ea typeface="Source Sans Pro"/>
                <a:cs typeface="Source Sans Pro"/>
                <a:sym typeface="Source Sans Pro"/>
              </a:rPr>
              <a:t>Goals</a:t>
            </a:r>
            <a:r>
              <a:rPr lang="en-US" sz="800">
                <a:solidFill>
                  <a:schemeClr val="dk2"/>
                </a:solidFill>
                <a:latin typeface="Source Sans Pro"/>
                <a:ea typeface="Source Sans Pro"/>
                <a:cs typeface="Source Sans Pro"/>
                <a:sym typeface="Source Sans Pro"/>
              </a:rPr>
              <a:t>: Make demonstrable and meaningful progress on delivering the Health Apartment POC design. Recruit, hire, and onboard both FTEs (prime or subcontract) to address open roles and bring in additional capabilities to move the work forward in the interim. Develop a product strategy / roadmap to guide us to POC design and MVP design and development. </a:t>
            </a:r>
            <a:endParaRPr sz="800" b="0" i="1" u="none" strike="noStrike" cap="none">
              <a:solidFill>
                <a:schemeClr val="dk2"/>
              </a:solidFill>
              <a:latin typeface="Source Sans Pro"/>
              <a:ea typeface="Source Sans Pro"/>
              <a:cs typeface="Source Sans Pro"/>
              <a:sym typeface="Source Sans Pro"/>
            </a:endParaRPr>
          </a:p>
        </p:txBody>
      </p:sp>
      <p:graphicFrame>
        <p:nvGraphicFramePr>
          <p:cNvPr id="614" name="Google Shape;614;g10043ca4618_1_5"/>
          <p:cNvGraphicFramePr/>
          <p:nvPr/>
        </p:nvGraphicFramePr>
        <p:xfrm>
          <a:off x="457175" y="1772418"/>
          <a:ext cx="8160325" cy="1487755"/>
        </p:xfrm>
        <a:graphic>
          <a:graphicData uri="http://schemas.openxmlformats.org/drawingml/2006/table">
            <a:tbl>
              <a:tblPr firstRow="1" bandRow="1">
                <a:noFill/>
                <a:tableStyleId>{94042FE5-F407-41FF-9F05-53E8A21930B1}</a:tableStyleId>
              </a:tblPr>
              <a:tblGrid>
                <a:gridCol w="419425">
                  <a:extLst>
                    <a:ext uri="{9D8B030D-6E8A-4147-A177-3AD203B41FA5}">
                      <a16:colId xmlns:a16="http://schemas.microsoft.com/office/drawing/2014/main" val="20000"/>
                    </a:ext>
                  </a:extLst>
                </a:gridCol>
                <a:gridCol w="1557900">
                  <a:extLst>
                    <a:ext uri="{9D8B030D-6E8A-4147-A177-3AD203B41FA5}">
                      <a16:colId xmlns:a16="http://schemas.microsoft.com/office/drawing/2014/main" val="20001"/>
                    </a:ext>
                  </a:extLst>
                </a:gridCol>
                <a:gridCol w="6183000">
                  <a:extLst>
                    <a:ext uri="{9D8B030D-6E8A-4147-A177-3AD203B41FA5}">
                      <a16:colId xmlns:a16="http://schemas.microsoft.com/office/drawing/2014/main" val="20002"/>
                    </a:ext>
                  </a:extLst>
                </a:gridCol>
              </a:tblGrid>
              <a:tr h="16305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Epic -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79590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Medium</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Collaboration Cycle: Product Definition Document</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Product Definition Document reviewed and suggestions and edits provided.</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Product Definition Document reviewed and actionable feedback provided from core and extended team members (capability SMEs).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Feedback consolidated and Product Definition document evolved by VA PO.</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Impact on product roadmap including POC Design and MVP Design and Development determined and added to backlog for future consideration.</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VA PO engaged to determine owner and governance of Product Definition Document moving forward.</a:t>
                      </a:r>
                      <a:endParaRPr sz="800">
                        <a:solidFill>
                          <a:srgbClr val="FF00FF"/>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2880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Medium</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Collaboration Cycle: Initiation</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Initiate Collaboration Cycle through VA PO</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Research collaboration cycle and captured epics and user stories for product backlog.</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Collaboration Cycle started by VFS Product Owner submitting design intent ticket.</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Working session with VA PO to align on Collaboration Cycle next steps and clear owners scheduled.</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g1012989903b_1_1"/>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20" name="Google Shape;620;g1012989903b_1_1"/>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4 Mid-Sprint Add On </a:t>
            </a:r>
            <a:endParaRPr b="0"/>
          </a:p>
        </p:txBody>
      </p:sp>
      <p:graphicFrame>
        <p:nvGraphicFramePr>
          <p:cNvPr id="621" name="Google Shape;621;g1012989903b_1_1"/>
          <p:cNvGraphicFramePr/>
          <p:nvPr/>
        </p:nvGraphicFramePr>
        <p:xfrm>
          <a:off x="563913" y="1199149"/>
          <a:ext cx="8122875" cy="719300"/>
        </p:xfrm>
        <a:graphic>
          <a:graphicData uri="http://schemas.openxmlformats.org/drawingml/2006/table">
            <a:tbl>
              <a:tblPr>
                <a:noFill/>
                <a:tableStyleId>{39C7ACB2-B104-4A94-B966-EDBCA911B020}</a:tableStyleId>
              </a:tblPr>
              <a:tblGrid>
                <a:gridCol w="1225175">
                  <a:extLst>
                    <a:ext uri="{9D8B030D-6E8A-4147-A177-3AD203B41FA5}">
                      <a16:colId xmlns:a16="http://schemas.microsoft.com/office/drawing/2014/main" val="20000"/>
                    </a:ext>
                  </a:extLst>
                </a:gridCol>
                <a:gridCol w="797150">
                  <a:extLst>
                    <a:ext uri="{9D8B030D-6E8A-4147-A177-3AD203B41FA5}">
                      <a16:colId xmlns:a16="http://schemas.microsoft.com/office/drawing/2014/main" val="20001"/>
                    </a:ext>
                  </a:extLst>
                </a:gridCol>
                <a:gridCol w="3654725">
                  <a:extLst>
                    <a:ext uri="{9D8B030D-6E8A-4147-A177-3AD203B41FA5}">
                      <a16:colId xmlns:a16="http://schemas.microsoft.com/office/drawing/2014/main" val="20002"/>
                    </a:ext>
                  </a:extLst>
                </a:gridCol>
                <a:gridCol w="1761800">
                  <a:extLst>
                    <a:ext uri="{9D8B030D-6E8A-4147-A177-3AD203B41FA5}">
                      <a16:colId xmlns:a16="http://schemas.microsoft.com/office/drawing/2014/main" val="20003"/>
                    </a:ext>
                  </a:extLst>
                </a:gridCol>
                <a:gridCol w="684025">
                  <a:extLst>
                    <a:ext uri="{9D8B030D-6E8A-4147-A177-3AD203B41FA5}">
                      <a16:colId xmlns:a16="http://schemas.microsoft.com/office/drawing/2014/main" val="20004"/>
                    </a:ext>
                  </a:extLst>
                </a:gridCol>
              </a:tblGrid>
              <a:tr h="130525">
                <a:tc>
                  <a:txBody>
                    <a:bodyPr/>
                    <a:lstStyle/>
                    <a:p>
                      <a:pPr marL="0" marR="0" lvl="0" indent="0" algn="l" rtl="0">
                        <a:lnSpc>
                          <a:spcPct val="100000"/>
                        </a:lnSpc>
                        <a:spcBef>
                          <a:spcPts val="0"/>
                        </a:spcBef>
                        <a:spcAft>
                          <a:spcPts val="0"/>
                        </a:spcAft>
                        <a:buClr>
                          <a:srgbClr val="000000"/>
                        </a:buClr>
                        <a:buSzPts val="800"/>
                        <a:buFont typeface="Arial"/>
                        <a:buNone/>
                      </a:pPr>
                      <a:r>
                        <a:rPr lang="en-US" sz="800" b="1">
                          <a:solidFill>
                            <a:schemeClr val="dk2"/>
                          </a:solidFill>
                          <a:latin typeface="Source Sans Pro"/>
                          <a:ea typeface="Source Sans Pro"/>
                          <a:cs typeface="Source Sans Pro"/>
                          <a:sym typeface="Source Sans Pro"/>
                        </a:rPr>
                        <a:t>Epic - User Story</a:t>
                      </a:r>
                      <a:endParaRPr sz="800" b="1">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800" b="1">
                          <a:solidFill>
                            <a:schemeClr val="dk2"/>
                          </a:solidFill>
                          <a:latin typeface="Source Sans Pro"/>
                          <a:ea typeface="Source Sans Pro"/>
                          <a:cs typeface="Source Sans Pro"/>
                          <a:sym typeface="Source Sans Pro"/>
                        </a:rPr>
                        <a:t>Fibonacci Seq.</a:t>
                      </a:r>
                      <a:endParaRPr sz="800" b="1">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800"/>
                        <a:buFont typeface="Arial"/>
                        <a:buNone/>
                      </a:pPr>
                      <a:r>
                        <a:rPr lang="en-US" sz="800" b="1">
                          <a:solidFill>
                            <a:schemeClr val="dk2"/>
                          </a:solidFill>
                          <a:latin typeface="Source Sans Pro"/>
                          <a:ea typeface="Source Sans Pro"/>
                          <a:cs typeface="Source Sans Pro"/>
                          <a:sym typeface="Source Sans Pro"/>
                        </a:rPr>
                        <a:t>Acceptance Criteria</a:t>
                      </a:r>
                      <a:endParaRPr sz="800" b="1">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800"/>
                        <a:buFont typeface="Arial"/>
                        <a:buNone/>
                      </a:pPr>
                      <a:r>
                        <a:rPr lang="en-US" sz="800" b="1">
                          <a:solidFill>
                            <a:schemeClr val="dk2"/>
                          </a:solidFill>
                          <a:latin typeface="Source Sans Pro"/>
                          <a:ea typeface="Source Sans Pro"/>
                          <a:cs typeface="Source Sans Pro"/>
                          <a:sym typeface="Source Sans Pro"/>
                        </a:rPr>
                        <a:t>Notes</a:t>
                      </a:r>
                      <a:endParaRPr sz="800" b="1">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800"/>
                        <a:buFont typeface="Arial"/>
                        <a:buNone/>
                      </a:pPr>
                      <a:r>
                        <a:rPr lang="en-US" sz="800" b="1">
                          <a:solidFill>
                            <a:schemeClr val="dk2"/>
                          </a:solidFill>
                          <a:latin typeface="Source Sans Pro"/>
                          <a:ea typeface="Source Sans Pro"/>
                          <a:cs typeface="Source Sans Pro"/>
                          <a:sym typeface="Source Sans Pro"/>
                        </a:rPr>
                        <a:t>Date</a:t>
                      </a:r>
                      <a:endParaRPr sz="800" b="1">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37100">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Determine impacts to POC design through Tree test results</a:t>
                      </a:r>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N/A</a:t>
                      </a:r>
                      <a:endParaRPr b="1"/>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Validate study result parameters compliance</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Review and synthesize objective &amp; subjective data from Tree Testing</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Report impacts to POC design development team</a:t>
                      </a:r>
                      <a:endParaRPr sz="800">
                        <a:solidFill>
                          <a:schemeClr val="dk2"/>
                        </a:solidFill>
                        <a:latin typeface="Source Sans Pro"/>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Low priority add-on, will address if excess capacity or return to Product backlog.  Interim results will be added to low-fidelity frames.</a:t>
                      </a:r>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800"/>
                        <a:buFont typeface="Arial"/>
                        <a:buNone/>
                      </a:pPr>
                      <a:r>
                        <a:rPr lang="en-US" sz="800" b="1">
                          <a:solidFill>
                            <a:schemeClr val="dk2"/>
                          </a:solidFill>
                          <a:latin typeface="Source Sans Pro"/>
                          <a:ea typeface="Source Sans Pro"/>
                          <a:cs typeface="Source Sans Pro"/>
                          <a:sym typeface="Source Sans Pro"/>
                        </a:rPr>
                        <a:t>11/9/21</a:t>
                      </a:r>
                      <a:endParaRPr sz="800" b="1" u="none" strike="noStrike" cap="none">
                        <a:solidFill>
                          <a:schemeClr val="lt1"/>
                        </a:solidFill>
                        <a:latin typeface="Source Sans Pro"/>
                        <a:ea typeface="Source Sans Pro"/>
                        <a:cs typeface="Source Sans Pro"/>
                        <a:sym typeface="Source Sans Pro"/>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solidFill>
                      <a:srgbClr val="BFBFBF">
                        <a:alpha val="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g101576021be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27" name="Google Shape;627;g101576021be_0_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2800"/>
              <a:t>POC Design: Create product roadmap and backlog</a:t>
            </a:r>
            <a:endParaRPr sz="2800"/>
          </a:p>
        </p:txBody>
      </p:sp>
      <p:sp>
        <p:nvSpPr>
          <p:cNvPr id="628" name="Google Shape;628;g101576021be_0_0"/>
          <p:cNvSpPr txBox="1"/>
          <p:nvPr/>
        </p:nvSpPr>
        <p:spPr>
          <a:xfrm>
            <a:off x="6333969" y="1198430"/>
            <a:ext cx="22866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200" b="1">
              <a:solidFill>
                <a:schemeClr val="accent1"/>
              </a:solidFill>
              <a:latin typeface="Source Sans Pro"/>
              <a:ea typeface="Source Sans Pro"/>
              <a:cs typeface="Source Sans Pro"/>
              <a:sym typeface="Source Sans Pro"/>
            </a:endParaRPr>
          </a:p>
        </p:txBody>
      </p:sp>
      <p:pic>
        <p:nvPicPr>
          <p:cNvPr id="629" name="Google Shape;629;g101576021be_0_0"/>
          <p:cNvPicPr preferRelativeResize="0"/>
          <p:nvPr/>
        </p:nvPicPr>
        <p:blipFill rotWithShape="1">
          <a:blip r:embed="rId3">
            <a:alphaModFix/>
          </a:blip>
          <a:srcRect/>
          <a:stretch/>
        </p:blipFill>
        <p:spPr>
          <a:xfrm>
            <a:off x="829050" y="2865975"/>
            <a:ext cx="7180776" cy="2091950"/>
          </a:xfrm>
          <a:prstGeom prst="rect">
            <a:avLst/>
          </a:prstGeom>
          <a:noFill/>
          <a:ln w="9525" cap="flat" cmpd="sng">
            <a:solidFill>
              <a:schemeClr val="dk2"/>
            </a:solidFill>
            <a:prstDash val="solid"/>
            <a:round/>
            <a:headEnd type="none" w="sm" len="sm"/>
            <a:tailEnd type="none" w="sm" len="sm"/>
          </a:ln>
        </p:spPr>
      </p:pic>
      <p:sp>
        <p:nvSpPr>
          <p:cNvPr id="630" name="Google Shape;630;g101576021be_0_0"/>
          <p:cNvSpPr txBox="1"/>
          <p:nvPr/>
        </p:nvSpPr>
        <p:spPr>
          <a:xfrm>
            <a:off x="460650" y="1008558"/>
            <a:ext cx="8229600" cy="19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Refined product roadmap, owners aligned with user stories / issues</a:t>
            </a:r>
            <a:endParaRPr sz="1000" b="1">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Scheduled and conducted Product Roadmap working sessions on with VA PO and delivery team.</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Prioritized activities, components, and features to drive team from vision to POC Design provided by VA PO. </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Built off CEDAR VFS-DHM proposed approach and VA Digital Service Handbook (including Collaboration Cycle and MVP definition guidance) into Product Roadmap.</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Assigned owners to epics to facilitate alignment and accountability on the cross-functional delivery team.</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Socialized Product Roadmap and refined based on VA PO feedback </a:t>
            </a:r>
            <a:r>
              <a:rPr lang="en-US" sz="1000" u="sng">
                <a:solidFill>
                  <a:schemeClr val="hlink"/>
                </a:solidFill>
                <a:latin typeface="Source Sans Pro"/>
                <a:ea typeface="Source Sans Pro"/>
                <a:cs typeface="Source Sans Pro"/>
                <a:sym typeface="Source Sans Pro"/>
                <a:hlinkClick r:id="rId4"/>
              </a:rPr>
              <a:t>here</a:t>
            </a:r>
            <a:r>
              <a:rPr lang="en-US" sz="1000">
                <a:solidFill>
                  <a:schemeClr val="dk2"/>
                </a:solidFill>
                <a:latin typeface="Source Sans Pro"/>
                <a:ea typeface="Source Sans Pro"/>
                <a:cs typeface="Source Sans Pro"/>
                <a:sym typeface="Source Sans Pro"/>
              </a:rPr>
              <a:t>.</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Aligned team on plan / epics to drive to POC Design and MVP Development (e.g., epics, governance, stakeholder engagement via Working Group, CEDAR program, staffing across roadmap for entirety of PoP).</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Evolved Zenhub product backlog to Mural during this design phase (i.e., deferred reliance on ZenHub until development phase) to support alignment on epics, acceptance criteria, and sizing.</a:t>
            </a:r>
            <a:endParaRPr sz="1000">
              <a:solidFill>
                <a:schemeClr val="dk2"/>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g101576021be_0_1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Create POC Design prototypes (low level of fidelity)</a:t>
            </a:r>
            <a:endParaRPr sz="2800"/>
          </a:p>
        </p:txBody>
      </p:sp>
      <p:sp>
        <p:nvSpPr>
          <p:cNvPr id="636" name="Google Shape;636;g101576021be_0_1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37" name="Google Shape;637;g101576021be_0_12"/>
          <p:cNvSpPr txBox="1"/>
          <p:nvPr/>
        </p:nvSpPr>
        <p:spPr>
          <a:xfrm>
            <a:off x="457200" y="1361550"/>
            <a:ext cx="5183700" cy="25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Design Prototype (low fidelity); 18 frames</a:t>
            </a:r>
            <a:endParaRPr sz="1000" b="1">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Transitioned POC design wireframes from VA Design Lead to MO to own and drive forward. </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Gathered input from VA PO and VA Design Lead on reprioritization of POC components, features, and UX. </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Infused insights from preliminary IA tree test results as well as additional secondary research studies (VA.gov Mobile App card sort) into concepts and designs.</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Brainstormed solutions to address design questions and user feedback and pain points.</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Created 27 wireframes for authenticated and non-authenticated low fidelity wireframes (view </a:t>
            </a:r>
            <a:r>
              <a:rPr lang="en-US" sz="1000" u="sng">
                <a:solidFill>
                  <a:schemeClr val="accent1"/>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here</a:t>
            </a:r>
            <a:r>
              <a:rPr lang="en-US" sz="1000">
                <a:solidFill>
                  <a:schemeClr val="dk2"/>
                </a:solidFill>
                <a:latin typeface="Source Sans Pro"/>
                <a:ea typeface="Source Sans Pro"/>
                <a:cs typeface="Source Sans Pro"/>
                <a:sym typeface="Source Sans Pro"/>
              </a:rPr>
              <a:t>).</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Gathered feedback from VA PO and VA Design Lead during multiple sessions (including POC and MVP weekly check-in and demo).</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Incorporated feedback into iterative low fidelity wireframes and captured additional feedback as backlog items for mid fidelity wireframes.</a:t>
            </a:r>
            <a:endParaRPr sz="10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Mapped out initial user experience flow of future-state vision to accompany wireframes.</a:t>
            </a:r>
            <a:endParaRPr sz="1000">
              <a:solidFill>
                <a:schemeClr val="dk2"/>
              </a:solidFill>
              <a:latin typeface="Source Sans Pro"/>
              <a:ea typeface="Source Sans Pro"/>
              <a:cs typeface="Source Sans Pro"/>
              <a:sym typeface="Source Sans Pro"/>
            </a:endParaRPr>
          </a:p>
        </p:txBody>
      </p:sp>
      <p:pic>
        <p:nvPicPr>
          <p:cNvPr id="638" name="Google Shape;638;g101576021be_0_12"/>
          <p:cNvPicPr preferRelativeResize="0"/>
          <p:nvPr/>
        </p:nvPicPr>
        <p:blipFill>
          <a:blip r:embed="rId4">
            <a:alphaModFix/>
          </a:blip>
          <a:stretch>
            <a:fillRect/>
          </a:stretch>
        </p:blipFill>
        <p:spPr>
          <a:xfrm>
            <a:off x="6251875" y="1082393"/>
            <a:ext cx="2286600" cy="394188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g101576021be_0_2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44" name="Google Shape;644;g101576021be_0_2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Discovery and exploration on navigation system</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645" name="Google Shape;645;g101576021be_0_22"/>
          <p:cNvSpPr txBox="1"/>
          <p:nvPr/>
        </p:nvSpPr>
        <p:spPr>
          <a:xfrm>
            <a:off x="457200" y="1364850"/>
            <a:ext cx="39102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Key insights and opportunities for navigation system captured in shareable artifact (e.g., Mural board)</a:t>
            </a:r>
            <a:endParaRPr sz="1000" b="1">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Reviewed Navigation system content from relevant sites, including VA.gov healthcare section, navigation Mural, VA design system, PA CMS, and VA.gov health care benefit hub.</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Identified patterns, insights, and design opportunities to infuse into mid fidelity prototypes, and captured in a </a:t>
            </a:r>
            <a:r>
              <a:rPr lang="en-US" sz="1000" u="sng">
                <a:solidFill>
                  <a:schemeClr val="hlink"/>
                </a:solidFill>
                <a:latin typeface="Source Sans Pro"/>
                <a:ea typeface="Source Sans Pro"/>
                <a:cs typeface="Source Sans Pro"/>
                <a:sym typeface="Source Sans Pro"/>
                <a:hlinkClick r:id="rId3"/>
              </a:rPr>
              <a:t>Mural board</a:t>
            </a:r>
            <a:r>
              <a:rPr lang="en-US" sz="1000">
                <a:solidFill>
                  <a:schemeClr val="dk2"/>
                </a:solidFill>
                <a:latin typeface="Source Sans Pro"/>
                <a:ea typeface="Source Sans Pro"/>
                <a:cs typeface="Source Sans Pro"/>
                <a:sym typeface="Source Sans Pro"/>
              </a:rPr>
              <a:t> and backlog shared with product team.</a:t>
            </a:r>
            <a:endParaRPr sz="10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1000">
                <a:solidFill>
                  <a:schemeClr val="dk2"/>
                </a:solidFill>
                <a:latin typeface="Source Sans Pro"/>
                <a:ea typeface="Source Sans Pro"/>
                <a:cs typeface="Source Sans Pro"/>
                <a:sym typeface="Source Sans Pro"/>
              </a:rPr>
              <a:t>Researched analogous use cases to inspire navigation design and potential solutions. </a:t>
            </a: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pic>
        <p:nvPicPr>
          <p:cNvPr id="646" name="Google Shape;646;g101576021be_0_22"/>
          <p:cNvPicPr preferRelativeResize="0"/>
          <p:nvPr/>
        </p:nvPicPr>
        <p:blipFill>
          <a:blip r:embed="rId4">
            <a:alphaModFix/>
          </a:blip>
          <a:stretch>
            <a:fillRect/>
          </a:stretch>
        </p:blipFill>
        <p:spPr>
          <a:xfrm>
            <a:off x="4531075" y="1103952"/>
            <a:ext cx="4155725" cy="282055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101576021be_0_3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52" name="Google Shape;652;g101576021be_0_3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2800"/>
              <a:t>Collaboration Cycle: Product Definition Document</a:t>
            </a:r>
            <a:endParaRPr sz="2800"/>
          </a:p>
        </p:txBody>
      </p:sp>
      <p:pic>
        <p:nvPicPr>
          <p:cNvPr id="653" name="Google Shape;653;g101576021be_0_32" descr="1.png"/>
          <p:cNvPicPr preferRelativeResize="0"/>
          <p:nvPr/>
        </p:nvPicPr>
        <p:blipFill>
          <a:blip r:embed="rId3">
            <a:alphaModFix/>
          </a:blip>
          <a:stretch>
            <a:fillRect/>
          </a:stretch>
        </p:blipFill>
        <p:spPr>
          <a:xfrm>
            <a:off x="4521400" y="1164900"/>
            <a:ext cx="4234825" cy="1862475"/>
          </a:xfrm>
          <a:prstGeom prst="rect">
            <a:avLst/>
          </a:prstGeom>
          <a:noFill/>
          <a:ln w="9525" cap="flat" cmpd="sng">
            <a:solidFill>
              <a:schemeClr val="dk2"/>
            </a:solidFill>
            <a:prstDash val="solid"/>
            <a:round/>
            <a:headEnd type="none" w="sm" len="sm"/>
            <a:tailEnd type="none" w="sm" len="sm"/>
          </a:ln>
        </p:spPr>
      </p:pic>
      <p:sp>
        <p:nvSpPr>
          <p:cNvPr id="654" name="Google Shape;654;g101576021be_0_32"/>
          <p:cNvSpPr txBox="1"/>
          <p:nvPr/>
        </p:nvSpPr>
        <p:spPr>
          <a:xfrm>
            <a:off x="457200" y="1088700"/>
            <a:ext cx="3945600" cy="261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Product Definition Document reviewed and suggestions and edits provided</a:t>
            </a:r>
            <a:endParaRPr sz="1000" b="1">
              <a:solidFill>
                <a:schemeClr val="dk2"/>
              </a:solidFill>
              <a:latin typeface="Source Sans Pro"/>
              <a:ea typeface="Source Sans Pro"/>
              <a:cs typeface="Source Sans Pro"/>
              <a:sym typeface="Source Sans Pro"/>
            </a:endParaRPr>
          </a:p>
          <a:p>
            <a:pPr marL="171450" lvl="0" indent="-161925" algn="l" rtl="0">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Reviewed Product Brief (i.e., Product Outline) and provided actionable feedback.</a:t>
            </a:r>
            <a:endParaRPr sz="1100">
              <a:solidFill>
                <a:schemeClr val="dk2"/>
              </a:solidFill>
              <a:latin typeface="Source Sans Pro"/>
              <a:ea typeface="Source Sans Pro"/>
              <a:cs typeface="Source Sans Pro"/>
              <a:sym typeface="Source Sans Pro"/>
            </a:endParaRPr>
          </a:p>
          <a:p>
            <a:pPr marL="171450" lvl="0" indent="-174625" algn="l" rtl="0">
              <a:spcBef>
                <a:spcPts val="0"/>
              </a:spcBef>
              <a:spcAft>
                <a:spcPts val="0"/>
              </a:spcAft>
              <a:buClr>
                <a:schemeClr val="dk2"/>
              </a:buClr>
              <a:buSzPts val="1100"/>
              <a:buFont typeface="Source Sans Pro"/>
              <a:buChar char="•"/>
            </a:pPr>
            <a:r>
              <a:rPr lang="en-US" sz="1000">
                <a:solidFill>
                  <a:schemeClr val="dk2"/>
                </a:solidFill>
                <a:latin typeface="Source Sans Pro"/>
                <a:ea typeface="Source Sans Pro"/>
                <a:cs typeface="Source Sans Pro"/>
                <a:sym typeface="Source Sans Pro"/>
              </a:rPr>
              <a:t>Consolidated feedback and evolved document by VA PO.</a:t>
            </a:r>
            <a:endParaRPr sz="10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Determined and mapped its impact (and that of the associated Collaboration Cycle) on product roadmap, including POC Design and MVP Design and Development.</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pic>
        <p:nvPicPr>
          <p:cNvPr id="655" name="Google Shape;655;g101576021be_0_32" descr="1.png"/>
          <p:cNvPicPr preferRelativeResize="0"/>
          <p:nvPr/>
        </p:nvPicPr>
        <p:blipFill rotWithShape="1">
          <a:blip r:embed="rId4">
            <a:alphaModFix/>
          </a:blip>
          <a:srcRect b="36788"/>
          <a:stretch/>
        </p:blipFill>
        <p:spPr>
          <a:xfrm>
            <a:off x="4612239" y="2924083"/>
            <a:ext cx="4053129" cy="1909167"/>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g101576021be_0_4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661" name="Google Shape;661;g101576021be_0_4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2800"/>
              <a:t>Collaboration Cycle: Initiation</a:t>
            </a:r>
            <a:endParaRPr sz="2800"/>
          </a:p>
        </p:txBody>
      </p:sp>
      <p:pic>
        <p:nvPicPr>
          <p:cNvPr id="662" name="Google Shape;662;g101576021be_0_42"/>
          <p:cNvPicPr preferRelativeResize="0"/>
          <p:nvPr/>
        </p:nvPicPr>
        <p:blipFill>
          <a:blip r:embed="rId3">
            <a:alphaModFix/>
          </a:blip>
          <a:stretch>
            <a:fillRect/>
          </a:stretch>
        </p:blipFill>
        <p:spPr>
          <a:xfrm>
            <a:off x="4724400" y="2668125"/>
            <a:ext cx="3763125" cy="1025485"/>
          </a:xfrm>
          <a:prstGeom prst="rect">
            <a:avLst/>
          </a:prstGeom>
          <a:noFill/>
          <a:ln w="9525" cap="flat" cmpd="sng">
            <a:solidFill>
              <a:schemeClr val="dk2"/>
            </a:solidFill>
            <a:prstDash val="solid"/>
            <a:round/>
            <a:headEnd type="none" w="sm" len="sm"/>
            <a:tailEnd type="none" w="sm" len="sm"/>
          </a:ln>
        </p:spPr>
      </p:pic>
      <p:sp>
        <p:nvSpPr>
          <p:cNvPr id="663" name="Google Shape;663;g101576021be_0_42"/>
          <p:cNvSpPr txBox="1"/>
          <p:nvPr/>
        </p:nvSpPr>
        <p:spPr>
          <a:xfrm>
            <a:off x="448800" y="1088700"/>
            <a:ext cx="3962400" cy="23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Initiate Collaboration Cycle through VA PO</a:t>
            </a:r>
            <a:endParaRPr sz="1000" b="1">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Researched Collaboration Cycle on VA Platform website and reflected epics in product roadmap.</a:t>
            </a:r>
            <a:endParaRPr sz="10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Completed and submitted Pre-Collaboration Cycle Kick Off questionnaire.</a:t>
            </a:r>
            <a:endParaRPr sz="10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Initiated Collaboration Cycle via ticket submission on #vfs-platform-support Slack channel and GitHub; ticket </a:t>
            </a:r>
            <a:r>
              <a:rPr lang="en-US" sz="1000" u="sng">
                <a:solidFill>
                  <a:schemeClr val="dk2"/>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#32870</a:t>
            </a:r>
            <a:r>
              <a:rPr lang="en-US" sz="1000">
                <a:solidFill>
                  <a:schemeClr val="dk2"/>
                </a:solidFill>
                <a:latin typeface="Source Sans Pro"/>
                <a:ea typeface="Source Sans Pro"/>
                <a:cs typeface="Source Sans Pro"/>
                <a:sym typeface="Source Sans Pro"/>
              </a:rPr>
              <a:t>)</a:t>
            </a:r>
            <a:endParaRPr sz="1000">
              <a:solidFill>
                <a:schemeClr val="dk2"/>
              </a:solidFill>
              <a:latin typeface="Source Sans Pro"/>
              <a:ea typeface="Source Sans Pro"/>
              <a:cs typeface="Source Sans Pro"/>
              <a:sym typeface="Source Sans Pro"/>
            </a:endParaRPr>
          </a:p>
          <a:p>
            <a:pPr marL="171450" lvl="0" indent="-168275" algn="l" rtl="0">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rPr>
              <a:t>Scheduled working session with VA PO in next sprint to align on Collaboration Cycle next steps, owners, and governance (including Product Outline document).</a:t>
            </a:r>
            <a:endParaRPr sz="1000">
              <a:solidFill>
                <a:schemeClr val="dk2"/>
              </a:solidFill>
              <a:latin typeface="Source Sans Pro"/>
              <a:ea typeface="Source Sans Pro"/>
              <a:cs typeface="Source Sans Pro"/>
              <a:sym typeface="Source Sans Pro"/>
            </a:endParaRPr>
          </a:p>
        </p:txBody>
      </p:sp>
      <p:pic>
        <p:nvPicPr>
          <p:cNvPr id="664" name="Google Shape;664;g101576021be_0_42"/>
          <p:cNvPicPr preferRelativeResize="0"/>
          <p:nvPr/>
        </p:nvPicPr>
        <p:blipFill>
          <a:blip r:embed="rId5">
            <a:alphaModFix/>
          </a:blip>
          <a:stretch>
            <a:fillRect/>
          </a:stretch>
        </p:blipFill>
        <p:spPr>
          <a:xfrm>
            <a:off x="4724400" y="1144050"/>
            <a:ext cx="3763126" cy="13147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2556</Words>
  <Application>Microsoft Office PowerPoint</Application>
  <PresentationFormat>On-screen Show (16:9)</PresentationFormat>
  <Paragraphs>224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Source Sans Pro</vt:lpstr>
      <vt:lpstr>Times New Roman</vt:lpstr>
      <vt:lpstr>Arial</vt:lpstr>
      <vt:lpstr>Century Gothic</vt:lpstr>
      <vt:lpstr>Brown Bag Template</vt:lpstr>
      <vt:lpstr>Show me, don’t tell me: Sprint 4 Demo 16 November 2021</vt:lpstr>
      <vt:lpstr>Sprint 4 Approval (1 of 2)</vt:lpstr>
      <vt:lpstr>Sprint 4 Approval (2 of 2)</vt:lpstr>
      <vt:lpstr>Sprint 4 Mid-Sprint Add On </vt:lpstr>
      <vt:lpstr>POC Design: Create product roadmap and backlog</vt:lpstr>
      <vt:lpstr>POC Design: Create POC Design prototypes (low level of fidelity)</vt:lpstr>
      <vt:lpstr>POC Design: Discovery and exploration on navigation system  </vt:lpstr>
      <vt:lpstr>Collaboration Cycle: Product Definition Document</vt:lpstr>
      <vt:lpstr>Collaboration Cycle: Initiation</vt:lpstr>
      <vt:lpstr>End of Sprint 4 Update </vt:lpstr>
      <vt:lpstr>Sprint 4 Acceptance </vt:lpstr>
      <vt:lpstr>Appendix</vt:lpstr>
      <vt:lpstr>Sprint 4 Administrative and Ongoing Work</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CEDAR IDIQ TO1 VFS-DHM Reporting</dc:title>
  <dc:creator>Ad Hoc LLC</dc:creator>
  <cp:lastModifiedBy>Tami Corson</cp:lastModifiedBy>
  <cp:revision>2</cp:revision>
  <dcterms:created xsi:type="dcterms:W3CDTF">2018-02-02T22:31:38Z</dcterms:created>
  <dcterms:modified xsi:type="dcterms:W3CDTF">2021-11-17T00:54:33Z</dcterms:modified>
</cp:coreProperties>
</file>