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Bitter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hO1hnM0YwIzJTyKAhzuM1ycDR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Bitter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55" Type="http://schemas.openxmlformats.org/officeDocument/2006/relationships/font" Target="fonts/Bitter-italic.fntdata"/><Relationship Id="rId10" Type="http://schemas.openxmlformats.org/officeDocument/2006/relationships/slide" Target="slides/slide5.xml"/><Relationship Id="rId54" Type="http://schemas.openxmlformats.org/officeDocument/2006/relationships/font" Target="fonts/Bitter-bold.fntdata"/><Relationship Id="rId13" Type="http://schemas.openxmlformats.org/officeDocument/2006/relationships/slide" Target="slides/slide8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56" Type="http://schemas.openxmlformats.org/officeDocument/2006/relationships/font" Target="fonts/Bitter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bd38d8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8bd38d8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bd38d8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8bd38d8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bd38d8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8bd38d8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bd38d8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8bd38d8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ebd190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8ebd190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ebd190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f8ebd190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ebd190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f8ebd190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8bd38d8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f8bd38d8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8ebd190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8ebd190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ebd190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8ebd190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ebd1903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8ebd1903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6117e1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56117e1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8ebd190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8ebd190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6117e1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56117e1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56117e1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56117e1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56117e1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56117e1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6117e1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56117e1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56117e1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56117e1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56117e1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56117e1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6117e1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56117e1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6117e1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56117e1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6117e1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56117e1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6117e1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56117e1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6117e1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056117e1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56117e1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056117e1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6117e1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056117e1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https://va-gov.domo.com/page/1905395623/kpis/details/1033033923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56117e1b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56117e1b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6117e1b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056117e1b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56117e1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56117e1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6117e1b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056117e1b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ebd190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8ebd190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https://va-gov.domo.com/page/1905395623/kpis/details/1033033923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6117e1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56117e1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bd38d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8bd38d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bd38d8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8bd38d8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7575" y="0"/>
            <a:ext cx="9144000" cy="42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431" y="349729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 txBox="1"/>
          <p:nvPr>
            <p:ph type="title"/>
          </p:nvPr>
        </p:nvSpPr>
        <p:spPr>
          <a:xfrm>
            <a:off x="1143000" y="1149713"/>
            <a:ext cx="68580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50575" y="2359978"/>
            <a:ext cx="6858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400">
                <a:solidFill>
                  <a:srgbClr val="F2F2F2"/>
                </a:solidFill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467550" y="252938"/>
            <a:ext cx="82191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25"/>
          <p:cNvSpPr txBox="1"/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444563" y="1054500"/>
            <a:ext cx="3962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2" type="subTitle"/>
          </p:nvPr>
        </p:nvSpPr>
        <p:spPr>
          <a:xfrm>
            <a:off x="459881" y="245269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26"/>
          <p:cNvSpPr txBox="1"/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2" type="subTitle"/>
          </p:nvPr>
        </p:nvSpPr>
        <p:spPr>
          <a:xfrm>
            <a:off x="459881" y="245269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459881" y="51030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436894" y="242044"/>
            <a:ext cx="512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19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2" type="subTitle"/>
          </p:nvPr>
        </p:nvSpPr>
        <p:spPr>
          <a:xfrm>
            <a:off x="436894" y="242044"/>
            <a:ext cx="512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itter"/>
              <a:buNone/>
              <a:defRPr sz="36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459881" y="962513"/>
            <a:ext cx="41850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b="1"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2" type="subTitle"/>
          </p:nvPr>
        </p:nvSpPr>
        <p:spPr>
          <a:xfrm>
            <a:off x="436894" y="242044"/>
            <a:ext cx="512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22"/>
          <p:cNvSpPr txBox="1"/>
          <p:nvPr/>
        </p:nvSpPr>
        <p:spPr>
          <a:xfrm>
            <a:off x="1155716" y="1743693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p22"/>
          <p:cNvSpPr txBox="1"/>
          <p:nvPr/>
        </p:nvSpPr>
        <p:spPr>
          <a:xfrm>
            <a:off x="2862356" y="2120241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22"/>
          <p:cNvSpPr txBox="1"/>
          <p:nvPr/>
        </p:nvSpPr>
        <p:spPr>
          <a:xfrm>
            <a:off x="5132634" y="2120241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p22"/>
          <p:cNvSpPr txBox="1"/>
          <p:nvPr/>
        </p:nvSpPr>
        <p:spPr>
          <a:xfrm>
            <a:off x="3997500" y="1871297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22"/>
          <p:cNvSpPr txBox="1"/>
          <p:nvPr/>
        </p:nvSpPr>
        <p:spPr>
          <a:xfrm>
            <a:off x="6267788" y="1871297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22"/>
          <p:cNvSpPr txBox="1"/>
          <p:nvPr/>
        </p:nvSpPr>
        <p:spPr>
          <a:xfrm>
            <a:off x="4811947" y="1743693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Google Shape;50;p22"/>
          <p:cNvSpPr txBox="1"/>
          <p:nvPr/>
        </p:nvSpPr>
        <p:spPr>
          <a:xfrm>
            <a:off x="2983832" y="1992674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" name="Google Shape;51;p22"/>
          <p:cNvSpPr txBox="1"/>
          <p:nvPr/>
        </p:nvSpPr>
        <p:spPr>
          <a:xfrm>
            <a:off x="6640063" y="1955118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" name="Google Shape;52;p22"/>
          <p:cNvCxnSpPr>
            <a:stCxn id="44" idx="3"/>
            <a:endCxn id="50" idx="1"/>
          </p:cNvCxnSpPr>
          <p:nvPr/>
        </p:nvCxnSpPr>
        <p:spPr>
          <a:xfrm>
            <a:off x="1567316" y="1955043"/>
            <a:ext cx="1416600" cy="24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22"/>
          <p:cNvCxnSpPr>
            <a:stCxn id="50" idx="3"/>
            <a:endCxn id="49" idx="1"/>
          </p:cNvCxnSpPr>
          <p:nvPr/>
        </p:nvCxnSpPr>
        <p:spPr>
          <a:xfrm flipH="1" rot="10800000">
            <a:off x="3395432" y="1955024"/>
            <a:ext cx="1416600" cy="24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22"/>
          <p:cNvCxnSpPr>
            <a:stCxn id="49" idx="3"/>
            <a:endCxn id="51" idx="1"/>
          </p:cNvCxnSpPr>
          <p:nvPr/>
        </p:nvCxnSpPr>
        <p:spPr>
          <a:xfrm>
            <a:off x="5223547" y="1955043"/>
            <a:ext cx="1416600" cy="211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5" name="Google Shape;55;p22"/>
          <p:cNvSpPr txBox="1"/>
          <p:nvPr/>
        </p:nvSpPr>
        <p:spPr>
          <a:xfrm>
            <a:off x="1070775" y="2166497"/>
            <a:ext cx="1028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22"/>
          <p:cNvSpPr txBox="1"/>
          <p:nvPr/>
        </p:nvSpPr>
        <p:spPr>
          <a:xfrm>
            <a:off x="2891719" y="2415441"/>
            <a:ext cx="1028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9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22"/>
          <p:cNvSpPr txBox="1"/>
          <p:nvPr/>
        </p:nvSpPr>
        <p:spPr>
          <a:xfrm>
            <a:off x="4755984" y="2166497"/>
            <a:ext cx="1040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9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22"/>
          <p:cNvSpPr txBox="1"/>
          <p:nvPr/>
        </p:nvSpPr>
        <p:spPr>
          <a:xfrm>
            <a:off x="6555131" y="2377884"/>
            <a:ext cx="1040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22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436894" y="242044"/>
            <a:ext cx="512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457200" y="514350"/>
            <a:ext cx="754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23"/>
          <p:cNvSpPr txBox="1"/>
          <p:nvPr>
            <p:ph idx="1" type="subTitle"/>
          </p:nvPr>
        </p:nvSpPr>
        <p:spPr>
          <a:xfrm>
            <a:off x="436894" y="242044"/>
            <a:ext cx="5127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b="0"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b="0"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sketch.com/s/5a676881-7aa8-4054-9b6e-34d86ced43d8/v/GzojA8/a/palxmdo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1143000" y="1149713"/>
            <a:ext cx="68580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Online 10-10CG Check-in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50575" y="2359974"/>
            <a:ext cx="6858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/>
              <a:t>VA.gov 10-10 team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lang="en"/>
              <a:t>Date</a:t>
            </a:r>
            <a:endParaRPr b="0"/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bd38d88a_0_50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148" name="Google Shape;148;gf8bd38d88a_0_50"/>
          <p:cNvSpPr txBox="1"/>
          <p:nvPr/>
        </p:nvSpPr>
        <p:spPr>
          <a:xfrm>
            <a:off x="423250" y="1186950"/>
            <a:ext cx="4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bd38d88a_0_16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What have we tried?</a:t>
            </a:r>
            <a:endParaRPr/>
          </a:p>
        </p:txBody>
      </p:sp>
      <p:sp>
        <p:nvSpPr>
          <p:cNvPr id="154" name="Google Shape;154;gf8bd38d88a_0_16"/>
          <p:cNvSpPr txBox="1"/>
          <p:nvPr/>
        </p:nvSpPr>
        <p:spPr>
          <a:xfrm>
            <a:off x="552075" y="126057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gf8bd38d88a_0_16"/>
          <p:cNvSpPr txBox="1"/>
          <p:nvPr>
            <p:ph idx="1" type="body"/>
          </p:nvPr>
        </p:nvSpPr>
        <p:spPr>
          <a:xfrm>
            <a:off x="457200" y="1144125"/>
            <a:ext cx="3250800" cy="33276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Iteration 1: </a:t>
            </a:r>
            <a:r>
              <a:rPr i="1" lang="en"/>
              <a:t>Lorem ipsum</a:t>
            </a:r>
            <a:endParaRPr i="1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Problem:</a:t>
            </a:r>
            <a:endParaRPr b="1"/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Lorem ipsum</a:t>
            </a:r>
            <a:endParaRPr/>
          </a:p>
        </p:txBody>
      </p:sp>
      <p:grpSp>
        <p:nvGrpSpPr>
          <p:cNvPr id="156" name="Google Shape;156;gf8bd38d88a_0_16"/>
          <p:cNvGrpSpPr/>
          <p:nvPr/>
        </p:nvGrpSpPr>
        <p:grpSpPr>
          <a:xfrm>
            <a:off x="4876950" y="1643393"/>
            <a:ext cx="2779500" cy="1856725"/>
            <a:chOff x="4876950" y="1643393"/>
            <a:chExt cx="2779500" cy="1856725"/>
          </a:xfrm>
        </p:grpSpPr>
        <p:pic>
          <p:nvPicPr>
            <p:cNvPr id="157" name="Google Shape;157;gf8bd38d88a_0_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6950" y="1643393"/>
              <a:ext cx="2779500" cy="185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gf8bd38d88a_0_16"/>
            <p:cNvSpPr txBox="1"/>
            <p:nvPr/>
          </p:nvSpPr>
          <p:spPr>
            <a:xfrm>
              <a:off x="5745450" y="2988800"/>
              <a:ext cx="104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Screenshot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8bd38d88a_0_55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64" name="Google Shape;164;gf8bd38d88a_0_55"/>
          <p:cNvSpPr txBox="1"/>
          <p:nvPr/>
        </p:nvSpPr>
        <p:spPr>
          <a:xfrm>
            <a:off x="423250" y="1186950"/>
            <a:ext cx="448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Proposed solutions 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423250" y="1186950"/>
            <a:ext cx="557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Option A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Option B -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bd38d88a_0_62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Quickest flow</a:t>
            </a:r>
            <a:endParaRPr/>
          </a:p>
        </p:txBody>
      </p:sp>
      <p:sp>
        <p:nvSpPr>
          <p:cNvPr id="176" name="Google Shape;176;gf8bd38d88a_0_62"/>
          <p:cNvSpPr txBox="1"/>
          <p:nvPr/>
        </p:nvSpPr>
        <p:spPr>
          <a:xfrm>
            <a:off x="423250" y="1186950"/>
            <a:ext cx="55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Links to sketch, screenshots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ebd19038_0_25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2" name="Google Shape;182;gf8ebd19038_0_25"/>
          <p:cNvSpPr txBox="1"/>
          <p:nvPr/>
        </p:nvSpPr>
        <p:spPr>
          <a:xfrm>
            <a:off x="423250" y="1186950"/>
            <a:ext cx="55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Incorporate feedback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research plan and conduct research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 feasibility and prioritization for the development timeline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Initiative</a:t>
            </a:r>
            <a:endParaRPr sz="3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8ebd19038_0_1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93" name="Google Shape;193;gf8ebd19038_0_1"/>
          <p:cNvSpPr txBox="1"/>
          <p:nvPr/>
        </p:nvSpPr>
        <p:spPr>
          <a:xfrm>
            <a:off x="423250" y="1186950"/>
            <a:ext cx="4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8ebd19038_0_9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Discovery Questions</a:t>
            </a:r>
            <a:endParaRPr/>
          </a:p>
        </p:txBody>
      </p:sp>
      <p:sp>
        <p:nvSpPr>
          <p:cNvPr id="199" name="Google Shape;199;gf8ebd19038_0_9"/>
          <p:cNvSpPr txBox="1"/>
          <p:nvPr/>
        </p:nvSpPr>
        <p:spPr>
          <a:xfrm>
            <a:off x="423250" y="1186950"/>
            <a:ext cx="4481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we consider a duplicate 10-10cg submission?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come across these duplicate submissions?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volume of duplicate submissions are we seeing?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we do with duplicate submissions? What do we do with the "original" submission?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bd38d88a_0_79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5" name="Google Shape;205;gf8bd38d88a_0_79"/>
          <p:cNvSpPr txBox="1"/>
          <p:nvPr/>
        </p:nvSpPr>
        <p:spPr>
          <a:xfrm>
            <a:off x="423250" y="1186950"/>
            <a:ext cx="55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Prioritize initiative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discovery goals and conduct research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 feasibility and prioritization for the development timeline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9881" y="51030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768300" y="1168075"/>
            <a:ext cx="76074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New folks!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etrics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Initiatives 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Tbd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8ebd19038_0_118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Other Opportunities</a:t>
            </a:r>
            <a:endParaRPr sz="3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ebd19038_0_122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16" name="Google Shape;216;gf8ebd19038_0_122"/>
          <p:cNvSpPr txBox="1"/>
          <p:nvPr/>
        </p:nvSpPr>
        <p:spPr>
          <a:xfrm>
            <a:off x="423250" y="1186950"/>
            <a:ext cx="55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8ebd19038_0_127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Questions/feedback?</a:t>
            </a:r>
            <a:endParaRPr/>
          </a:p>
        </p:txBody>
      </p:sp>
      <p:sp>
        <p:nvSpPr>
          <p:cNvPr id="222" name="Google Shape;222;gf8ebd19038_0_127"/>
          <p:cNvSpPr txBox="1"/>
          <p:nvPr/>
        </p:nvSpPr>
        <p:spPr>
          <a:xfrm>
            <a:off x="285325" y="1054075"/>
            <a:ext cx="871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0" i="0" sz="1100" u="none" cap="none" strike="noStrik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Questions/feedback?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457200" y="1144125"/>
            <a:ext cx="7911000" cy="32355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br>
              <a:rPr lang="en"/>
            </a:br>
            <a:br>
              <a:rPr lang="en"/>
            </a:b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6117e1b3_0_11"/>
          <p:cNvSpPr txBox="1"/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34" name="Google Shape;234;g1056117e1b3_0_11"/>
          <p:cNvSpPr txBox="1"/>
          <p:nvPr>
            <p:ph idx="1" type="body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Online 10-10CG Check-in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ebd19038_0_14"/>
          <p:cNvSpPr txBox="1"/>
          <p:nvPr>
            <p:ph type="title"/>
          </p:nvPr>
        </p:nvSpPr>
        <p:spPr>
          <a:xfrm>
            <a:off x="459881" y="51030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Submissions vs Adjusted Error Rate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40" name="Google Shape;240;gf8ebd19038_0_14"/>
          <p:cNvSpPr txBox="1"/>
          <p:nvPr/>
        </p:nvSpPr>
        <p:spPr>
          <a:xfrm>
            <a:off x="1305875" y="4838700"/>
            <a:ext cx="63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AWS Cloudwatch Application Logs (may be slight discrepancies between CARMA reporting)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gf8ebd19038_0_14"/>
          <p:cNvSpPr txBox="1"/>
          <p:nvPr/>
        </p:nvSpPr>
        <p:spPr>
          <a:xfrm>
            <a:off x="7060200" y="1167900"/>
            <a:ext cx="2039400" cy="3518400"/>
          </a:xfrm>
          <a:prstGeom prst="rect">
            <a:avLst/>
          </a:prstGeom>
          <a:solidFill>
            <a:srgbClr val="E3E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 Rate adjusted to remove submissions blocked by failure to find in MPI.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Errors: 2.7%</a:t>
            </a:r>
            <a:endParaRPr b="1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 than normal errors on: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10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19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28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we remove those 3 dates, the error rate was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1.9%</a:t>
            </a:r>
            <a:endParaRPr b="1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gf8ebd19038_0_14"/>
          <p:cNvSpPr txBox="1"/>
          <p:nvPr/>
        </p:nvSpPr>
        <p:spPr>
          <a:xfrm>
            <a:off x="2985379" y="4627867"/>
            <a:ext cx="26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October 1, 2020 - June 30, 2021</a:t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3" name="Google Shape;243;gf8ebd1903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25" y="1073025"/>
            <a:ext cx="6064147" cy="3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459881" y="51030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June Errors - Timeouts vs Other Errors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1305875" y="4838700"/>
            <a:ext cx="63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AWS Cloudwatch Application Logs (may be slight discrepancies between CARMA reporting)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7060200" y="1167900"/>
            <a:ext cx="2039400" cy="3518400"/>
          </a:xfrm>
          <a:prstGeom prst="rect">
            <a:avLst/>
          </a:prstGeom>
          <a:solidFill>
            <a:srgbClr val="E3E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 than normal errors on: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10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19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28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we remove those 3 dates, the error rate was 1.9%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Failed (CARMA) Timeout errors are those where our backend did not receive a response within 120 seconds.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2985379" y="4627867"/>
            <a:ext cx="26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June 1, 2021 - June 30, 2021</a:t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00" y="1109475"/>
            <a:ext cx="6461090" cy="35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6117e1b3_0_17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Document Upload</a:t>
            </a:r>
            <a:endParaRPr sz="3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6117e1b3_0_21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63" name="Google Shape;263;g1056117e1b3_0_21"/>
          <p:cNvSpPr txBox="1"/>
          <p:nvPr/>
        </p:nvSpPr>
        <p:spPr>
          <a:xfrm>
            <a:off x="423250" y="1186950"/>
            <a:ext cx="4481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Currently only ~35% of uploaded documents are acceptable</a:t>
            </a:r>
            <a:r>
              <a:rPr b="0" i="0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Pain point for CG team in the field that must process the applications, contact each applicant who uploads the wrong document, and possibly work through a new application with them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Pain point for applicants as it could delay their application and create redundant work AKA filling out a whole new application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56117e1b3_0_26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269" name="Google Shape;269;g1056117e1b3_0_26"/>
          <p:cNvSpPr txBox="1"/>
          <p:nvPr/>
        </p:nvSpPr>
        <p:spPr>
          <a:xfrm>
            <a:off x="423250" y="1186950"/>
            <a:ext cx="448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get the documents uploaded to a 75% acceptance rate!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Online 10-10CG Check-in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6117e1b3_0_31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What have we tried?</a:t>
            </a:r>
            <a:endParaRPr/>
          </a:p>
        </p:txBody>
      </p:sp>
      <p:sp>
        <p:nvSpPr>
          <p:cNvPr id="275" name="Google Shape;275;g1056117e1b3_0_31"/>
          <p:cNvSpPr txBox="1"/>
          <p:nvPr/>
        </p:nvSpPr>
        <p:spPr>
          <a:xfrm>
            <a:off x="552075" y="126057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g1056117e1b3_0_31"/>
          <p:cNvPicPr preferRelativeResize="0"/>
          <p:nvPr/>
        </p:nvPicPr>
        <p:blipFill rotWithShape="1">
          <a:blip r:embed="rId3">
            <a:alphaModFix/>
          </a:blip>
          <a:srcRect b="0" l="2572" r="0" t="0"/>
          <a:stretch/>
        </p:blipFill>
        <p:spPr>
          <a:xfrm>
            <a:off x="4250975" y="1478375"/>
            <a:ext cx="4530074" cy="265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77" name="Google Shape;277;g1056117e1b3_0_31"/>
          <p:cNvSpPr txBox="1"/>
          <p:nvPr>
            <p:ph idx="1" type="body"/>
          </p:nvPr>
        </p:nvSpPr>
        <p:spPr>
          <a:xfrm>
            <a:off x="457200" y="1144125"/>
            <a:ext cx="3250800" cy="33276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Iteration 1: </a:t>
            </a:r>
            <a:r>
              <a:rPr i="1" lang="en"/>
              <a:t>Are you filling out this application as a Veteran’s legal representative?</a:t>
            </a:r>
            <a:endParaRPr i="1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Problem:</a:t>
            </a:r>
            <a:endParaRPr b="1"/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Caused some participants to quit application because they thought legal representation was a requirement for the CG program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6117e1b3_0_38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What have we tried?</a:t>
            </a:r>
            <a:endParaRPr/>
          </a:p>
        </p:txBody>
      </p:sp>
      <p:sp>
        <p:nvSpPr>
          <p:cNvPr id="283" name="Google Shape;283;g1056117e1b3_0_38"/>
          <p:cNvSpPr txBox="1"/>
          <p:nvPr/>
        </p:nvSpPr>
        <p:spPr>
          <a:xfrm>
            <a:off x="552075" y="126057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g1056117e1b3_0_38"/>
          <p:cNvSpPr txBox="1"/>
          <p:nvPr>
            <p:ph idx="1" type="body"/>
          </p:nvPr>
        </p:nvSpPr>
        <p:spPr>
          <a:xfrm>
            <a:off x="457200" y="1144125"/>
            <a:ext cx="3250800" cy="33276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Iteration 2: </a:t>
            </a:r>
            <a:r>
              <a:rPr i="1" lang="en"/>
              <a:t>Do you have a legal representative document you’d like to share with us?</a:t>
            </a:r>
            <a:endParaRPr i="1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Problem:</a:t>
            </a:r>
            <a:endParaRPr b="1"/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Many unacceptable documents are being uploaded</a:t>
            </a:r>
            <a:endParaRPr/>
          </a:p>
        </p:txBody>
      </p:sp>
      <p:pic>
        <p:nvPicPr>
          <p:cNvPr id="285" name="Google Shape;285;g1056117e1b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0350" y="896325"/>
            <a:ext cx="3869105" cy="38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56117e1b3_0_45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What have we tried?</a:t>
            </a:r>
            <a:endParaRPr/>
          </a:p>
        </p:txBody>
      </p:sp>
      <p:sp>
        <p:nvSpPr>
          <p:cNvPr id="291" name="Google Shape;291;g1056117e1b3_0_45"/>
          <p:cNvSpPr txBox="1"/>
          <p:nvPr/>
        </p:nvSpPr>
        <p:spPr>
          <a:xfrm>
            <a:off x="552075" y="126057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g1056117e1b3_0_45"/>
          <p:cNvSpPr txBox="1"/>
          <p:nvPr>
            <p:ph idx="1" type="body"/>
          </p:nvPr>
        </p:nvSpPr>
        <p:spPr>
          <a:xfrm>
            <a:off x="457200" y="1144125"/>
            <a:ext cx="3250800" cy="33276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Iteration 2.2: </a:t>
            </a:r>
            <a:r>
              <a:rPr i="1" lang="en"/>
              <a:t>“What types of documents does VA accept to show legal representation?” </a:t>
            </a:r>
            <a:r>
              <a:rPr lang="en"/>
              <a:t>content updated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Problem:</a:t>
            </a:r>
            <a:endParaRPr b="1"/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Many unacceptable documents are </a:t>
            </a:r>
            <a:r>
              <a:rPr i="1" lang="en"/>
              <a:t>still</a:t>
            </a:r>
            <a:r>
              <a:rPr lang="en"/>
              <a:t> being uploaded. Only ~35% are acceptable</a:t>
            </a:r>
            <a:endParaRPr/>
          </a:p>
        </p:txBody>
      </p:sp>
      <p:pic>
        <p:nvPicPr>
          <p:cNvPr id="293" name="Google Shape;293;g1056117e1b3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9975" y="965475"/>
            <a:ext cx="3499393" cy="38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6117e1b3_0_52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299" name="Google Shape;299;g1056117e1b3_0_52"/>
          <p:cNvSpPr txBox="1"/>
          <p:nvPr/>
        </p:nvSpPr>
        <p:spPr>
          <a:xfrm>
            <a:off x="423250" y="1186950"/>
            <a:ext cx="448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Applicants think that uploading (any) document will help support their application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currently a loss of connection that the purpose of uploading a document is to enable a legal representative to sign on behalf of the Veteran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56117e1b3_0_57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Proposed solutions </a:t>
            </a:r>
            <a:endParaRPr/>
          </a:p>
        </p:txBody>
      </p:sp>
      <p:sp>
        <p:nvSpPr>
          <p:cNvPr id="305" name="Google Shape;305;g1056117e1b3_0_57"/>
          <p:cNvSpPr txBox="1"/>
          <p:nvPr/>
        </p:nvSpPr>
        <p:spPr>
          <a:xfrm>
            <a:off x="423250" y="1186950"/>
            <a:ext cx="5576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Quickest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New, but similar flow. Focused on formulating the question around signing on behalf of the Veteran and making an active choice of the type of document they will upload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refined, but will take more time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- Create an action on the review/signature page to enable sign as a representative and upload documents at the place/time when the signature happens	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Long-term 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Create a progressive (“choose your own adventure”) form in which questions are dependant on answers -Eg. Start application with “Who are you?” aka who will sign this application, “What Caregiver roles are you applying for?,” etc.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56117e1b3_0_62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Quickest flow</a:t>
            </a:r>
            <a:endParaRPr/>
          </a:p>
        </p:txBody>
      </p:sp>
      <p:sp>
        <p:nvSpPr>
          <p:cNvPr id="311" name="Google Shape;311;g1056117e1b3_0_62"/>
          <p:cNvSpPr txBox="1"/>
          <p:nvPr/>
        </p:nvSpPr>
        <p:spPr>
          <a:xfrm>
            <a:off x="423250" y="1186950"/>
            <a:ext cx="557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 + Design walkthrough (</a:t>
            </a:r>
            <a:r>
              <a:rPr b="0" i="1" lang="en" sz="14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Sketch link</a:t>
            </a:r>
            <a:r>
              <a:rPr b="0" i="1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1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56117e1b3_0_67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Quickest flow</a:t>
            </a:r>
            <a:endParaRPr/>
          </a:p>
        </p:txBody>
      </p:sp>
      <p:sp>
        <p:nvSpPr>
          <p:cNvPr id="317" name="Google Shape;317;g1056117e1b3_0_67"/>
          <p:cNvSpPr txBox="1"/>
          <p:nvPr/>
        </p:nvSpPr>
        <p:spPr>
          <a:xfrm>
            <a:off x="423250" y="1186950"/>
            <a:ext cx="397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 for CG team</a:t>
            </a:r>
            <a:endParaRPr b="1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you feel about the document choices and the language “our ability to accept this document depends on your local laws</a:t>
            </a:r>
            <a:r>
              <a:rPr b="0" i="0" lang="en" sz="1200" u="none" cap="none" strike="noStrike">
                <a:solidFill>
                  <a:srgbClr val="242C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Should we only give the guaranteed choices?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8" name="Google Shape;318;g1056117e1b3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250" y="1167900"/>
            <a:ext cx="4440349" cy="34922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19" name="Google Shape;319;g1056117e1b3_0_67"/>
          <p:cNvSpPr/>
          <p:nvPr/>
        </p:nvSpPr>
        <p:spPr>
          <a:xfrm>
            <a:off x="6525550" y="2886100"/>
            <a:ext cx="1794900" cy="218100"/>
          </a:xfrm>
          <a:prstGeom prst="rect">
            <a:avLst/>
          </a:prstGeom>
          <a:solidFill>
            <a:srgbClr val="F4CCCC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056117e1b3_0_67"/>
          <p:cNvSpPr/>
          <p:nvPr/>
        </p:nvSpPr>
        <p:spPr>
          <a:xfrm>
            <a:off x="4904050" y="3066650"/>
            <a:ext cx="1494600" cy="218100"/>
          </a:xfrm>
          <a:prstGeom prst="rect">
            <a:avLst/>
          </a:prstGeom>
          <a:solidFill>
            <a:srgbClr val="F4CCCC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056117e1b3_0_67"/>
          <p:cNvSpPr/>
          <p:nvPr/>
        </p:nvSpPr>
        <p:spPr>
          <a:xfrm>
            <a:off x="4866375" y="3444300"/>
            <a:ext cx="1954800" cy="218100"/>
          </a:xfrm>
          <a:prstGeom prst="rect">
            <a:avLst/>
          </a:prstGeom>
          <a:solidFill>
            <a:srgbClr val="F4CCCC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056117e1b3_0_67"/>
          <p:cNvSpPr/>
          <p:nvPr/>
        </p:nvSpPr>
        <p:spPr>
          <a:xfrm>
            <a:off x="7114375" y="3284750"/>
            <a:ext cx="1269300" cy="218100"/>
          </a:xfrm>
          <a:prstGeom prst="rect">
            <a:avLst/>
          </a:prstGeom>
          <a:solidFill>
            <a:srgbClr val="F4CCCC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56117e1b3_0_77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Quickest flow</a:t>
            </a:r>
            <a:endParaRPr/>
          </a:p>
        </p:txBody>
      </p:sp>
      <p:sp>
        <p:nvSpPr>
          <p:cNvPr id="328" name="Google Shape;328;g1056117e1b3_0_77"/>
          <p:cNvSpPr txBox="1"/>
          <p:nvPr/>
        </p:nvSpPr>
        <p:spPr>
          <a:xfrm>
            <a:off x="423250" y="1186950"/>
            <a:ext cx="39756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 for CG team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Can you help us with the messaging for: “Why does VA's ability to accept certain documents depend on local laws?”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9" name="Google Shape;329;g1056117e1b3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250" y="1167900"/>
            <a:ext cx="4440349" cy="34922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30" name="Google Shape;330;g1056117e1b3_0_77"/>
          <p:cNvSpPr/>
          <p:nvPr/>
        </p:nvSpPr>
        <p:spPr>
          <a:xfrm>
            <a:off x="4645900" y="4075725"/>
            <a:ext cx="3857400" cy="39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6117e1b3_0_84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Quickest flow</a:t>
            </a:r>
            <a:endParaRPr/>
          </a:p>
        </p:txBody>
      </p:sp>
      <p:sp>
        <p:nvSpPr>
          <p:cNvPr id="336" name="Google Shape;336;g1056117e1b3_0_84"/>
          <p:cNvSpPr txBox="1"/>
          <p:nvPr/>
        </p:nvSpPr>
        <p:spPr>
          <a:xfrm>
            <a:off x="423250" y="1186950"/>
            <a:ext cx="397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 for CG team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Is this the correct contact number?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7" name="Google Shape;337;g1056117e1b3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272" y="619200"/>
            <a:ext cx="3492949" cy="40136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38" name="Google Shape;338;g1056117e1b3_0_84"/>
          <p:cNvSpPr/>
          <p:nvPr/>
        </p:nvSpPr>
        <p:spPr>
          <a:xfrm>
            <a:off x="7489775" y="3378850"/>
            <a:ext cx="640500" cy="12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1056117e1b3_0_84"/>
          <p:cNvCxnSpPr>
            <a:endCxn id="338" idx="3"/>
          </p:cNvCxnSpPr>
          <p:nvPr/>
        </p:nvCxnSpPr>
        <p:spPr>
          <a:xfrm flipH="1">
            <a:off x="8130275" y="2935450"/>
            <a:ext cx="471600" cy="50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6117e1b3_0_92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5" name="Google Shape;345;g1056117e1b3_0_92"/>
          <p:cNvSpPr txBox="1"/>
          <p:nvPr/>
        </p:nvSpPr>
        <p:spPr>
          <a:xfrm>
            <a:off x="423250" y="1186950"/>
            <a:ext cx="55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Incorporate feedback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research plan and conduct research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 feasibility and prioritization for the development timeline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14481" y="14715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Submissions by month since launch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2214600" y="4817000"/>
            <a:ext cx="4714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Domo (may be slight discrepancies between CARMA reporting)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6929400" y="692350"/>
            <a:ext cx="2039400" cy="3764700"/>
          </a:xfrm>
          <a:prstGeom prst="rect">
            <a:avLst/>
          </a:prstGeom>
          <a:solidFill>
            <a:srgbClr val="E3E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Note: </a:t>
            </a: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 ~</a:t>
            </a: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xx</a:t>
            </a: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,000 submissions since launch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261750" y="4571500"/>
            <a:ext cx="26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Range</a:t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284350" y="692350"/>
            <a:ext cx="6635700" cy="37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56117e1b3_0_97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Initiative</a:t>
            </a:r>
            <a:endParaRPr sz="3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6117e1b3_0_101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356" name="Google Shape;356;g1056117e1b3_0_101"/>
          <p:cNvSpPr txBox="1"/>
          <p:nvPr/>
        </p:nvSpPr>
        <p:spPr>
          <a:xfrm>
            <a:off x="423250" y="1186950"/>
            <a:ext cx="448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VA.gov users submit duplicate 10-10cg applications.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submissions force the CG team to separate “accurate” submissions from duplicates.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56117e1b3_0_106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Discovery Questions</a:t>
            </a:r>
            <a:endParaRPr/>
          </a:p>
        </p:txBody>
      </p:sp>
      <p:sp>
        <p:nvSpPr>
          <p:cNvPr id="362" name="Google Shape;362;g1056117e1b3_0_106"/>
          <p:cNvSpPr txBox="1"/>
          <p:nvPr/>
        </p:nvSpPr>
        <p:spPr>
          <a:xfrm>
            <a:off x="423250" y="1186950"/>
            <a:ext cx="4481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we consider a duplicate 10-10cg submission?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come across these duplicate submissions?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volume of duplicate submissions are we seeing?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we do with duplicate submissions? What do we do with the "original" submission?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6117e1b3_0_111"/>
          <p:cNvSpPr txBox="1"/>
          <p:nvPr>
            <p:ph type="title"/>
          </p:nvPr>
        </p:nvSpPr>
        <p:spPr>
          <a:xfrm>
            <a:off x="459875" y="510300"/>
            <a:ext cx="8187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68" name="Google Shape;368;g1056117e1b3_0_111"/>
          <p:cNvSpPr txBox="1"/>
          <p:nvPr/>
        </p:nvSpPr>
        <p:spPr>
          <a:xfrm>
            <a:off x="423250" y="1186950"/>
            <a:ext cx="55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Prioritize initiative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discovery goals and conduct research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 feasibility and prioritization for the development timeline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Submissions vs Adjusted Error Rate</a:t>
            </a:r>
            <a:r>
              <a:rPr lang="en"/>
              <a:t> &amp; T</a:t>
            </a:r>
            <a:r>
              <a:rPr lang="en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imeouts vs Other Errors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VA.gov Platform transitioning to a new logging metrics product. Will have updated metrics in the future once we’ve made the switch.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ebd19038_0_30"/>
          <p:cNvSpPr/>
          <p:nvPr/>
        </p:nvSpPr>
        <p:spPr>
          <a:xfrm>
            <a:off x="284350" y="692350"/>
            <a:ext cx="6635700" cy="38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gf8ebd19038_0_30"/>
          <p:cNvSpPr txBox="1"/>
          <p:nvPr>
            <p:ph type="title"/>
          </p:nvPr>
        </p:nvSpPr>
        <p:spPr>
          <a:xfrm>
            <a:off x="214481" y="147150"/>
            <a:ext cx="7541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400"/>
              <a:t>Submissions by month since launch vs Error Rates</a:t>
            </a:r>
            <a:endParaRPr sz="2400"/>
          </a:p>
        </p:txBody>
      </p:sp>
      <p:sp>
        <p:nvSpPr>
          <p:cNvPr id="123" name="Google Shape;123;gf8ebd19038_0_30"/>
          <p:cNvSpPr txBox="1"/>
          <p:nvPr/>
        </p:nvSpPr>
        <p:spPr>
          <a:xfrm>
            <a:off x="3003129" y="4647700"/>
            <a:ext cx="26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Range</a:t>
            </a:r>
            <a:endParaRPr b="0" i="0" sz="1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gf8ebd19038_0_30"/>
          <p:cNvSpPr txBox="1"/>
          <p:nvPr/>
        </p:nvSpPr>
        <p:spPr>
          <a:xfrm>
            <a:off x="6958550" y="692350"/>
            <a:ext cx="2013900" cy="3834300"/>
          </a:xfrm>
          <a:prstGeom prst="rect">
            <a:avLst/>
          </a:prstGeom>
          <a:solidFill>
            <a:srgbClr val="E3E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Note: </a:t>
            </a:r>
            <a:r>
              <a:rPr b="0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 Rate adjusted to remove submissions blocked by failure to find in MPI.</a:t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[Month]</a:t>
            </a:r>
            <a:r>
              <a:rPr b="1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Errors: </a:t>
            </a:r>
            <a:endParaRPr b="1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1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 MTD</a:t>
            </a:r>
            <a:endParaRPr b="1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gf8ebd19038_0_30"/>
          <p:cNvSpPr txBox="1"/>
          <p:nvPr/>
        </p:nvSpPr>
        <p:spPr>
          <a:xfrm>
            <a:off x="1305875" y="4838700"/>
            <a:ext cx="63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(may be slight discrepancies between CARMA reporting)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6117e1b3_0_2"/>
          <p:cNvSpPr txBox="1"/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Initiatives</a:t>
            </a:r>
            <a:endParaRPr/>
          </a:p>
        </p:txBody>
      </p:sp>
      <p:sp>
        <p:nvSpPr>
          <p:cNvPr id="131" name="Google Shape;131;g1056117e1b3_0_2"/>
          <p:cNvSpPr txBox="1"/>
          <p:nvPr>
            <p:ph idx="1" type="body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Online 10-10CG Check-in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bd38d88a_0_0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Initiative</a:t>
            </a:r>
            <a:endParaRPr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bd38d88a_0_4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2" name="Google Shape;142;gf8bd38d88a_0_4"/>
          <p:cNvSpPr txBox="1"/>
          <p:nvPr/>
        </p:nvSpPr>
        <p:spPr>
          <a:xfrm>
            <a:off x="423250" y="1186950"/>
            <a:ext cx="448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Pain point for CG team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  <a:endParaRPr b="0" i="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Pain point for applicants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  <a:endParaRPr b="0" i="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