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3" r:id="rId7"/>
    <p:sldId id="271" r:id="rId8"/>
    <p:sldId id="273" r:id="rId9"/>
    <p:sldId id="261" r:id="rId10"/>
    <p:sldId id="274" r:id="rId11"/>
    <p:sldId id="275" r:id="rId12"/>
    <p:sldId id="262" r:id="rId13"/>
    <p:sldId id="270" r:id="rId14"/>
    <p:sldId id="264" r:id="rId15"/>
    <p:sldId id="265" r:id="rId16"/>
    <p:sldId id="266" r:id="rId17"/>
    <p:sldId id="267" r:id="rId18"/>
    <p:sldId id="272" r:id="rId19"/>
    <p:sldId id="268" r:id="rId20"/>
    <p:sldId id="269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10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n Robert Tarlow Jr." initials="SRTJ" lastIdx="2" clrIdx="0">
    <p:extLst>
      <p:ext uri="{19B8F6BF-5375-455C-9EA6-DF929625EA0E}">
        <p15:presenceInfo xmlns:p15="http://schemas.microsoft.com/office/powerpoint/2012/main" userId="ad86c06a5c8e7b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712" autoAdjust="0"/>
  </p:normalViewPr>
  <p:slideViewPr>
    <p:cSldViewPr>
      <p:cViewPr varScale="1">
        <p:scale>
          <a:sx n="106" d="100"/>
          <a:sy n="106" d="100"/>
        </p:scale>
        <p:origin x="756" y="96"/>
      </p:cViewPr>
      <p:guideLst>
        <p:guide orient="horz" pos="2880"/>
        <p:guide pos="10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130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Robert Tarlow Jr." userId="ad86c06a5c8e7b1f" providerId="LiveId" clId="{58A7D052-2B52-4E67-8984-3B909D56E6F8}"/>
    <pc:docChg chg="modSld">
      <pc:chgData name="Steven Robert Tarlow Jr." userId="ad86c06a5c8e7b1f" providerId="LiveId" clId="{58A7D052-2B52-4E67-8984-3B909D56E6F8}" dt="2021-11-17T20:36:28.832" v="47" actId="20577"/>
      <pc:docMkLst>
        <pc:docMk/>
      </pc:docMkLst>
      <pc:sldChg chg="modSp mod">
        <pc:chgData name="Steven Robert Tarlow Jr." userId="ad86c06a5c8e7b1f" providerId="LiveId" clId="{58A7D052-2B52-4E67-8984-3B909D56E6F8}" dt="2021-11-17T20:27:50.771" v="0" actId="6549"/>
        <pc:sldMkLst>
          <pc:docMk/>
          <pc:sldMk cId="0" sldId="256"/>
        </pc:sldMkLst>
        <pc:spChg chg="mod">
          <ac:chgData name="Steven Robert Tarlow Jr." userId="ad86c06a5c8e7b1f" providerId="LiveId" clId="{58A7D052-2B52-4E67-8984-3B909D56E6F8}" dt="2021-11-17T20:27:50.771" v="0" actId="6549"/>
          <ac:spMkLst>
            <pc:docMk/>
            <pc:sldMk cId="0" sldId="256"/>
            <ac:spMk id="7" creationId="{00000000-0000-0000-0000-000000000000}"/>
          </ac:spMkLst>
        </pc:spChg>
      </pc:sldChg>
      <pc:sldChg chg="modSp mod">
        <pc:chgData name="Steven Robert Tarlow Jr." userId="ad86c06a5c8e7b1f" providerId="LiveId" clId="{58A7D052-2B52-4E67-8984-3B909D56E6F8}" dt="2021-11-17T20:35:39.273" v="33" actId="20577"/>
        <pc:sldMkLst>
          <pc:docMk/>
          <pc:sldMk cId="2242354470" sldId="274"/>
        </pc:sldMkLst>
        <pc:spChg chg="mod">
          <ac:chgData name="Steven Robert Tarlow Jr." userId="ad86c06a5c8e7b1f" providerId="LiveId" clId="{58A7D052-2B52-4E67-8984-3B909D56E6F8}" dt="2021-11-17T20:35:07.729" v="29" actId="6549"/>
          <ac:spMkLst>
            <pc:docMk/>
            <pc:sldMk cId="2242354470" sldId="274"/>
            <ac:spMk id="2" creationId="{00000000-0000-0000-0000-000000000000}"/>
          </ac:spMkLst>
        </pc:spChg>
        <pc:spChg chg="mod">
          <ac:chgData name="Steven Robert Tarlow Jr." userId="ad86c06a5c8e7b1f" providerId="LiveId" clId="{58A7D052-2B52-4E67-8984-3B909D56E6F8}" dt="2021-11-17T20:35:39.273" v="33" actId="20577"/>
          <ac:spMkLst>
            <pc:docMk/>
            <pc:sldMk cId="2242354470" sldId="274"/>
            <ac:spMk id="11" creationId="{A7F9CB80-8A1A-4CAD-94EE-BDFA509705ED}"/>
          </ac:spMkLst>
        </pc:spChg>
      </pc:sldChg>
      <pc:sldChg chg="modSp mod">
        <pc:chgData name="Steven Robert Tarlow Jr." userId="ad86c06a5c8e7b1f" providerId="LiveId" clId="{58A7D052-2B52-4E67-8984-3B909D56E6F8}" dt="2021-11-17T20:36:28.832" v="47" actId="20577"/>
        <pc:sldMkLst>
          <pc:docMk/>
          <pc:sldMk cId="2935787013" sldId="275"/>
        </pc:sldMkLst>
        <pc:spChg chg="mod">
          <ac:chgData name="Steven Robert Tarlow Jr." userId="ad86c06a5c8e7b1f" providerId="LiveId" clId="{58A7D052-2B52-4E67-8984-3B909D56E6F8}" dt="2021-11-17T20:36:28.832" v="47" actId="20577"/>
          <ac:spMkLst>
            <pc:docMk/>
            <pc:sldMk cId="2935787013" sldId="275"/>
            <ac:spMk id="7" creationId="{413AD5A1-74A1-491A-9500-E7205ADE73A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B79CA-456E-4472-A4D5-895141737E00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2A24D-4BCB-484B-BAD8-9379401046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26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2A24D-4BCB-484B-BAD8-9379401046F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63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1F1F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1F1F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1F1F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11/17/2021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1F1F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11/17/2021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56162" y="2932337"/>
            <a:ext cx="607967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1F1F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08739" y="2802960"/>
            <a:ext cx="8996045" cy="2161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1F1F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99" y="0"/>
            <a:ext cx="12182475" cy="6858000"/>
          </a:xfrm>
          <a:custGeom>
            <a:avLst/>
            <a:gdLst/>
            <a:ahLst/>
            <a:cxnLst/>
            <a:rect l="l" t="t" r="r" b="b"/>
            <a:pathLst>
              <a:path w="12182475" h="6858000">
                <a:moveTo>
                  <a:pt x="0" y="0"/>
                </a:moveTo>
                <a:lnTo>
                  <a:pt x="12181899" y="0"/>
                </a:lnTo>
                <a:lnTo>
                  <a:pt x="121818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1A548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0099" y="0"/>
            <a:ext cx="12182475" cy="0"/>
          </a:xfrm>
          <a:custGeom>
            <a:avLst/>
            <a:gdLst/>
            <a:ahLst/>
            <a:cxnLst/>
            <a:rect l="l" t="t" r="r" b="b"/>
            <a:pathLst>
              <a:path w="12182475">
                <a:moveTo>
                  <a:pt x="0" y="0"/>
                </a:moveTo>
                <a:lnTo>
                  <a:pt x="12181899" y="0"/>
                </a:lnTo>
              </a:path>
            </a:pathLst>
          </a:custGeom>
          <a:ln w="9524">
            <a:solidFill>
              <a:srgbClr val="1A548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009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6857999"/>
                </a:moveTo>
                <a:lnTo>
                  <a:pt x="0" y="0"/>
                </a:lnTo>
              </a:path>
            </a:pathLst>
          </a:custGeom>
          <a:ln w="9524">
            <a:solidFill>
              <a:srgbClr val="1A548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48574" y="466305"/>
            <a:ext cx="2559301" cy="569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73038" y="2189296"/>
            <a:ext cx="34474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0" dirty="0"/>
              <a:t>Find </a:t>
            </a:r>
            <a:r>
              <a:rPr sz="4000" spc="-265" dirty="0"/>
              <a:t>VA</a:t>
            </a:r>
            <a:r>
              <a:rPr sz="4000" spc="-605" dirty="0"/>
              <a:t> </a:t>
            </a:r>
            <a:r>
              <a:rPr sz="4000" spc="-10" dirty="0"/>
              <a:t>Forms</a:t>
            </a:r>
            <a:endParaRPr sz="4000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608739" y="2802960"/>
            <a:ext cx="8996045" cy="1361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795" algn="ctr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Search</a:t>
            </a:r>
            <a:r>
              <a:rPr spc="-254" dirty="0"/>
              <a:t> </a:t>
            </a:r>
            <a:r>
              <a:rPr lang="en-US" spc="-114" dirty="0"/>
              <a:t>and</a:t>
            </a:r>
            <a:r>
              <a:rPr spc="-254" dirty="0"/>
              <a:t> </a:t>
            </a:r>
            <a:r>
              <a:rPr spc="-60" dirty="0"/>
              <a:t>Detail</a:t>
            </a:r>
            <a:r>
              <a:rPr spc="-250" dirty="0"/>
              <a:t> </a:t>
            </a:r>
            <a:r>
              <a:rPr spc="-25" dirty="0"/>
              <a:t>Pages</a:t>
            </a:r>
            <a:r>
              <a:rPr spc="-254" dirty="0"/>
              <a:t> </a:t>
            </a:r>
            <a:r>
              <a:rPr spc="10" dirty="0"/>
              <a:t>Product</a:t>
            </a:r>
            <a:r>
              <a:rPr spc="-250" dirty="0"/>
              <a:t> </a:t>
            </a:r>
            <a:r>
              <a:rPr dirty="0"/>
              <a:t>Guide</a:t>
            </a:r>
          </a:p>
          <a:p>
            <a:pPr marL="4070350" marR="5080" indent="-4058285" algn="ctr">
              <a:lnSpc>
                <a:spcPct val="119200"/>
              </a:lnSpc>
              <a:spcBef>
                <a:spcPts val="1025"/>
              </a:spcBef>
            </a:pPr>
            <a:r>
              <a:rPr sz="1800" b="1" spc="5" dirty="0">
                <a:latin typeface="Calibri"/>
                <a:cs typeface="Calibri"/>
              </a:rPr>
              <a:t>Making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25" dirty="0">
                <a:latin typeface="Calibri"/>
                <a:cs typeface="Calibri"/>
              </a:rPr>
              <a:t>it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25" dirty="0">
                <a:latin typeface="Calibri"/>
                <a:cs typeface="Calibri"/>
              </a:rPr>
              <a:t>easier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to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30" dirty="0">
                <a:latin typeface="Calibri"/>
                <a:cs typeface="Calibri"/>
              </a:rPr>
              <a:t>find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20" dirty="0">
                <a:latin typeface="Calibri"/>
                <a:cs typeface="Calibri"/>
              </a:rPr>
              <a:t>the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40" dirty="0">
                <a:latin typeface="Calibri"/>
                <a:cs typeface="Calibri"/>
              </a:rPr>
              <a:t>right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lang="en-US" sz="1800" b="1" spc="20" dirty="0">
                <a:latin typeface="Calibri"/>
                <a:cs typeface="Calibri"/>
              </a:rPr>
              <a:t>application forms </a:t>
            </a:r>
            <a:r>
              <a:rPr sz="1800" b="1" spc="10" dirty="0">
                <a:latin typeface="Calibri"/>
                <a:cs typeface="Calibri"/>
              </a:rPr>
              <a:t>for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20" dirty="0">
                <a:latin typeface="Calibri"/>
                <a:cs typeface="Calibri"/>
              </a:rPr>
              <a:t>benefits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40" dirty="0">
                <a:latin typeface="Calibri"/>
                <a:cs typeface="Calibri"/>
              </a:rPr>
              <a:t>and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alibri"/>
                <a:cs typeface="Calibri"/>
              </a:rPr>
              <a:t>other </a:t>
            </a:r>
            <a:r>
              <a:rPr sz="1800" b="1" spc="30" dirty="0">
                <a:latin typeface="Calibri"/>
                <a:cs typeface="Calibri"/>
              </a:rPr>
              <a:t>services.</a:t>
            </a:r>
            <a:endParaRPr sz="1800" dirty="0">
              <a:latin typeface="Calibri"/>
              <a:cs typeface="Calibri"/>
            </a:endParaRPr>
          </a:p>
          <a:p>
            <a:pPr marL="2977515" marR="2969895" indent="633730">
              <a:lnSpc>
                <a:spcPct val="156300"/>
              </a:lnSpc>
              <a:spcBef>
                <a:spcPts val="50"/>
              </a:spcBef>
            </a:pPr>
            <a:r>
              <a:rPr sz="1800" b="1" dirty="0">
                <a:latin typeface="Calibri"/>
                <a:cs typeface="Calibri"/>
              </a:rPr>
              <a:t>VA.gov/find-forms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9194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35" dirty="0">
                <a:solidFill>
                  <a:srgbClr val="0070BB"/>
                </a:solidFill>
              </a:rPr>
              <a:t>PDF Information</a:t>
            </a:r>
            <a:endParaRPr spc="-250" dirty="0">
              <a:solidFill>
                <a:srgbClr val="0070BB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547214D5-71E7-43CB-819E-8671A2FC4FB4}"/>
              </a:ext>
            </a:extLst>
          </p:cNvPr>
          <p:cNvSpPr/>
          <p:nvPr/>
        </p:nvSpPr>
        <p:spPr>
          <a:xfrm>
            <a:off x="2819399" y="1296370"/>
            <a:ext cx="6400801" cy="5350888"/>
          </a:xfrm>
          <a:custGeom>
            <a:avLst/>
            <a:gdLst/>
            <a:ahLst/>
            <a:cxnLst/>
            <a:rect l="l" t="t" r="r" b="b"/>
            <a:pathLst>
              <a:path w="5101590" h="5055235">
                <a:moveTo>
                  <a:pt x="0" y="0"/>
                </a:moveTo>
                <a:lnTo>
                  <a:pt x="5101498" y="0"/>
                </a:lnTo>
                <a:lnTo>
                  <a:pt x="5101498" y="5054902"/>
                </a:lnTo>
                <a:lnTo>
                  <a:pt x="0" y="505490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A7F9CB80-8A1A-4CAD-94EE-BDFA509705ED}"/>
              </a:ext>
            </a:extLst>
          </p:cNvPr>
          <p:cNvSpPr txBox="1"/>
          <p:nvPr/>
        </p:nvSpPr>
        <p:spPr>
          <a:xfrm>
            <a:off x="9296400" y="1524000"/>
            <a:ext cx="2765235" cy="494237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R="578485">
              <a:spcBef>
                <a:spcPts val="180"/>
              </a:spcBef>
              <a:tabLst>
                <a:tab pos="386080" algn="l"/>
                <a:tab pos="386715" algn="l"/>
              </a:tabLst>
            </a:pPr>
            <a:r>
              <a:rPr lang="en-US" sz="1400" dirty="0">
                <a:latin typeface="Calibri"/>
                <a:cs typeface="Calibri"/>
              </a:rPr>
              <a:t>The first time a PDF link is clicked in the search results, a window will appear advising the user to download and open forms in Adobe Acrobat Reader.  A link to download Acrobat Reader is</a:t>
            </a:r>
            <a:br>
              <a:rPr lang="en-US" sz="1400" dirty="0">
                <a:latin typeface="Calibri"/>
                <a:cs typeface="Calibri"/>
              </a:rPr>
            </a:br>
            <a:r>
              <a:rPr lang="en-US" sz="1400" dirty="0">
                <a:latin typeface="Calibri"/>
                <a:cs typeface="Calibri"/>
              </a:rPr>
              <a:t>also provided. </a:t>
            </a:r>
          </a:p>
          <a:p>
            <a:pPr marR="578485">
              <a:spcBef>
                <a:spcPts val="180"/>
              </a:spcBef>
              <a:tabLst>
                <a:tab pos="386080" algn="l"/>
                <a:tab pos="386715" algn="l"/>
              </a:tabLst>
            </a:pPr>
            <a:endParaRPr lang="en-US" sz="1400" dirty="0">
              <a:latin typeface="Calibri"/>
              <a:cs typeface="Calibri"/>
            </a:endParaRPr>
          </a:p>
          <a:p>
            <a:pPr marR="578485">
              <a:spcBef>
                <a:spcPts val="180"/>
              </a:spcBef>
              <a:tabLst>
                <a:tab pos="386080" algn="l"/>
                <a:tab pos="386715" algn="l"/>
              </a:tabLst>
            </a:pPr>
            <a:r>
              <a:rPr lang="en-US" sz="1400" dirty="0">
                <a:latin typeface="Calibri"/>
                <a:cs typeface="Calibri"/>
              </a:rPr>
              <a:t>Clicking the button from here will download the PDF.  </a:t>
            </a:r>
          </a:p>
          <a:p>
            <a:pPr marR="578485">
              <a:spcBef>
                <a:spcPts val="180"/>
              </a:spcBef>
              <a:tabLst>
                <a:tab pos="386080" algn="l"/>
                <a:tab pos="386715" algn="l"/>
              </a:tabLst>
            </a:pPr>
            <a:endParaRPr lang="en-US" sz="1400" dirty="0">
              <a:latin typeface="Calibri"/>
              <a:cs typeface="Calibri"/>
            </a:endParaRPr>
          </a:p>
          <a:p>
            <a:pPr marR="578485">
              <a:spcBef>
                <a:spcPts val="180"/>
              </a:spcBef>
              <a:tabLst>
                <a:tab pos="386080" algn="l"/>
                <a:tab pos="386715" algn="l"/>
              </a:tabLst>
            </a:pPr>
            <a:r>
              <a:rPr lang="en-US" sz="1400" dirty="0">
                <a:latin typeface="Calibri"/>
                <a:cs typeface="Calibri"/>
              </a:rPr>
              <a:t>If the PDF opens in the browser window or new tab, right click on the button instead and save to your computer if you wish to complete the form digitally.</a:t>
            </a:r>
          </a:p>
          <a:p>
            <a:pPr marR="578485">
              <a:spcBef>
                <a:spcPts val="180"/>
              </a:spcBef>
              <a:tabLst>
                <a:tab pos="386080" algn="l"/>
                <a:tab pos="386715" algn="l"/>
              </a:tabLst>
            </a:pPr>
            <a:endParaRPr lang="en-US" sz="1400" dirty="0">
              <a:latin typeface="Calibri"/>
              <a:cs typeface="Calibri"/>
            </a:endParaRPr>
          </a:p>
          <a:p>
            <a:pPr marR="578485">
              <a:spcBef>
                <a:spcPts val="180"/>
              </a:spcBef>
              <a:tabLst>
                <a:tab pos="386080" algn="l"/>
                <a:tab pos="386715" algn="l"/>
              </a:tabLst>
            </a:pPr>
            <a:r>
              <a:rPr lang="en-US" sz="1400" dirty="0">
                <a:latin typeface="Calibri"/>
                <a:cs typeface="Calibri"/>
              </a:rPr>
              <a:t>This PDF window is displayed only once every 24 hours.   </a:t>
            </a:r>
          </a:p>
          <a:p>
            <a:pPr marR="578485">
              <a:spcBef>
                <a:spcPts val="180"/>
              </a:spcBef>
              <a:tabLst>
                <a:tab pos="386080" algn="l"/>
                <a:tab pos="386715" algn="l"/>
              </a:tabLst>
            </a:pPr>
            <a:endParaRPr lang="en-US" sz="1400" dirty="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D32D79-1824-488B-B4EE-D8F9191C6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354394"/>
            <a:ext cx="6053599" cy="5234839"/>
          </a:xfrm>
          <a:prstGeom prst="rect">
            <a:avLst/>
          </a:prstGeom>
        </p:spPr>
      </p:pic>
      <p:sp>
        <p:nvSpPr>
          <p:cNvPr id="20" name="object 6">
            <a:extLst>
              <a:ext uri="{FF2B5EF4-FFF2-40B4-BE49-F238E27FC236}">
                <a16:creationId xmlns:a16="http://schemas.microsoft.com/office/drawing/2014/main" id="{0F64ADFC-E0E4-48D3-8283-2C94471C12B9}"/>
              </a:ext>
            </a:extLst>
          </p:cNvPr>
          <p:cNvSpPr/>
          <p:nvPr/>
        </p:nvSpPr>
        <p:spPr>
          <a:xfrm>
            <a:off x="5410199" y="1749118"/>
            <a:ext cx="3615199" cy="3392320"/>
          </a:xfrm>
          <a:custGeom>
            <a:avLst/>
            <a:gdLst/>
            <a:ahLst/>
            <a:cxnLst/>
            <a:rect l="l" t="t" r="r" b="b"/>
            <a:pathLst>
              <a:path w="1597025" h="302260">
                <a:moveTo>
                  <a:pt x="0" y="0"/>
                </a:moveTo>
                <a:lnTo>
                  <a:pt x="1596899" y="0"/>
                </a:lnTo>
                <a:lnTo>
                  <a:pt x="1596899" y="302099"/>
                </a:lnTo>
                <a:lnTo>
                  <a:pt x="0" y="3020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2354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5461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>
                <a:solidFill>
                  <a:srgbClr val="0070BB"/>
                </a:solidFill>
              </a:rPr>
              <a:t>Download </a:t>
            </a:r>
            <a:r>
              <a:rPr spc="-240" dirty="0">
                <a:solidFill>
                  <a:srgbClr val="0070BB"/>
                </a:solidFill>
              </a:rPr>
              <a:t>VA </a:t>
            </a:r>
            <a:r>
              <a:rPr spc="-25" dirty="0">
                <a:solidFill>
                  <a:srgbClr val="0070BB"/>
                </a:solidFill>
              </a:rPr>
              <a:t>Form</a:t>
            </a:r>
            <a:r>
              <a:rPr spc="-735" dirty="0">
                <a:solidFill>
                  <a:srgbClr val="0070BB"/>
                </a:solidFill>
              </a:rPr>
              <a:t> </a:t>
            </a:r>
            <a:r>
              <a:rPr lang="en-US" spc="-735" dirty="0">
                <a:solidFill>
                  <a:srgbClr val="0070BB"/>
                </a:solidFill>
              </a:rPr>
              <a:t> </a:t>
            </a:r>
            <a:r>
              <a:rPr spc="-250" dirty="0">
                <a:solidFill>
                  <a:srgbClr val="0070BB"/>
                </a:solidFill>
              </a:rPr>
              <a:t>PDFs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547214D5-71E7-43CB-819E-8671A2FC4FB4}"/>
              </a:ext>
            </a:extLst>
          </p:cNvPr>
          <p:cNvSpPr/>
          <p:nvPr/>
        </p:nvSpPr>
        <p:spPr>
          <a:xfrm>
            <a:off x="2683436" y="1296370"/>
            <a:ext cx="6854281" cy="5350888"/>
          </a:xfrm>
          <a:custGeom>
            <a:avLst/>
            <a:gdLst/>
            <a:ahLst/>
            <a:cxnLst/>
            <a:rect l="l" t="t" r="r" b="b"/>
            <a:pathLst>
              <a:path w="5101590" h="5055235">
                <a:moveTo>
                  <a:pt x="0" y="0"/>
                </a:moveTo>
                <a:lnTo>
                  <a:pt x="5101498" y="0"/>
                </a:lnTo>
                <a:lnTo>
                  <a:pt x="5101498" y="5054902"/>
                </a:lnTo>
                <a:lnTo>
                  <a:pt x="0" y="505490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B9D4B1-EA73-4921-B591-91179C386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023" y="1360902"/>
            <a:ext cx="6272187" cy="5247436"/>
          </a:xfrm>
          <a:prstGeom prst="rect">
            <a:avLst/>
          </a:prstGeom>
        </p:spPr>
      </p:pic>
      <p:sp>
        <p:nvSpPr>
          <p:cNvPr id="20" name="object 6">
            <a:extLst>
              <a:ext uri="{FF2B5EF4-FFF2-40B4-BE49-F238E27FC236}">
                <a16:creationId xmlns:a16="http://schemas.microsoft.com/office/drawing/2014/main" id="{0F64ADFC-E0E4-48D3-8283-2C94471C12B9}"/>
              </a:ext>
            </a:extLst>
          </p:cNvPr>
          <p:cNvSpPr/>
          <p:nvPr/>
        </p:nvSpPr>
        <p:spPr>
          <a:xfrm>
            <a:off x="2713562" y="6249747"/>
            <a:ext cx="2275064" cy="286251"/>
          </a:xfrm>
          <a:custGeom>
            <a:avLst/>
            <a:gdLst/>
            <a:ahLst/>
            <a:cxnLst/>
            <a:rect l="l" t="t" r="r" b="b"/>
            <a:pathLst>
              <a:path w="1597025" h="302260">
                <a:moveTo>
                  <a:pt x="0" y="0"/>
                </a:moveTo>
                <a:lnTo>
                  <a:pt x="1596899" y="0"/>
                </a:lnTo>
                <a:lnTo>
                  <a:pt x="1596899" y="302099"/>
                </a:lnTo>
                <a:lnTo>
                  <a:pt x="0" y="3020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13AD5A1-74A1-491A-9500-E7205ADE73A1}"/>
              </a:ext>
            </a:extLst>
          </p:cNvPr>
          <p:cNvSpPr txBox="1"/>
          <p:nvPr/>
        </p:nvSpPr>
        <p:spPr>
          <a:xfrm>
            <a:off x="9628304" y="1524000"/>
            <a:ext cx="2716096" cy="3116238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R="578485">
              <a:spcBef>
                <a:spcPts val="180"/>
              </a:spcBef>
              <a:tabLst>
                <a:tab pos="386080" algn="l"/>
                <a:tab pos="386715" algn="l"/>
              </a:tabLst>
            </a:pPr>
            <a:r>
              <a:rPr lang="en-US" sz="1400" dirty="0">
                <a:latin typeface="Calibri"/>
                <a:cs typeface="Calibri"/>
              </a:rPr>
              <a:t>If the window shown on the previous page was displayed in the last 24 hours, the download VA Form link will start to download the PDF rather </a:t>
            </a:r>
            <a:r>
              <a:rPr lang="en-US" sz="1400">
                <a:latin typeface="Calibri"/>
                <a:cs typeface="Calibri"/>
              </a:rPr>
              <a:t>than display</a:t>
            </a:r>
            <a:br>
              <a:rPr lang="en-US" sz="1400">
                <a:latin typeface="Calibri"/>
                <a:cs typeface="Calibri"/>
              </a:rPr>
            </a:br>
            <a:r>
              <a:rPr lang="en-US" sz="1400">
                <a:latin typeface="Calibri"/>
                <a:cs typeface="Calibri"/>
              </a:rPr>
              <a:t>the </a:t>
            </a:r>
            <a:r>
              <a:rPr lang="en-US" sz="1400" dirty="0">
                <a:latin typeface="Calibri"/>
                <a:cs typeface="Calibri"/>
              </a:rPr>
              <a:t>window.</a:t>
            </a:r>
          </a:p>
          <a:p>
            <a:pPr marR="578485">
              <a:spcBef>
                <a:spcPts val="180"/>
              </a:spcBef>
              <a:tabLst>
                <a:tab pos="386080" algn="l"/>
                <a:tab pos="386715" algn="l"/>
              </a:tabLst>
            </a:pPr>
            <a:endParaRPr lang="en-US" sz="1400" dirty="0">
              <a:latin typeface="Calibri"/>
              <a:cs typeface="Calibri"/>
            </a:endParaRPr>
          </a:p>
          <a:p>
            <a:pPr marR="578485">
              <a:spcBef>
                <a:spcPts val="180"/>
              </a:spcBef>
              <a:tabLst>
                <a:tab pos="386080" algn="l"/>
                <a:tab pos="386715" algn="l"/>
              </a:tabLst>
            </a:pPr>
            <a:r>
              <a:rPr lang="en-US" sz="1400" dirty="0">
                <a:latin typeface="Calibri"/>
                <a:cs typeface="Calibri"/>
              </a:rPr>
              <a:t>If the PDF opens in a browser window or tab, right click on the link instead and save to your computer if you wish to complete the form digitally.</a:t>
            </a:r>
          </a:p>
          <a:p>
            <a:pPr marR="578485">
              <a:spcBef>
                <a:spcPts val="180"/>
              </a:spcBef>
              <a:tabLst>
                <a:tab pos="386080" algn="l"/>
                <a:tab pos="386715" algn="l"/>
              </a:tabLst>
            </a:pPr>
            <a:endParaRPr lang="en-US"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5787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634637" y="1918449"/>
            <a:ext cx="6642734" cy="3398963"/>
          </a:xfrm>
          <a:custGeom>
            <a:avLst/>
            <a:gdLst/>
            <a:ahLst/>
            <a:cxnLst/>
            <a:rect l="l" t="t" r="r" b="b"/>
            <a:pathLst>
              <a:path w="6642734" h="3194050">
                <a:moveTo>
                  <a:pt x="0" y="0"/>
                </a:moveTo>
                <a:lnTo>
                  <a:pt x="6642225" y="0"/>
                </a:lnTo>
                <a:lnTo>
                  <a:pt x="6642225" y="3193924"/>
                </a:lnTo>
                <a:lnTo>
                  <a:pt x="0" y="31939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4999" y="693928"/>
            <a:ext cx="9499601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60" dirty="0">
                <a:solidFill>
                  <a:srgbClr val="0070BB"/>
                </a:solidFill>
              </a:rPr>
              <a:t>No</a:t>
            </a:r>
            <a:r>
              <a:rPr sz="3400" spc="-270" dirty="0">
                <a:solidFill>
                  <a:srgbClr val="0070BB"/>
                </a:solidFill>
              </a:rPr>
              <a:t> </a:t>
            </a:r>
            <a:r>
              <a:rPr sz="3400" spc="-35" dirty="0">
                <a:solidFill>
                  <a:srgbClr val="0070BB"/>
                </a:solidFill>
              </a:rPr>
              <a:t>Results</a:t>
            </a:r>
            <a:r>
              <a:rPr lang="en-US" sz="3400" spc="-35" dirty="0">
                <a:solidFill>
                  <a:srgbClr val="0070BB"/>
                </a:solidFill>
              </a:rPr>
              <a:t>? F</a:t>
            </a:r>
            <a:r>
              <a:rPr sz="3400" spc="40" dirty="0">
                <a:solidFill>
                  <a:srgbClr val="0070BB"/>
                </a:solidFill>
              </a:rPr>
              <a:t>ind</a:t>
            </a:r>
            <a:r>
              <a:rPr sz="3400" spc="-265" dirty="0">
                <a:solidFill>
                  <a:srgbClr val="0070BB"/>
                </a:solidFill>
              </a:rPr>
              <a:t> </a:t>
            </a:r>
            <a:r>
              <a:rPr lang="en-US" sz="3400" spc="135" dirty="0">
                <a:solidFill>
                  <a:srgbClr val="0070BB"/>
                </a:solidFill>
              </a:rPr>
              <a:t>M</a:t>
            </a:r>
            <a:r>
              <a:rPr sz="3400" spc="135" dirty="0">
                <a:solidFill>
                  <a:srgbClr val="0070BB"/>
                </a:solidFill>
              </a:rPr>
              <a:t>ore</a:t>
            </a:r>
            <a:r>
              <a:rPr sz="3400" spc="-265" dirty="0">
                <a:solidFill>
                  <a:srgbClr val="0070BB"/>
                </a:solidFill>
              </a:rPr>
              <a:t> </a:t>
            </a:r>
            <a:r>
              <a:rPr lang="en-US" sz="3400" spc="120" dirty="0">
                <a:solidFill>
                  <a:srgbClr val="0070BB"/>
                </a:solidFill>
              </a:rPr>
              <a:t>in</a:t>
            </a:r>
            <a:r>
              <a:rPr sz="3400" spc="-265" dirty="0">
                <a:solidFill>
                  <a:srgbClr val="0070BB"/>
                </a:solidFill>
              </a:rPr>
              <a:t> </a:t>
            </a:r>
            <a:r>
              <a:rPr sz="3400" spc="-140" dirty="0">
                <a:solidFill>
                  <a:srgbClr val="0070BB"/>
                </a:solidFill>
              </a:rPr>
              <a:t>GSA</a:t>
            </a:r>
            <a:r>
              <a:rPr sz="3400" spc="-265" dirty="0">
                <a:solidFill>
                  <a:srgbClr val="0070BB"/>
                </a:solidFill>
              </a:rPr>
              <a:t> </a:t>
            </a:r>
            <a:r>
              <a:rPr sz="3400" spc="-10" dirty="0">
                <a:solidFill>
                  <a:srgbClr val="0070BB"/>
                </a:solidFill>
              </a:rPr>
              <a:t>Forms</a:t>
            </a:r>
            <a:r>
              <a:rPr sz="3400" spc="-270" dirty="0">
                <a:solidFill>
                  <a:srgbClr val="0070BB"/>
                </a:solidFill>
              </a:rPr>
              <a:t> </a:t>
            </a:r>
            <a:r>
              <a:rPr sz="3400" spc="-85" dirty="0">
                <a:solidFill>
                  <a:srgbClr val="0070BB"/>
                </a:solidFill>
              </a:rPr>
              <a:t>Library</a:t>
            </a:r>
            <a:endParaRPr sz="3400" dirty="0"/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EC8EAB-4871-4325-827A-CE9B8ADE5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999" y="2123362"/>
            <a:ext cx="6516009" cy="3172268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697998" y="4724400"/>
            <a:ext cx="6446001" cy="571230"/>
          </a:xfrm>
          <a:custGeom>
            <a:avLst/>
            <a:gdLst/>
            <a:ahLst/>
            <a:cxnLst/>
            <a:rect l="l" t="t" r="r" b="b"/>
            <a:pathLst>
              <a:path w="5913120" h="453389">
                <a:moveTo>
                  <a:pt x="0" y="0"/>
                </a:moveTo>
                <a:lnTo>
                  <a:pt x="5912699" y="0"/>
                </a:lnTo>
                <a:lnTo>
                  <a:pt x="5912699" y="452999"/>
                </a:lnTo>
                <a:lnTo>
                  <a:pt x="0" y="4529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3456" y="1914614"/>
            <a:ext cx="7743350" cy="3779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890486" y="1635212"/>
            <a:ext cx="8411210" cy="4239260"/>
          </a:xfrm>
          <a:custGeom>
            <a:avLst/>
            <a:gdLst/>
            <a:ahLst/>
            <a:cxnLst/>
            <a:rect l="l" t="t" r="r" b="b"/>
            <a:pathLst>
              <a:path w="8411210" h="4239260">
                <a:moveTo>
                  <a:pt x="0" y="0"/>
                </a:moveTo>
                <a:lnTo>
                  <a:pt x="8411026" y="0"/>
                </a:lnTo>
                <a:lnTo>
                  <a:pt x="8411026" y="4238973"/>
                </a:lnTo>
                <a:lnTo>
                  <a:pt x="0" y="423897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6451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0070BB"/>
                </a:solidFill>
              </a:rPr>
              <a:t>Quickly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lang="en-US" spc="-20" dirty="0">
                <a:solidFill>
                  <a:srgbClr val="0070BB"/>
                </a:solidFill>
              </a:rPr>
              <a:t>N</a:t>
            </a:r>
            <a:r>
              <a:rPr spc="-20" dirty="0">
                <a:solidFill>
                  <a:srgbClr val="0070BB"/>
                </a:solidFill>
              </a:rPr>
              <a:t>avigate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60" dirty="0">
                <a:solidFill>
                  <a:srgbClr val="0070BB"/>
                </a:solidFill>
              </a:rPr>
              <a:t>to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lang="en-US" spc="65" dirty="0">
                <a:solidFill>
                  <a:srgbClr val="0070BB"/>
                </a:solidFill>
              </a:rPr>
              <a:t>T</a:t>
            </a:r>
            <a:r>
              <a:rPr spc="65" dirty="0">
                <a:solidFill>
                  <a:srgbClr val="0070BB"/>
                </a:solidFill>
              </a:rPr>
              <a:t>op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lang="en-US" spc="-55" dirty="0">
                <a:solidFill>
                  <a:srgbClr val="0070BB"/>
                </a:solidFill>
              </a:rPr>
              <a:t>T</a:t>
            </a:r>
            <a:r>
              <a:rPr spc="-55" dirty="0">
                <a:solidFill>
                  <a:srgbClr val="0070BB"/>
                </a:solidFill>
              </a:rPr>
              <a:t>asks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79449" y="3625224"/>
            <a:ext cx="7930515" cy="2104390"/>
          </a:xfrm>
          <a:custGeom>
            <a:avLst/>
            <a:gdLst/>
            <a:ahLst/>
            <a:cxnLst/>
            <a:rect l="l" t="t" r="r" b="b"/>
            <a:pathLst>
              <a:path w="7930515" h="2104390">
                <a:moveTo>
                  <a:pt x="0" y="0"/>
                </a:moveTo>
                <a:lnTo>
                  <a:pt x="7930199" y="0"/>
                </a:lnTo>
                <a:lnTo>
                  <a:pt x="7930199" y="2103899"/>
                </a:lnTo>
                <a:lnTo>
                  <a:pt x="0" y="21038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1266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5504" y="1590715"/>
            <a:ext cx="6830828" cy="4677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440025" y="1435237"/>
            <a:ext cx="7312025" cy="5075555"/>
          </a:xfrm>
          <a:custGeom>
            <a:avLst/>
            <a:gdLst/>
            <a:ahLst/>
            <a:cxnLst/>
            <a:rect l="l" t="t" r="r" b="b"/>
            <a:pathLst>
              <a:path w="7312025" h="5075555">
                <a:moveTo>
                  <a:pt x="0" y="0"/>
                </a:moveTo>
                <a:lnTo>
                  <a:pt x="7311948" y="0"/>
                </a:lnTo>
                <a:lnTo>
                  <a:pt x="7311948" y="5075525"/>
                </a:lnTo>
                <a:lnTo>
                  <a:pt x="0" y="507552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8051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70BB"/>
                </a:solidFill>
              </a:rPr>
              <a:t>Manage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lang="en-US" spc="55" dirty="0">
                <a:solidFill>
                  <a:srgbClr val="0070BB"/>
                </a:solidFill>
              </a:rPr>
              <a:t>P</a:t>
            </a:r>
            <a:r>
              <a:rPr spc="55" dirty="0">
                <a:solidFill>
                  <a:srgbClr val="0070BB"/>
                </a:solidFill>
              </a:rPr>
              <a:t>ersonal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lang="en-US" spc="50" dirty="0">
                <a:solidFill>
                  <a:srgbClr val="0070BB"/>
                </a:solidFill>
              </a:rPr>
              <a:t>P</a:t>
            </a:r>
            <a:r>
              <a:rPr spc="50" dirty="0">
                <a:solidFill>
                  <a:srgbClr val="0070BB"/>
                </a:solidFill>
              </a:rPr>
              <a:t>rofile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lang="en-US" spc="55" dirty="0">
                <a:solidFill>
                  <a:srgbClr val="0070BB"/>
                </a:solidFill>
              </a:rPr>
              <a:t>I</a:t>
            </a:r>
            <a:r>
              <a:rPr spc="55" dirty="0">
                <a:solidFill>
                  <a:srgbClr val="0070BB"/>
                </a:solidFill>
              </a:rPr>
              <a:t>nformation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48125" y="2975824"/>
            <a:ext cx="5137150" cy="3442970"/>
          </a:xfrm>
          <a:custGeom>
            <a:avLst/>
            <a:gdLst/>
            <a:ahLst/>
            <a:cxnLst/>
            <a:rect l="l" t="t" r="r" b="b"/>
            <a:pathLst>
              <a:path w="5137150" h="3442970">
                <a:moveTo>
                  <a:pt x="0" y="0"/>
                </a:moveTo>
                <a:lnTo>
                  <a:pt x="5136599" y="0"/>
                </a:lnTo>
                <a:lnTo>
                  <a:pt x="5136599" y="3442499"/>
                </a:lnTo>
                <a:lnTo>
                  <a:pt x="0" y="34424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0456" y="1654271"/>
            <a:ext cx="8698369" cy="40185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430488" y="1446037"/>
            <a:ext cx="9331325" cy="4625975"/>
          </a:xfrm>
          <a:custGeom>
            <a:avLst/>
            <a:gdLst/>
            <a:ahLst/>
            <a:cxnLst/>
            <a:rect l="l" t="t" r="r" b="b"/>
            <a:pathLst>
              <a:path w="9331325" h="4625975">
                <a:moveTo>
                  <a:pt x="0" y="0"/>
                </a:moveTo>
                <a:lnTo>
                  <a:pt x="9331023" y="0"/>
                </a:lnTo>
                <a:lnTo>
                  <a:pt x="9331023" y="4625774"/>
                </a:lnTo>
                <a:lnTo>
                  <a:pt x="0" y="462577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8585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>
                <a:solidFill>
                  <a:srgbClr val="0070BB"/>
                </a:solidFill>
              </a:rPr>
              <a:t>Find</a:t>
            </a:r>
            <a:r>
              <a:rPr spc="-285" dirty="0">
                <a:solidFill>
                  <a:srgbClr val="0070BB"/>
                </a:solidFill>
              </a:rPr>
              <a:t> </a:t>
            </a:r>
            <a:r>
              <a:rPr lang="en-US" spc="5" dirty="0">
                <a:solidFill>
                  <a:srgbClr val="0070BB"/>
                </a:solidFill>
              </a:rPr>
              <a:t>A</a:t>
            </a:r>
            <a:r>
              <a:rPr spc="5" dirty="0">
                <a:solidFill>
                  <a:srgbClr val="0070BB"/>
                </a:solidFill>
              </a:rPr>
              <a:t>dditional</a:t>
            </a:r>
            <a:r>
              <a:rPr spc="-285" dirty="0">
                <a:solidFill>
                  <a:srgbClr val="0070BB"/>
                </a:solidFill>
              </a:rPr>
              <a:t> </a:t>
            </a:r>
            <a:r>
              <a:rPr lang="en-US" spc="55" dirty="0">
                <a:solidFill>
                  <a:srgbClr val="0070BB"/>
                </a:solidFill>
              </a:rPr>
              <a:t>I</a:t>
            </a:r>
            <a:r>
              <a:rPr spc="55" dirty="0">
                <a:solidFill>
                  <a:srgbClr val="0070BB"/>
                </a:solidFill>
              </a:rPr>
              <a:t>nformation</a:t>
            </a:r>
            <a:r>
              <a:rPr spc="-285" dirty="0">
                <a:solidFill>
                  <a:srgbClr val="0070BB"/>
                </a:solidFill>
              </a:rPr>
              <a:t> </a:t>
            </a:r>
            <a:r>
              <a:rPr lang="en-US" spc="55" dirty="0">
                <a:solidFill>
                  <a:srgbClr val="0070BB"/>
                </a:solidFill>
              </a:rPr>
              <a:t>O</a:t>
            </a:r>
            <a:r>
              <a:rPr spc="55" dirty="0">
                <a:solidFill>
                  <a:srgbClr val="0070BB"/>
                </a:solidFill>
              </a:rPr>
              <a:t>utside</a:t>
            </a:r>
            <a:r>
              <a:rPr spc="-285" dirty="0">
                <a:solidFill>
                  <a:srgbClr val="0070BB"/>
                </a:solidFill>
              </a:rPr>
              <a:t> </a:t>
            </a:r>
            <a:r>
              <a:rPr spc="-240" dirty="0">
                <a:solidFill>
                  <a:srgbClr val="0070BB"/>
                </a:solidFill>
              </a:rPr>
              <a:t>VA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55774" y="2513175"/>
            <a:ext cx="8469630" cy="3000375"/>
          </a:xfrm>
          <a:custGeom>
            <a:avLst/>
            <a:gdLst/>
            <a:ahLst/>
            <a:cxnLst/>
            <a:rect l="l" t="t" r="r" b="b"/>
            <a:pathLst>
              <a:path w="8469630" h="3000375">
                <a:moveTo>
                  <a:pt x="0" y="0"/>
                </a:moveTo>
                <a:lnTo>
                  <a:pt x="8469599" y="0"/>
                </a:lnTo>
                <a:lnTo>
                  <a:pt x="8469599" y="3000299"/>
                </a:lnTo>
                <a:lnTo>
                  <a:pt x="0" y="30002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0070B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Find</a:t>
            </a:r>
            <a:r>
              <a:rPr spc="-295" dirty="0"/>
              <a:t> </a:t>
            </a:r>
            <a:r>
              <a:rPr spc="-240" dirty="0"/>
              <a:t>VA</a:t>
            </a:r>
            <a:r>
              <a:rPr spc="-290" dirty="0"/>
              <a:t> </a:t>
            </a:r>
            <a:r>
              <a:rPr spc="-10" dirty="0"/>
              <a:t>Forms</a:t>
            </a:r>
            <a:r>
              <a:rPr lang="en-US" spc="-290" dirty="0"/>
              <a:t>—</a:t>
            </a:r>
            <a:r>
              <a:rPr spc="-70" dirty="0"/>
              <a:t>Detail</a:t>
            </a:r>
            <a:r>
              <a:rPr spc="-290" dirty="0"/>
              <a:t> </a:t>
            </a:r>
            <a:r>
              <a:rPr spc="-30" dirty="0"/>
              <a:t>Pages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924" y="359462"/>
            <a:ext cx="9831475" cy="9047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45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10" dirty="0">
                <a:solidFill>
                  <a:srgbClr val="A7A7A7"/>
                </a:solidFill>
                <a:latin typeface="Calibri"/>
                <a:cs typeface="Calibri"/>
              </a:rPr>
              <a:t>Detail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0" dirty="0">
                <a:solidFill>
                  <a:srgbClr val="A7A7A7"/>
                </a:solidFill>
                <a:latin typeface="Calibri"/>
                <a:cs typeface="Calibri"/>
              </a:rPr>
              <a:t>Pages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  <a:p>
            <a:pPr marL="39370">
              <a:lnSpc>
                <a:spcPct val="100000"/>
              </a:lnSpc>
              <a:spcBef>
                <a:spcPts val="490"/>
              </a:spcBef>
            </a:pPr>
            <a:r>
              <a:rPr lang="en-US" spc="-40" dirty="0">
                <a:solidFill>
                  <a:srgbClr val="0070BB"/>
                </a:solidFill>
              </a:rPr>
              <a:t>Locating </a:t>
            </a:r>
            <a:r>
              <a:rPr spc="-70" dirty="0">
                <a:solidFill>
                  <a:srgbClr val="0070BB"/>
                </a:solidFill>
              </a:rPr>
              <a:t>Detail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-25" dirty="0">
                <a:solidFill>
                  <a:srgbClr val="0070BB"/>
                </a:solidFill>
              </a:rPr>
              <a:t>Pages</a:t>
            </a:r>
            <a:r>
              <a:rPr lang="en-US" spc="-25" dirty="0">
                <a:solidFill>
                  <a:srgbClr val="0070BB"/>
                </a:solidFill>
              </a:rPr>
              <a:t> via Search Engine</a:t>
            </a:r>
            <a:endParaRPr spc="-25" dirty="0">
              <a:solidFill>
                <a:srgbClr val="0070BB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38325" y="1479258"/>
            <a:ext cx="7601344" cy="5110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433562" y="1409387"/>
            <a:ext cx="7611109" cy="5275580"/>
          </a:xfrm>
          <a:custGeom>
            <a:avLst/>
            <a:gdLst/>
            <a:ahLst/>
            <a:cxnLst/>
            <a:rect l="l" t="t" r="r" b="b"/>
            <a:pathLst>
              <a:path w="7611109" h="5275580">
                <a:moveTo>
                  <a:pt x="0" y="0"/>
                </a:moveTo>
                <a:lnTo>
                  <a:pt x="7610869" y="0"/>
                </a:lnTo>
                <a:lnTo>
                  <a:pt x="7610869" y="5275124"/>
                </a:lnTo>
                <a:lnTo>
                  <a:pt x="0" y="52751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785100" y="2688950"/>
            <a:ext cx="4843780" cy="969010"/>
          </a:xfrm>
          <a:custGeom>
            <a:avLst/>
            <a:gdLst/>
            <a:ahLst/>
            <a:cxnLst/>
            <a:rect l="l" t="t" r="r" b="b"/>
            <a:pathLst>
              <a:path w="4843780" h="969010">
                <a:moveTo>
                  <a:pt x="0" y="0"/>
                </a:moveTo>
                <a:lnTo>
                  <a:pt x="4843199" y="0"/>
                </a:lnTo>
                <a:lnTo>
                  <a:pt x="4843199" y="968699"/>
                </a:lnTo>
                <a:lnTo>
                  <a:pt x="0" y="9686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3400" y="1621776"/>
            <a:ext cx="2509520" cy="109574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6080" marR="5080" indent="-330200">
              <a:lnSpc>
                <a:spcPts val="1650"/>
              </a:lnSpc>
              <a:spcBef>
                <a:spcPts val="180"/>
              </a:spcBef>
              <a:buAutoNum type="arabicPeriod"/>
              <a:tabLst>
                <a:tab pos="386080" algn="l"/>
                <a:tab pos="386715" algn="l"/>
              </a:tabLst>
            </a:pPr>
            <a:r>
              <a:rPr sz="1400" spc="70" dirty="0">
                <a:latin typeface="Calibri"/>
                <a:cs typeface="Calibri"/>
              </a:rPr>
              <a:t>Search </a:t>
            </a:r>
            <a:r>
              <a:rPr sz="1400" dirty="0">
                <a:latin typeface="Calibri"/>
                <a:cs typeface="Calibri"/>
              </a:rPr>
              <a:t>for </a:t>
            </a:r>
            <a:r>
              <a:rPr sz="1400" spc="65" dirty="0">
                <a:latin typeface="Calibri"/>
                <a:cs typeface="Calibri"/>
              </a:rPr>
              <a:t>a </a:t>
            </a:r>
            <a:r>
              <a:rPr sz="1400" spc="20" dirty="0">
                <a:latin typeface="Calibri"/>
                <a:cs typeface="Calibri"/>
              </a:rPr>
              <a:t>particular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form  </a:t>
            </a:r>
            <a:r>
              <a:rPr sz="1400" spc="40" dirty="0">
                <a:latin typeface="Calibri"/>
                <a:cs typeface="Calibri"/>
              </a:rPr>
              <a:t>organically </a:t>
            </a:r>
            <a:r>
              <a:rPr sz="1400" spc="45" dirty="0">
                <a:latin typeface="Calibri"/>
                <a:cs typeface="Calibri"/>
              </a:rPr>
              <a:t>on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75" dirty="0">
                <a:latin typeface="Calibri"/>
                <a:cs typeface="Calibri"/>
              </a:rPr>
              <a:t>Google</a:t>
            </a:r>
            <a:r>
              <a:rPr lang="en-US" sz="1400" spc="75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1350" dirty="0">
              <a:latin typeface="Calibri"/>
              <a:cs typeface="Calibri"/>
            </a:endParaRPr>
          </a:p>
          <a:p>
            <a:pPr marL="386080" marR="49530" indent="-374015">
              <a:lnSpc>
                <a:spcPts val="1650"/>
              </a:lnSpc>
              <a:buAutoNum type="arabicPeriod"/>
              <a:tabLst>
                <a:tab pos="386080" algn="l"/>
                <a:tab pos="386715" algn="l"/>
              </a:tabLst>
            </a:pPr>
            <a:r>
              <a:rPr sz="1400" spc="45" dirty="0">
                <a:latin typeface="Calibri"/>
                <a:cs typeface="Calibri"/>
              </a:rPr>
              <a:t>Results </a:t>
            </a:r>
            <a:r>
              <a:rPr lang="en-US" sz="1400" spc="45" dirty="0">
                <a:latin typeface="Calibri"/>
                <a:cs typeface="Calibri"/>
              </a:rPr>
              <a:t>will </a:t>
            </a:r>
            <a:r>
              <a:rPr sz="1400" spc="45" dirty="0">
                <a:latin typeface="Calibri"/>
                <a:cs typeface="Calibri"/>
              </a:rPr>
              <a:t>include </a:t>
            </a:r>
            <a:r>
              <a:rPr sz="1400" spc="40" dirty="0">
                <a:latin typeface="Calibri"/>
                <a:cs typeface="Calibri"/>
              </a:rPr>
              <a:t>links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75" dirty="0">
                <a:latin typeface="Calibri"/>
                <a:cs typeface="Calibri"/>
              </a:rPr>
              <a:t>legacy </a:t>
            </a:r>
            <a:r>
              <a:rPr sz="1400" spc="80" dirty="0">
                <a:latin typeface="Calibri"/>
                <a:cs typeface="Calibri"/>
              </a:rPr>
              <a:t>VA </a:t>
            </a:r>
            <a:r>
              <a:rPr sz="1400" spc="40" dirty="0">
                <a:latin typeface="Calibri"/>
                <a:cs typeface="Calibri"/>
              </a:rPr>
              <a:t>Form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90" dirty="0">
                <a:latin typeface="Calibri"/>
                <a:cs typeface="Calibri"/>
              </a:rPr>
              <a:t>pages</a:t>
            </a:r>
            <a:r>
              <a:rPr lang="en-US" sz="1400" spc="90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9271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45" dirty="0">
                <a:solidFill>
                  <a:srgbClr val="0070BB"/>
                </a:solidFill>
              </a:rPr>
              <a:t>Locating Detail Pages via Find a VA Form</a:t>
            </a:r>
            <a:endParaRPr spc="-55" dirty="0">
              <a:solidFill>
                <a:srgbClr val="0070BB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02EAB7-2970-46B5-821B-A2709401ACB2}"/>
              </a:ext>
            </a:extLst>
          </p:cNvPr>
          <p:cNvGrpSpPr/>
          <p:nvPr/>
        </p:nvGrpSpPr>
        <p:grpSpPr>
          <a:xfrm>
            <a:off x="2630760" y="1218978"/>
            <a:ext cx="7023820" cy="5458610"/>
            <a:chOff x="2630760" y="1218978"/>
            <a:chExt cx="7023820" cy="545861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13D6F91-845D-4500-966E-B5044487ED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0404"/>
            <a:stretch/>
          </p:blipFill>
          <p:spPr>
            <a:xfrm>
              <a:off x="2630760" y="1218978"/>
              <a:ext cx="6981825" cy="460057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568FB11-A22A-48C8-8FEF-8DE1B1680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8600" y="4236566"/>
              <a:ext cx="1600200" cy="30773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5615F05-F890-4DAF-B6A1-6102EB007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72755" y="4610663"/>
              <a:ext cx="6981825" cy="2066925"/>
            </a:xfrm>
            <a:prstGeom prst="rect">
              <a:avLst/>
            </a:prstGeom>
          </p:spPr>
        </p:pic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BD949CD2-C1C7-41C0-82D6-E6DA30603BCE}"/>
                </a:ext>
              </a:extLst>
            </p:cNvPr>
            <p:cNvSpPr/>
            <p:nvPr/>
          </p:nvSpPr>
          <p:spPr>
            <a:xfrm>
              <a:off x="2683436" y="1296370"/>
              <a:ext cx="6854281" cy="5350888"/>
            </a:xfrm>
            <a:custGeom>
              <a:avLst/>
              <a:gdLst/>
              <a:ahLst/>
              <a:cxnLst/>
              <a:rect l="l" t="t" r="r" b="b"/>
              <a:pathLst>
                <a:path w="5101590" h="5055235">
                  <a:moveTo>
                    <a:pt x="0" y="0"/>
                  </a:moveTo>
                  <a:lnTo>
                    <a:pt x="5101498" y="0"/>
                  </a:lnTo>
                  <a:lnTo>
                    <a:pt x="5101498" y="5054902"/>
                  </a:lnTo>
                  <a:lnTo>
                    <a:pt x="0" y="505490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6">
              <a:extLst>
                <a:ext uri="{FF2B5EF4-FFF2-40B4-BE49-F238E27FC236}">
                  <a16:creationId xmlns:a16="http://schemas.microsoft.com/office/drawing/2014/main" id="{C5E2223E-E969-4DBA-BA91-E6F468DDB619}"/>
                </a:ext>
              </a:extLst>
            </p:cNvPr>
            <p:cNvSpPr/>
            <p:nvPr/>
          </p:nvSpPr>
          <p:spPr>
            <a:xfrm>
              <a:off x="2743200" y="4724400"/>
              <a:ext cx="4876800" cy="381000"/>
            </a:xfrm>
            <a:custGeom>
              <a:avLst/>
              <a:gdLst/>
              <a:ahLst/>
              <a:cxnLst/>
              <a:rect l="l" t="t" r="r" b="b"/>
              <a:pathLst>
                <a:path w="1597025" h="302260">
                  <a:moveTo>
                    <a:pt x="0" y="0"/>
                  </a:moveTo>
                  <a:lnTo>
                    <a:pt x="1596899" y="0"/>
                  </a:lnTo>
                  <a:lnTo>
                    <a:pt x="1596899" y="302099"/>
                  </a:lnTo>
                  <a:lnTo>
                    <a:pt x="0" y="3020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84451DB-1995-4DD0-94DB-BBE56F7E65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2239" y="4040265"/>
            <a:ext cx="2705478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14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924" y="359462"/>
            <a:ext cx="5411875" cy="9047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45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10" dirty="0">
                <a:solidFill>
                  <a:srgbClr val="A7A7A7"/>
                </a:solidFill>
                <a:latin typeface="Calibri"/>
                <a:cs typeface="Calibri"/>
              </a:rPr>
              <a:t>Detail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0" dirty="0">
                <a:solidFill>
                  <a:srgbClr val="A7A7A7"/>
                </a:solidFill>
                <a:latin typeface="Calibri"/>
                <a:cs typeface="Calibri"/>
              </a:rPr>
              <a:t>Pages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  <a:p>
            <a:pPr marL="39370">
              <a:lnSpc>
                <a:spcPct val="100000"/>
              </a:lnSpc>
              <a:spcBef>
                <a:spcPts val="490"/>
              </a:spcBef>
            </a:pPr>
            <a:r>
              <a:rPr spc="20" dirty="0">
                <a:solidFill>
                  <a:srgbClr val="0070BB"/>
                </a:solidFill>
              </a:rPr>
              <a:t>Sample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spc="-25" dirty="0">
                <a:solidFill>
                  <a:srgbClr val="0070BB"/>
                </a:solidFill>
              </a:rPr>
              <a:t>Form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-70" dirty="0">
                <a:solidFill>
                  <a:srgbClr val="0070BB"/>
                </a:solidFill>
              </a:rPr>
              <a:t>Detail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lang="en-US" spc="60" dirty="0">
                <a:solidFill>
                  <a:srgbClr val="0070BB"/>
                </a:solidFill>
              </a:rPr>
              <a:t>P</a:t>
            </a:r>
            <a:r>
              <a:rPr spc="60" dirty="0">
                <a:solidFill>
                  <a:srgbClr val="0070BB"/>
                </a:solidFill>
              </a:rPr>
              <a:t>age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B501CF-2876-4628-B8B7-EDED2C04B5CC}"/>
              </a:ext>
            </a:extLst>
          </p:cNvPr>
          <p:cNvGrpSpPr/>
          <p:nvPr/>
        </p:nvGrpSpPr>
        <p:grpSpPr>
          <a:xfrm>
            <a:off x="915508" y="1295400"/>
            <a:ext cx="4647092" cy="1201471"/>
            <a:chOff x="610708" y="1343921"/>
            <a:chExt cx="4647092" cy="120147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117FCA-5A34-489C-8DD2-2030161ABAB4}"/>
                </a:ext>
              </a:extLst>
            </p:cNvPr>
            <p:cNvSpPr/>
            <p:nvPr/>
          </p:nvSpPr>
          <p:spPr>
            <a:xfrm>
              <a:off x="610708" y="1343921"/>
              <a:ext cx="3961292" cy="120147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631842" y="1399636"/>
              <a:ext cx="4625958" cy="109004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ts val="1435"/>
                </a:lnSpc>
                <a:spcBef>
                  <a:spcPts val="100"/>
                </a:spcBef>
              </a:pPr>
              <a:r>
                <a:rPr lang="en-US" sz="1200" spc="95" dirty="0">
                  <a:latin typeface="Calibri"/>
                  <a:cs typeface="Calibri"/>
                </a:rPr>
                <a:t>Form Detail pages with </a:t>
              </a:r>
              <a:r>
                <a:rPr lang="en-US" sz="1200" b="1" spc="95" dirty="0">
                  <a:latin typeface="Calibri"/>
                  <a:cs typeface="Calibri"/>
                </a:rPr>
                <a:t>maximum</a:t>
              </a:r>
              <a:r>
                <a:rPr lang="en-US" sz="1200" spc="95" dirty="0">
                  <a:latin typeface="Calibri"/>
                  <a:cs typeface="Calibri"/>
                </a:rPr>
                <a:t> </a:t>
              </a:r>
              <a:r>
                <a:rPr sz="1200" dirty="0">
                  <a:latin typeface="Calibri"/>
                  <a:cs typeface="Calibri"/>
                </a:rPr>
                <a:t>form </a:t>
              </a:r>
              <a:r>
                <a:rPr sz="1200" spc="30" dirty="0">
                  <a:latin typeface="Calibri"/>
                  <a:cs typeface="Calibri"/>
                </a:rPr>
                <a:t>data </a:t>
              </a:r>
              <a:r>
                <a:rPr lang="en-US" sz="1200" spc="35" dirty="0">
                  <a:latin typeface="Calibri"/>
                  <a:cs typeface="Calibri"/>
                </a:rPr>
                <a:t>provide:</a:t>
              </a:r>
              <a:endParaRPr sz="1200" dirty="0">
                <a:latin typeface="Calibri"/>
                <a:cs typeface="Calibri"/>
              </a:endParaRPr>
            </a:p>
            <a:p>
              <a:pPr marL="469900" indent="-320675">
                <a:lnSpc>
                  <a:spcPts val="1425"/>
                </a:lnSpc>
                <a:buFont typeface="Arial"/>
                <a:buChar char="●"/>
                <a:tabLst>
                  <a:tab pos="469265" algn="l"/>
                  <a:tab pos="469900" algn="l"/>
                </a:tabLst>
              </a:pPr>
              <a:r>
                <a:rPr lang="en-US" sz="1200" spc="95" dirty="0">
                  <a:latin typeface="Calibri"/>
                  <a:cs typeface="Calibri"/>
                </a:rPr>
                <a:t>Information on when to use the form</a:t>
              </a:r>
            </a:p>
            <a:p>
              <a:pPr marL="469900" indent="-320675">
                <a:lnSpc>
                  <a:spcPts val="1425"/>
                </a:lnSpc>
                <a:buFont typeface="Arial"/>
                <a:buChar char="●"/>
                <a:tabLst>
                  <a:tab pos="469265" algn="l"/>
                  <a:tab pos="469900" algn="l"/>
                </a:tabLst>
              </a:pPr>
              <a:r>
                <a:rPr sz="1200" spc="95" dirty="0">
                  <a:latin typeface="Calibri"/>
                  <a:cs typeface="Calibri"/>
                </a:rPr>
                <a:t>PDF</a:t>
              </a:r>
              <a:r>
                <a:rPr sz="1200" spc="30" dirty="0">
                  <a:latin typeface="Calibri"/>
                  <a:cs typeface="Calibri"/>
                </a:rPr>
                <a:t> </a:t>
              </a:r>
              <a:r>
                <a:rPr sz="1200" spc="40" dirty="0">
                  <a:latin typeface="Calibri"/>
                  <a:cs typeface="Calibri"/>
                </a:rPr>
                <a:t>download</a:t>
              </a:r>
              <a:r>
                <a:rPr lang="en-US" sz="1200" spc="40" dirty="0">
                  <a:latin typeface="Calibri"/>
                  <a:cs typeface="Calibri"/>
                </a:rPr>
                <a:t> link (works same as search page)</a:t>
              </a:r>
              <a:endParaRPr sz="1200" dirty="0">
                <a:latin typeface="Calibri"/>
                <a:cs typeface="Calibri"/>
              </a:endParaRPr>
            </a:p>
            <a:p>
              <a:pPr marL="469900" indent="-320675">
                <a:lnSpc>
                  <a:spcPts val="1425"/>
                </a:lnSpc>
                <a:buFont typeface="Arial"/>
                <a:buChar char="●"/>
                <a:tabLst>
                  <a:tab pos="469265" algn="l"/>
                  <a:tab pos="469900" algn="l"/>
                </a:tabLst>
              </a:pPr>
              <a:r>
                <a:rPr sz="1200" spc="40" dirty="0">
                  <a:latin typeface="Calibri"/>
                  <a:cs typeface="Calibri"/>
                </a:rPr>
                <a:t>Online </a:t>
              </a:r>
              <a:r>
                <a:rPr sz="1200" spc="15" dirty="0">
                  <a:latin typeface="Calibri"/>
                  <a:cs typeface="Calibri"/>
                </a:rPr>
                <a:t>Tool</a:t>
              </a:r>
              <a:r>
                <a:rPr lang="en-US" sz="1200" spc="15" dirty="0">
                  <a:latin typeface="Calibri"/>
                  <a:cs typeface="Calibri"/>
                </a:rPr>
                <a:t> link</a:t>
              </a:r>
              <a:r>
                <a:rPr sz="1200" spc="15" dirty="0">
                  <a:latin typeface="Calibri"/>
                  <a:cs typeface="Calibri"/>
                </a:rPr>
                <a:t> </a:t>
              </a:r>
              <a:r>
                <a:rPr sz="1200" dirty="0">
                  <a:latin typeface="Calibri"/>
                  <a:cs typeface="Calibri"/>
                </a:rPr>
                <a:t>for </a:t>
              </a:r>
              <a:r>
                <a:rPr sz="1200" spc="20" dirty="0">
                  <a:latin typeface="Calibri"/>
                  <a:cs typeface="Calibri"/>
                </a:rPr>
                <a:t>the</a:t>
              </a:r>
              <a:r>
                <a:rPr sz="1200" spc="75" dirty="0">
                  <a:latin typeface="Calibri"/>
                  <a:cs typeface="Calibri"/>
                </a:rPr>
                <a:t> </a:t>
              </a:r>
              <a:r>
                <a:rPr sz="1200" dirty="0">
                  <a:latin typeface="Calibri"/>
                  <a:cs typeface="Calibri"/>
                </a:rPr>
                <a:t>form</a:t>
              </a:r>
            </a:p>
            <a:p>
              <a:pPr marL="469900" indent="-320675">
                <a:lnSpc>
                  <a:spcPts val="1425"/>
                </a:lnSpc>
                <a:buFont typeface="Arial"/>
                <a:buChar char="●"/>
                <a:tabLst>
                  <a:tab pos="469265" algn="l"/>
                  <a:tab pos="469900" algn="l"/>
                </a:tabLst>
              </a:pPr>
              <a:r>
                <a:rPr lang="en-US" sz="1200" spc="35" dirty="0">
                  <a:latin typeface="Calibri"/>
                  <a:cs typeface="Calibri"/>
                </a:rPr>
                <a:t>Information about r</a:t>
              </a:r>
              <a:r>
                <a:rPr sz="1200" spc="35" dirty="0">
                  <a:latin typeface="Calibri"/>
                  <a:cs typeface="Calibri"/>
                </a:rPr>
                <a:t>elated</a:t>
              </a:r>
              <a:r>
                <a:rPr sz="1200" spc="30" dirty="0">
                  <a:latin typeface="Calibri"/>
                  <a:cs typeface="Calibri"/>
                </a:rPr>
                <a:t> </a:t>
              </a:r>
              <a:r>
                <a:rPr sz="1200" spc="20" dirty="0">
                  <a:latin typeface="Calibri"/>
                  <a:cs typeface="Calibri"/>
                </a:rPr>
                <a:t>forms</a:t>
              </a:r>
              <a:endParaRPr sz="1200" dirty="0">
                <a:latin typeface="Calibri"/>
                <a:cs typeface="Calibri"/>
              </a:endParaRPr>
            </a:p>
            <a:p>
              <a:pPr marL="469900" indent="-320675">
                <a:lnSpc>
                  <a:spcPts val="1430"/>
                </a:lnSpc>
                <a:buFont typeface="Arial"/>
                <a:buChar char="●"/>
                <a:tabLst>
                  <a:tab pos="469265" algn="l"/>
                  <a:tab pos="469900" algn="l"/>
                </a:tabLst>
              </a:pPr>
              <a:r>
                <a:rPr lang="en-US" sz="1200" spc="30" dirty="0">
                  <a:latin typeface="Calibri"/>
                  <a:cs typeface="Calibri"/>
                </a:rPr>
                <a:t>Links to h</a:t>
              </a:r>
              <a:r>
                <a:rPr sz="1200" spc="30" dirty="0">
                  <a:latin typeface="Calibri"/>
                  <a:cs typeface="Calibri"/>
                </a:rPr>
                <a:t>elpful </a:t>
              </a:r>
              <a:r>
                <a:rPr sz="1200" spc="25" dirty="0">
                  <a:latin typeface="Calibri"/>
                  <a:cs typeface="Calibri"/>
                </a:rPr>
                <a:t>tools </a:t>
              </a:r>
              <a:r>
                <a:rPr sz="1200" spc="55" dirty="0">
                  <a:latin typeface="Calibri"/>
                  <a:cs typeface="Calibri"/>
                </a:rPr>
                <a:t>across</a:t>
              </a:r>
              <a:r>
                <a:rPr sz="1200" spc="45" dirty="0">
                  <a:latin typeface="Calibri"/>
                  <a:cs typeface="Calibri"/>
                </a:rPr>
                <a:t> </a:t>
              </a:r>
              <a:r>
                <a:rPr sz="1200" spc="50" dirty="0">
                  <a:latin typeface="Calibri"/>
                  <a:cs typeface="Calibri"/>
                </a:rPr>
                <a:t>VA.gov</a:t>
              </a:r>
              <a:endParaRPr sz="1200" dirty="0">
                <a:latin typeface="Calibri"/>
                <a:cs typeface="Calibri"/>
              </a:endParaRPr>
            </a:p>
          </p:txBody>
        </p:sp>
      </p:grpSp>
      <p:sp>
        <p:nvSpPr>
          <p:cNvPr id="5" name="object 5"/>
          <p:cNvSpPr/>
          <p:nvPr/>
        </p:nvSpPr>
        <p:spPr>
          <a:xfrm>
            <a:off x="607924" y="2584129"/>
            <a:ext cx="4962525" cy="4013200"/>
          </a:xfrm>
          <a:custGeom>
            <a:avLst/>
            <a:gdLst/>
            <a:ahLst/>
            <a:cxnLst/>
            <a:rect l="l" t="t" r="r" b="b"/>
            <a:pathLst>
              <a:path w="4962525" h="4013200">
                <a:moveTo>
                  <a:pt x="0" y="0"/>
                </a:moveTo>
                <a:lnTo>
                  <a:pt x="4962324" y="0"/>
                </a:lnTo>
                <a:lnTo>
                  <a:pt x="4962324" y="4012574"/>
                </a:lnTo>
                <a:lnTo>
                  <a:pt x="0" y="401257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6802827" y="1083875"/>
            <a:ext cx="4590070" cy="51807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663062" y="1079112"/>
            <a:ext cx="4853305" cy="5190490"/>
          </a:xfrm>
          <a:custGeom>
            <a:avLst/>
            <a:gdLst/>
            <a:ahLst/>
            <a:cxnLst/>
            <a:rect l="l" t="t" r="r" b="b"/>
            <a:pathLst>
              <a:path w="4853305" h="5190490">
                <a:moveTo>
                  <a:pt x="0" y="0"/>
                </a:moveTo>
                <a:lnTo>
                  <a:pt x="4852724" y="0"/>
                </a:lnTo>
                <a:lnTo>
                  <a:pt x="4852724" y="5190242"/>
                </a:lnTo>
                <a:lnTo>
                  <a:pt x="0" y="519024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6576775" y="1129700"/>
            <a:ext cx="190500" cy="2779395"/>
          </a:xfrm>
          <a:custGeom>
            <a:avLst/>
            <a:gdLst/>
            <a:ahLst/>
            <a:cxnLst/>
            <a:rect l="l" t="t" r="r" b="b"/>
            <a:pathLst>
              <a:path w="190500" h="2779395">
                <a:moveTo>
                  <a:pt x="189899" y="2778899"/>
                </a:moveTo>
                <a:lnTo>
                  <a:pt x="115982" y="2777656"/>
                </a:lnTo>
                <a:lnTo>
                  <a:pt x="55620" y="2774265"/>
                </a:lnTo>
                <a:lnTo>
                  <a:pt x="14923" y="2769235"/>
                </a:lnTo>
                <a:lnTo>
                  <a:pt x="0" y="2763075"/>
                </a:lnTo>
                <a:lnTo>
                  <a:pt x="0" y="15824"/>
                </a:lnTo>
                <a:lnTo>
                  <a:pt x="55619" y="4634"/>
                </a:lnTo>
                <a:lnTo>
                  <a:pt x="117228" y="1204"/>
                </a:lnTo>
                <a:lnTo>
                  <a:pt x="152679" y="306"/>
                </a:lnTo>
                <a:lnTo>
                  <a:pt x="189899" y="0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6964750" y="4106650"/>
            <a:ext cx="4258310" cy="2101215"/>
          </a:xfrm>
          <a:custGeom>
            <a:avLst/>
            <a:gdLst/>
            <a:ahLst/>
            <a:cxnLst/>
            <a:rect l="l" t="t" r="r" b="b"/>
            <a:pathLst>
              <a:path w="4258309" h="2101215">
                <a:moveTo>
                  <a:pt x="0" y="0"/>
                </a:moveTo>
                <a:lnTo>
                  <a:pt x="4257899" y="0"/>
                </a:lnTo>
                <a:lnTo>
                  <a:pt x="4257899" y="2100899"/>
                </a:lnTo>
                <a:lnTo>
                  <a:pt x="0" y="21008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E04F8BC-732A-479F-8585-1A76C3563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91" y="2741399"/>
            <a:ext cx="4353567" cy="382934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799103" y="5029200"/>
            <a:ext cx="3266159" cy="1469338"/>
          </a:xfrm>
          <a:custGeom>
            <a:avLst/>
            <a:gdLst/>
            <a:ahLst/>
            <a:cxnLst/>
            <a:rect l="l" t="t" r="r" b="b"/>
            <a:pathLst>
              <a:path w="3389629" h="1511935">
                <a:moveTo>
                  <a:pt x="0" y="0"/>
                </a:moveTo>
                <a:lnTo>
                  <a:pt x="3389099" y="0"/>
                </a:lnTo>
                <a:lnTo>
                  <a:pt x="3389099" y="1511699"/>
                </a:lnTo>
                <a:lnTo>
                  <a:pt x="0" y="15116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575" y="687511"/>
            <a:ext cx="1940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>
                <a:solidFill>
                  <a:srgbClr val="0070BB"/>
                </a:solidFill>
              </a:rPr>
              <a:t>C</a:t>
            </a:r>
            <a:r>
              <a:rPr spc="90" dirty="0">
                <a:solidFill>
                  <a:srgbClr val="0070BB"/>
                </a:solidFill>
              </a:rPr>
              <a:t>on</a:t>
            </a:r>
            <a:r>
              <a:rPr spc="20" dirty="0">
                <a:solidFill>
                  <a:srgbClr val="0070BB"/>
                </a:solidFill>
              </a:rPr>
              <a:t>t</a:t>
            </a:r>
            <a:r>
              <a:rPr spc="55" dirty="0">
                <a:solidFill>
                  <a:srgbClr val="0070BB"/>
                </a:solidFill>
              </a:rPr>
              <a:t>en</a:t>
            </a:r>
            <a:r>
              <a:rPr dirty="0">
                <a:solidFill>
                  <a:srgbClr val="0070BB"/>
                </a:solidFill>
              </a:rPr>
              <a:t>t</a:t>
            </a:r>
            <a:r>
              <a:rPr spc="50" dirty="0">
                <a:solidFill>
                  <a:srgbClr val="0070BB"/>
                </a:solidFill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1525506"/>
            <a:ext cx="5486400" cy="4326890"/>
          </a:xfrm>
          <a:custGeom>
            <a:avLst/>
            <a:gdLst/>
            <a:ahLst/>
            <a:cxnLst/>
            <a:rect l="l" t="t" r="r" b="b"/>
            <a:pathLst>
              <a:path w="5486400" h="4326890">
                <a:moveTo>
                  <a:pt x="0" y="0"/>
                </a:moveTo>
                <a:lnTo>
                  <a:pt x="5486399" y="0"/>
                </a:lnTo>
                <a:lnTo>
                  <a:pt x="5486399" y="4326599"/>
                </a:lnTo>
                <a:lnTo>
                  <a:pt x="0" y="4326599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525506"/>
            <a:ext cx="5486400" cy="3183564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</a:pPr>
            <a:r>
              <a:rPr sz="2000" u="heavy" spc="50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Find </a:t>
            </a:r>
            <a:r>
              <a:rPr sz="2000" u="heavy" spc="-10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VA </a:t>
            </a:r>
            <a:r>
              <a:rPr sz="2000" u="heavy" spc="3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Forms</a:t>
            </a:r>
            <a:r>
              <a:rPr lang="en-US" sz="2000" u="heavy" spc="3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—</a:t>
            </a:r>
            <a:r>
              <a:rPr sz="2000" u="heavy" spc="40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Search</a:t>
            </a:r>
            <a:endParaRPr sz="2000" dirty="0">
              <a:latin typeface="Calibri"/>
              <a:cs typeface="Calibri"/>
            </a:endParaRPr>
          </a:p>
          <a:p>
            <a:pPr marL="685800" indent="-382270">
              <a:lnSpc>
                <a:spcPct val="100000"/>
              </a:lnSpc>
              <a:spcBef>
                <a:spcPts val="1275"/>
              </a:spcBef>
              <a:buFont typeface="Arial"/>
              <a:buChar char="●"/>
              <a:tabLst>
                <a:tab pos="685165" algn="l"/>
                <a:tab pos="685800" algn="l"/>
              </a:tabLst>
            </a:pPr>
            <a:r>
              <a:rPr sz="2000" spc="30" dirty="0">
                <a:solidFill>
                  <a:srgbClr val="454454"/>
                </a:solidFill>
                <a:latin typeface="Calibri"/>
                <a:cs typeface="Calibri"/>
              </a:rPr>
              <a:t>Navigating </a:t>
            </a:r>
            <a:r>
              <a:rPr sz="2000" dirty="0">
                <a:solidFill>
                  <a:srgbClr val="454454"/>
                </a:solidFill>
                <a:latin typeface="Calibri"/>
                <a:cs typeface="Calibri"/>
              </a:rPr>
              <a:t>to </a:t>
            </a:r>
            <a:r>
              <a:rPr sz="2000" spc="50" dirty="0">
                <a:solidFill>
                  <a:srgbClr val="454454"/>
                </a:solidFill>
                <a:latin typeface="Calibri"/>
                <a:cs typeface="Calibri"/>
              </a:rPr>
              <a:t>Find </a:t>
            </a:r>
            <a:r>
              <a:rPr sz="2000" spc="-105" dirty="0">
                <a:solidFill>
                  <a:srgbClr val="454454"/>
                </a:solidFill>
                <a:latin typeface="Calibri"/>
                <a:cs typeface="Calibri"/>
              </a:rPr>
              <a:t>VA </a:t>
            </a:r>
            <a:r>
              <a:rPr sz="2000" spc="35" dirty="0">
                <a:solidFill>
                  <a:srgbClr val="454454"/>
                </a:solidFill>
                <a:latin typeface="Calibri"/>
                <a:cs typeface="Calibri"/>
              </a:rPr>
              <a:t>Forms</a:t>
            </a:r>
            <a:r>
              <a:rPr lang="en-US" sz="2000" spc="-325" dirty="0">
                <a:solidFill>
                  <a:srgbClr val="454454"/>
                </a:solidFill>
                <a:latin typeface="Calibri"/>
                <a:cs typeface="Calibri"/>
              </a:rPr>
              <a:t>—</a:t>
            </a:r>
            <a:r>
              <a:rPr sz="2000" spc="40" dirty="0">
                <a:solidFill>
                  <a:srgbClr val="454454"/>
                </a:solidFill>
                <a:latin typeface="Calibri"/>
                <a:cs typeface="Calibri"/>
              </a:rPr>
              <a:t>Search</a:t>
            </a:r>
            <a:endParaRPr sz="2000" dirty="0">
              <a:latin typeface="Calibri"/>
              <a:cs typeface="Calibri"/>
            </a:endParaRPr>
          </a:p>
          <a:p>
            <a:pPr marL="685800" indent="-382270">
              <a:lnSpc>
                <a:spcPct val="100000"/>
              </a:lnSpc>
              <a:spcBef>
                <a:spcPts val="475"/>
              </a:spcBef>
              <a:buFont typeface="Arial"/>
              <a:buChar char="●"/>
              <a:tabLst>
                <a:tab pos="685165" algn="l"/>
                <a:tab pos="685800" algn="l"/>
              </a:tabLst>
            </a:pPr>
            <a:r>
              <a:rPr sz="2000" spc="40" dirty="0">
                <a:solidFill>
                  <a:srgbClr val="454454"/>
                </a:solidFill>
                <a:latin typeface="Calibri"/>
                <a:cs typeface="Calibri"/>
              </a:rPr>
              <a:t>Search</a:t>
            </a:r>
            <a:r>
              <a:rPr sz="2000" spc="-60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lang="en-US" sz="2000" spc="15" dirty="0">
                <a:solidFill>
                  <a:srgbClr val="454454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454454"/>
                </a:solidFill>
                <a:latin typeface="Calibri"/>
                <a:cs typeface="Calibri"/>
              </a:rPr>
              <a:t>xperience</a:t>
            </a:r>
            <a:endParaRPr sz="2000" dirty="0">
              <a:latin typeface="Calibri"/>
              <a:cs typeface="Calibri"/>
            </a:endParaRPr>
          </a:p>
          <a:p>
            <a:pPr marL="685800" indent="-382270">
              <a:lnSpc>
                <a:spcPct val="100000"/>
              </a:lnSpc>
              <a:spcBef>
                <a:spcPts val="450"/>
              </a:spcBef>
              <a:buFont typeface="Arial"/>
              <a:buChar char="●"/>
              <a:tabLst>
                <a:tab pos="685165" algn="l"/>
                <a:tab pos="685800" algn="l"/>
              </a:tabLst>
            </a:pPr>
            <a:r>
              <a:rPr sz="2000" spc="30" dirty="0">
                <a:solidFill>
                  <a:srgbClr val="454454"/>
                </a:solidFill>
                <a:latin typeface="Calibri"/>
                <a:cs typeface="Calibri"/>
              </a:rPr>
              <a:t>Helpful </a:t>
            </a:r>
            <a:r>
              <a:rPr lang="en-US" sz="2000" spc="30" dirty="0">
                <a:solidFill>
                  <a:srgbClr val="454454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454454"/>
                </a:solidFill>
                <a:latin typeface="Calibri"/>
                <a:cs typeface="Calibri"/>
              </a:rPr>
              <a:t>ections </a:t>
            </a:r>
            <a:r>
              <a:rPr sz="2000" spc="50" dirty="0">
                <a:solidFill>
                  <a:srgbClr val="454454"/>
                </a:solidFill>
                <a:latin typeface="Calibri"/>
                <a:cs typeface="Calibri"/>
              </a:rPr>
              <a:t>and</a:t>
            </a:r>
            <a:r>
              <a:rPr sz="2000" spc="-229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lang="en-US" sz="2000" spc="50" dirty="0">
                <a:solidFill>
                  <a:srgbClr val="454454"/>
                </a:solidFill>
                <a:latin typeface="Calibri"/>
                <a:cs typeface="Calibri"/>
              </a:rPr>
              <a:t>L</a:t>
            </a:r>
            <a:r>
              <a:rPr sz="2000" spc="50" dirty="0">
                <a:solidFill>
                  <a:srgbClr val="454454"/>
                </a:solidFill>
                <a:latin typeface="Calibri"/>
                <a:cs typeface="Calibri"/>
              </a:rPr>
              <a:t>inks</a:t>
            </a:r>
            <a:endParaRPr sz="2000" dirty="0">
              <a:latin typeface="Calibri"/>
              <a:cs typeface="Calibri"/>
            </a:endParaRPr>
          </a:p>
          <a:p>
            <a:pPr marL="228600">
              <a:lnSpc>
                <a:spcPct val="100000"/>
              </a:lnSpc>
              <a:spcBef>
                <a:spcPts val="1250"/>
              </a:spcBef>
            </a:pPr>
            <a:r>
              <a:rPr sz="2000" u="heavy" spc="50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Find </a:t>
            </a:r>
            <a:r>
              <a:rPr sz="2000" u="heavy" spc="-10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VA </a:t>
            </a:r>
            <a:r>
              <a:rPr sz="2000" u="heavy" spc="3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Forms</a:t>
            </a:r>
            <a:r>
              <a:rPr lang="en-US" sz="2000" u="heavy" spc="3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—</a:t>
            </a:r>
            <a:r>
              <a:rPr sz="2000" u="heavy" spc="10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Detail</a:t>
            </a:r>
            <a:r>
              <a:rPr sz="2000" u="heavy" spc="-26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2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Pages</a:t>
            </a:r>
            <a:endParaRPr sz="2000" dirty="0">
              <a:latin typeface="Calibri"/>
              <a:cs typeface="Calibri"/>
            </a:endParaRPr>
          </a:p>
          <a:p>
            <a:pPr marL="685800" indent="-382270">
              <a:lnSpc>
                <a:spcPct val="100000"/>
              </a:lnSpc>
              <a:spcBef>
                <a:spcPts val="1275"/>
              </a:spcBef>
              <a:buFont typeface="Arial"/>
              <a:buChar char="●"/>
              <a:tabLst>
                <a:tab pos="685165" algn="l"/>
                <a:tab pos="685800" algn="l"/>
              </a:tabLst>
            </a:pPr>
            <a:r>
              <a:rPr sz="2000" spc="30" dirty="0">
                <a:solidFill>
                  <a:srgbClr val="454454"/>
                </a:solidFill>
                <a:latin typeface="Calibri"/>
                <a:cs typeface="Calibri"/>
              </a:rPr>
              <a:t>Navigating</a:t>
            </a:r>
            <a:r>
              <a:rPr sz="2000" spc="-60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54454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sz="2000" spc="50" dirty="0">
                <a:solidFill>
                  <a:srgbClr val="454454"/>
                </a:solidFill>
                <a:latin typeface="Calibri"/>
                <a:cs typeface="Calibri"/>
              </a:rPr>
              <a:t>Find</a:t>
            </a:r>
            <a:r>
              <a:rPr sz="2000" spc="-55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sz="2000" spc="-105" dirty="0">
                <a:solidFill>
                  <a:srgbClr val="454454"/>
                </a:solidFill>
                <a:latin typeface="Calibri"/>
                <a:cs typeface="Calibri"/>
              </a:rPr>
              <a:t>VA</a:t>
            </a:r>
            <a:r>
              <a:rPr sz="2000" spc="-55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sz="2000" spc="35" dirty="0">
                <a:solidFill>
                  <a:srgbClr val="454454"/>
                </a:solidFill>
                <a:latin typeface="Calibri"/>
                <a:cs typeface="Calibri"/>
              </a:rPr>
              <a:t>Forms</a:t>
            </a:r>
            <a:r>
              <a:rPr lang="en-US" sz="2000" spc="-55" dirty="0">
                <a:solidFill>
                  <a:srgbClr val="454454"/>
                </a:solidFill>
                <a:latin typeface="Calibri"/>
                <a:cs typeface="Calibri"/>
              </a:rPr>
              <a:t>—</a:t>
            </a:r>
            <a:r>
              <a:rPr sz="2000" spc="10" dirty="0">
                <a:solidFill>
                  <a:srgbClr val="454454"/>
                </a:solidFill>
                <a:latin typeface="Calibri"/>
                <a:cs typeface="Calibri"/>
              </a:rPr>
              <a:t>Detail</a:t>
            </a:r>
            <a:r>
              <a:rPr sz="2000" spc="-60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454454"/>
                </a:solidFill>
                <a:latin typeface="Calibri"/>
                <a:cs typeface="Calibri"/>
              </a:rPr>
              <a:t>Pages</a:t>
            </a:r>
            <a:endParaRPr sz="2000" dirty="0">
              <a:latin typeface="Calibri"/>
              <a:cs typeface="Calibri"/>
            </a:endParaRPr>
          </a:p>
          <a:p>
            <a:pPr marL="685800" indent="-382270">
              <a:lnSpc>
                <a:spcPct val="100000"/>
              </a:lnSpc>
              <a:spcBef>
                <a:spcPts val="475"/>
              </a:spcBef>
              <a:buFont typeface="Arial"/>
              <a:buChar char="●"/>
              <a:tabLst>
                <a:tab pos="685165" algn="l"/>
                <a:tab pos="685800" algn="l"/>
              </a:tabLst>
            </a:pPr>
            <a:r>
              <a:rPr sz="2000" spc="60" dirty="0">
                <a:solidFill>
                  <a:srgbClr val="454454"/>
                </a:solidFill>
                <a:latin typeface="Calibri"/>
                <a:cs typeface="Calibri"/>
              </a:rPr>
              <a:t>Sample </a:t>
            </a:r>
            <a:r>
              <a:rPr sz="2000" spc="10" dirty="0">
                <a:solidFill>
                  <a:srgbClr val="454454"/>
                </a:solidFill>
                <a:latin typeface="Calibri"/>
                <a:cs typeface="Calibri"/>
              </a:rPr>
              <a:t>Detail</a:t>
            </a:r>
            <a:r>
              <a:rPr sz="2000" spc="-175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454454"/>
                </a:solidFill>
                <a:latin typeface="Calibri"/>
                <a:cs typeface="Calibri"/>
              </a:rPr>
              <a:t>Pages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AAC5B76-1368-443E-880C-4009C1E74D3B}"/>
              </a:ext>
            </a:extLst>
          </p:cNvPr>
          <p:cNvSpPr/>
          <p:nvPr/>
        </p:nvSpPr>
        <p:spPr>
          <a:xfrm>
            <a:off x="152399" y="1435237"/>
            <a:ext cx="3183737" cy="13841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924" y="359462"/>
            <a:ext cx="5411875" cy="9047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45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10" dirty="0">
                <a:solidFill>
                  <a:srgbClr val="A7A7A7"/>
                </a:solidFill>
                <a:latin typeface="Calibri"/>
                <a:cs typeface="Calibri"/>
              </a:rPr>
              <a:t>Detail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0" dirty="0">
                <a:solidFill>
                  <a:srgbClr val="A7A7A7"/>
                </a:solidFill>
                <a:latin typeface="Calibri"/>
                <a:cs typeface="Calibri"/>
              </a:rPr>
              <a:t>Pages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  <a:p>
            <a:pPr marL="39370">
              <a:lnSpc>
                <a:spcPct val="100000"/>
              </a:lnSpc>
              <a:spcBef>
                <a:spcPts val="490"/>
              </a:spcBef>
            </a:pPr>
            <a:r>
              <a:rPr spc="20" dirty="0">
                <a:solidFill>
                  <a:srgbClr val="0070BB"/>
                </a:solidFill>
              </a:rPr>
              <a:t>Sample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spc="-25" dirty="0">
                <a:solidFill>
                  <a:srgbClr val="0070BB"/>
                </a:solidFill>
              </a:rPr>
              <a:t>Form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-70" dirty="0">
                <a:solidFill>
                  <a:srgbClr val="0070BB"/>
                </a:solidFill>
              </a:rPr>
              <a:t>Detail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lang="en-US" spc="60" dirty="0">
                <a:solidFill>
                  <a:srgbClr val="0070BB"/>
                </a:solidFill>
              </a:rPr>
              <a:t>P</a:t>
            </a:r>
            <a:r>
              <a:rPr spc="60" dirty="0">
                <a:solidFill>
                  <a:srgbClr val="0070BB"/>
                </a:solidFill>
              </a:rPr>
              <a:t>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524000"/>
            <a:ext cx="3107537" cy="10803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668020">
              <a:lnSpc>
                <a:spcPts val="1650"/>
              </a:lnSpc>
              <a:spcBef>
                <a:spcPts val="180"/>
              </a:spcBef>
            </a:pPr>
            <a:r>
              <a:rPr lang="en-US" sz="1400" spc="110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orm</a:t>
            </a:r>
            <a:r>
              <a:rPr lang="en-US" sz="1400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 with </a:t>
            </a:r>
            <a:r>
              <a:rPr sz="1400" b="1" spc="15" dirty="0">
                <a:latin typeface="Calibri"/>
                <a:cs typeface="Calibri"/>
              </a:rPr>
              <a:t>minimal</a:t>
            </a:r>
            <a:r>
              <a:rPr lang="en-US" sz="1400" b="1" spc="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information</a:t>
            </a:r>
            <a:r>
              <a:rPr lang="en-US" sz="1400" spc="5" dirty="0">
                <a:latin typeface="Calibri"/>
                <a:cs typeface="Calibri"/>
              </a:rPr>
              <a:t> provide the following links</a:t>
            </a:r>
            <a:r>
              <a:rPr sz="1400" spc="5" dirty="0"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469900" indent="-336550">
              <a:lnSpc>
                <a:spcPts val="1585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spc="110" dirty="0">
                <a:latin typeface="Calibri"/>
                <a:cs typeface="Calibri"/>
              </a:rPr>
              <a:t>PDF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lang="en-US" sz="1400" spc="45" dirty="0">
                <a:latin typeface="Calibri"/>
                <a:cs typeface="Calibri"/>
              </a:rPr>
              <a:t>D</a:t>
            </a:r>
            <a:r>
              <a:rPr sz="1400" spc="45" dirty="0">
                <a:latin typeface="Calibri"/>
                <a:cs typeface="Calibri"/>
              </a:rPr>
              <a:t>ownload</a:t>
            </a:r>
            <a:r>
              <a:rPr lang="en-US" sz="1400" spc="45" dirty="0">
                <a:latin typeface="Calibri"/>
                <a:cs typeface="Calibri"/>
              </a:rPr>
              <a:t> (works same as on search page</a:t>
            </a:r>
            <a:endParaRPr sz="1400" dirty="0">
              <a:latin typeface="Calibri"/>
              <a:cs typeface="Calibri"/>
            </a:endParaRPr>
          </a:p>
          <a:p>
            <a:pPr marL="469900" indent="-336550">
              <a:lnSpc>
                <a:spcPts val="1664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spc="35" dirty="0">
                <a:latin typeface="Calibri"/>
                <a:cs typeface="Calibri"/>
              </a:rPr>
              <a:t>Helpful </a:t>
            </a:r>
            <a:r>
              <a:rPr lang="en-US" sz="1400" spc="30" dirty="0">
                <a:latin typeface="Calibri"/>
                <a:cs typeface="Calibri"/>
              </a:rPr>
              <a:t>T</a:t>
            </a:r>
            <a:r>
              <a:rPr sz="1400" spc="30" dirty="0">
                <a:latin typeface="Calibri"/>
                <a:cs typeface="Calibri"/>
              </a:rPr>
              <a:t>ools </a:t>
            </a:r>
            <a:r>
              <a:rPr lang="en-US" sz="1400" spc="65" dirty="0">
                <a:latin typeface="Calibri"/>
                <a:cs typeface="Calibri"/>
              </a:rPr>
              <a:t>A</a:t>
            </a:r>
            <a:r>
              <a:rPr sz="1400" spc="65" dirty="0">
                <a:latin typeface="Calibri"/>
                <a:cs typeface="Calibri"/>
              </a:rPr>
              <a:t>cross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60" dirty="0">
                <a:latin typeface="Calibri"/>
                <a:cs typeface="Calibri"/>
              </a:rPr>
              <a:t>VA.gov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45699" y="1440000"/>
            <a:ext cx="5105399" cy="5029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336137" y="1435237"/>
            <a:ext cx="5810250" cy="5172075"/>
          </a:xfrm>
          <a:custGeom>
            <a:avLst/>
            <a:gdLst/>
            <a:ahLst/>
            <a:cxnLst/>
            <a:rect l="l" t="t" r="r" b="b"/>
            <a:pathLst>
              <a:path w="5810250" h="5172075">
                <a:moveTo>
                  <a:pt x="0" y="0"/>
                </a:moveTo>
                <a:lnTo>
                  <a:pt x="5810249" y="0"/>
                </a:lnTo>
                <a:lnTo>
                  <a:pt x="5810249" y="5172074"/>
                </a:lnTo>
                <a:lnTo>
                  <a:pt x="0" y="517207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662924" y="2921199"/>
            <a:ext cx="1849120" cy="308610"/>
          </a:xfrm>
          <a:custGeom>
            <a:avLst/>
            <a:gdLst/>
            <a:ahLst/>
            <a:cxnLst/>
            <a:rect l="l" t="t" r="r" b="b"/>
            <a:pathLst>
              <a:path w="1849120" h="308610">
                <a:moveTo>
                  <a:pt x="0" y="0"/>
                </a:moveTo>
                <a:lnTo>
                  <a:pt x="1848599" y="0"/>
                </a:lnTo>
                <a:lnTo>
                  <a:pt x="1848599" y="308099"/>
                </a:lnTo>
                <a:lnTo>
                  <a:pt x="0" y="3080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838149" y="3507225"/>
            <a:ext cx="4811395" cy="2769235"/>
          </a:xfrm>
          <a:custGeom>
            <a:avLst/>
            <a:gdLst/>
            <a:ahLst/>
            <a:cxnLst/>
            <a:rect l="l" t="t" r="r" b="b"/>
            <a:pathLst>
              <a:path w="4811395" h="2769235">
                <a:moveTo>
                  <a:pt x="0" y="0"/>
                </a:moveTo>
                <a:lnTo>
                  <a:pt x="4811399" y="0"/>
                </a:lnTo>
                <a:lnTo>
                  <a:pt x="4811399" y="2768699"/>
                </a:lnTo>
                <a:lnTo>
                  <a:pt x="0" y="27686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0070B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5200" y="2932337"/>
            <a:ext cx="5181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Find</a:t>
            </a:r>
            <a:r>
              <a:rPr spc="-300" dirty="0"/>
              <a:t> </a:t>
            </a:r>
            <a:r>
              <a:rPr spc="-240" dirty="0"/>
              <a:t>VA</a:t>
            </a:r>
            <a:r>
              <a:rPr spc="-300" dirty="0"/>
              <a:t> </a:t>
            </a:r>
            <a:r>
              <a:rPr spc="-10" dirty="0"/>
              <a:t>Forms</a:t>
            </a:r>
            <a:r>
              <a:rPr lang="en-US" spc="-300" dirty="0"/>
              <a:t>—</a:t>
            </a:r>
            <a:r>
              <a:rPr spc="15" dirty="0"/>
              <a:t>Search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53CDD1C-010F-4AC3-82D1-D80220B20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1523887"/>
            <a:ext cx="8042678" cy="4800713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925" y="359462"/>
            <a:ext cx="7914640" cy="90805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45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  <a:p>
            <a:pPr marL="39370">
              <a:lnSpc>
                <a:spcPct val="100000"/>
              </a:lnSpc>
              <a:spcBef>
                <a:spcPts val="490"/>
              </a:spcBef>
            </a:pPr>
            <a:r>
              <a:rPr spc="-40" dirty="0">
                <a:solidFill>
                  <a:srgbClr val="0070BB"/>
                </a:solidFill>
              </a:rPr>
              <a:t>Navigating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60" dirty="0">
                <a:solidFill>
                  <a:srgbClr val="0070BB"/>
                </a:solidFill>
              </a:rPr>
              <a:t>to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-90" dirty="0">
                <a:solidFill>
                  <a:srgbClr val="0070BB"/>
                </a:solidFill>
              </a:rPr>
              <a:t>Find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-240" dirty="0">
                <a:solidFill>
                  <a:srgbClr val="0070BB"/>
                </a:solidFill>
              </a:rPr>
              <a:t>VA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spc="-10" dirty="0">
                <a:solidFill>
                  <a:srgbClr val="0070BB"/>
                </a:solidFill>
              </a:rPr>
              <a:t>Forms</a:t>
            </a:r>
            <a:r>
              <a:rPr lang="en-US" spc="-295" dirty="0">
                <a:solidFill>
                  <a:srgbClr val="0070BB"/>
                </a:solidFill>
              </a:rPr>
              <a:t>—</a:t>
            </a:r>
            <a:r>
              <a:rPr spc="15" dirty="0">
                <a:solidFill>
                  <a:srgbClr val="0070BB"/>
                </a:solidFill>
              </a:rPr>
              <a:t>Search</a:t>
            </a:r>
          </a:p>
        </p:txBody>
      </p:sp>
      <p:sp>
        <p:nvSpPr>
          <p:cNvPr id="4" name="object 4"/>
          <p:cNvSpPr/>
          <p:nvPr/>
        </p:nvSpPr>
        <p:spPr>
          <a:xfrm>
            <a:off x="604836" y="1523887"/>
            <a:ext cx="8042677" cy="4669295"/>
          </a:xfrm>
          <a:custGeom>
            <a:avLst/>
            <a:gdLst/>
            <a:ahLst/>
            <a:cxnLst/>
            <a:rect l="l" t="t" r="r" b="b"/>
            <a:pathLst>
              <a:path w="7481570" h="4509770">
                <a:moveTo>
                  <a:pt x="0" y="0"/>
                </a:moveTo>
                <a:lnTo>
                  <a:pt x="7481173" y="0"/>
                </a:lnTo>
                <a:lnTo>
                  <a:pt x="7481173" y="4509749"/>
                </a:lnTo>
                <a:lnTo>
                  <a:pt x="0" y="45097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85800" y="5029200"/>
            <a:ext cx="5791200" cy="609600"/>
          </a:xfrm>
          <a:custGeom>
            <a:avLst/>
            <a:gdLst/>
            <a:ahLst/>
            <a:cxnLst/>
            <a:rect l="l" t="t" r="r" b="b"/>
            <a:pathLst>
              <a:path w="2275840" h="514350">
                <a:moveTo>
                  <a:pt x="0" y="0"/>
                </a:moveTo>
                <a:lnTo>
                  <a:pt x="2275799" y="0"/>
                </a:lnTo>
                <a:lnTo>
                  <a:pt x="2275799" y="514199"/>
                </a:lnTo>
                <a:lnTo>
                  <a:pt x="0" y="5141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43600" y="1683412"/>
            <a:ext cx="2438400" cy="754988"/>
          </a:xfrm>
          <a:custGeom>
            <a:avLst/>
            <a:gdLst/>
            <a:ahLst/>
            <a:cxnLst/>
            <a:rect l="l" t="t" r="r" b="b"/>
            <a:pathLst>
              <a:path w="2348229" h="764539">
                <a:moveTo>
                  <a:pt x="0" y="0"/>
                </a:moveTo>
                <a:lnTo>
                  <a:pt x="2348100" y="0"/>
                </a:lnTo>
                <a:lnTo>
                  <a:pt x="2348100" y="764399"/>
                </a:lnTo>
                <a:lnTo>
                  <a:pt x="0" y="7643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8915400" y="2667000"/>
            <a:ext cx="2790825" cy="109574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6080" marR="578485" indent="-330200">
              <a:lnSpc>
                <a:spcPts val="1650"/>
              </a:lnSpc>
              <a:spcBef>
                <a:spcPts val="180"/>
              </a:spcBef>
              <a:buAutoNum type="arabicPeriod"/>
              <a:tabLst>
                <a:tab pos="386080" algn="l"/>
                <a:tab pos="386715" algn="l"/>
              </a:tabLst>
            </a:pPr>
            <a:r>
              <a:rPr sz="1400" spc="70" dirty="0">
                <a:latin typeface="Calibri"/>
                <a:cs typeface="Calibri"/>
              </a:rPr>
              <a:t>Search </a:t>
            </a:r>
            <a:r>
              <a:rPr sz="1400" dirty="0">
                <a:latin typeface="Calibri"/>
                <a:cs typeface="Calibri"/>
              </a:rPr>
              <a:t>for “forms” from  </a:t>
            </a:r>
            <a:r>
              <a:rPr sz="1400" spc="60" dirty="0">
                <a:latin typeface="Calibri"/>
                <a:cs typeface="Calibri"/>
              </a:rPr>
              <a:t>VA.gov </a:t>
            </a:r>
            <a:r>
              <a:rPr sz="1400" spc="30" dirty="0">
                <a:latin typeface="Calibri"/>
                <a:cs typeface="Calibri"/>
              </a:rPr>
              <a:t>on-site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60" dirty="0">
                <a:latin typeface="Calibri"/>
                <a:cs typeface="Calibri"/>
              </a:rPr>
              <a:t>search</a:t>
            </a:r>
            <a:r>
              <a:rPr lang="en-US" sz="1400" spc="60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1350" dirty="0">
              <a:latin typeface="Calibri"/>
              <a:cs typeface="Calibri"/>
            </a:endParaRPr>
          </a:p>
          <a:p>
            <a:pPr marL="386080" marR="5080" indent="-374015">
              <a:lnSpc>
                <a:spcPts val="1650"/>
              </a:lnSpc>
              <a:buAutoNum type="arabicPeriod"/>
              <a:tabLst>
                <a:tab pos="386080" algn="l"/>
                <a:tab pos="386715" algn="l"/>
              </a:tabLst>
            </a:pPr>
            <a:r>
              <a:rPr lang="en-US" sz="1400" spc="25" dirty="0">
                <a:latin typeface="Calibri"/>
                <a:cs typeface="Calibri"/>
              </a:rPr>
              <a:t>Choose t</a:t>
            </a:r>
            <a:r>
              <a:rPr sz="1400" spc="25" dirty="0">
                <a:latin typeface="Calibri"/>
                <a:cs typeface="Calibri"/>
              </a:rPr>
              <a:t>op </a:t>
            </a:r>
            <a:r>
              <a:rPr lang="en-US" sz="1400" spc="40" dirty="0">
                <a:latin typeface="Calibri"/>
                <a:cs typeface="Calibri"/>
              </a:rPr>
              <a:t>r</a:t>
            </a:r>
            <a:r>
              <a:rPr sz="1400" spc="40" dirty="0">
                <a:latin typeface="Calibri"/>
                <a:cs typeface="Calibri"/>
              </a:rPr>
              <a:t>ecommendation </a:t>
            </a:r>
            <a:r>
              <a:rPr sz="1400" spc="25" dirty="0">
                <a:latin typeface="Calibri"/>
                <a:cs typeface="Calibri"/>
              </a:rPr>
              <a:t>link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55" dirty="0">
                <a:latin typeface="Calibri"/>
                <a:cs typeface="Calibri"/>
              </a:rPr>
              <a:t>Find </a:t>
            </a:r>
            <a:r>
              <a:rPr sz="1400" spc="80" dirty="0">
                <a:latin typeface="Calibri"/>
                <a:cs typeface="Calibri"/>
              </a:rPr>
              <a:t>VA </a:t>
            </a:r>
            <a:r>
              <a:rPr sz="1400" spc="55" dirty="0">
                <a:latin typeface="Calibri"/>
                <a:cs typeface="Calibri"/>
              </a:rPr>
              <a:t>Forms</a:t>
            </a:r>
            <a:r>
              <a:rPr lang="en-US" sz="1400" spc="55" dirty="0">
                <a:latin typeface="Calibri"/>
                <a:cs typeface="Calibri"/>
              </a:rPr>
              <a:t>—</a:t>
            </a:r>
            <a:r>
              <a:rPr sz="1400" spc="70" dirty="0">
                <a:latin typeface="Calibri"/>
                <a:cs typeface="Calibri"/>
              </a:rPr>
              <a:t>Search</a:t>
            </a:r>
            <a:r>
              <a:rPr lang="en-US" sz="1400" spc="70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73087" y="1921812"/>
            <a:ext cx="7731759" cy="3397885"/>
          </a:xfrm>
          <a:custGeom>
            <a:avLst/>
            <a:gdLst/>
            <a:ahLst/>
            <a:cxnLst/>
            <a:rect l="l" t="t" r="r" b="b"/>
            <a:pathLst>
              <a:path w="7731759" h="3397885">
                <a:moveTo>
                  <a:pt x="0" y="0"/>
                </a:moveTo>
                <a:lnTo>
                  <a:pt x="7731425" y="0"/>
                </a:lnTo>
                <a:lnTo>
                  <a:pt x="7731425" y="3397398"/>
                </a:lnTo>
                <a:lnTo>
                  <a:pt x="0" y="33973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4999" y="692911"/>
            <a:ext cx="886984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0070BB"/>
                </a:solidFill>
              </a:rPr>
              <a:t>Search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90" dirty="0">
                <a:solidFill>
                  <a:srgbClr val="0070BB"/>
                </a:solidFill>
              </a:rPr>
              <a:t>for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spc="-240" dirty="0">
                <a:solidFill>
                  <a:srgbClr val="0070BB"/>
                </a:solidFill>
              </a:rPr>
              <a:t>VA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spc="30" dirty="0">
                <a:solidFill>
                  <a:srgbClr val="0070BB"/>
                </a:solidFill>
              </a:rPr>
              <a:t>forms</a:t>
            </a:r>
            <a:r>
              <a:rPr lang="en-US" spc="30" dirty="0">
                <a:solidFill>
                  <a:srgbClr val="0070BB"/>
                </a:solidFill>
              </a:rPr>
              <a:t> at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lang="en-US" spc="55" dirty="0">
                <a:solidFill>
                  <a:srgbClr val="0070BB"/>
                </a:solidFill>
              </a:rPr>
              <a:t>VA</a:t>
            </a:r>
            <a:r>
              <a:rPr spc="55" dirty="0">
                <a:solidFill>
                  <a:srgbClr val="0070BB"/>
                </a:solidFill>
              </a:rPr>
              <a:t>.gov/find-forms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BB092E-3DDE-4282-82C1-8E7A24A31D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99222" y="2209800"/>
            <a:ext cx="7267187" cy="2607697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969629" y="3279227"/>
            <a:ext cx="7311390" cy="1506372"/>
          </a:xfrm>
          <a:custGeom>
            <a:avLst/>
            <a:gdLst/>
            <a:ahLst/>
            <a:cxnLst/>
            <a:rect l="l" t="t" r="r" b="b"/>
            <a:pathLst>
              <a:path w="7311390" h="1711325">
                <a:moveTo>
                  <a:pt x="0" y="0"/>
                </a:moveTo>
                <a:lnTo>
                  <a:pt x="7310999" y="0"/>
                </a:lnTo>
                <a:lnTo>
                  <a:pt x="7310999" y="1710899"/>
                </a:lnTo>
                <a:lnTo>
                  <a:pt x="0" y="17108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4999" y="692911"/>
            <a:ext cx="89775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45" dirty="0">
                <a:solidFill>
                  <a:srgbClr val="0070BB"/>
                </a:solidFill>
              </a:rPr>
              <a:t>Sort Results </a:t>
            </a:r>
            <a:endParaRPr spc="-55" dirty="0">
              <a:solidFill>
                <a:srgbClr val="0070BB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C86CC380-6F65-473C-8527-238DD8B8DDFE}"/>
              </a:ext>
            </a:extLst>
          </p:cNvPr>
          <p:cNvSpPr/>
          <p:nvPr/>
        </p:nvSpPr>
        <p:spPr>
          <a:xfrm>
            <a:off x="1576676" y="1355289"/>
            <a:ext cx="6854281" cy="5350888"/>
          </a:xfrm>
          <a:custGeom>
            <a:avLst/>
            <a:gdLst/>
            <a:ahLst/>
            <a:cxnLst/>
            <a:rect l="l" t="t" r="r" b="b"/>
            <a:pathLst>
              <a:path w="5101590" h="5055235">
                <a:moveTo>
                  <a:pt x="0" y="0"/>
                </a:moveTo>
                <a:lnTo>
                  <a:pt x="5101498" y="0"/>
                </a:lnTo>
                <a:lnTo>
                  <a:pt x="5101498" y="5054902"/>
                </a:lnTo>
                <a:lnTo>
                  <a:pt x="0" y="505490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67E2F779-ED7C-4A7B-8F82-C95C4F430E10}"/>
              </a:ext>
            </a:extLst>
          </p:cNvPr>
          <p:cNvSpPr txBox="1"/>
          <p:nvPr/>
        </p:nvSpPr>
        <p:spPr>
          <a:xfrm>
            <a:off x="8581935" y="3769807"/>
            <a:ext cx="3048000" cy="1531188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R="578485">
              <a:spcBef>
                <a:spcPts val="180"/>
              </a:spcBef>
              <a:tabLst>
                <a:tab pos="386080" algn="l"/>
                <a:tab pos="386715" algn="l"/>
              </a:tabLst>
            </a:pPr>
            <a:r>
              <a:rPr lang="en-US" sz="1400" dirty="0">
                <a:latin typeface="Calibri"/>
                <a:cs typeface="Calibri"/>
              </a:rPr>
              <a:t>By default, results are sorted by closest match to the search term.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en-US"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/>
                <a:cs typeface="Calibri"/>
              </a:rPr>
              <a:t>Use the Sort By drop-down to sort results alphabetically in ascending or descending order, or by last updated date (newest or oldest).</a:t>
            </a:r>
            <a:endParaRPr sz="1400" dirty="0">
              <a:latin typeface="Calibri"/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54F636-D666-45F4-BD66-9285A5131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654" y="1524000"/>
            <a:ext cx="6197146" cy="5084615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9C88CA92-49F5-48C0-8560-642ABEFF41A8}"/>
              </a:ext>
            </a:extLst>
          </p:cNvPr>
          <p:cNvSpPr/>
          <p:nvPr/>
        </p:nvSpPr>
        <p:spPr>
          <a:xfrm>
            <a:off x="5486400" y="3769807"/>
            <a:ext cx="2589378" cy="1564193"/>
          </a:xfrm>
          <a:custGeom>
            <a:avLst/>
            <a:gdLst/>
            <a:ahLst/>
            <a:cxnLst/>
            <a:rect l="l" t="t" r="r" b="b"/>
            <a:pathLst>
              <a:path w="1597025" h="302260">
                <a:moveTo>
                  <a:pt x="0" y="0"/>
                </a:moveTo>
                <a:lnTo>
                  <a:pt x="1596899" y="0"/>
                </a:lnTo>
                <a:lnTo>
                  <a:pt x="1596899" y="302099"/>
                </a:lnTo>
                <a:lnTo>
                  <a:pt x="0" y="3020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84112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0070BB"/>
                </a:solidFill>
              </a:rPr>
              <a:t>Quickly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lang="en-US" spc="-20" dirty="0">
                <a:solidFill>
                  <a:srgbClr val="0070BB"/>
                </a:solidFill>
              </a:rPr>
              <a:t>Access Form Details Pages</a:t>
            </a:r>
            <a:endParaRPr spc="-55" dirty="0">
              <a:solidFill>
                <a:srgbClr val="0070BB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1" name="object 5">
            <a:extLst>
              <a:ext uri="{FF2B5EF4-FFF2-40B4-BE49-F238E27FC236}">
                <a16:creationId xmlns:a16="http://schemas.microsoft.com/office/drawing/2014/main" id="{5A809FDD-2BAC-4A66-AB77-850CE5F63B42}"/>
              </a:ext>
            </a:extLst>
          </p:cNvPr>
          <p:cNvSpPr/>
          <p:nvPr/>
        </p:nvSpPr>
        <p:spPr>
          <a:xfrm>
            <a:off x="2683436" y="1296370"/>
            <a:ext cx="6854281" cy="5350888"/>
          </a:xfrm>
          <a:custGeom>
            <a:avLst/>
            <a:gdLst/>
            <a:ahLst/>
            <a:cxnLst/>
            <a:rect l="l" t="t" r="r" b="b"/>
            <a:pathLst>
              <a:path w="5101590" h="5055235">
                <a:moveTo>
                  <a:pt x="0" y="0"/>
                </a:moveTo>
                <a:lnTo>
                  <a:pt x="5101498" y="0"/>
                </a:lnTo>
                <a:lnTo>
                  <a:pt x="5101498" y="5054902"/>
                </a:lnTo>
                <a:lnTo>
                  <a:pt x="0" y="505490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698669-9FD3-43AC-8A07-719AD4D90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023" y="1360902"/>
            <a:ext cx="6272187" cy="5247436"/>
          </a:xfrm>
          <a:prstGeom prst="rect">
            <a:avLst/>
          </a:prstGeom>
        </p:spPr>
      </p:pic>
      <p:sp>
        <p:nvSpPr>
          <p:cNvPr id="28" name="object 6">
            <a:extLst>
              <a:ext uri="{FF2B5EF4-FFF2-40B4-BE49-F238E27FC236}">
                <a16:creationId xmlns:a16="http://schemas.microsoft.com/office/drawing/2014/main" id="{AD3B1B4F-DFF9-48D5-A407-13051FE3DDD0}"/>
              </a:ext>
            </a:extLst>
          </p:cNvPr>
          <p:cNvSpPr/>
          <p:nvPr/>
        </p:nvSpPr>
        <p:spPr>
          <a:xfrm>
            <a:off x="2754530" y="4876800"/>
            <a:ext cx="4876800" cy="381000"/>
          </a:xfrm>
          <a:custGeom>
            <a:avLst/>
            <a:gdLst/>
            <a:ahLst/>
            <a:cxnLst/>
            <a:rect l="l" t="t" r="r" b="b"/>
            <a:pathLst>
              <a:path w="1597025" h="302260">
                <a:moveTo>
                  <a:pt x="0" y="0"/>
                </a:moveTo>
                <a:lnTo>
                  <a:pt x="1596899" y="0"/>
                </a:lnTo>
                <a:lnTo>
                  <a:pt x="1596899" y="302099"/>
                </a:lnTo>
                <a:lnTo>
                  <a:pt x="0" y="3020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7339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9194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35" dirty="0">
                <a:solidFill>
                  <a:srgbClr val="0070BB"/>
                </a:solidFill>
              </a:rPr>
              <a:t>Access Online Tools Where Available</a:t>
            </a:r>
            <a:endParaRPr spc="-250" dirty="0">
              <a:solidFill>
                <a:srgbClr val="0070BB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93B9474A-E852-46A8-B2E9-4E2DF87E0684}"/>
              </a:ext>
            </a:extLst>
          </p:cNvPr>
          <p:cNvSpPr/>
          <p:nvPr/>
        </p:nvSpPr>
        <p:spPr>
          <a:xfrm>
            <a:off x="2683436" y="1296370"/>
            <a:ext cx="6854281" cy="5350888"/>
          </a:xfrm>
          <a:custGeom>
            <a:avLst/>
            <a:gdLst/>
            <a:ahLst/>
            <a:cxnLst/>
            <a:rect l="l" t="t" r="r" b="b"/>
            <a:pathLst>
              <a:path w="5101590" h="5055235">
                <a:moveTo>
                  <a:pt x="0" y="0"/>
                </a:moveTo>
                <a:lnTo>
                  <a:pt x="5101498" y="0"/>
                </a:lnTo>
                <a:lnTo>
                  <a:pt x="5101498" y="5054902"/>
                </a:lnTo>
                <a:lnTo>
                  <a:pt x="0" y="505490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FC6F1A-F3B9-4942-A83A-425A12F83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528" y="1381964"/>
            <a:ext cx="6272187" cy="5247436"/>
          </a:xfrm>
          <a:prstGeom prst="rect">
            <a:avLst/>
          </a:prstGeom>
        </p:spPr>
      </p:pic>
      <p:sp>
        <p:nvSpPr>
          <p:cNvPr id="20" name="object 6">
            <a:extLst>
              <a:ext uri="{FF2B5EF4-FFF2-40B4-BE49-F238E27FC236}">
                <a16:creationId xmlns:a16="http://schemas.microsoft.com/office/drawing/2014/main" id="{10D07D6C-D4FE-45E1-A45B-CBC04E93A998}"/>
              </a:ext>
            </a:extLst>
          </p:cNvPr>
          <p:cNvSpPr/>
          <p:nvPr/>
        </p:nvSpPr>
        <p:spPr>
          <a:xfrm>
            <a:off x="2775528" y="5755614"/>
            <a:ext cx="2406072" cy="439621"/>
          </a:xfrm>
          <a:custGeom>
            <a:avLst/>
            <a:gdLst/>
            <a:ahLst/>
            <a:cxnLst/>
            <a:rect l="l" t="t" r="r" b="b"/>
            <a:pathLst>
              <a:path w="1597025" h="302260">
                <a:moveTo>
                  <a:pt x="0" y="0"/>
                </a:moveTo>
                <a:lnTo>
                  <a:pt x="1596899" y="0"/>
                </a:lnTo>
                <a:lnTo>
                  <a:pt x="1596899" y="302099"/>
                </a:lnTo>
                <a:lnTo>
                  <a:pt x="0" y="3020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797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5461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>
                <a:solidFill>
                  <a:srgbClr val="0070BB"/>
                </a:solidFill>
              </a:rPr>
              <a:t>Download </a:t>
            </a:r>
            <a:r>
              <a:rPr spc="-240" dirty="0">
                <a:solidFill>
                  <a:srgbClr val="0070BB"/>
                </a:solidFill>
              </a:rPr>
              <a:t>VA </a:t>
            </a:r>
            <a:r>
              <a:rPr spc="-25" dirty="0">
                <a:solidFill>
                  <a:srgbClr val="0070BB"/>
                </a:solidFill>
              </a:rPr>
              <a:t>Form</a:t>
            </a:r>
            <a:r>
              <a:rPr spc="-735" dirty="0">
                <a:solidFill>
                  <a:srgbClr val="0070BB"/>
                </a:solidFill>
              </a:rPr>
              <a:t> </a:t>
            </a:r>
            <a:r>
              <a:rPr lang="en-US" spc="-735" dirty="0">
                <a:solidFill>
                  <a:srgbClr val="0070BB"/>
                </a:solidFill>
              </a:rPr>
              <a:t> </a:t>
            </a:r>
            <a:r>
              <a:rPr spc="-250" dirty="0">
                <a:solidFill>
                  <a:srgbClr val="0070BB"/>
                </a:solidFill>
              </a:rPr>
              <a:t>PDFs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547214D5-71E7-43CB-819E-8671A2FC4FB4}"/>
              </a:ext>
            </a:extLst>
          </p:cNvPr>
          <p:cNvSpPr/>
          <p:nvPr/>
        </p:nvSpPr>
        <p:spPr>
          <a:xfrm>
            <a:off x="2683436" y="1296370"/>
            <a:ext cx="6854281" cy="5350888"/>
          </a:xfrm>
          <a:custGeom>
            <a:avLst/>
            <a:gdLst/>
            <a:ahLst/>
            <a:cxnLst/>
            <a:rect l="l" t="t" r="r" b="b"/>
            <a:pathLst>
              <a:path w="5101590" h="5055235">
                <a:moveTo>
                  <a:pt x="0" y="0"/>
                </a:moveTo>
                <a:lnTo>
                  <a:pt x="5101498" y="0"/>
                </a:lnTo>
                <a:lnTo>
                  <a:pt x="5101498" y="5054902"/>
                </a:lnTo>
                <a:lnTo>
                  <a:pt x="0" y="505490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B9D4B1-EA73-4921-B591-91179C386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023" y="1360902"/>
            <a:ext cx="6272187" cy="5247436"/>
          </a:xfrm>
          <a:prstGeom prst="rect">
            <a:avLst/>
          </a:prstGeom>
        </p:spPr>
      </p:pic>
      <p:sp>
        <p:nvSpPr>
          <p:cNvPr id="20" name="object 6">
            <a:extLst>
              <a:ext uri="{FF2B5EF4-FFF2-40B4-BE49-F238E27FC236}">
                <a16:creationId xmlns:a16="http://schemas.microsoft.com/office/drawing/2014/main" id="{0F64ADFC-E0E4-48D3-8283-2C94471C12B9}"/>
              </a:ext>
            </a:extLst>
          </p:cNvPr>
          <p:cNvSpPr/>
          <p:nvPr/>
        </p:nvSpPr>
        <p:spPr>
          <a:xfrm>
            <a:off x="2713562" y="6249747"/>
            <a:ext cx="2275064" cy="286251"/>
          </a:xfrm>
          <a:custGeom>
            <a:avLst/>
            <a:gdLst/>
            <a:ahLst/>
            <a:cxnLst/>
            <a:rect l="l" t="t" r="r" b="b"/>
            <a:pathLst>
              <a:path w="1597025" h="302260">
                <a:moveTo>
                  <a:pt x="0" y="0"/>
                </a:moveTo>
                <a:lnTo>
                  <a:pt x="1596899" y="0"/>
                </a:lnTo>
                <a:lnTo>
                  <a:pt x="1596899" y="302099"/>
                </a:lnTo>
                <a:lnTo>
                  <a:pt x="0" y="3020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</TotalTime>
  <Words>609</Words>
  <Application>Microsoft Office PowerPoint</Application>
  <PresentationFormat>Widescreen</PresentationFormat>
  <Paragraphs>76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</vt:lpstr>
      <vt:lpstr>Times New Roman</vt:lpstr>
      <vt:lpstr>Office Theme</vt:lpstr>
      <vt:lpstr>Find VA Forms</vt:lpstr>
      <vt:lpstr>Contents</vt:lpstr>
      <vt:lpstr>Find VA Forms—Search</vt:lpstr>
      <vt:lpstr>Find VA Forms—Search Product Guide Navigating to Find VA Forms—Search</vt:lpstr>
      <vt:lpstr>Search for VA forms at VA.gov/find-forms</vt:lpstr>
      <vt:lpstr>Sort Results </vt:lpstr>
      <vt:lpstr>Quickly Access Form Details Pages</vt:lpstr>
      <vt:lpstr>Access Online Tools Where Available</vt:lpstr>
      <vt:lpstr>Download VA Form  PDFs</vt:lpstr>
      <vt:lpstr>PDF Information</vt:lpstr>
      <vt:lpstr>Download VA Form  PDFs</vt:lpstr>
      <vt:lpstr>No Results? Find More in GSA Forms Library</vt:lpstr>
      <vt:lpstr>Quickly Navigate to Top Tasks</vt:lpstr>
      <vt:lpstr>Manage Personal Profile Information</vt:lpstr>
      <vt:lpstr>Find Additional Information Outside VA</vt:lpstr>
      <vt:lpstr>Find VA Forms—Detail Pages</vt:lpstr>
      <vt:lpstr>Find VA Forms—Detail Pages Product Guide Locating Detail Pages via Search Engine</vt:lpstr>
      <vt:lpstr>Locating Detail Pages via Find a VA Form</vt:lpstr>
      <vt:lpstr>Find VA Forms—Detail Pages Product Guide Sample Form Detail Page</vt:lpstr>
      <vt:lpstr>Find VA Forms—Detail Pages Product Guide Sample Form Detail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VA Forms</dc:title>
  <dc:creator>Marci McGuire</dc:creator>
  <cp:lastModifiedBy>Steven Robert Tarlow Jr.</cp:lastModifiedBy>
  <cp:revision>19</cp:revision>
  <dcterms:created xsi:type="dcterms:W3CDTF">2020-12-29T23:34:35Z</dcterms:created>
  <dcterms:modified xsi:type="dcterms:W3CDTF">2021-11-17T20:36:38Z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