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73" r:id="rId3"/>
    <p:sldId id="258" r:id="rId4"/>
    <p:sldId id="270" r:id="rId5"/>
    <p:sldId id="266" r:id="rId6"/>
    <p:sldId id="264" r:id="rId7"/>
    <p:sldId id="274" r:id="rId8"/>
    <p:sldId id="263" r:id="rId9"/>
    <p:sldId id="275" r:id="rId10"/>
    <p:sldId id="262" r:id="rId11"/>
    <p:sldId id="265" r:id="rId12"/>
    <p:sldId id="271" r:id="rId13"/>
    <p:sldId id="272" r:id="rId14"/>
    <p:sldId id="276" r:id="rId15"/>
    <p:sldId id="256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F6B17D-82E2-43E5-98C3-B8A13570EE6C}">
          <p14:sldIdLst>
            <p14:sldId id="273"/>
            <p14:sldId id="258"/>
            <p14:sldId id="270"/>
            <p14:sldId id="266"/>
            <p14:sldId id="264"/>
            <p14:sldId id="274"/>
            <p14:sldId id="263"/>
            <p14:sldId id="275"/>
            <p14:sldId id="262"/>
            <p14:sldId id="265"/>
            <p14:sldId id="271"/>
            <p14:sldId id="272"/>
            <p14:sldId id="276"/>
          </p14:sldIdLst>
        </p14:section>
        <p14:section name="parking lot" id="{9CBDBDBE-B6FC-43F2-8F77-C93F96F68CA9}">
          <p14:sldIdLst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1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0" autoAdjust="0"/>
    <p:restoredTop sz="92292" autoAdjust="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F461-815C-42B2-97FB-74608E25E22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F4EA-DBE9-45B9-B1EC-2412832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32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9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gov</a:t>
            </a:r>
            <a:r>
              <a:rPr lang="en-US" dirty="0"/>
              <a:t> sites seem to use standard “service member,” but usa.gov uses “servicemember.”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F4EA-DBE9-45B9-B1EC-241283279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F4EA-DBE9-45B9-B1EC-241283279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400" b="1" dirty="0"/>
            </a:b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F4EA-DBE9-45B9-B1EC-241283279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F4EA-DBE9-45B9-B1EC-241283279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52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8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F67D-55BC-4C6B-B38D-DD9C820D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024C-1588-44FE-AC4B-966F4539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1B0A-4801-4D04-8439-E6DB167B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F8A9-19A4-4F76-BA6E-2C4DC83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6E7C-E87F-45AE-B2EE-650C38A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994F-DC79-452E-AA74-83A24829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9C257-5EAD-40AC-BACE-880823DF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93DC-0EB9-44EA-8E2D-8819BD73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3BC1-8B03-4551-959B-00C6F849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6C79-C3DC-4741-82DE-53FFDBD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D0857-E858-4760-8A31-9511E8622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51C9A-7776-4EC5-BE30-049967DC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3F62-35E8-4CC7-B782-18A37398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CAB2-B0AB-4013-B730-714E248B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4F58-1B61-442D-9CB6-86A3CCE5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982413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1413"/>
            <a:ext cx="9144000" cy="76078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4050"/>
            <a:ext cx="10972800" cy="9699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8"/>
          </a:xfrm>
        </p:spPr>
        <p:txBody>
          <a:bodyPr>
            <a:normAutofit/>
          </a:bodyPr>
          <a:lstStyle>
            <a:lvl1pPr marL="0" indent="0">
              <a:buNone/>
              <a:defRPr sz="1867" b="1" i="0" cap="all" spc="67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609600" y="3913949"/>
            <a:ext cx="10972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2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2"/>
            <a:ext cx="12192000" cy="684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800"/>
            <a:ext cx="10058400" cy="221214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962634"/>
            <a:ext cx="10058400" cy="67032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22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/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762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45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67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96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3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6C2-5AB5-43EA-92FD-6CA31BE2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E2D4-791C-4D06-B534-198C9389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2514-CCC3-40D7-B8D6-7E168289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9694-53F6-4F13-92F6-10111603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1C752-0365-4E69-8530-34D9FC67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84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11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378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92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0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1093" indent="0">
              <a:spcBef>
                <a:spcPts val="0"/>
              </a:spcBef>
              <a:buNone/>
              <a:defRPr sz="2400"/>
            </a:lvl2pPr>
            <a:lvl3pPr marL="914377" indent="0">
              <a:spcBef>
                <a:spcPts val="0"/>
              </a:spcBef>
              <a:buNone/>
              <a:defRPr sz="2400"/>
            </a:lvl3pPr>
            <a:lvl4pPr marL="1365470" indent="0">
              <a:spcBef>
                <a:spcPts val="0"/>
              </a:spcBef>
              <a:buNone/>
              <a:defRPr sz="2400"/>
            </a:lvl4pPr>
            <a:lvl5pPr marL="1828754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64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235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037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787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29C8-484F-4117-AC59-784CD5B4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1594-DDF0-477A-B0DE-B7EAD20A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C459-A4AE-4727-B0D3-46E9380A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746D-C0B5-4DA7-8D07-873E3F9C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8399-DA5A-4281-89A3-BF859B7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023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794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49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/>
            </a:lvl1pPr>
            <a:lvl2pPr marL="451093" indent="0">
              <a:buNone/>
              <a:defRPr sz="2133"/>
            </a:lvl2pPr>
            <a:lvl3pPr marL="914377" indent="0">
              <a:buNone/>
              <a:defRPr sz="2133"/>
            </a:lvl3pPr>
            <a:lvl4pPr marL="1365470" indent="0">
              <a:buNone/>
              <a:defRPr sz="2133"/>
            </a:lvl4pPr>
            <a:lvl5pPr marL="1828754" indent="0">
              <a:buNone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914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  <a:lvl2pPr marL="451093" indent="0">
              <a:buNone/>
              <a:defRPr sz="2133">
                <a:solidFill>
                  <a:schemeClr val="bg1"/>
                </a:solidFill>
              </a:defRPr>
            </a:lvl2pPr>
            <a:lvl3pPr marL="914377" indent="0">
              <a:buNone/>
              <a:defRPr sz="2133">
                <a:solidFill>
                  <a:schemeClr val="bg1"/>
                </a:solidFill>
              </a:defRPr>
            </a:lvl3pPr>
            <a:lvl4pPr marL="1365470" indent="0">
              <a:buNone/>
              <a:defRPr sz="2133">
                <a:solidFill>
                  <a:schemeClr val="bg1"/>
                </a:solidFill>
              </a:defRPr>
            </a:lvl4pPr>
            <a:lvl5pPr marL="1828754" indent="0">
              <a:buNone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960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270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64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1"/>
            <a:ext cx="3204901" cy="365125"/>
          </a:xfrm>
        </p:spPr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1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1093" indent="0" algn="l">
              <a:buNone/>
              <a:defRPr>
                <a:solidFill>
                  <a:schemeClr val="bg1"/>
                </a:solidFill>
              </a:defRPr>
            </a:lvl2pPr>
            <a:lvl3pPr marL="914377" indent="0" algn="l">
              <a:buNone/>
              <a:defRPr>
                <a:solidFill>
                  <a:schemeClr val="bg1"/>
                </a:solidFill>
              </a:defRPr>
            </a:lvl3pPr>
            <a:lvl4pPr marL="1365470" indent="0" algn="l">
              <a:buNone/>
              <a:defRPr>
                <a:solidFill>
                  <a:schemeClr val="bg1"/>
                </a:solidFill>
              </a:defRPr>
            </a:lvl4pPr>
            <a:lvl5pPr marL="1828754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9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6299200" y="0"/>
            <a:ext cx="589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56351"/>
            <a:ext cx="2540000" cy="365125"/>
          </a:xfrm>
        </p:spPr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9614" y="685800"/>
            <a:ext cx="4822785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24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470400" y="0"/>
            <a:ext cx="772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3099" y="6356351"/>
            <a:ext cx="3204901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23099" y="685800"/>
            <a:ext cx="6659300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863600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1"/>
            <a:ext cx="3429000" cy="4470399"/>
          </a:xfr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1093" indent="0">
              <a:buNone/>
              <a:defRPr sz="1867"/>
            </a:lvl2pPr>
            <a:lvl3pPr marL="914377" indent="0">
              <a:buNone/>
              <a:defRPr sz="1867"/>
            </a:lvl3pPr>
            <a:lvl4pPr marL="1365470" indent="0">
              <a:buNone/>
              <a:defRPr sz="1867"/>
            </a:lvl4pPr>
            <a:lvl5pPr marL="1828754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04E-0127-44DF-90F4-9104D716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989C-E429-4863-9510-74441F3C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1127-CB9F-45F8-9950-0642A302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9CAA-8B1A-4E5A-953A-D3B20FE3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C817-D802-4944-BF14-F9170738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4A43-C156-45E0-BCBE-8B075DEF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5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1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2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09600" y="685801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78" lvl="0" indent="-34288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354" lvl="1" indent="-34288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532" lvl="2" indent="-34288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709" lvl="3" indent="-34288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5886" lvl="4" indent="-34288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062" lvl="5" indent="-34288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668000" y="6356352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78" lvl="0" indent="-2285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354" lvl="1" indent="-31323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33"/>
              <a:buChar char="•"/>
              <a:defRPr sz="1333"/>
            </a:lvl2pPr>
            <a:lvl3pPr marL="1371532" lvl="2" indent="-31323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33"/>
              <a:buChar char="•"/>
              <a:defRPr sz="1333"/>
            </a:lvl3pPr>
            <a:lvl4pPr marL="1828709" lvl="3" indent="-31323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33"/>
              <a:buChar char="•"/>
              <a:defRPr sz="1333"/>
            </a:lvl4pPr>
            <a:lvl5pPr marL="2285886" lvl="4" indent="-31323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33"/>
              <a:buChar char="•"/>
              <a:defRPr sz="1333"/>
            </a:lvl5pPr>
            <a:lvl6pPr marL="2743062" lvl="5" indent="-34288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453F-6734-46D3-A59E-4A73C949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12D48-D732-41FC-BE66-18E4F829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C0C8-4B99-4AF6-B45E-9D113C7F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FA13D-471F-499D-BE82-A3A21C59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7074A-2F60-4155-8D96-B155C3A42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A60B6-5E04-4923-BD56-E4BEA299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51CFF-5725-480B-AB86-BD98271C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3B35F-26F2-4311-BE2F-62202C5D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7424-7E63-4493-BEBD-EF739C0C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339C-EA60-460E-B463-242FEDD8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29CFB-92CD-4953-9AC8-784AE779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7A8D-D92A-4C38-85CC-228B470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D2D2B-7EF1-4FAB-9F71-3DD80FE0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FF896-3C87-4C8D-8A93-13126F69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69AAC-7341-4540-B396-FAFEF7F1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7F1-BF7A-4F4C-A8C5-B91EB19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6E47-9508-4048-9501-11A23BB8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6675F-3E47-417F-B64E-1FFAA6F1A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BA76-3D73-4EF5-80D0-06FA428E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0175-1808-48AF-A087-4D772B1D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FA28-A9D7-4D82-973A-FEF76C9E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0D2F-486F-41AC-8F38-DB2BAEDE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002CD-E981-4B25-81FE-0E378DB8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AE5DA-4A68-4E29-A043-346A2541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9226E-EFC1-4211-A8A7-EE626D5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28CC-DA11-47A3-8BC3-6C787C0F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6FCB-00C3-4ECD-A1C8-5339E65C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1748E-6D52-4A4F-ABC6-F48DA1A5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910D-5623-4E84-8AFA-C2099DCF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5F28-1C23-48D3-98A5-5D90D96E9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BFF7-C08D-4A91-A15F-45061EE8D4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F952-24A0-4086-8846-7BEA751B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473B-6154-4431-AFCF-6503540C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2A1A-C41B-4736-BCD9-6AF062A1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 spc="133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hf sldNum="0"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733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755885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67026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2133547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vaww.va.gov/opa/Internal/PAGuidelines/PA-Guidelines-FINAL-082018-508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vaww.va.gov/6102/VA_Graphic_Standard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vaww.va.gov/6102/graphicstandards/VA_508_GraphicStandardsGuide_01311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militaryfactory.com/dictionary/military-terms-defined.asp?term_id=439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www.militaryfactory.com/dictionary/military-terms-defined.asp?term_id=29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d.defense.gov/News/Article/Article/1573240/dod-announces-policy-change-on-transfer-of-post-911-gi-bill-benefits/" TargetMode="External"/><Relationship Id="rId5" Type="http://schemas.openxmlformats.org/officeDocument/2006/relationships/hyperlink" Target="https://www.militaryfactory.com/5-star-generals.asp" TargetMode="External"/><Relationship Id="rId4" Type="http://schemas.openxmlformats.org/officeDocument/2006/relationships/hyperlink" Target="https://www.militaryfactory.com/ships/detail.asp?ship_id=USS-Cole-DDG67" TargetMode="Externa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ve.mil/moving-guide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www.usa.gov/military-personnel-and-installations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icare.mil/Plans/Eligibility/ADSMandFamilies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todaysmilitary.com/joining/types-of-military-service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s://www.pva.org/veterans-employment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JPG"/><Relationship Id="rId7" Type="http://schemas.openxmlformats.org/officeDocument/2006/relationships/hyperlink" Target="https://www.va.gov/educ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.gov/opa/persona/active_duty.asp" TargetMode="External"/><Relationship Id="rId5" Type="http://schemas.openxmlformats.org/officeDocument/2006/relationships/hyperlink" Target="https://www.cem.va.gov/pre-need/" TargetMode="Externa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efoif.va.gov/" TargetMode="External"/><Relationship Id="rId5" Type="http://schemas.openxmlformats.org/officeDocument/2006/relationships/hyperlink" Target="https://www.benefits.va.gov/tap/tap-index.asp" TargetMode="Externa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vapulse.net/docs/DOC-15685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ww.va.gov/webcom/style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38B3-3602-43FD-A152-AE0EC6B2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16114"/>
            <a:ext cx="11582401" cy="2784741"/>
          </a:xfrm>
        </p:spPr>
        <p:txBody>
          <a:bodyPr>
            <a:normAutofit/>
          </a:bodyPr>
          <a:lstStyle/>
          <a:p>
            <a:r>
              <a:rPr lang="en-US" dirty="0"/>
              <a:t>VA.gov Content Style Guide Working Group</a:t>
            </a:r>
            <a:br>
              <a:rPr lang="en-US" dirty="0"/>
            </a:br>
            <a:r>
              <a:rPr lang="en-US" dirty="0"/>
              <a:t>12/20/2018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A154-FFBC-49F9-895B-3B33005C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17986"/>
            <a:ext cx="10205545" cy="2838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Agenda</a:t>
            </a:r>
          </a:p>
          <a:p>
            <a:r>
              <a:rPr lang="en-US" dirty="0">
                <a:solidFill>
                  <a:srgbClr val="000000"/>
                </a:solidFill>
              </a:rPr>
              <a:t>Doodle poll follow-up: Coordinator role</a:t>
            </a:r>
          </a:p>
          <a:p>
            <a:r>
              <a:rPr lang="en-US" dirty="0">
                <a:solidFill>
                  <a:srgbClr val="000000"/>
                </a:solidFill>
              </a:rPr>
              <a:t>Draft charter</a:t>
            </a:r>
          </a:p>
          <a:p>
            <a:r>
              <a:rPr lang="en-US" dirty="0">
                <a:solidFill>
                  <a:srgbClr val="000000"/>
                </a:solidFill>
              </a:rPr>
              <a:t>Standardize this!</a:t>
            </a:r>
          </a:p>
          <a:p>
            <a:r>
              <a:rPr lang="en-US" dirty="0">
                <a:solidFill>
                  <a:srgbClr val="000000"/>
                </a:solidFill>
              </a:rPr>
              <a:t>Style guides inventory – primary; outdated; deprecated; missing?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41AD6-0666-4530-B2EF-98F80FB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3181AB-1287-4998-8E82-4936039015C1}"/>
              </a:ext>
            </a:extLst>
          </p:cNvPr>
          <p:cNvSpPr txBox="1">
            <a:spLocks/>
          </p:cNvSpPr>
          <p:nvPr/>
        </p:nvSpPr>
        <p:spPr>
          <a:xfrm>
            <a:off x="1524000" y="5396459"/>
            <a:ext cx="9144000" cy="8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December 20, 2018</a:t>
            </a:r>
          </a:p>
          <a:p>
            <a:pPr marL="0" indent="0" algn="ctr">
              <a:buNone/>
            </a:pPr>
            <a:r>
              <a:rPr lang="en-US" sz="1400" dirty="0"/>
              <a:t>Jennifer Lee, Content, DSVA, Jennifer.lee27@va.gov</a:t>
            </a:r>
          </a:p>
          <a:p>
            <a:pPr marL="0" indent="0" algn="ctr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86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C5C3-226B-41AD-A325-FB4CCD87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99" y="35179"/>
            <a:ext cx="11842231" cy="11092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VBA points to OPIA “service member” page</a:t>
            </a:r>
            <a:endParaRPr lang="en-US" sz="2800" b="1" dirty="0"/>
          </a:p>
        </p:txBody>
      </p:sp>
      <p:pic>
        <p:nvPicPr>
          <p:cNvPr id="10" name="vba-service-member-to-opa-pg">
            <a:hlinkClick r:id="" action="ppaction://media"/>
            <a:extLst>
              <a:ext uri="{FF2B5EF4-FFF2-40B4-BE49-F238E27FC236}">
                <a16:creationId xmlns:a16="http://schemas.microsoft.com/office/drawing/2014/main" id="{8A1965AE-6BFA-4116-AB19-56EC211BE6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4319" y="961589"/>
            <a:ext cx="8826760" cy="5899572"/>
          </a:xfrm>
        </p:spPr>
      </p:pic>
    </p:spTree>
    <p:extLst>
      <p:ext uri="{BB962C8B-B14F-4D97-AF65-F5344CB8AC3E}">
        <p14:creationId xmlns:p14="http://schemas.microsoft.com/office/powerpoint/2010/main" val="2397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261257"/>
            <a:ext cx="12075885" cy="1306286"/>
          </a:xfrm>
        </p:spPr>
        <p:txBody>
          <a:bodyPr>
            <a:normAutofit/>
          </a:bodyPr>
          <a:lstStyle/>
          <a:p>
            <a:r>
              <a:rPr lang="en-US" sz="3200" b="0" dirty="0"/>
              <a:t>A more modern, standardized, and plain language direction aligned with VA’s Digital Modernization Strategy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7F8EA3"/>
                </a:solidFill>
              </a:rPr>
              <a:t>Pre-Decisional / For Internal Discussion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F39-8E4E-4288-A0D9-90ACAB360613}"/>
              </a:ext>
            </a:extLst>
          </p:cNvPr>
          <p:cNvSpPr txBox="1"/>
          <p:nvPr/>
        </p:nvSpPr>
        <p:spPr>
          <a:xfrm>
            <a:off x="362607" y="1532259"/>
            <a:ext cx="11603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service members – lowercase, two words </a:t>
            </a:r>
            <a:r>
              <a:rPr lang="en-US" sz="2000" dirty="0"/>
              <a:t>[no change but clarify for VA.gov]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Veterans – capitalized </a:t>
            </a:r>
            <a:r>
              <a:rPr lang="en-US" sz="2000" dirty="0"/>
              <a:t>[no change]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family members – lowercase </a:t>
            </a:r>
            <a:r>
              <a:rPr lang="en-US" sz="2000" dirty="0"/>
              <a:t>[no change]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spouses, dependents, survivors (and other family beneficiary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terminology) – lowercase </a:t>
            </a:r>
            <a:r>
              <a:rPr lang="en-US" sz="2000" dirty="0"/>
              <a:t>[no change]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caregivers – lowercase </a:t>
            </a:r>
            <a:r>
              <a:rPr lang="en-US" sz="2000" dirty="0"/>
              <a:t>[no change]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health care – lowercase, two words</a:t>
            </a:r>
            <a:r>
              <a:rPr lang="en-US" sz="2000" dirty="0"/>
              <a:t> [no change]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Exception: In branded names (such as the official names of VAMCs, forms, programs, etc.), defer to the branded style. </a:t>
            </a:r>
          </a:p>
        </p:txBody>
      </p:sp>
    </p:spTree>
    <p:extLst>
      <p:ext uri="{BB962C8B-B14F-4D97-AF65-F5344CB8AC3E}">
        <p14:creationId xmlns:p14="http://schemas.microsoft.com/office/powerpoint/2010/main" val="414725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3" y="1316736"/>
            <a:ext cx="10979109" cy="3547872"/>
          </a:xfrm>
        </p:spPr>
        <p:txBody>
          <a:bodyPr>
            <a:normAutofit/>
          </a:bodyPr>
          <a:lstStyle/>
          <a:p>
            <a:r>
              <a:rPr lang="en-US" sz="4267" b="0" dirty="0"/>
              <a:t>Using words consistently inspires </a:t>
            </a:r>
            <a:r>
              <a:rPr lang="en-US" sz="4267" dirty="0"/>
              <a:t>trust</a:t>
            </a:r>
            <a:r>
              <a:rPr lang="en-US" sz="4267" b="0" dirty="0"/>
              <a:t> and </a:t>
            </a:r>
            <a:r>
              <a:rPr lang="en-US" sz="4267" dirty="0"/>
              <a:t>confidence</a:t>
            </a:r>
            <a:r>
              <a:rPr lang="en-US" sz="4267" b="0" dirty="0"/>
              <a:t> in our customers. 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7F8EA3"/>
                </a:solidFill>
              </a:rPr>
              <a:t>Pre-Decisional / For Internal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45987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7F8EA3"/>
                </a:solidFill>
              </a:rPr>
              <a:t>Pre-Decisional / For Internal Discussion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F7664-6FB5-47F8-BBDF-7AC6B9F90D7D}"/>
              </a:ext>
            </a:extLst>
          </p:cNvPr>
          <p:cNvSpPr txBox="1"/>
          <p:nvPr/>
        </p:nvSpPr>
        <p:spPr>
          <a:xfrm>
            <a:off x="0" y="0"/>
            <a:ext cx="12192000" cy="67214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8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ECA-0661-49A2-BA0B-18FF96B6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78" y="340967"/>
            <a:ext cx="11801302" cy="98906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Public Affairs Guidelines -- for Facility Public Affairs Practitioners, pp 115</a:t>
            </a:r>
            <a:br>
              <a:rPr lang="en-US" sz="2400" dirty="0">
                <a:hlinkClick r:id="rId2"/>
              </a:rPr>
            </a:br>
            <a:r>
              <a:rPr lang="en-US" sz="2400" dirty="0">
                <a:hlinkClick r:id="rId2"/>
              </a:rPr>
              <a:t>https://vaww.va.gov/opa/Internal/PAGuidelines/PA-Guidelines-FINAL-082018-508.pdf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4566B-E1EB-42DD-992F-1487108C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" y="1712422"/>
            <a:ext cx="11530172" cy="48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8C5-01CC-46C7-A849-10F4CB1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49880"/>
            <a:ext cx="12075622" cy="1058185"/>
          </a:xfrm>
        </p:spPr>
        <p:txBody>
          <a:bodyPr>
            <a:normAutofit/>
          </a:bodyPr>
          <a:lstStyle/>
          <a:p>
            <a:r>
              <a:rPr lang="en-US" sz="2800" b="1" dirty="0"/>
              <a:t>Goes here: </a:t>
            </a:r>
            <a:r>
              <a:rPr lang="en-US" sz="2800" dirty="0">
                <a:hlinkClick r:id="rId2"/>
              </a:rPr>
              <a:t>https://vaww.va.gov/6102/VA_Graphic_Standards.asp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8A0DFB-26DD-485F-A47A-002CEA5D2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" y="919906"/>
            <a:ext cx="12036829" cy="5938095"/>
          </a:xfrm>
        </p:spPr>
      </p:pic>
    </p:spTree>
    <p:extLst>
      <p:ext uri="{BB962C8B-B14F-4D97-AF65-F5344CB8AC3E}">
        <p14:creationId xmlns:p14="http://schemas.microsoft.com/office/powerpoint/2010/main" val="255344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F6A9-8ABB-4CDC-A690-4607A8FA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" y="182881"/>
            <a:ext cx="12058997" cy="881148"/>
          </a:xfrm>
        </p:spPr>
        <p:txBody>
          <a:bodyPr>
            <a:noAutofit/>
          </a:bodyPr>
          <a:lstStyle/>
          <a:p>
            <a:r>
              <a:rPr lang="en-US" sz="2800" b="1" dirty="0"/>
              <a:t>Which goes here: </a:t>
            </a:r>
            <a:r>
              <a:rPr lang="en-US" sz="2800" dirty="0"/>
              <a:t> </a:t>
            </a:r>
            <a:r>
              <a:rPr lang="en-US" sz="2000" dirty="0">
                <a:hlinkClick r:id="rId2"/>
              </a:rPr>
              <a:t>https://vaww.va.gov/6102/graphicstandards/VA_508_GraphicStandardsGuide_013113.pdf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400" b="1" dirty="0"/>
              <a:t>U.S. Department of Veterans Affairs: Graphic Standards: Tier 1  (Version 1.0 August 2012)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205B-6126-4932-A96A-7256CB20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995056"/>
            <a:ext cx="3424843" cy="3857105"/>
          </a:xfrm>
        </p:spPr>
        <p:txBody>
          <a:bodyPr/>
          <a:lstStyle/>
          <a:p>
            <a:r>
              <a:rPr lang="en-US" dirty="0"/>
              <a:t>Brand visual elements</a:t>
            </a:r>
          </a:p>
          <a:p>
            <a:r>
              <a:rPr lang="en-US" dirty="0"/>
              <a:t>Logos, graphics</a:t>
            </a:r>
          </a:p>
          <a:p>
            <a:r>
              <a:rPr lang="en-US" dirty="0"/>
              <a:t>Colors, typography</a:t>
            </a:r>
          </a:p>
          <a:p>
            <a:r>
              <a:rPr lang="en-US" dirty="0"/>
              <a:t>Photography guidelines</a:t>
            </a:r>
          </a:p>
          <a:p>
            <a:r>
              <a:rPr lang="en-US" b="1" dirty="0">
                <a:solidFill>
                  <a:srgbClr val="FF0000"/>
                </a:solidFill>
              </a:rPr>
              <a:t>But no word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B9898-BAB9-440C-BFB2-12774FC3A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10" y="1995056"/>
            <a:ext cx="8662586" cy="40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3" y="1316736"/>
            <a:ext cx="10979109" cy="3547872"/>
          </a:xfrm>
        </p:spPr>
        <p:txBody>
          <a:bodyPr>
            <a:normAutofit/>
          </a:bodyPr>
          <a:lstStyle/>
          <a:p>
            <a:r>
              <a:rPr lang="en-US" sz="4267" b="0" dirty="0"/>
              <a:t>Using words consistently inspires </a:t>
            </a:r>
            <a:r>
              <a:rPr lang="en-US" sz="4267" dirty="0"/>
              <a:t>trust</a:t>
            </a:r>
            <a:r>
              <a:rPr lang="en-US" sz="4267" b="0" dirty="0"/>
              <a:t> and </a:t>
            </a:r>
            <a:r>
              <a:rPr lang="en-US" sz="4267" dirty="0"/>
              <a:t>confidence</a:t>
            </a:r>
            <a:r>
              <a:rPr lang="en-US" sz="4267" b="0" dirty="0"/>
              <a:t> in our customers. 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7F8EA3"/>
                </a:solidFill>
              </a:rPr>
              <a:t>Pre-Decisional / For Internal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94338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3" y="1316736"/>
            <a:ext cx="10979109" cy="3547872"/>
          </a:xfrm>
        </p:spPr>
        <p:txBody>
          <a:bodyPr>
            <a:normAutofit/>
          </a:bodyPr>
          <a:lstStyle/>
          <a:p>
            <a:r>
              <a:rPr lang="en-US" sz="4267" b="0" dirty="0"/>
              <a:t>It creates a feeling that we’re competent, professional, and act on our customers’ behalf as a </a:t>
            </a:r>
            <a:r>
              <a:rPr lang="en-US" sz="4267" dirty="0"/>
              <a:t>unified</a:t>
            </a:r>
            <a:r>
              <a:rPr lang="en-US" sz="4267" b="0" dirty="0"/>
              <a:t> organization. 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7F8EA3"/>
                </a:solidFill>
              </a:rPr>
              <a:t>Pre-Decisional / For Internal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88857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8282-49D1-4AEE-B7CA-5245CE6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59657"/>
            <a:ext cx="12003314" cy="104502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DOD doesn’t appear to have a standard, or if it does, does not use it consistently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0104-4669-4B7A-83B2-B6E20C68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059543"/>
            <a:ext cx="12003314" cy="1968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https://www.militaryfactory.com/dictionary/military-terms-defined.asp?term_id=2948</a:t>
            </a:r>
            <a:r>
              <a:rPr lang="en-US" sz="1800" dirty="0"/>
              <a:t> – Service member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https://www.militaryfactory.com/dictionary/military-terms-defined.asp?term_id=439</a:t>
            </a:r>
            <a:r>
              <a:rPr lang="en-US" sz="1800" dirty="0"/>
              <a:t> – Service member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https://www.militaryfactory.com/ships/detail.asp?ship_id=USS-Cole-DDG67</a:t>
            </a:r>
            <a:r>
              <a:rPr lang="en-US" sz="1800" dirty="0"/>
              <a:t> – service member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https://www.militaryfactory.com/5-star-generals.asp</a:t>
            </a:r>
            <a:r>
              <a:rPr lang="en-US" sz="1800" dirty="0"/>
              <a:t> - service member</a:t>
            </a:r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https://dod.defense.gov/News/Article/Article/1573240/dod-announces-policy-change-on-transfer-of-post-911-gi-bill-benefits/</a:t>
            </a:r>
            <a:r>
              <a:rPr lang="en-US" sz="1800" dirty="0"/>
              <a:t> - service member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822E6-8BDF-4627-B99D-3C3A2D572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4434112"/>
            <a:ext cx="8731803" cy="17417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482EF-3596-4FE5-AD41-3AF646095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21" y="2860946"/>
            <a:ext cx="5669900" cy="1211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737E2-2B86-4C67-83D6-EDADB8D0F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3" y="3028044"/>
            <a:ext cx="4729749" cy="39399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42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9B46-FC04-47B5-A851-E341FF87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123623"/>
            <a:ext cx="11238702" cy="845641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accent1"/>
                </a:solidFill>
              </a:rPr>
              <a:t>Outside VA and DOD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D8B87-BC6E-434F-9158-8AD4A13B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" y="2243396"/>
            <a:ext cx="7207054" cy="1673066"/>
          </a:xfr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FC9CC-0437-45A6-AFBA-8905DF54121D}"/>
              </a:ext>
            </a:extLst>
          </p:cNvPr>
          <p:cNvSpPr txBox="1"/>
          <p:nvPr/>
        </p:nvSpPr>
        <p:spPr>
          <a:xfrm>
            <a:off x="66354" y="766068"/>
            <a:ext cx="811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Paralyzed Veterans of America </a:t>
            </a:r>
            <a:r>
              <a:rPr lang="en-US" dirty="0">
                <a:hlinkClick r:id="rId4"/>
              </a:rPr>
              <a:t>https://www.pva.org/veterans-employment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Today’s Military </a:t>
            </a:r>
            <a:r>
              <a:rPr lang="en-US" dirty="0">
                <a:hlinkClick r:id="rId5"/>
              </a:rPr>
              <a:t>https://www.todaysmilitary.com/joining/types-of-military-service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Tricare </a:t>
            </a:r>
            <a:r>
              <a:rPr lang="en-US" dirty="0">
                <a:hlinkClick r:id="rId6"/>
              </a:rPr>
              <a:t>https://www.tricare.mil/Plans/Eligibility/ADSMandFamilies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USA.gov </a:t>
            </a:r>
            <a:r>
              <a:rPr lang="en-US" dirty="0">
                <a:hlinkClick r:id="rId7"/>
              </a:rPr>
              <a:t>https://www.usa.gov/military-personnel-and-installations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Move.mil </a:t>
            </a:r>
            <a:r>
              <a:rPr lang="en-US" dirty="0">
                <a:hlinkClick r:id="rId8"/>
              </a:rPr>
              <a:t> https://move.mil/moving-guide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13A6F-D0AB-4A0A-920E-9A0C30332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408" y="1389148"/>
            <a:ext cx="4803384" cy="4433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4DA27-8B67-40B9-A5B4-DECDF912AB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7" y="3794526"/>
            <a:ext cx="4366082" cy="2752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5DF2C-1EA2-45DA-9BFA-9C279D4378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5578" y="223803"/>
            <a:ext cx="4011214" cy="1147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630B97-CAB6-4689-B45E-901F418A49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15" y="3906717"/>
            <a:ext cx="7489700" cy="2951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57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3CC-3DCD-445D-9B51-B5466548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9" y="170154"/>
            <a:ext cx="11867630" cy="108246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VA web properties, pages</a:t>
            </a:r>
            <a:br>
              <a:rPr lang="en-US" sz="2800" b="1" dirty="0">
                <a:solidFill>
                  <a:schemeClr val="accent1"/>
                </a:solidFill>
              </a:rPr>
            </a:b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400" dirty="0"/>
              <a:t>Sometimes “Servicemember,” “Service member,” “servicemember,” and “service member”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9D352-1F07-488C-810F-AA77A5C0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34" y="1346592"/>
            <a:ext cx="5920862" cy="1779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9E0219-AD71-4A0D-AFD1-C2C82030F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2" y="1894186"/>
            <a:ext cx="5665609" cy="2120647"/>
          </a:xfr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A2F25C-69AA-4209-8BB0-626F9B5D7FB1}"/>
              </a:ext>
            </a:extLst>
          </p:cNvPr>
          <p:cNvSpPr txBox="1"/>
          <p:nvPr/>
        </p:nvSpPr>
        <p:spPr>
          <a:xfrm>
            <a:off x="6565405" y="3694920"/>
            <a:ext cx="5522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https://www.cem.va.gov/pre-need/</a:t>
            </a:r>
            <a:r>
              <a:rPr lang="en-US" sz="2400" dirty="0"/>
              <a:t>  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hlinkClick r:id="rId6"/>
              </a:rPr>
              <a:t>https://www.va.gov/opa/persona/active_duty.asp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https://www.va.gov/education/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777C4-F275-4F2B-A3B3-46E2E78BC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718" y="4336487"/>
            <a:ext cx="6344688" cy="22882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6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3CC-3DCD-445D-9B51-B5466548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9" y="170154"/>
            <a:ext cx="11867630" cy="108246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VA web properties, pages</a:t>
            </a:r>
            <a:br>
              <a:rPr lang="en-US" sz="2800" b="1" dirty="0">
                <a:solidFill>
                  <a:schemeClr val="accent1"/>
                </a:solidFill>
              </a:rPr>
            </a:b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400" dirty="0"/>
              <a:t>Sometimes “Servicemember,” “Service member,” “servicemember,” and “service member” 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B049F-5C34-4B63-8FCF-9CA6FF74F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" y="1455292"/>
            <a:ext cx="7577090" cy="3396627"/>
          </a:xfr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4C15D-E08F-4A45-A3FE-CCE88110C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33" y="2761861"/>
            <a:ext cx="9554317" cy="3053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F2A2D-1913-46EF-B91D-DD95D2015A7D}"/>
              </a:ext>
            </a:extLst>
          </p:cNvPr>
          <p:cNvSpPr txBox="1"/>
          <p:nvPr/>
        </p:nvSpPr>
        <p:spPr>
          <a:xfrm>
            <a:off x="377277" y="5834767"/>
            <a:ext cx="9688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5"/>
              </a:rPr>
              <a:t>https://www.benefits.va.gov/tap/tap-index.asp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https://www.oefoif.va.gov/</a:t>
            </a:r>
            <a:r>
              <a:rPr lang="en-US" sz="2800" dirty="0"/>
              <a:t>  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927B0-4E78-499B-A401-7B4D9B71C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11" y="1511275"/>
            <a:ext cx="5509006" cy="43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C5C3-226B-41AD-A325-FB4CCD87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99" y="389744"/>
            <a:ext cx="11842231" cy="11092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VAntagePointStyleGuide_042518.pdf:  </a:t>
            </a:r>
            <a:r>
              <a:rPr lang="en-US" sz="2400" dirty="0">
                <a:hlinkClick r:id="rId2"/>
              </a:rPr>
              <a:t>https://www.vapulse.net/docs/DOC-156855</a:t>
            </a:r>
            <a:r>
              <a:rPr lang="en-US" sz="2400" dirty="0"/>
              <a:t>  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5900A-8023-4BA5-8C61-C85003BB3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16" y="1890901"/>
            <a:ext cx="9870656" cy="365355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769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EA3-140D-45DA-827C-94615575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"/>
            <a:ext cx="11988800" cy="9579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VHA Digital Media intranet: </a:t>
            </a:r>
            <a:r>
              <a:rPr lang="en-US" sz="2800" dirty="0">
                <a:hlinkClick r:id="rId3"/>
              </a:rPr>
              <a:t>https://vaww.va.gov/webcom/style.asp</a:t>
            </a:r>
            <a:r>
              <a:rPr lang="en-US" sz="2800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AE144C-ECBC-43B0-BD8F-25DC1CC96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2" y="883298"/>
            <a:ext cx="10103130" cy="597470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67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540</Words>
  <Application>Microsoft Office PowerPoint</Application>
  <PresentationFormat>Widescreen</PresentationFormat>
  <Paragraphs>67</Paragraphs>
  <Slides>16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</vt:lpstr>
      <vt:lpstr>Avenir Heavy</vt:lpstr>
      <vt:lpstr>Calibri</vt:lpstr>
      <vt:lpstr>Calibri Light</vt:lpstr>
      <vt:lpstr>Office Theme</vt:lpstr>
      <vt:lpstr>Brown Bag Template</vt:lpstr>
      <vt:lpstr>VA.gov Content Style Guide Working Group 12/20/2018 agenda</vt:lpstr>
      <vt:lpstr>Using words consistently inspires trust and confidence in our customers. </vt:lpstr>
      <vt:lpstr>It creates a feeling that we’re competent, professional, and act on our customers’ behalf as a unified organization. </vt:lpstr>
      <vt:lpstr>DOD doesn’t appear to have a standard, or if it does, does not use it consistently</vt:lpstr>
      <vt:lpstr>Outside VA and DOD</vt:lpstr>
      <vt:lpstr>VA web properties, pages  Sometimes “Servicemember,” “Service member,” “servicemember,” and “service member” </vt:lpstr>
      <vt:lpstr>VA web properties, pages  Sometimes “Servicemember,” “Service member,” “servicemember,” and “service member” </vt:lpstr>
      <vt:lpstr>VAntagePointStyleGuide_042518.pdf:  https://www.vapulse.net/docs/DOC-156855  </vt:lpstr>
      <vt:lpstr>VHA Digital Media intranet: https://vaww.va.gov/webcom/style.asp </vt:lpstr>
      <vt:lpstr>VBA points to OPIA “service member” page</vt:lpstr>
      <vt:lpstr>A more modern, standardized, and plain language direction aligned with VA’s Digital Modernization Strategy</vt:lpstr>
      <vt:lpstr>Using words consistently inspires trust and confidence in our customers. </vt:lpstr>
      <vt:lpstr>PowerPoint Presentation</vt:lpstr>
      <vt:lpstr>Public Affairs Guidelines -- for Facility Public Affairs Practitioners, pp 115 https://vaww.va.gov/opa/Internal/PAGuidelines/PA-Guidelines-FINAL-082018-508.pdf </vt:lpstr>
      <vt:lpstr>Goes here: https://vaww.va.gov/6102/VA_Graphic_Standards.asp</vt:lpstr>
      <vt:lpstr>Which goes here:  https://vaww.va.gov/6102/graphicstandards/VA_508_GraphicStandardsGuide_013113.pdf  U.S. Department of Veterans Affairs: Graphic Standards: Tier 1  (Version 1.0 August 2012)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Jennifer Y.</dc:creator>
  <cp:lastModifiedBy>Lee, Jennifer Y.</cp:lastModifiedBy>
  <cp:revision>41</cp:revision>
  <dcterms:created xsi:type="dcterms:W3CDTF">2018-12-16T19:56:54Z</dcterms:created>
  <dcterms:modified xsi:type="dcterms:W3CDTF">2018-12-21T16:44:30Z</dcterms:modified>
</cp:coreProperties>
</file>