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Proxima Nova"/>
      <p:regular r:id="rId15"/>
      <p:bold r:id="rId16"/>
      <p:italic r:id="rId17"/>
      <p:boldItalic r:id="rId18"/>
    </p:embeddedFont>
    <p:embeddedFont>
      <p:font typeface="Bitter"/>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chael Pelz-Sh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itter-bold.fntdata"/><Relationship Id="rId22" Type="http://schemas.openxmlformats.org/officeDocument/2006/relationships/font" Target="fonts/Bitter-boldItalic.fntdata"/><Relationship Id="rId21" Type="http://schemas.openxmlformats.org/officeDocument/2006/relationships/font" Target="fonts/Bitter-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Bitter-regular.fntdata"/><Relationship Id="rId18" Type="http://schemas.openxmlformats.org/officeDocument/2006/relationships/font" Target="fonts/ProximaNova-bold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1-03T14:27:13.933">
    <p:pos x="386" y="918"/>
    <p:text>We don't current show the number of search results due to issues with the back end. I think we should reconsider this limitation - we *should* be able to show the number of results we are displaying - but that should be handled as its own story.</p:text>
  </p:cm>
  <p:cm authorId="0" idx="2" dt="2021-01-03T14:23:45.140">
    <p:pos x="386" y="1018"/>
    <p:text>This requirement will add significant complexity to the front-end code, due to the need to distinguish between searches that were determined by location vs manual entry. Recommend we reconsider.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0a69530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60a69530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0a69530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e83f451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e83f451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7be83f451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08f93152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8f93152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608f93152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f1796bdb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f1796bdb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aef1796bdb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25eb06d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5eb06d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625eb06d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fa805ca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fa805ca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b2fa805ca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f1796bd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f1796bd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aef1796bd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logan@governmentcio.com" TargetMode="External"/><Relationship Id="rId4" Type="http://schemas.openxmlformats.org/officeDocument/2006/relationships/image" Target="../media/image1.png"/><Relationship Id="rId5" Type="http://schemas.openxmlformats.org/officeDocument/2006/relationships/hyperlink" Target="https://github.com/department-of-veterans-affairs/va.gov-team/tree/master/products/facilities/facility-locator/geolo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ocs.google.com/spreadsheets/d/1px3lM25SDInh4Yfs2qMlxYxCXxooIuD0LH-D2og6iwE/edit#gid=0" TargetMode="External"/><Relationship Id="rId4" Type="http://schemas.openxmlformats.org/officeDocument/2006/relationships/hyperlink" Target="https://drive.google.com/file/d/1PIJTFzHs2ZbZJdZEyS3CqNCVzRz0sxd8/view?usp=sharing"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Chris Logan</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u="sng">
                <a:solidFill>
                  <a:schemeClr val="hlink"/>
                </a:solidFill>
                <a:highlight>
                  <a:srgbClr val="FFFFFF"/>
                </a:highlight>
                <a:latin typeface="Source Sans Pro"/>
                <a:ea typeface="Source Sans Pro"/>
                <a:cs typeface="Source Sans Pro"/>
                <a:sym typeface="Source Sans Pro"/>
                <a:hlinkClick r:id="rId3"/>
              </a:rPr>
              <a:t>clogan@governmentcio.com</a:t>
            </a:r>
            <a:endParaRPr sz="1100">
              <a:highlight>
                <a:srgbClr val="FFFFFF"/>
              </a:highlight>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latin typeface="Source Sans Pro"/>
                <a:ea typeface="Source Sans Pro"/>
                <a:cs typeface="Source Sans Pro"/>
                <a:sym typeface="Source Sans Pro"/>
              </a:rPr>
              <a:t>VSA Facilities Team</a:t>
            </a:r>
            <a:endParaRPr sz="1100">
              <a:highlight>
                <a:srgbClr val="FFFFFF"/>
              </a:highlight>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22"/>
            <a:ext cx="1501500" cy="2772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December 30,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4">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591600" y="2066350"/>
            <a:ext cx="110088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Geolocation Feature</a:t>
            </a:r>
            <a:endParaRPr/>
          </a:p>
          <a:p>
            <a:pPr indent="0" lvl="0" marL="0" rtl="0" algn="ctr">
              <a:spcBef>
                <a:spcPts val="0"/>
              </a:spcBef>
              <a:spcAft>
                <a:spcPts val="0"/>
              </a:spcAft>
              <a:buNone/>
            </a:pPr>
            <a:r>
              <a:rPr lang="en-US" sz="3000"/>
              <a:t>Competitive Analysis and Recommendations</a:t>
            </a:r>
            <a:endParaRPr sz="3000"/>
          </a:p>
          <a:p>
            <a:pPr indent="0" lvl="0" marL="0" rtl="0" algn="ctr">
              <a:lnSpc>
                <a:spcPct val="120000"/>
              </a:lnSpc>
              <a:spcBef>
                <a:spcPts val="800"/>
              </a:spcBef>
              <a:spcAft>
                <a:spcPts val="0"/>
              </a:spcAft>
              <a:buNone/>
            </a:pPr>
            <a:r>
              <a:t/>
            </a:r>
            <a:endParaRPr b="1" sz="1800">
              <a:latin typeface="Source Sans Pro"/>
              <a:ea typeface="Source Sans Pro"/>
              <a:cs typeface="Source Sans Pro"/>
              <a:sym typeface="Source Sans Pro"/>
            </a:endParaRPr>
          </a:p>
        </p:txBody>
      </p:sp>
      <p:sp>
        <p:nvSpPr>
          <p:cNvPr id="89" name="Google Shape;89;p14"/>
          <p:cNvSpPr txBox="1"/>
          <p:nvPr/>
        </p:nvSpPr>
        <p:spPr>
          <a:xfrm>
            <a:off x="9601200" y="6319975"/>
            <a:ext cx="1722900" cy="284400"/>
          </a:xfrm>
          <a:prstGeom prst="rect">
            <a:avLst/>
          </a:prstGeom>
          <a:noFill/>
          <a:ln>
            <a:noFill/>
          </a:ln>
        </p:spPr>
        <p:txBody>
          <a:bodyPr anchorCtr="0" anchor="t" bIns="94800" lIns="94800" spcFirstLastPara="1" rIns="94800" wrap="square" tIns="94800">
            <a:noAutofit/>
          </a:bodyPr>
          <a:lstStyle/>
          <a:p>
            <a:pPr indent="0" lvl="0" marL="0" rtl="0" algn="r">
              <a:lnSpc>
                <a:spcPct val="100000"/>
              </a:lnSpc>
              <a:spcBef>
                <a:spcPts val="0"/>
              </a:spcBef>
              <a:spcAft>
                <a:spcPts val="0"/>
              </a:spcAft>
              <a:buClr>
                <a:srgbClr val="000000"/>
              </a:buClr>
              <a:buSzPts val="1200"/>
              <a:buFont typeface="Arial"/>
              <a:buNone/>
            </a:pPr>
            <a:r>
              <a:rPr lang="en-US" sz="1100" u="sng">
                <a:solidFill>
                  <a:schemeClr val="hlink"/>
                </a:solidFill>
                <a:latin typeface="Source Sans Pro"/>
                <a:ea typeface="Source Sans Pro"/>
                <a:cs typeface="Source Sans Pro"/>
                <a:sym typeface="Source Sans Pro"/>
                <a:hlinkClick r:id="rId5"/>
              </a:rPr>
              <a:t>GitHub Research Folder</a:t>
            </a:r>
            <a:endParaRPr sz="11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582525" y="680400"/>
            <a:ext cx="60846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Comparative Example Sites      </a:t>
            </a:r>
            <a:endParaRPr/>
          </a:p>
        </p:txBody>
      </p:sp>
      <p:sp>
        <p:nvSpPr>
          <p:cNvPr id="96" name="Google Shape;96;p1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97" name="Google Shape;97;p15"/>
          <p:cNvSpPr txBox="1"/>
          <p:nvPr/>
        </p:nvSpPr>
        <p:spPr>
          <a:xfrm>
            <a:off x="8233800" y="775350"/>
            <a:ext cx="2551800" cy="48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000" u="sng">
                <a:solidFill>
                  <a:schemeClr val="dk1"/>
                </a:solidFill>
                <a:latin typeface="Source Sans Pro"/>
                <a:ea typeface="Source Sans Pro"/>
                <a:cs typeface="Source Sans Pro"/>
                <a:sym typeface="Source Sans Pro"/>
                <a:hlinkClick r:id="rId3">
                  <a:extLst>
                    <a:ext uri="{A12FA001-AC4F-418D-AE19-62706E023703}">
                      <ahyp:hlinkClr val="tx"/>
                    </a:ext>
                  </a:extLst>
                </a:hlinkClick>
              </a:rPr>
              <a:t>Google Sheet</a:t>
            </a:r>
            <a:r>
              <a:rPr lang="en-US" sz="2000">
                <a:solidFill>
                  <a:srgbClr val="454454"/>
                </a:solidFill>
                <a:latin typeface="Source Sans Pro"/>
                <a:ea typeface="Source Sans Pro"/>
                <a:cs typeface="Source Sans Pro"/>
                <a:sym typeface="Source Sans Pro"/>
              </a:rPr>
              <a:t>  |  </a:t>
            </a:r>
            <a:r>
              <a:rPr lang="en-US" sz="2000" u="sng">
                <a:solidFill>
                  <a:schemeClr val="dk1"/>
                </a:solidFill>
                <a:latin typeface="Source Sans Pro"/>
                <a:ea typeface="Source Sans Pro"/>
                <a:cs typeface="Source Sans Pro"/>
                <a:sym typeface="Source Sans Pro"/>
                <a:hlinkClick r:id="rId4">
                  <a:extLst>
                    <a:ext uri="{A12FA001-AC4F-418D-AE19-62706E023703}">
                      <ahyp:hlinkClr val="tx"/>
                    </a:ext>
                  </a:extLst>
                </a:hlinkClick>
              </a:rPr>
              <a:t>PDF</a:t>
            </a:r>
            <a:endParaRPr sz="3600">
              <a:solidFill>
                <a:schemeClr val="dk1"/>
              </a:solidFill>
              <a:latin typeface="Bitter"/>
              <a:ea typeface="Bitter"/>
              <a:cs typeface="Bitter"/>
              <a:sym typeface="Bitter"/>
            </a:endParaRPr>
          </a:p>
        </p:txBody>
      </p:sp>
      <p:pic>
        <p:nvPicPr>
          <p:cNvPr id="98" name="Google Shape;98;p15"/>
          <p:cNvPicPr preferRelativeResize="0"/>
          <p:nvPr/>
        </p:nvPicPr>
        <p:blipFill>
          <a:blip r:embed="rId5">
            <a:alphaModFix/>
          </a:blip>
          <a:stretch>
            <a:fillRect/>
          </a:stretch>
        </p:blipFill>
        <p:spPr>
          <a:xfrm>
            <a:off x="3429075" y="1588300"/>
            <a:ext cx="8190575" cy="4351048"/>
          </a:xfrm>
          <a:prstGeom prst="rect">
            <a:avLst/>
          </a:prstGeom>
          <a:noFill/>
          <a:ln>
            <a:noFill/>
          </a:ln>
        </p:spPr>
      </p:pic>
      <p:sp>
        <p:nvSpPr>
          <p:cNvPr id="99" name="Google Shape;99;p15"/>
          <p:cNvSpPr txBox="1"/>
          <p:nvPr>
            <p:ph idx="2" type="body"/>
          </p:nvPr>
        </p:nvSpPr>
        <p:spPr>
          <a:xfrm>
            <a:off x="732950" y="2219309"/>
            <a:ext cx="1851600" cy="3960900"/>
          </a:xfrm>
          <a:prstGeom prst="rect">
            <a:avLst/>
          </a:prstGeom>
        </p:spPr>
        <p:txBody>
          <a:bodyPr anchorCtr="0" anchor="t" bIns="45700" lIns="45700" spcFirstLastPara="1" rIns="45700" wrap="square" tIns="45700">
            <a:noAutofit/>
          </a:bodyPr>
          <a:lstStyle/>
          <a:p>
            <a:pPr indent="-279400" lvl="0" marL="228600" rtl="0" algn="l">
              <a:lnSpc>
                <a:spcPct val="115000"/>
              </a:lnSpc>
              <a:spcBef>
                <a:spcPts val="0"/>
              </a:spcBef>
              <a:spcAft>
                <a:spcPts val="0"/>
              </a:spcAft>
              <a:buSzPts val="1700"/>
              <a:buChar char="●"/>
            </a:pPr>
            <a:r>
              <a:rPr b="0" lang="en-US" sz="1700"/>
              <a:t>Best Buy</a:t>
            </a:r>
            <a:endParaRPr b="0" sz="1700"/>
          </a:p>
          <a:p>
            <a:pPr indent="-279400" lvl="0" marL="228600" rtl="0" algn="l">
              <a:lnSpc>
                <a:spcPct val="115000"/>
              </a:lnSpc>
              <a:spcBef>
                <a:spcPts val="0"/>
              </a:spcBef>
              <a:spcAft>
                <a:spcPts val="0"/>
              </a:spcAft>
              <a:buSzPts val="1700"/>
              <a:buChar char="●"/>
            </a:pPr>
            <a:r>
              <a:rPr b="0" lang="en-US" sz="1700"/>
              <a:t>Target</a:t>
            </a:r>
            <a:endParaRPr b="0" sz="1700"/>
          </a:p>
          <a:p>
            <a:pPr indent="-279400" lvl="0" marL="228600" rtl="0" algn="l">
              <a:lnSpc>
                <a:spcPct val="115000"/>
              </a:lnSpc>
              <a:spcBef>
                <a:spcPts val="0"/>
              </a:spcBef>
              <a:spcAft>
                <a:spcPts val="0"/>
              </a:spcAft>
              <a:buSzPts val="1700"/>
              <a:buChar char="●"/>
            </a:pPr>
            <a:r>
              <a:rPr b="0" lang="en-US" sz="1700"/>
              <a:t>Taco Bell</a:t>
            </a:r>
            <a:endParaRPr b="0" sz="1700"/>
          </a:p>
          <a:p>
            <a:pPr indent="-279400" lvl="0" marL="228600" rtl="0" algn="l">
              <a:lnSpc>
                <a:spcPct val="115000"/>
              </a:lnSpc>
              <a:spcBef>
                <a:spcPts val="0"/>
              </a:spcBef>
              <a:spcAft>
                <a:spcPts val="0"/>
              </a:spcAft>
              <a:buSzPts val="1700"/>
              <a:buChar char="●"/>
            </a:pPr>
            <a:r>
              <a:rPr b="0" lang="en-US" sz="1700"/>
              <a:t>Uber</a:t>
            </a:r>
            <a:endParaRPr b="0" sz="1700"/>
          </a:p>
          <a:p>
            <a:pPr indent="-279400" lvl="0" marL="228600" rtl="0" algn="l">
              <a:lnSpc>
                <a:spcPct val="115000"/>
              </a:lnSpc>
              <a:spcBef>
                <a:spcPts val="0"/>
              </a:spcBef>
              <a:spcAft>
                <a:spcPts val="0"/>
              </a:spcAft>
              <a:buSzPts val="1700"/>
              <a:buChar char="●"/>
            </a:pPr>
            <a:r>
              <a:rPr b="0" lang="en-US" sz="1700"/>
              <a:t>UPS</a:t>
            </a:r>
            <a:endParaRPr b="0" sz="1700"/>
          </a:p>
          <a:p>
            <a:pPr indent="-279400" lvl="0" marL="228600" rtl="0" algn="l">
              <a:lnSpc>
                <a:spcPct val="115000"/>
              </a:lnSpc>
              <a:spcBef>
                <a:spcPts val="0"/>
              </a:spcBef>
              <a:spcAft>
                <a:spcPts val="0"/>
              </a:spcAft>
              <a:buSzPts val="1700"/>
              <a:buChar char="●"/>
            </a:pPr>
            <a:r>
              <a:rPr b="0" lang="en-US" sz="1700"/>
              <a:t>Yelp</a:t>
            </a:r>
            <a:endParaRPr b="0" sz="1700"/>
          </a:p>
        </p:txBody>
      </p:sp>
      <p:sp>
        <p:nvSpPr>
          <p:cNvPr id="100" name="Google Shape;100;p15"/>
          <p:cNvSpPr txBox="1"/>
          <p:nvPr/>
        </p:nvSpPr>
        <p:spPr>
          <a:xfrm>
            <a:off x="663975" y="1488259"/>
            <a:ext cx="2765100" cy="6735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1000"/>
              </a:spcAft>
              <a:buNone/>
            </a:pPr>
            <a:r>
              <a:rPr lang="en-US" sz="1700">
                <a:solidFill>
                  <a:srgbClr val="454454"/>
                </a:solidFill>
                <a:latin typeface="Source Sans Pro"/>
                <a:ea typeface="Source Sans Pro"/>
                <a:cs typeface="Source Sans Pro"/>
                <a:sym typeface="Source Sans Pro"/>
              </a:rPr>
              <a:t>Websites analyzed cover a broad swath of services.</a:t>
            </a:r>
            <a:endParaRPr sz="1700">
              <a:solidFill>
                <a:srgbClr val="454454"/>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Type and Placement of Controls</a:t>
            </a:r>
            <a:endParaRPr/>
          </a:p>
        </p:txBody>
      </p:sp>
      <p:sp>
        <p:nvSpPr>
          <p:cNvPr id="107" name="Google Shape;107;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08" name="Google Shape;108;p16"/>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336550" lvl="0" marL="457200" marR="0" rtl="0" algn="l">
              <a:lnSpc>
                <a:spcPct val="114000"/>
              </a:lnSpc>
              <a:spcBef>
                <a:spcPts val="0"/>
              </a:spcBef>
              <a:spcAft>
                <a:spcPts val="0"/>
              </a:spcAft>
              <a:buSzPts val="1700"/>
              <a:buChar char="●"/>
            </a:pPr>
            <a:r>
              <a:rPr b="0" lang="en-US" sz="1700"/>
              <a:t>4 sites use a combination of an icon and text (4 out of 6)</a:t>
            </a:r>
            <a:endParaRPr b="0" sz="1700"/>
          </a:p>
          <a:p>
            <a:pPr indent="-336550" lvl="1" marL="914400" marR="0" rtl="0" algn="l">
              <a:lnSpc>
                <a:spcPct val="114000"/>
              </a:lnSpc>
              <a:spcBef>
                <a:spcPts val="1000"/>
              </a:spcBef>
              <a:spcAft>
                <a:spcPts val="0"/>
              </a:spcAft>
              <a:buSzPts val="1700"/>
              <a:buChar char="○"/>
            </a:pPr>
            <a:r>
              <a:rPr lang="en-US" sz="1700"/>
              <a:t>2 sites position control below the search field</a:t>
            </a:r>
            <a:endParaRPr sz="1700"/>
          </a:p>
          <a:p>
            <a:pPr indent="-336550" lvl="1" marL="914400" marR="0" rtl="0" algn="l">
              <a:lnSpc>
                <a:spcPct val="114000"/>
              </a:lnSpc>
              <a:spcBef>
                <a:spcPts val="1000"/>
              </a:spcBef>
              <a:spcAft>
                <a:spcPts val="0"/>
              </a:spcAft>
              <a:buSzPts val="1700"/>
              <a:buChar char="○"/>
            </a:pPr>
            <a:r>
              <a:rPr lang="en-US" sz="1700"/>
              <a:t>2 </a:t>
            </a:r>
            <a:r>
              <a:rPr lang="en-US" sz="1700"/>
              <a:t>sites position control</a:t>
            </a:r>
            <a:r>
              <a:rPr lang="en-US" sz="1700"/>
              <a:t> above the search field</a:t>
            </a:r>
            <a:endParaRPr sz="1700"/>
          </a:p>
          <a:p>
            <a:pPr indent="-336550" lvl="0" marL="457200" marR="0" rtl="0" algn="l">
              <a:lnSpc>
                <a:spcPct val="114000"/>
              </a:lnSpc>
              <a:spcBef>
                <a:spcPts val="1000"/>
              </a:spcBef>
              <a:spcAft>
                <a:spcPts val="0"/>
              </a:spcAft>
              <a:buSzPts val="1700"/>
              <a:buChar char="●"/>
            </a:pPr>
            <a:r>
              <a:rPr b="0" lang="en-US" sz="1700"/>
              <a:t>One</a:t>
            </a:r>
            <a:r>
              <a:rPr b="0" lang="en-US" sz="1700"/>
              <a:t> site uses text only</a:t>
            </a:r>
            <a:endParaRPr b="0" sz="1700"/>
          </a:p>
          <a:p>
            <a:pPr indent="-336550" lvl="1" marL="914400" rtl="0" algn="l">
              <a:lnSpc>
                <a:spcPct val="114000"/>
              </a:lnSpc>
              <a:spcBef>
                <a:spcPts val="1000"/>
              </a:spcBef>
              <a:spcAft>
                <a:spcPts val="0"/>
              </a:spcAft>
              <a:buSzPts val="1700"/>
              <a:buChar char="○"/>
            </a:pPr>
            <a:r>
              <a:rPr lang="en-US" sz="1700"/>
              <a:t>Control is</a:t>
            </a:r>
            <a:r>
              <a:rPr lang="en-US" sz="1700"/>
              <a:t> positioned below the search field</a:t>
            </a:r>
            <a:endParaRPr b="0" sz="1700"/>
          </a:p>
          <a:p>
            <a:pPr indent="-336550" lvl="0" marL="457200" marR="0" rtl="0" algn="l">
              <a:lnSpc>
                <a:spcPct val="114000"/>
              </a:lnSpc>
              <a:spcBef>
                <a:spcPts val="1000"/>
              </a:spcBef>
              <a:spcAft>
                <a:spcPts val="0"/>
              </a:spcAft>
              <a:buSzPts val="1700"/>
              <a:buChar char="●"/>
            </a:pPr>
            <a:r>
              <a:rPr b="0" lang="en-US" sz="1700"/>
              <a:t>One</a:t>
            </a:r>
            <a:r>
              <a:rPr b="0" lang="en-US" sz="1700"/>
              <a:t> site </a:t>
            </a:r>
            <a:r>
              <a:rPr b="0" lang="en-US" sz="1700"/>
              <a:t>an icon only</a:t>
            </a:r>
            <a:endParaRPr b="0" sz="1700"/>
          </a:p>
          <a:p>
            <a:pPr indent="-336550" lvl="1" marL="914400" rtl="0" algn="l">
              <a:lnSpc>
                <a:spcPct val="114000"/>
              </a:lnSpc>
              <a:spcBef>
                <a:spcPts val="1000"/>
              </a:spcBef>
              <a:spcAft>
                <a:spcPts val="0"/>
              </a:spcAft>
              <a:buSzPts val="1700"/>
              <a:buChar char="○"/>
            </a:pPr>
            <a:r>
              <a:rPr lang="en-US" sz="1700"/>
              <a:t>Icon is placed within the search field</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rtl="0" algn="l">
              <a:lnSpc>
                <a:spcPct val="115000"/>
              </a:lnSpc>
              <a:spcBef>
                <a:spcPts val="1200"/>
              </a:spcBef>
              <a:spcAft>
                <a:spcPts val="0"/>
              </a:spcAft>
              <a:buSzPts val="1700"/>
              <a:buChar char="●"/>
            </a:pPr>
            <a:r>
              <a:rPr b="0" lang="en-US" sz="1700"/>
              <a:t>Use a combination of icon and text to represent the control.</a:t>
            </a:r>
            <a:endParaRPr b="0" sz="1700"/>
          </a:p>
          <a:p>
            <a:pPr indent="-336550" lvl="0" marL="457200" rtl="0" algn="l">
              <a:lnSpc>
                <a:spcPct val="115000"/>
              </a:lnSpc>
              <a:spcBef>
                <a:spcPts val="0"/>
              </a:spcBef>
              <a:spcAft>
                <a:spcPts val="0"/>
              </a:spcAft>
              <a:buSzPts val="1700"/>
              <a:buChar char="●"/>
            </a:pPr>
            <a:r>
              <a:rPr b="0" lang="en-US" sz="1700"/>
              <a:t>Position the control to the right of the location text field on desktop, and below the location text field in mobile.</a:t>
            </a:r>
            <a:endParaRPr b="0"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Specificity of Current Location Readout</a:t>
            </a:r>
            <a:endParaRPr/>
          </a:p>
        </p:txBody>
      </p:sp>
      <p:sp>
        <p:nvSpPr>
          <p:cNvPr id="115" name="Google Shape;115;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16" name="Google Shape;116;p17"/>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336550" lvl="0" marL="457200" marR="0" rtl="0" algn="l">
              <a:lnSpc>
                <a:spcPct val="114000"/>
              </a:lnSpc>
              <a:spcBef>
                <a:spcPts val="0"/>
              </a:spcBef>
              <a:spcAft>
                <a:spcPts val="0"/>
              </a:spcAft>
              <a:buSzPts val="1700"/>
              <a:buChar char="●"/>
            </a:pPr>
            <a:r>
              <a:rPr b="0" lang="en-US" sz="1700"/>
              <a:t>3</a:t>
            </a:r>
            <a:r>
              <a:rPr b="0" lang="en-US" sz="1700"/>
              <a:t> sites display Zip Code </a:t>
            </a:r>
            <a:endParaRPr sz="1700"/>
          </a:p>
          <a:p>
            <a:pPr indent="-336550" lvl="0" marL="457200" marR="0" rtl="0" algn="l">
              <a:lnSpc>
                <a:spcPct val="114000"/>
              </a:lnSpc>
              <a:spcBef>
                <a:spcPts val="1000"/>
              </a:spcBef>
              <a:spcAft>
                <a:spcPts val="0"/>
              </a:spcAft>
              <a:buSzPts val="1700"/>
              <a:buChar char="●"/>
            </a:pPr>
            <a:r>
              <a:rPr b="0" lang="en-US" sz="1700"/>
              <a:t>2 sites display their best guess at street address (both were off)</a:t>
            </a:r>
            <a:endParaRPr b="0" sz="1700"/>
          </a:p>
          <a:p>
            <a:pPr indent="-336550" lvl="0" marL="457200" marR="0" rtl="0" algn="l">
              <a:lnSpc>
                <a:spcPct val="114000"/>
              </a:lnSpc>
              <a:spcBef>
                <a:spcPts val="1000"/>
              </a:spcBef>
              <a:spcAft>
                <a:spcPts val="0"/>
              </a:spcAft>
              <a:buSzPts val="1700"/>
              <a:buChar char="●"/>
            </a:pPr>
            <a:r>
              <a:rPr b="0" lang="en-US" sz="1700"/>
              <a:t>One site uses City, ST</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rtl="0" algn="l">
              <a:lnSpc>
                <a:spcPct val="115000"/>
              </a:lnSpc>
              <a:spcBef>
                <a:spcPts val="1200"/>
              </a:spcBef>
              <a:spcAft>
                <a:spcPts val="0"/>
              </a:spcAft>
              <a:buSzPts val="1700"/>
              <a:buChar char="●"/>
            </a:pPr>
            <a:r>
              <a:rPr b="0" lang="en-US" sz="1700"/>
              <a:t>Display Zip Code as the readout for current location. Street level is not always accurate, and City, ST is not always specific enough to find the nearest location</a:t>
            </a:r>
            <a:r>
              <a:rPr b="0" lang="en-US" sz="1700"/>
              <a:t>.</a:t>
            </a:r>
            <a:endParaRPr b="0"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Asking Permission to Use Location</a:t>
            </a:r>
            <a:endParaRPr/>
          </a:p>
        </p:txBody>
      </p:sp>
      <p:sp>
        <p:nvSpPr>
          <p:cNvPr id="123" name="Google Shape;123;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24" name="Google Shape;124;p18"/>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336550" lvl="0" marL="457200" marR="0" rtl="0" algn="l">
              <a:lnSpc>
                <a:spcPct val="114000"/>
              </a:lnSpc>
              <a:spcBef>
                <a:spcPts val="0"/>
              </a:spcBef>
              <a:spcAft>
                <a:spcPts val="0"/>
              </a:spcAft>
              <a:buSzPts val="1700"/>
              <a:buChar char="●"/>
            </a:pPr>
            <a:r>
              <a:rPr b="0" lang="en-US" sz="1700"/>
              <a:t>If a browser is set to ask for permission, websites ask for permission via a prompt. </a:t>
            </a:r>
            <a:endParaRPr b="0" sz="1700"/>
          </a:p>
          <a:p>
            <a:pPr indent="-336550" lvl="0" marL="457200" marR="0" rtl="0" algn="l">
              <a:lnSpc>
                <a:spcPct val="114000"/>
              </a:lnSpc>
              <a:spcBef>
                <a:spcPts val="1000"/>
              </a:spcBef>
              <a:spcAft>
                <a:spcPts val="0"/>
              </a:spcAft>
              <a:buSzPts val="1700"/>
              <a:buChar char="●"/>
            </a:pPr>
            <a:r>
              <a:rPr b="0" lang="en-US" sz="1700"/>
              <a:t>Some sites ask before the page is fully loaded, while other sites do not ask for permission </a:t>
            </a:r>
            <a:r>
              <a:rPr lang="en-US" sz="1700"/>
              <a:t>until the user </a:t>
            </a:r>
            <a:r>
              <a:rPr lang="en-US" sz="1700"/>
              <a:t>initiates</a:t>
            </a:r>
            <a:r>
              <a:rPr b="0" lang="en-US" sz="1700"/>
              <a:t> the location feature.</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rtl="0" algn="l">
              <a:lnSpc>
                <a:spcPct val="115000"/>
              </a:lnSpc>
              <a:spcBef>
                <a:spcPts val="1200"/>
              </a:spcBef>
              <a:spcAft>
                <a:spcPts val="0"/>
              </a:spcAft>
              <a:buSzPts val="1700"/>
              <a:buChar char="●"/>
            </a:pPr>
            <a:r>
              <a:rPr b="0" lang="en-US" sz="1700"/>
              <a:t>The browser prompt on its own might be unexpected, especially if it displays before the user has taken any action on a page. Given the sensitivity of some Veterans to being tracked:</a:t>
            </a:r>
            <a:endParaRPr b="0" sz="1700"/>
          </a:p>
          <a:p>
            <a:pPr indent="-336550" lvl="1" marL="914400" rtl="0" algn="l">
              <a:lnSpc>
                <a:spcPct val="115000"/>
              </a:lnSpc>
              <a:spcBef>
                <a:spcPts val="0"/>
              </a:spcBef>
              <a:spcAft>
                <a:spcPts val="0"/>
              </a:spcAft>
              <a:buSzPts val="1700"/>
              <a:buChar char="○"/>
            </a:pPr>
            <a:r>
              <a:rPr lang="en-US" sz="1700"/>
              <a:t>Avoid the prompt for permission until the user has initiated the location feature.</a:t>
            </a:r>
            <a:endParaRPr sz="1700"/>
          </a:p>
          <a:p>
            <a:pPr indent="-336550" lvl="1" marL="914400" rtl="0" algn="l">
              <a:lnSpc>
                <a:spcPct val="115000"/>
              </a:lnSpc>
              <a:spcBef>
                <a:spcPts val="0"/>
              </a:spcBef>
              <a:spcAft>
                <a:spcPts val="0"/>
              </a:spcAft>
              <a:buSzPts val="1700"/>
              <a:buChar char="○"/>
            </a:pPr>
            <a:r>
              <a:rPr lang="en-US" sz="1700"/>
              <a:t>I</a:t>
            </a:r>
            <a:r>
              <a:rPr b="0" lang="en-US" sz="1700"/>
              <a:t>nclude language to accompany the location control that anticipates sensitivity to</a:t>
            </a:r>
            <a:r>
              <a:rPr lang="en-US" sz="1700"/>
              <a:t> being tracked</a:t>
            </a:r>
            <a:r>
              <a:rPr b="0" lang="en-US" sz="1700"/>
              <a:t>.  Bring Content in to help craft.</a:t>
            </a:r>
            <a:endParaRPr b="0" sz="1700"/>
          </a:p>
          <a:p>
            <a:pPr indent="0" lvl="0" marL="457200" rtl="0" algn="l">
              <a:lnSpc>
                <a:spcPct val="115000"/>
              </a:lnSpc>
              <a:spcBef>
                <a:spcPts val="1200"/>
              </a:spcBef>
              <a:spcAft>
                <a:spcPts val="1200"/>
              </a:spcAft>
              <a:buNone/>
            </a:pPr>
            <a:r>
              <a:t/>
            </a:r>
            <a:endParaRPr b="0"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13175" y="680400"/>
            <a:ext cx="109200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Respecting a User’s Choice to Block Geolocation</a:t>
            </a:r>
            <a:r>
              <a:rPr lang="en-US"/>
              <a:t> </a:t>
            </a:r>
            <a:endParaRPr/>
          </a:p>
        </p:txBody>
      </p:sp>
      <p:sp>
        <p:nvSpPr>
          <p:cNvPr id="131" name="Google Shape;131;p1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32" name="Google Shape;132;p19"/>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336550" lvl="0" marL="457200" marR="0" rtl="0" algn="l">
              <a:lnSpc>
                <a:spcPct val="114000"/>
              </a:lnSpc>
              <a:spcBef>
                <a:spcPts val="0"/>
              </a:spcBef>
              <a:spcAft>
                <a:spcPts val="0"/>
              </a:spcAft>
              <a:buSzPts val="1700"/>
              <a:buChar char="●"/>
            </a:pPr>
            <a:r>
              <a:rPr b="0" lang="en-US" sz="1700"/>
              <a:t>3 sites respected the choice to block geolocation by the user</a:t>
            </a:r>
            <a:r>
              <a:rPr b="0" lang="en-US" sz="1700"/>
              <a:t>. There was no attempt at locating the user, and the location control did not work (see error messaging for this on the next slide). </a:t>
            </a:r>
            <a:endParaRPr b="0" sz="1700"/>
          </a:p>
          <a:p>
            <a:pPr indent="-336550" lvl="0" marL="457200" marR="0" rtl="0" algn="l">
              <a:lnSpc>
                <a:spcPct val="114000"/>
              </a:lnSpc>
              <a:spcBef>
                <a:spcPts val="1000"/>
              </a:spcBef>
              <a:spcAft>
                <a:spcPts val="0"/>
              </a:spcAft>
              <a:buSzPts val="1700"/>
              <a:buChar char="●"/>
            </a:pPr>
            <a:r>
              <a:rPr b="0" lang="en-US" sz="1700"/>
              <a:t>3 sites did not respect the user’s choice. Although the location control was disabled and displayed an error, the websites used other means to estimate the user’s location and then display nearby store locations.</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rtl="0" algn="l">
              <a:lnSpc>
                <a:spcPct val="115000"/>
              </a:lnSpc>
              <a:spcBef>
                <a:spcPts val="1200"/>
              </a:spcBef>
              <a:spcAft>
                <a:spcPts val="0"/>
              </a:spcAft>
              <a:buSzPts val="1700"/>
              <a:buChar char="●"/>
            </a:pPr>
            <a:r>
              <a:rPr b="0" lang="en-US" sz="1700"/>
              <a:t>Without exception, respect the user’s choice to block geolocation (VA.gov Facility Locator already does this 👍). Workarounds are disrespectful and can engender mistrust, especially for users already sensitive to being tracked. For the behavior of the location control under this scenario, see next slide.</a:t>
            </a:r>
            <a:endParaRPr b="0" sz="1700"/>
          </a:p>
          <a:p>
            <a:pPr indent="0" lvl="0" marL="0" rtl="0" algn="l">
              <a:lnSpc>
                <a:spcPct val="115000"/>
              </a:lnSpc>
              <a:spcBef>
                <a:spcPts val="1200"/>
              </a:spcBef>
              <a:spcAft>
                <a:spcPts val="0"/>
              </a:spcAft>
              <a:buNone/>
            </a:pPr>
            <a:r>
              <a:t/>
            </a:r>
            <a:endParaRPr sz="1700"/>
          </a:p>
          <a:p>
            <a:pPr indent="0" lvl="0" marL="457200" rtl="0" algn="l">
              <a:lnSpc>
                <a:spcPct val="115000"/>
              </a:lnSpc>
              <a:spcBef>
                <a:spcPts val="1200"/>
              </a:spcBef>
              <a:spcAft>
                <a:spcPts val="1200"/>
              </a:spcAft>
              <a:buNone/>
            </a:pPr>
            <a:r>
              <a:t/>
            </a:r>
            <a:endParaRPr b="0"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I</a:t>
            </a:r>
            <a:r>
              <a:rPr lang="en-US"/>
              <a:t>f Geolocation is Blocked</a:t>
            </a:r>
            <a:endParaRPr/>
          </a:p>
        </p:txBody>
      </p:sp>
      <p:sp>
        <p:nvSpPr>
          <p:cNvPr id="139" name="Google Shape;139;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40" name="Google Shape;140;p20"/>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0" lvl="0" marL="0" marR="0" rtl="0" algn="l">
              <a:lnSpc>
                <a:spcPct val="114000"/>
              </a:lnSpc>
              <a:spcBef>
                <a:spcPts val="0"/>
              </a:spcBef>
              <a:spcAft>
                <a:spcPts val="0"/>
              </a:spcAft>
              <a:buNone/>
            </a:pPr>
            <a:r>
              <a:rPr b="0" lang="en-US" sz="1700"/>
              <a:t>If a user has blocked geolocation, and attempts to initiate the location control, most websites responded with an error. </a:t>
            </a:r>
            <a:endParaRPr b="0" sz="1700"/>
          </a:p>
          <a:p>
            <a:pPr indent="-336550" lvl="0" marL="457200" marR="0" rtl="0" algn="l">
              <a:lnSpc>
                <a:spcPct val="114000"/>
              </a:lnSpc>
              <a:spcBef>
                <a:spcPts val="1000"/>
              </a:spcBef>
              <a:spcAft>
                <a:spcPts val="0"/>
              </a:spcAft>
              <a:buSzPts val="1700"/>
              <a:buChar char="●"/>
            </a:pPr>
            <a:r>
              <a:rPr b="0" lang="en-US" sz="1700"/>
              <a:t>5 websites displayed an error message.</a:t>
            </a:r>
            <a:endParaRPr b="0" sz="1700"/>
          </a:p>
          <a:p>
            <a:pPr indent="-336550" lvl="1" marL="914400" marR="0" rtl="0" algn="l">
              <a:lnSpc>
                <a:spcPct val="114000"/>
              </a:lnSpc>
              <a:spcBef>
                <a:spcPts val="1000"/>
              </a:spcBef>
              <a:spcAft>
                <a:spcPts val="0"/>
              </a:spcAft>
              <a:buSzPts val="1700"/>
              <a:buChar char="○"/>
            </a:pPr>
            <a:r>
              <a:rPr lang="en-US" sz="1700"/>
              <a:t>3 websites displayed errors that were non-specific (eg., “Error getting location”)</a:t>
            </a:r>
            <a:endParaRPr sz="1700"/>
          </a:p>
          <a:p>
            <a:pPr indent="-336550" lvl="1" marL="914400" marR="0" rtl="0" algn="l">
              <a:lnSpc>
                <a:spcPct val="114000"/>
              </a:lnSpc>
              <a:spcBef>
                <a:spcPts val="1000"/>
              </a:spcBef>
              <a:spcAft>
                <a:spcPts val="0"/>
              </a:spcAft>
              <a:buSzPts val="1700"/>
              <a:buChar char="○"/>
            </a:pPr>
            <a:r>
              <a:rPr lang="en-US" sz="1700"/>
              <a:t>One website displayed a more specific error, with information as to why geolocation is needed, and a suggestion on how it might be turned on.</a:t>
            </a:r>
            <a:endParaRPr sz="1700"/>
          </a:p>
          <a:p>
            <a:pPr indent="-336550" lvl="1" marL="914400" marR="0" rtl="0" algn="l">
              <a:lnSpc>
                <a:spcPct val="114000"/>
              </a:lnSpc>
              <a:spcBef>
                <a:spcPts val="1000"/>
              </a:spcBef>
              <a:spcAft>
                <a:spcPts val="0"/>
              </a:spcAft>
              <a:buSzPts val="1700"/>
              <a:buChar char="○"/>
            </a:pPr>
            <a:r>
              <a:rPr lang="en-US" sz="1700"/>
              <a:t>One website contained error messaging with browser and platform-specific instructions on how to turn on geolocation.</a:t>
            </a:r>
            <a:endParaRPr sz="1700"/>
          </a:p>
          <a:p>
            <a:pPr indent="-336550" lvl="0" marL="457200" marR="0" rtl="0" algn="l">
              <a:lnSpc>
                <a:spcPct val="114000"/>
              </a:lnSpc>
              <a:spcBef>
                <a:spcPts val="1000"/>
              </a:spcBef>
              <a:spcAft>
                <a:spcPts val="0"/>
              </a:spcAft>
              <a:buSzPts val="1700"/>
              <a:buChar char="●"/>
            </a:pPr>
            <a:r>
              <a:rPr b="0" lang="en-US" sz="1700"/>
              <a:t>One website displayed no error message but took the user to a blank U.S. map.</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rtl="0" algn="l">
              <a:lnSpc>
                <a:spcPct val="115000"/>
              </a:lnSpc>
              <a:spcBef>
                <a:spcPts val="1200"/>
              </a:spcBef>
              <a:spcAft>
                <a:spcPts val="0"/>
              </a:spcAft>
              <a:buSzPts val="1700"/>
              <a:buChar char="●"/>
            </a:pPr>
            <a:r>
              <a:rPr b="0" lang="en-US" sz="1700"/>
              <a:t>Create informative messaging to explain why the control is not working as expected.</a:t>
            </a:r>
            <a:endParaRPr b="0" sz="1700"/>
          </a:p>
          <a:p>
            <a:pPr indent="-336550" lvl="0" marL="457200" rtl="0" algn="l">
              <a:lnSpc>
                <a:spcPct val="115000"/>
              </a:lnSpc>
              <a:spcBef>
                <a:spcPts val="0"/>
              </a:spcBef>
              <a:spcAft>
                <a:spcPts val="0"/>
              </a:spcAft>
              <a:buSzPts val="1700"/>
              <a:buChar char="●"/>
            </a:pPr>
            <a:r>
              <a:rPr b="0" lang="en-US" sz="1700"/>
              <a:t>Include suggestions on how to turn on geolocation, and consider browser/platform specific instructions. </a:t>
            </a:r>
            <a:endParaRPr b="0" sz="1700"/>
          </a:p>
          <a:p>
            <a:pPr indent="-336550" lvl="1" marL="914400" rtl="0" algn="l">
              <a:lnSpc>
                <a:spcPct val="115000"/>
              </a:lnSpc>
              <a:spcBef>
                <a:spcPts val="0"/>
              </a:spcBef>
              <a:spcAft>
                <a:spcPts val="0"/>
              </a:spcAft>
              <a:buSzPts val="1700"/>
              <a:buChar char="○"/>
            </a:pPr>
            <a:r>
              <a:rPr lang="en-US" sz="1700"/>
              <a:t>Bring in Content to help craft the messaging to ensure the language and tone are appropriate.</a:t>
            </a:r>
            <a:endParaRPr b="0"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VoiceOver Behavior</a:t>
            </a:r>
            <a:endParaRPr/>
          </a:p>
        </p:txBody>
      </p:sp>
      <p:sp>
        <p:nvSpPr>
          <p:cNvPr id="147" name="Google Shape;147;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Geolocation Feature - Competitive Analysis and Recommendations</a:t>
            </a:r>
            <a:endParaRPr/>
          </a:p>
        </p:txBody>
      </p:sp>
      <p:sp>
        <p:nvSpPr>
          <p:cNvPr id="148" name="Google Shape;148;p21"/>
          <p:cNvSpPr txBox="1"/>
          <p:nvPr>
            <p:ph idx="2" type="body"/>
          </p:nvPr>
        </p:nvSpPr>
        <p:spPr>
          <a:xfrm>
            <a:off x="613175" y="1457650"/>
            <a:ext cx="10694100" cy="5001000"/>
          </a:xfrm>
          <a:prstGeom prst="rect">
            <a:avLst/>
          </a:prstGeom>
        </p:spPr>
        <p:txBody>
          <a:bodyPr anchorCtr="0" anchor="t" bIns="45700" lIns="45700" spcFirstLastPara="1" rIns="45700" wrap="square" tIns="45700">
            <a:noAutofit/>
          </a:bodyPr>
          <a:lstStyle/>
          <a:p>
            <a:pPr indent="0" lvl="0" marL="0" marR="0" rtl="0" algn="l">
              <a:lnSpc>
                <a:spcPct val="114000"/>
              </a:lnSpc>
              <a:spcBef>
                <a:spcPts val="0"/>
              </a:spcBef>
              <a:spcAft>
                <a:spcPts val="0"/>
              </a:spcAft>
              <a:buNone/>
            </a:pPr>
            <a:r>
              <a:rPr b="0" lang="en-US" sz="1700"/>
              <a:t>This is an overview of how the 6 websites behaved using VoiceOver to navigate the controls and read back content.</a:t>
            </a:r>
            <a:endParaRPr b="0" sz="1700"/>
          </a:p>
          <a:p>
            <a:pPr indent="-336550" lvl="0" marL="457200" marR="0" rtl="0" algn="l">
              <a:lnSpc>
                <a:spcPct val="114000"/>
              </a:lnSpc>
              <a:spcBef>
                <a:spcPts val="1000"/>
              </a:spcBef>
              <a:spcAft>
                <a:spcPts val="0"/>
              </a:spcAft>
              <a:buSzPts val="1700"/>
              <a:buChar char="●"/>
            </a:pPr>
            <a:r>
              <a:rPr b="0" lang="en-US" sz="1700"/>
              <a:t>No sites read back the location information that was displayed after initiating geolocation.</a:t>
            </a:r>
            <a:endParaRPr b="0" sz="1700"/>
          </a:p>
          <a:p>
            <a:pPr indent="-336550" lvl="0" marL="457200" marR="0" rtl="0" algn="l">
              <a:lnSpc>
                <a:spcPct val="114000"/>
              </a:lnSpc>
              <a:spcBef>
                <a:spcPts val="0"/>
              </a:spcBef>
              <a:spcAft>
                <a:spcPts val="0"/>
              </a:spcAft>
              <a:buSzPts val="1700"/>
              <a:buChar char="●"/>
            </a:pPr>
            <a:r>
              <a:rPr b="0" lang="en-US" sz="1700"/>
              <a:t>One website prevents selecting of geolocation altogether with VoiceOver. The icon was visible but not selectable.</a:t>
            </a:r>
            <a:endParaRPr b="0" sz="1700"/>
          </a:p>
          <a:p>
            <a:pPr indent="-336550" lvl="0" marL="457200" marR="0" rtl="0" algn="l">
              <a:lnSpc>
                <a:spcPct val="114000"/>
              </a:lnSpc>
              <a:spcBef>
                <a:spcPts val="1000"/>
              </a:spcBef>
              <a:spcAft>
                <a:spcPts val="0"/>
              </a:spcAft>
              <a:buSzPts val="1700"/>
              <a:buChar char="●"/>
            </a:pPr>
            <a:r>
              <a:rPr b="0" lang="en-US" sz="1700"/>
              <a:t>2</a:t>
            </a:r>
            <a:r>
              <a:rPr b="0" lang="en-US" sz="1700"/>
              <a:t> websites take the user to a new page once geolocation is initiated.</a:t>
            </a:r>
            <a:endParaRPr b="0" sz="1700"/>
          </a:p>
          <a:p>
            <a:pPr indent="-336550" lvl="0" marL="457200" marR="0" rtl="0" algn="l">
              <a:lnSpc>
                <a:spcPct val="114000"/>
              </a:lnSpc>
              <a:spcBef>
                <a:spcPts val="1000"/>
              </a:spcBef>
              <a:spcAft>
                <a:spcPts val="0"/>
              </a:spcAft>
              <a:buSzPts val="1700"/>
              <a:buChar char="●"/>
            </a:pPr>
            <a:r>
              <a:rPr b="0" lang="en-US" sz="1700"/>
              <a:t>2</a:t>
            </a:r>
            <a:r>
              <a:rPr b="0" lang="en-US" sz="1700"/>
              <a:t> websites take the user to the first search result once geolocation is initiated.</a:t>
            </a:r>
            <a:endParaRPr b="0" sz="1700"/>
          </a:p>
          <a:p>
            <a:pPr indent="-336550" lvl="0" marL="457200" marR="0" rtl="0" algn="l">
              <a:lnSpc>
                <a:spcPct val="114000"/>
              </a:lnSpc>
              <a:spcBef>
                <a:spcPts val="1000"/>
              </a:spcBef>
              <a:spcAft>
                <a:spcPts val="0"/>
              </a:spcAft>
              <a:buSzPts val="1700"/>
              <a:buChar char="●"/>
            </a:pPr>
            <a:r>
              <a:rPr b="0" lang="en-US" sz="1700"/>
              <a:t>1 website takes the user back to the geolocation button after geolocation is initiated, and the user has to navigate to the search results.</a:t>
            </a:r>
            <a:r>
              <a:rPr b="0" lang="en-US" sz="1700"/>
              <a:t> The location field is left blank.</a:t>
            </a:r>
            <a:endParaRPr b="0" sz="1700"/>
          </a:p>
          <a:p>
            <a:pPr indent="0" lvl="0" marL="0" rtl="0" algn="l">
              <a:lnSpc>
                <a:spcPct val="115000"/>
              </a:lnSpc>
              <a:spcBef>
                <a:spcPts val="1000"/>
              </a:spcBef>
              <a:spcAft>
                <a:spcPts val="0"/>
              </a:spcAft>
              <a:buNone/>
            </a:pPr>
            <a:r>
              <a:rPr lang="en-US" sz="1700"/>
              <a:t>Recommendations: </a:t>
            </a:r>
            <a:endParaRPr sz="1700"/>
          </a:p>
          <a:p>
            <a:pPr indent="-336550" lvl="0" marL="457200" marR="0" rtl="0" algn="l">
              <a:lnSpc>
                <a:spcPct val="114000"/>
              </a:lnSpc>
              <a:spcBef>
                <a:spcPts val="1200"/>
              </a:spcBef>
              <a:spcAft>
                <a:spcPts val="1000"/>
              </a:spcAft>
              <a:buSzPts val="1700"/>
              <a:buChar char="●"/>
            </a:pPr>
            <a:r>
              <a:rPr b="0" lang="en-US" sz="1700"/>
              <a:t>Post submission, the user should hear the </a:t>
            </a:r>
            <a:r>
              <a:rPr b="0" lang="en-US" sz="1700"/>
              <a:t>amount of results</a:t>
            </a:r>
            <a:r>
              <a:rPr b="0" lang="en-US" sz="1700"/>
              <a:t>, the query used, and confirmation that their location was referenced e.g., "Showing 10 results for [address] </a:t>
            </a:r>
            <a:r>
              <a:rPr b="0" lang="en-US" sz="1700"/>
              <a:t>determined by your location</a:t>
            </a:r>
            <a:r>
              <a:rPr b="0" lang="en-US" sz="1700"/>
              <a:t>." The user’s next readback should be the first result in the list.</a:t>
            </a:r>
            <a:endParaRPr b="0" sz="1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