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75" r:id="rId2"/>
    <p:sldId id="886" r:id="rId3"/>
    <p:sldId id="258" r:id="rId4"/>
    <p:sldId id="910" r:id="rId5"/>
    <p:sldId id="911" r:id="rId6"/>
    <p:sldId id="918" r:id="rId7"/>
    <p:sldId id="837" r:id="rId8"/>
    <p:sldId id="919" r:id="rId9"/>
    <p:sldId id="924" r:id="rId10"/>
    <p:sldId id="887" r:id="rId11"/>
    <p:sldId id="888" r:id="rId12"/>
    <p:sldId id="920" r:id="rId13"/>
    <p:sldId id="891" r:id="rId14"/>
    <p:sldId id="914" r:id="rId15"/>
    <p:sldId id="925" r:id="rId16"/>
    <p:sldId id="890" r:id="rId17"/>
    <p:sldId id="892" r:id="rId18"/>
    <p:sldId id="889" r:id="rId19"/>
    <p:sldId id="921" r:id="rId20"/>
    <p:sldId id="896" r:id="rId21"/>
    <p:sldId id="915" r:id="rId22"/>
    <p:sldId id="926" r:id="rId23"/>
    <p:sldId id="895" r:id="rId24"/>
    <p:sldId id="894" r:id="rId25"/>
    <p:sldId id="906" r:id="rId26"/>
    <p:sldId id="893" r:id="rId27"/>
    <p:sldId id="922" r:id="rId28"/>
    <p:sldId id="899" r:id="rId29"/>
    <p:sldId id="927" r:id="rId30"/>
    <p:sldId id="928" r:id="rId31"/>
    <p:sldId id="898" r:id="rId32"/>
    <p:sldId id="901" r:id="rId33"/>
    <p:sldId id="923" r:id="rId34"/>
    <p:sldId id="904" r:id="rId35"/>
    <p:sldId id="929" r:id="rId36"/>
    <p:sldId id="930" r:id="rId37"/>
    <p:sldId id="905" r:id="rId38"/>
    <p:sldId id="907" r:id="rId39"/>
    <p:sldId id="903" r:id="rId40"/>
    <p:sldId id="908" r:id="rId41"/>
    <p:sldId id="902" r:id="rId42"/>
    <p:sldId id="912" r:id="rId43"/>
    <p:sldId id="909" r:id="rId44"/>
    <p:sldId id="913" r:id="rId4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C8BD67-D4F5-7B48-9207-9405E2897085}">
          <p14:sldIdLst>
            <p14:sldId id="275"/>
            <p14:sldId id="886"/>
            <p14:sldId id="258"/>
            <p14:sldId id="910"/>
            <p14:sldId id="911"/>
            <p14:sldId id="918"/>
            <p14:sldId id="837"/>
            <p14:sldId id="919"/>
            <p14:sldId id="924"/>
            <p14:sldId id="887"/>
            <p14:sldId id="888"/>
            <p14:sldId id="920"/>
            <p14:sldId id="891"/>
            <p14:sldId id="914"/>
            <p14:sldId id="925"/>
            <p14:sldId id="890"/>
            <p14:sldId id="892"/>
            <p14:sldId id="889"/>
            <p14:sldId id="921"/>
            <p14:sldId id="896"/>
            <p14:sldId id="915"/>
            <p14:sldId id="926"/>
            <p14:sldId id="895"/>
            <p14:sldId id="894"/>
            <p14:sldId id="906"/>
            <p14:sldId id="893"/>
            <p14:sldId id="922"/>
            <p14:sldId id="899"/>
            <p14:sldId id="927"/>
            <p14:sldId id="928"/>
            <p14:sldId id="898"/>
            <p14:sldId id="901"/>
            <p14:sldId id="923"/>
            <p14:sldId id="904"/>
            <p14:sldId id="929"/>
            <p14:sldId id="930"/>
            <p14:sldId id="905"/>
            <p14:sldId id="907"/>
            <p14:sldId id="903"/>
            <p14:sldId id="908"/>
            <p14:sldId id="902"/>
            <p14:sldId id="912"/>
            <p14:sldId id="909"/>
            <p14:sldId id="9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004" userDrawn="1">
          <p15:clr>
            <a:srgbClr val="A4A3A4"/>
          </p15:clr>
        </p15:guide>
        <p15:guide id="4" pos="2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ffman, Kevin M." initials="HKM" lastIdx="8" clrIdx="0">
    <p:extLst>
      <p:ext uri="{19B8F6BF-5375-455C-9EA6-DF929625EA0E}">
        <p15:presenceInfo xmlns:p15="http://schemas.microsoft.com/office/powerpoint/2012/main" userId="S::kevin.hoffman1@va.gov::2d568d14-962b-42fb-8a8d-1b66ef757b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D77CF"/>
    <a:srgbClr val="8F3CCF"/>
    <a:srgbClr val="DB4E45"/>
    <a:srgbClr val="FA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9A099-4130-6762-A27F-4AFC89BB1208}" v="870" dt="2020-01-09T21:13:33.875"/>
    <p1510:client id="{16443BDE-6C6E-C4F6-19FA-EDDCCFBEE019}" v="1271" dt="2020-01-09T19:50:30.457"/>
    <p1510:client id="{4D0B0213-C753-A34D-9BDC-10F9B54D20A7}" v="18" dt="2020-01-09T22:40:48.468"/>
    <p1510:client id="{64A65E14-4077-C696-1086-5FF29B69718A}" v="115" dt="2020-01-09T21:34:56.965"/>
    <p1510:client id="{DEA485F9-6A5C-CE64-B94A-B19CE9A12C13}" v="277" dt="2020-01-09T22:09:21.552"/>
    <p1510:client id="{E993C6B9-744D-DAA0-4CCB-D3324AAA18D7}" v="276" dt="2020-01-09T22:20:02.737"/>
    <p1510:client id="{F45950C3-24D1-3324-FF4A-C5A1FEB45131}" v="276" dt="2020-01-09T21:27:12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1" autoAdjust="0"/>
    <p:restoredTop sz="82716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184" y="328"/>
      </p:cViewPr>
      <p:guideLst>
        <p:guide orient="horz" pos="2100"/>
        <p:guide pos="2880"/>
        <p:guide orient="horz" pos="2004"/>
        <p:guide pos="2640"/>
      </p:guideLst>
    </p:cSldViewPr>
  </p:slideViewPr>
  <p:outlineViewPr>
    <p:cViewPr>
      <p:scale>
        <a:sx n="33" d="100"/>
        <a:sy n="33" d="100"/>
      </p:scale>
      <p:origin x="0" y="-1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0" d="100"/>
          <a:sy n="70" d="100"/>
        </p:scale>
        <p:origin x="3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7218AA-8A75-1A48-AC91-8BC4E38981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50502-59BE-EC44-AEC8-3C88280EF3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9B82A-BA50-0744-9528-129A8F7FF299}" type="datetimeFigureOut">
              <a:rPr lang="en-US" smtClean="0">
                <a:latin typeface="Source Sans Pro Regular"/>
              </a:rPr>
              <a:t>1/10/20</a:t>
            </a:fld>
            <a:endParaRPr lang="en-US" dirty="0">
              <a:latin typeface="Source Sans Pro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641B4-27F1-2D4A-9C5D-C3FCDB90BD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ource Sans Pro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E6E61-F6C2-824E-AE87-F539F246D1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B0C4B-B4DF-9844-9A6B-0DD7A9B6093A}" type="slidenum">
              <a:rPr lang="en-US" smtClean="0">
                <a:latin typeface="Source Sans Pro Regular"/>
              </a:rPr>
              <a:t>‹#›</a:t>
            </a:fld>
            <a:endParaRPr lang="en-US" dirty="0">
              <a:latin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9932107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4A2ADBA6-AE7D-7849-AD04-9B3C80D33473}" type="datetimeFigureOut">
              <a:rPr lang="en-US" smtClean="0"/>
              <a:pPr/>
              <a:t>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ource Sans Pro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ource Sans Pro Regular"/>
              </a:defRPr>
            </a:lvl1pPr>
          </a:lstStyle>
          <a:p>
            <a:fld id="{A25E8DB9-BABD-274C-B54C-B517A7CEA3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6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1pPr>
    <a:lvl2pPr marL="3429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2pPr>
    <a:lvl3pPr marL="6858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3pPr>
    <a:lvl4pPr marL="10287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4pPr>
    <a:lvl5pPr marL="1371600" algn="l" defTabSz="685800" rtl="0" eaLnBrk="1" latinLnBrk="0" hangingPunct="1">
      <a:defRPr sz="900" b="0" i="0" kern="1200">
        <a:solidFill>
          <a:schemeClr val="tx1"/>
        </a:solidFill>
        <a:latin typeface="Source Sans Pro Regular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8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56258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00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3450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801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91433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91882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04819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2518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382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600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965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7691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172442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70615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13685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8442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1290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933694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241333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004555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66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762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9289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- Cerner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824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0497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413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8DB9-BABD-274C-B54C-B517A7CEA32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8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860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315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1530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34981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6" name="Shape 1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>
                <a:ea typeface="Source Sans Pro Regular"/>
              </a:rPr>
              <a:t>Should we gather confidence that EAS is reliable, standardized, and has appropriate documentation and monitoring in place, we could consider cutting vets-api out of part of this interaction to enable a more direct connection to EAS and cut out the creation of wrappers for each service. </a:t>
            </a:r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  <a:p>
            <a:endParaRPr lang="en-US" dirty="0">
              <a:ea typeface="Source San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856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71750"/>
            <a:ext cx="6858000" cy="1486810"/>
          </a:xfrm>
        </p:spPr>
        <p:txBody>
          <a:bodyPr anchor="b">
            <a:normAutofit/>
          </a:bodyPr>
          <a:lstStyle>
            <a:lvl1pPr algn="ctr">
              <a:defRPr sz="3600" b="1" i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8560"/>
            <a:ext cx="6858000" cy="57059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0C6C9-B5B0-A14E-8AE7-EEC69AE52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9853" y="0"/>
            <a:ext cx="3784294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3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59DD-FF9E-2640-AC2A-04F14043D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E9C53-4585-6F4F-9B0E-A0B7D271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26084-9089-6F4D-A7A0-8F2BC123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7E7C7-97A7-A343-8FA4-70C18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9D81C8-E8AA-5249-A932-4043FD0591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E369E8-594F-8642-9F3D-3ACB3BE3205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E64D2481-4BAA-F34F-AA07-E0D126FC39F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724400" y="2076708"/>
            <a:ext cx="3962400" cy="255244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1C93549-687D-834A-B39A-310390FE69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724400" y="1276350"/>
            <a:ext cx="3962400" cy="800358"/>
          </a:xfrm>
        </p:spPr>
        <p:txBody>
          <a:bodyPr>
            <a:noAutofit/>
          </a:bodyPr>
          <a:lstStyle>
            <a:lvl1pPr marL="0" indent="0">
              <a:spcAft>
                <a:spcPts val="0"/>
              </a:spcAft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7AC51E5-CC48-7247-A15C-84DCE96A8C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9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632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 lang="en-US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>
              <a:spcBef>
                <a:spcPts val="0"/>
              </a:spcBef>
            </a:pPr>
            <a:r>
              <a:rPr lang="en-US"/>
              <a:t>Edit Master text styles</a:t>
            </a:r>
          </a:p>
          <a:p>
            <a:pPr lvl="1">
              <a:spcBef>
                <a:spcPts val="0"/>
              </a:spcBef>
            </a:pPr>
            <a:r>
              <a:rPr lang="en-US"/>
              <a:t>Second level</a:t>
            </a:r>
          </a:p>
          <a:p>
            <a:pPr lvl="2">
              <a:spcBef>
                <a:spcPts val="0"/>
              </a:spcBef>
            </a:pPr>
            <a:r>
              <a:rPr lang="en-US"/>
              <a:t>Third level</a:t>
            </a:r>
          </a:p>
          <a:p>
            <a:pPr lvl="3">
              <a:spcBef>
                <a:spcPts val="0"/>
              </a:spcBef>
            </a:pPr>
            <a:r>
              <a:rPr lang="en-US"/>
              <a:t>Fourth level</a:t>
            </a:r>
          </a:p>
          <a:p>
            <a:pPr lvl="4">
              <a:spcBef>
                <a:spcPts val="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2775933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vert="horz" lIns="274320" tIns="228600" rIns="274320" bIns="228600" rtlCol="0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n-US" sz="2000" kern="12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</a:lstStyle>
          <a:p>
            <a:pPr marL="228600" lvl="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228600" lvl="1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EF8569E-97EE-8F4C-962F-384F20DF4F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95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338328" indent="0">
              <a:spcBef>
                <a:spcPts val="0"/>
              </a:spcBef>
              <a:buNone/>
              <a:defRPr sz="1800"/>
            </a:lvl2pPr>
            <a:lvl3pPr marL="685800" indent="0">
              <a:spcBef>
                <a:spcPts val="0"/>
              </a:spcBef>
              <a:buNone/>
              <a:defRPr sz="1800"/>
            </a:lvl3pPr>
            <a:lvl4pPr marL="1024128" indent="0">
              <a:spcBef>
                <a:spcPts val="0"/>
              </a:spcBef>
              <a:buNone/>
              <a:defRPr sz="1800"/>
            </a:lvl4pPr>
            <a:lvl5pPr marL="1371600" indent="0"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963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EB264B-B710-F445-846A-6BC63F80E64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004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9219ECB-9AAE-454C-8707-472030F047C8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43600" y="1856790"/>
            <a:ext cx="2743200" cy="2752120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D52931D-C6F1-704A-B529-26A1DFD3001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A0E79C5-07ED-2B4F-96E0-78AAE00518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89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/>
            </a:lvl1pPr>
            <a:lvl2pPr marL="338328" indent="0">
              <a:buNone/>
              <a:defRPr sz="1800"/>
            </a:lvl2pPr>
            <a:lvl3pPr marL="685800" indent="0">
              <a:buNone/>
              <a:defRPr sz="1800"/>
            </a:lvl3pPr>
            <a:lvl4pPr marL="1024128" indent="0">
              <a:buNone/>
              <a:defRPr sz="1800"/>
            </a:lvl4pPr>
            <a:lvl5pPr marL="1371600" indent="0">
              <a:buNone/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3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Boxes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856790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9B0713-261F-C242-898D-C482CFC64CC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C73C5F-EE6A-B741-B458-5BEE2683979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572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5BCBD4-2D5F-7C40-9D4F-8BD094BC24C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572000" y="3245214"/>
            <a:ext cx="4114800" cy="1389888"/>
          </a:xfr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1"/>
            </a:solidFill>
          </a:ln>
        </p:spPr>
        <p:txBody>
          <a:bodyPr lIns="274320" tIns="228600" rIns="274320" bIns="228600"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38328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4128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40D4EED-5AB8-8F4E-A803-1B1FE874C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42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5333999" cy="647701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0"/>
            <a:ext cx="30480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BB6D035-B58F-184A-99D2-FF92AE8B1FE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2"/>
            <a:ext cx="5334000" cy="33527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8516977-C874-BC4E-B5E7-A73851721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5333999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714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8037"/>
            <a:ext cx="8229600" cy="72742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1847"/>
            <a:ext cx="8229600" cy="361806"/>
          </a:xfrm>
        </p:spPr>
        <p:txBody>
          <a:bodyPr>
            <a:normAutofit/>
          </a:bodyPr>
          <a:lstStyle>
            <a:lvl1pPr marL="0" indent="0">
              <a:buNone/>
              <a:defRPr sz="1400" b="1" i="0" cap="all" spc="50" baseline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37FEA6-1A2C-D14B-80D4-D1D39CE1B055}"/>
              </a:ext>
            </a:extLst>
          </p:cNvPr>
          <p:cNvCxnSpPr/>
          <p:nvPr userDrawn="1"/>
        </p:nvCxnSpPr>
        <p:spPr>
          <a:xfrm>
            <a:off x="457200" y="2935462"/>
            <a:ext cx="82296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92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/2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0" y="0"/>
            <a:ext cx="441960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994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338328" indent="0">
              <a:buNone/>
              <a:defRPr sz="1600"/>
            </a:lvl2pPr>
            <a:lvl3pPr marL="685800" indent="0">
              <a:buNone/>
              <a:defRPr sz="1600"/>
            </a:lvl3pPr>
            <a:lvl4pPr marL="1024128" indent="0">
              <a:buNone/>
              <a:defRPr sz="1600"/>
            </a:lvl4pPr>
            <a:lvl5pPr marL="1371600" indent="0">
              <a:buNone/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21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2/3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49"/>
            <a:ext cx="2571750" cy="985837"/>
          </a:xfrm>
        </p:spPr>
        <p:txBody>
          <a:bodyPr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1850" y="0"/>
            <a:ext cx="5772150" cy="462915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67E03E8A-82C1-CA43-A27A-7E47571CC0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638300"/>
            <a:ext cx="2571750" cy="2990850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338328" indent="0">
              <a:buNone/>
              <a:defRPr sz="1600">
                <a:solidFill>
                  <a:schemeClr val="bg1"/>
                </a:solidFill>
              </a:defRPr>
            </a:lvl2pPr>
            <a:lvl3pPr marL="685800" indent="0">
              <a:buNone/>
              <a:defRPr sz="1600">
                <a:solidFill>
                  <a:schemeClr val="bg1"/>
                </a:solidFill>
              </a:defRPr>
            </a:lvl3pPr>
            <a:lvl4pPr marL="1024128" indent="0">
              <a:buNone/>
              <a:defRPr sz="1600">
                <a:solidFill>
                  <a:schemeClr val="bg1"/>
                </a:solidFill>
              </a:defRPr>
            </a:lvl4pPr>
            <a:lvl5pPr marL="13716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0ECEDCC-39E8-5545-8A07-00545B1919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46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68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d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6351"/>
            <a:ext cx="91440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D3BA3DF-079C-0947-B14A-408CB0B36D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07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li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5791200" y="0"/>
            <a:ext cx="33528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4994476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0" y="4767263"/>
            <a:ext cx="2403676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4994476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4994476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0" y="514350"/>
            <a:ext cx="2590799" cy="4114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4724400" y="0"/>
            <a:ext cx="44196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514351"/>
            <a:ext cx="3962400" cy="647700"/>
          </a:xfrm>
        </p:spPr>
        <p:txBody>
          <a:bodyPr anchor="t">
            <a:norm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14600" y="4767263"/>
            <a:ext cx="1905000" cy="273844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E673783-7450-8E4B-8FEC-46DFD062311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3962400" cy="3352800"/>
          </a:xfr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BFFF9B9-E60D-C146-94E1-1B3658036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39624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69710" y="514350"/>
            <a:ext cx="3617089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8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FBB84-672C-3F4C-A7A4-70774D492723}"/>
              </a:ext>
            </a:extLst>
          </p:cNvPr>
          <p:cNvSpPr/>
          <p:nvPr userDrawn="1"/>
        </p:nvSpPr>
        <p:spPr>
          <a:xfrm>
            <a:off x="3352800" y="0"/>
            <a:ext cx="57912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2324" y="4767263"/>
            <a:ext cx="2403676" cy="273844"/>
          </a:xfr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0F9215-7CF7-694C-8919-EFEB8C893A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692324" y="514350"/>
            <a:ext cx="4994475" cy="4114800"/>
          </a:xfrm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5EB4C65-0043-874A-864A-C95B64D31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4350"/>
            <a:ext cx="2571750" cy="647700"/>
          </a:xfrm>
        </p:spPr>
        <p:txBody>
          <a:bodyPr anchor="t">
            <a:noAutofit/>
          </a:bodyPr>
          <a:lstStyle>
            <a:lvl1pPr>
              <a:defRPr sz="28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4516BD91-5D0B-F146-9E8A-B5D6EB7DA28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1276350"/>
            <a:ext cx="2571750" cy="3352799"/>
          </a:xfrm>
        </p:spPr>
        <p:txBody>
          <a:bodyPr>
            <a:noAutofit/>
          </a:bodyPr>
          <a:lstStyle>
            <a:lvl1pPr marL="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3383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2pPr>
            <a:lvl3pPr marL="6858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3pPr>
            <a:lvl4pPr marL="1024128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4pPr>
            <a:lvl5pPr marL="1371600" indent="0">
              <a:buNone/>
              <a:defRPr sz="1400">
                <a:latin typeface="Source Sans Pro" panose="020B0503030403020204" pitchFamily="34" charset="0"/>
                <a:ea typeface="Source Sans Pro" panose="020B05030304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23D814B-1F62-5848-AF4F-13F1D0486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257175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507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5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86114EA-0D00-BC46-A5D4-ACF5B7203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6350"/>
            <a:ext cx="7543800" cy="1659112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FD32B6E-CB65-6444-AC6F-B99C81A5F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2971975"/>
            <a:ext cx="7543800" cy="50274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7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8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/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081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F2BF-18C7-8947-B0DD-293B386C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004D-8F3E-ED45-9503-A4A8B6605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6A5E-11B5-9849-9A28-CDB9F441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9152D-53F3-6943-AAFE-FE10F1F9D2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247650"/>
            <a:ext cx="8229600" cy="4381500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342900" indent="0">
              <a:buNone/>
              <a:defRPr sz="2800"/>
            </a:lvl2pPr>
            <a:lvl3pPr marL="685800" indent="0">
              <a:buNone/>
              <a:defRPr sz="2800"/>
            </a:lvl3pPr>
            <a:lvl4pPr marL="1028700" indent="0">
              <a:buNone/>
              <a:defRPr sz="2800"/>
            </a:lvl4pPr>
            <a:lvl5pPr marL="1371600" indent="0">
              <a:buNone/>
              <a:defRPr sz="28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77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5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B6573B-C9A5-FA4C-93D9-C3ECE5A4E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304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/>
          <a:p>
            <a:fld id="{C9F7588F-6348-F24B-A92C-146CC9ED7FC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bg2"/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9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856790"/>
            <a:ext cx="3962400" cy="277593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D5B222-466A-E941-B7BC-54811912AF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7543800" cy="44827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F416920-8ABE-7F43-92C4-921C12ACC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 anchor="t">
            <a:noAutofit/>
          </a:bodyPr>
          <a:lstStyle>
            <a:lvl1pPr marL="0" indent="0">
              <a:buNone/>
              <a:defRPr sz="1200" b="1" cap="all" spc="50"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575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7543800" cy="6298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6350"/>
            <a:ext cx="7543800" cy="3352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spc="100" baseline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en-US"/>
              <a:t>DIGITAL SERVICE at 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4767263"/>
            <a:ext cx="685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C9F7588F-6348-F24B-A92C-146CC9ED7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68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2" r:id="rId3"/>
    <p:sldLayoutId id="2147483673" r:id="rId4"/>
    <p:sldLayoutId id="2147483674" r:id="rId5"/>
    <p:sldLayoutId id="2147483662" r:id="rId6"/>
    <p:sldLayoutId id="2147483685" r:id="rId7"/>
    <p:sldLayoutId id="2147483664" r:id="rId8"/>
    <p:sldLayoutId id="2147483686" r:id="rId9"/>
    <p:sldLayoutId id="2147483678" r:id="rId10"/>
    <p:sldLayoutId id="2147483687" r:id="rId11"/>
    <p:sldLayoutId id="2147483675" r:id="rId12"/>
    <p:sldLayoutId id="2147483688" r:id="rId13"/>
    <p:sldLayoutId id="2147483676" r:id="rId14"/>
    <p:sldLayoutId id="2147483689" r:id="rId15"/>
    <p:sldLayoutId id="2147483677" r:id="rId16"/>
    <p:sldLayoutId id="2147483690" r:id="rId17"/>
    <p:sldLayoutId id="2147483679" r:id="rId18"/>
    <p:sldLayoutId id="2147483694" r:id="rId19"/>
    <p:sldLayoutId id="2147483680" r:id="rId20"/>
    <p:sldLayoutId id="2147483693" r:id="rId21"/>
    <p:sldLayoutId id="2147483668" r:id="rId22"/>
    <p:sldLayoutId id="2147483692" r:id="rId23"/>
    <p:sldLayoutId id="2147483681" r:id="rId24"/>
    <p:sldLayoutId id="2147483691" r:id="rId25"/>
    <p:sldLayoutId id="2147483684" r:id="rId26"/>
    <p:sldLayoutId id="2147483683" r:id="rId27"/>
    <p:sldLayoutId id="2147483682" r:id="rId28"/>
    <p:sldLayoutId id="2147483667" r:id="rId29"/>
    <p:sldLayoutId id="2147483695" r:id="rId30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b="1" i="0" kern="1200">
          <a:solidFill>
            <a:schemeClr val="accent1"/>
          </a:solidFill>
          <a:latin typeface="Source Sans Pro" panose="020B0503030403020204" pitchFamily="34" charset="0"/>
          <a:ea typeface="Source Sans Pro" panose="020B0503030403020204" pitchFamily="34" charset="0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5669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9144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252728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1600200" indent="-228600" algn="l" defTabSz="6858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pos="720" userDrawn="1">
          <p15:clr>
            <a:srgbClr val="F26B43"/>
          </p15:clr>
        </p15:guide>
        <p15:guide id="6" pos="5040" userDrawn="1">
          <p15:clr>
            <a:srgbClr val="F26B43"/>
          </p15:clr>
        </p15:guide>
        <p15:guide id="7" orient="horz" pos="156" userDrawn="1">
          <p15:clr>
            <a:srgbClr val="F26B43"/>
          </p15:clr>
        </p15:guide>
        <p15:guide id="8" orient="horz" pos="324" userDrawn="1">
          <p15:clr>
            <a:srgbClr val="F26B43"/>
          </p15:clr>
        </p15:guide>
        <p15:guide id="9" orient="horz" pos="732" userDrawn="1">
          <p15:clr>
            <a:srgbClr val="F26B43"/>
          </p15:clr>
        </p15:guide>
        <p15:guide id="10" orient="horz" pos="804" userDrawn="1">
          <p15:clr>
            <a:srgbClr val="F26B43"/>
          </p15:clr>
        </p15:guide>
        <p15:guide id="11" orient="horz" pos="2916" userDrawn="1">
          <p15:clr>
            <a:srgbClr val="F26B43"/>
          </p15:clr>
        </p15:guide>
        <p15:guide id="12" pos="2016" userDrawn="1">
          <p15:clr>
            <a:srgbClr val="F26B43"/>
          </p15:clr>
        </p15:guide>
        <p15:guide id="13" pos="3744" userDrawn="1">
          <p15:clr>
            <a:srgbClr val="F26B43"/>
          </p15:clr>
        </p15:guide>
        <p15:guide id="14" pos="2976" userDrawn="1">
          <p15:clr>
            <a:srgbClr val="F26B43"/>
          </p15:clr>
        </p15:guide>
        <p15:guide id="15" pos="2784" userDrawn="1">
          <p15:clr>
            <a:srgbClr val="F26B43"/>
          </p15:clr>
        </p15:guide>
        <p15:guide id="16" pos="3840" userDrawn="1">
          <p15:clr>
            <a:srgbClr val="F26B43"/>
          </p15:clr>
        </p15:guide>
        <p15:guide id="17" pos="3648" userDrawn="1">
          <p15:clr>
            <a:srgbClr val="F26B43"/>
          </p15:clr>
        </p15:guide>
        <p15:guide id="18" pos="2112" userDrawn="1">
          <p15:clr>
            <a:srgbClr val="F26B43"/>
          </p15:clr>
        </p15:guide>
        <p15:guide id="19" pos="19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department-of-veterans-affairs/digitalservice/blob/master/product-lines/health/va.gov-patient-experience/va-front-door-discovery-sprint/design/ComparisonClipboard.docx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department-of-veterans-affairs/digitalservice/blob/master/product-lines/health/va.gov-patient-experience/va-front-door-discovery-sprint/design/ComparisonScheduling.docx" TargetMode="Externa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digitalservice/blob/master/product-lines/health/va.gov-patient-experience/va-front-door-discovery-sprint/design/ComparisonMedications.doc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digitalservice/blob/master/product-lines/health/va.gov-patient-experience/va-front-door-discovery-sprint/design/ComparisonSecureMessaging.doc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digitalservice/blob/master/product-lines/health/va.gov-patient-experience/va-front-door-discovery-sprint/design/ComparisonBlueButton.doc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digitalservice/blob/master/product-lines/health/va.gov-patient-experience/va-front-door-discovery-sprint/design/ComparisonHealthHistory.doc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2E8A574D-84D0-0444-A071-BD19A924E107}"/>
              </a:ext>
            </a:extLst>
          </p:cNvPr>
          <p:cNvSpPr txBox="1">
            <a:spLocks/>
          </p:cNvSpPr>
          <p:nvPr/>
        </p:nvSpPr>
        <p:spPr>
          <a:xfrm>
            <a:off x="1143000" y="2314222"/>
            <a:ext cx="6696364" cy="790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i="0" kern="1200">
                <a:solidFill>
                  <a:schemeClr val="accent1"/>
                </a:solidFill>
                <a:latin typeface="Avenir Heavy" panose="02000503020000020003" pitchFamily="2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3200" b="0" dirty="0" err="1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VA.gov</a:t>
            </a:r>
            <a:r>
              <a:rPr lang="en-US" sz="3200" b="0" dirty="0">
                <a:solidFill>
                  <a:schemeClr val="bg1"/>
                </a:solidFill>
                <a:latin typeface="Source Sans Pro Regular"/>
                <a:ea typeface="Source Sans Pro" panose="020B0503030403020204" pitchFamily="34" charset="0"/>
              </a:rPr>
              <a:t> Patient Portal Sprint Readout</a:t>
            </a:r>
          </a:p>
        </p:txBody>
      </p:sp>
      <p:sp>
        <p:nvSpPr>
          <p:cNvPr id="13" name="Subtitle 7">
            <a:extLst>
              <a:ext uri="{FF2B5EF4-FFF2-40B4-BE49-F238E27FC236}">
                <a16:creationId xmlns:a16="http://schemas.microsoft.com/office/drawing/2014/main" id="{B2B08BA0-E1D9-DE44-9EBA-FE84E1E1767F}"/>
              </a:ext>
            </a:extLst>
          </p:cNvPr>
          <p:cNvSpPr txBox="1">
            <a:spLocks/>
          </p:cNvSpPr>
          <p:nvPr/>
        </p:nvSpPr>
        <p:spPr>
          <a:xfrm>
            <a:off x="1143000" y="3555630"/>
            <a:ext cx="6858000" cy="403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Source Sans Pro Regular"/>
                <a:ea typeface="Source Sans Pro" panose="020B0503030403020204" pitchFamily="34" charset="0"/>
              </a:rPr>
              <a:t>January 10, 2020</a:t>
            </a:r>
          </a:p>
          <a:p>
            <a:pPr algn="ctr"/>
            <a:endParaRPr lang="en-US" sz="1600" dirty="0">
              <a:solidFill>
                <a:schemeClr val="bg1">
                  <a:lumMod val="95000"/>
                </a:schemeClr>
              </a:solidFill>
              <a:latin typeface="Source Sans Pro Regular"/>
              <a:ea typeface="Source Sans Pro" panose="020B0503030403020204" pitchFamily="34" charset="0"/>
            </a:endParaRPr>
          </a:p>
        </p:txBody>
      </p:sp>
      <p:pic>
        <p:nvPicPr>
          <p:cNvPr id="6" name="va.png">
            <a:extLst>
              <a:ext uri="{FF2B5EF4-FFF2-40B4-BE49-F238E27FC236}">
                <a16:creationId xmlns:a16="http://schemas.microsoft.com/office/drawing/2014/main" id="{2A1F3E5A-2DC2-0F4A-BFA3-B73083E2A5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1600" y="542236"/>
            <a:ext cx="1320800" cy="13208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872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Design differences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A141A3-5CFC-7A4E-8806-05E5BD9570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065440"/>
            <a:ext cx="8229600" cy="72042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Source Sans Pro"/>
                <a:ea typeface="Source Sans Pro"/>
              </a:rPr>
              <a:t>This is a new application that would be designed using VA design system and forms system.  Notifications and alerts of new questionnaires to complete may be surfaced on a user's VA.gov profile.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PATIENT QUESTIONNAIRE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17CF80-492A-4677-AF9C-A10ECEF1C1E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4400" y="1990623"/>
            <a:ext cx="3962400" cy="25084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2E1144-F5E4-DB41-8D71-0E76CCBDE051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00" y="1857375"/>
            <a:ext cx="1748000" cy="27749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9588CE7-09BA-4801-8332-FD0EB344AF1F}"/>
              </a:ext>
            </a:extLst>
          </p:cNvPr>
          <p:cNvSpPr txBox="1">
            <a:spLocks/>
          </p:cNvSpPr>
          <p:nvPr/>
        </p:nvSpPr>
        <p:spPr>
          <a:xfrm>
            <a:off x="262952" y="4787373"/>
            <a:ext cx="8229600" cy="3831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5669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9144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252728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1600200" indent="-2286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latin typeface="Source Sans Pro"/>
                <a:ea typeface="Source Sans Pro"/>
              </a:rPr>
              <a:t>Design comparison: </a:t>
            </a:r>
            <a:r>
              <a:rPr lang="en-US" sz="800" dirty="0">
                <a:latin typeface="Source Sans Pro"/>
                <a:ea typeface="Source Sans Pro"/>
                <a:hlinkClick r:id="rId5"/>
              </a:rPr>
              <a:t>https://github.com/department-of-veterans-affairs/digitalservice/blob/master/product-lines/health/va.gov-patient-experience/va-front-door-discovery-sprint/design/ComparisonClipboard.docx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699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Source Sans Pro"/>
                <a:ea typeface="Source Sans Pro"/>
              </a:rPr>
              <a:t>Funding and teaming approach</a:t>
            </a:r>
            <a:endParaRPr dirty="0">
              <a:latin typeface="Source Sans Pro"/>
              <a:ea typeface="Source Sans Pro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/>
              <a:t>PATIENT QUESTIONNAIRE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AF6-05C6-374F-8685-2E1D82D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ource Sans Pro"/>
                <a:ea typeface="Source Sans Pro"/>
              </a:rPr>
              <a:t>Because this is a new application to VA and will be offered for Cerner sites only with no integration with </a:t>
            </a:r>
            <a:r>
              <a:rPr lang="en-US" dirty="0" err="1">
                <a:latin typeface="Source Sans Pro"/>
                <a:ea typeface="Source Sans Pro"/>
              </a:rPr>
              <a:t>VistA</a:t>
            </a:r>
            <a:r>
              <a:rPr lang="en-US" dirty="0">
                <a:latin typeface="Source Sans Pro"/>
                <a:ea typeface="Source Sans Pro"/>
              </a:rPr>
              <a:t> or other legacy backends, secure a team on HI&amp;M, new CEDAR IDIQ, or VSA. </a:t>
            </a:r>
            <a:endParaRPr lang="en-US" dirty="0"/>
          </a:p>
          <a:p>
            <a:r>
              <a:rPr lang="en-US" dirty="0">
                <a:latin typeface="Source Sans Pro"/>
                <a:ea typeface="Source Sans Pro"/>
              </a:rPr>
              <a:t>Team would be made up of one larger product scrum team with back-end engineers who would be able to manage the direct integration with Cerner APIs and handle the API calls. </a:t>
            </a:r>
          </a:p>
          <a:p>
            <a:r>
              <a:rPr lang="en-US" dirty="0">
                <a:latin typeface="Source Sans Pro"/>
                <a:ea typeface="Source Sans Pro"/>
              </a:rPr>
              <a:t>Depends on Cerner enabling a new questionnaire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5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6B4A-A36C-9042-A165-DBC7DB83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F8AA-4AC0-ED40-931D-62DDFEF4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VistA</a:t>
            </a:r>
            <a:r>
              <a:rPr lang="en-US" dirty="0"/>
              <a:t>/Cerner data integration necessary to deliver unified Veteran experience</a:t>
            </a:r>
          </a:p>
          <a:p>
            <a:r>
              <a:rPr lang="en-US" dirty="0"/>
              <a:t>Integration effort already underway via the Enterprise Appointment System (EAS) by the MAP team; front-end effort already underway by the </a:t>
            </a:r>
            <a:r>
              <a:rPr lang="en-US" dirty="0" err="1"/>
              <a:t>AdHoc</a:t>
            </a:r>
            <a:r>
              <a:rPr lang="en-US" dirty="0"/>
              <a:t>/</a:t>
            </a:r>
            <a:r>
              <a:rPr lang="en-US" dirty="0" err="1"/>
              <a:t>Ironbow</a:t>
            </a:r>
            <a:r>
              <a:rPr lang="en-US" dirty="0"/>
              <a:t> team on VSP. </a:t>
            </a:r>
          </a:p>
          <a:p>
            <a:r>
              <a:rPr lang="en-US" dirty="0"/>
              <a:t>View, cancel, direct scheduling, and VA and community care appointment requests for providers with a pre-existing relationship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7937-D705-5949-AB5B-22179C2F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4FA4E-741A-7947-8766-23A7A1011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Online Scheduling</a:t>
            </a:r>
          </a:p>
        </p:txBody>
      </p:sp>
    </p:spTree>
    <p:extLst>
      <p:ext uri="{BB962C8B-B14F-4D97-AF65-F5344CB8AC3E}">
        <p14:creationId xmlns:p14="http://schemas.microsoft.com/office/powerpoint/2010/main" val="397799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ONLINE SCHEDULING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8AD0E-9E40-484D-BF79-511E625D3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" y="0"/>
            <a:ext cx="9133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4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ONLINE SCHEDULING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AF18F-CC4B-FF47-9CAC-570D1325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" y="0"/>
            <a:ext cx="9133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ONLINE SCHEDULING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BAF18F-CC4B-FF47-9CAC-570D13256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" y="0"/>
            <a:ext cx="91337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3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Design differences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ONLINE SCHEDULING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7D234DD9-A831-4AD7-8261-4ED081229B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75898" y="1356105"/>
            <a:ext cx="2760653" cy="2775933"/>
          </a:xfrm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220EB400-F8CC-4A61-82B8-E2CB7D593D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166507" y="1356105"/>
            <a:ext cx="3962400" cy="24710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D3EA48-7907-4523-BBD6-EDBD746E950C}"/>
              </a:ext>
            </a:extLst>
          </p:cNvPr>
          <p:cNvSpPr txBox="1"/>
          <p:nvPr/>
        </p:nvSpPr>
        <p:spPr>
          <a:xfrm>
            <a:off x="311150" y="4454525"/>
            <a:ext cx="840263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5"/>
              </a:rPr>
              <a:t>https://github.com/department-of-veterans-affairs/digitalservice/blob/master/product-lines/health/va.gov-patient-experience/va-front-door-discovery-sprint/design/ComparisonScheduling.docx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7181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latin typeface="Source Sans Pro"/>
                <a:ea typeface="Source Sans Pro"/>
              </a:rPr>
              <a:t>Design differences continued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A141A3-5CFC-7A4E-8806-05E5BD9570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1276351"/>
            <a:ext cx="8229600" cy="4482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Source Sans Pro"/>
                <a:ea typeface="Source Sans Pro"/>
              </a:rPr>
              <a:t>Provider-based scheduling </a:t>
            </a:r>
            <a:endParaRPr lang="en-US" b="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ONLINE SCHEDULING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CDF0D-27AA-4FA1-AF73-3D6CA1880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56790"/>
            <a:ext cx="5195296" cy="277593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latin typeface="Source Sans Pro"/>
                <a:ea typeface="Source Sans Pro"/>
              </a:rPr>
              <a:t>A patient at a Cerner site can start their appointment journey by selecting a provider or a reason for an appointment. </a:t>
            </a:r>
            <a:endParaRPr lang="en-US"/>
          </a:p>
          <a:p>
            <a:r>
              <a:rPr lang="en-US">
                <a:latin typeface="Source Sans Pro"/>
                <a:ea typeface="Source Sans Pro"/>
              </a:rPr>
              <a:t>FE experience team has completed initial research for a provider flow. At this time, this cannot be supported in VistA. </a:t>
            </a:r>
          </a:p>
          <a:p>
            <a:pPr marL="566420" lvl="1"/>
            <a:r>
              <a:rPr lang="en-US">
                <a:latin typeface="Source Sans Pro"/>
                <a:ea typeface="Source Sans Pro"/>
              </a:rPr>
              <a:t>Early in transition, this could be integrated into existing flow replacing the clinic selection page. Once more facilities are transitioned to Cerner, it could be a standalone flow. </a:t>
            </a:r>
            <a:endParaRPr lang="en-US" dirty="0">
              <a:latin typeface="Source Sans Pro"/>
              <a:ea typeface="Source Sans Pro"/>
            </a:endParaRPr>
          </a:p>
          <a:p>
            <a:r>
              <a:rPr lang="en-US">
                <a:latin typeface="Source Sans Pro"/>
                <a:ea typeface="Source Sans Pro"/>
              </a:rPr>
              <a:t>A reason-for-appointment flow would require additional technical research, and may be something we could add in as additional sites transition to Cerner. </a:t>
            </a:r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499351-07CC-44AA-B5E6-A239991C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1990277"/>
            <a:ext cx="2743200" cy="198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9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latin typeface="Source Sans Pro"/>
                <a:ea typeface="Source Sans Pro"/>
              </a:rPr>
              <a:t>Funding and teaming approach</a:t>
            </a:r>
            <a:endParaRPr>
              <a:latin typeface="Source Sans Pro"/>
              <a:ea typeface="Source Sans Pro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ONLINE SCHEDULING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AF6-05C6-374F-8685-2E1D82D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Source Sans Pro"/>
                <a:ea typeface="Source Sans Pro"/>
              </a:rPr>
              <a:t>Continue to use the existing mobile contracts to support </a:t>
            </a:r>
            <a:r>
              <a:rPr lang="en-US" dirty="0" err="1">
                <a:latin typeface="Source Sans Pro"/>
                <a:ea typeface="Source Sans Pro"/>
              </a:rPr>
              <a:t>Apothesource</a:t>
            </a:r>
            <a:r>
              <a:rPr lang="en-US" dirty="0">
                <a:latin typeface="Source Sans Pro"/>
                <a:ea typeface="Source Sans Pro"/>
              </a:rPr>
              <a:t> to develop and maintain EAS to handle the integrations with Cerner. </a:t>
            </a:r>
          </a:p>
          <a:p>
            <a:r>
              <a:rPr lang="en-US" dirty="0">
                <a:latin typeface="Source Sans Pro"/>
                <a:ea typeface="Source Sans Pro"/>
              </a:rPr>
              <a:t>For the front-end on </a:t>
            </a:r>
            <a:r>
              <a:rPr lang="en-US" dirty="0" err="1">
                <a:latin typeface="Source Sans Pro"/>
                <a:ea typeface="Source Sans Pro"/>
              </a:rPr>
              <a:t>VA.gov</a:t>
            </a:r>
            <a:r>
              <a:rPr lang="en-US" dirty="0">
                <a:latin typeface="Source Sans Pro"/>
                <a:ea typeface="Source Sans Pro"/>
              </a:rPr>
              <a:t>, once the Ad Hoc team current contract under </a:t>
            </a:r>
            <a:r>
              <a:rPr lang="en-US" dirty="0" err="1">
                <a:latin typeface="Source Sans Pro"/>
                <a:ea typeface="Source Sans Pro"/>
              </a:rPr>
              <a:t>Ironbow</a:t>
            </a:r>
            <a:r>
              <a:rPr lang="en-US" dirty="0">
                <a:latin typeface="Source Sans Pro"/>
                <a:ea typeface="Source Sans Pro"/>
              </a:rPr>
              <a:t> runs out in June, move existing team either to HI&amp;M or VSA under CTO. Continue to develop front-end experience in adherence with Cerner and using existing APIs post MVP final release and IOC. </a:t>
            </a:r>
          </a:p>
        </p:txBody>
      </p:sp>
    </p:spTree>
    <p:extLst>
      <p:ext uri="{BB962C8B-B14F-4D97-AF65-F5344CB8AC3E}">
        <p14:creationId xmlns:p14="http://schemas.microsoft.com/office/powerpoint/2010/main" val="281995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96B4A-A36C-9042-A165-DBC7DB83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F8AA-4AC0-ED40-931D-62DDFEF4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Refills and renewals</a:t>
            </a:r>
          </a:p>
          <a:p>
            <a:r>
              <a:rPr lang="en-US" dirty="0" err="1"/>
              <a:t>VistA</a:t>
            </a:r>
            <a:r>
              <a:rPr lang="en-US" dirty="0"/>
              <a:t>/Cerner data integration necessary to deliver unified Veteran experience</a:t>
            </a:r>
          </a:p>
          <a:p>
            <a:r>
              <a:rPr lang="en-US" dirty="0"/>
              <a:t>Build new integration point within the MHV environment but isolated from the existing MHV application and stack</a:t>
            </a:r>
          </a:p>
          <a:p>
            <a:r>
              <a:rPr lang="en-US" dirty="0"/>
              <a:t>Integration point proxies calls to Cerner and necessary </a:t>
            </a:r>
            <a:r>
              <a:rPr lang="en-US" dirty="0" err="1"/>
              <a:t>VistA</a:t>
            </a:r>
            <a:r>
              <a:rPr lang="en-US" dirty="0"/>
              <a:t> and other legacy backends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7937-D705-5949-AB5B-22179C2F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4FA4E-741A-7947-8766-23A7A10118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Prescription Management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8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1282-6BA8-D044-813E-179EE093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855C-E95B-8A42-AFB8-B3F394A76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Test assumptions about existing applications</a:t>
            </a:r>
          </a:p>
          <a:p>
            <a:r>
              <a:rPr lang="en-US" dirty="0"/>
              <a:t>Understand the various technical and organizational environments in which these interactions (and the data integrations upon which they depend) will be built and maintained</a:t>
            </a:r>
          </a:p>
          <a:p>
            <a:r>
              <a:rPr lang="en-US" dirty="0">
                <a:latin typeface="Source Sans Pro"/>
                <a:ea typeface="Source Sans Pro"/>
              </a:rPr>
              <a:t>Draft high-level recommendations on the technical approach for delivering these interactions on VA.gov</a:t>
            </a:r>
          </a:p>
          <a:p>
            <a:r>
              <a:rPr lang="en-US" dirty="0"/>
              <a:t>Review key design differences between the applications on Cerner, MHV/Mobile app store, retired Vets.gov versions, and design system implications</a:t>
            </a:r>
          </a:p>
          <a:p>
            <a:r>
              <a:rPr lang="en-US" dirty="0">
                <a:latin typeface="Source Sans Pro"/>
                <a:ea typeface="Source Sans Pro"/>
              </a:rPr>
              <a:t>Draft recommendations for the contracting and teaming approach for integrating with Cerner and delivering these interactions on VA.gov.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DF82-10E7-8B41-9A2A-816BE44A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2B3BF-BB7D-C044-A716-ED82947C87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SCOPE	</a:t>
            </a:r>
          </a:p>
        </p:txBody>
      </p:sp>
    </p:spTree>
    <p:extLst>
      <p:ext uri="{BB962C8B-B14F-4D97-AF65-F5344CB8AC3E}">
        <p14:creationId xmlns:p14="http://schemas.microsoft.com/office/powerpoint/2010/main" val="240548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51705-00AE-8D47-A042-97E25AF0F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1" y="92598"/>
            <a:ext cx="9133749" cy="5143500"/>
          </a:xfrm>
          <a:prstGeom prst="rect">
            <a:avLst/>
          </a:prstGeom>
        </p:spPr>
      </p:pic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Prescription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8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>
                <a:latin typeface="Source Sans Pro"/>
                <a:ea typeface="Source Sans Pro"/>
              </a:rPr>
              <a:t>Prescription Management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E889D-B44D-F94C-8262-CE9CB65F6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" y="0"/>
            <a:ext cx="9133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7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>
                <a:latin typeface="Source Sans Pro"/>
                <a:ea typeface="Source Sans Pro"/>
              </a:rPr>
              <a:t>Prescription Management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E889D-B44D-F94C-8262-CE9CB65F6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" y="0"/>
            <a:ext cx="91337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Design differences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PRESCRIPTION MANAGEMENT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3D8C7-21B3-4DF5-B431-DCBD86EA3A31}"/>
              </a:ext>
            </a:extLst>
          </p:cNvPr>
          <p:cNvSpPr txBox="1"/>
          <p:nvPr/>
        </p:nvSpPr>
        <p:spPr>
          <a:xfrm>
            <a:off x="166007" y="4411436"/>
            <a:ext cx="8811985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linkClick r:id="rId3"/>
              </a:rPr>
              <a:t>Design comparison: https://github.com/department-of-veterans-affairs/digitalservice/blob/master/product-lines/health/va.gov-patient-experience/va-front-door-discovery-sprint/design/ComparisonMedications.docx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E7E2B37D-2993-40C6-A460-353A44D30EC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9376482"/>
              </p:ext>
            </p:extLst>
          </p:nvPr>
        </p:nvGraphicFramePr>
        <p:xfrm>
          <a:off x="628650" y="1122589"/>
          <a:ext cx="8336110" cy="329184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3175295">
                  <a:extLst>
                    <a:ext uri="{9D8B030D-6E8A-4147-A177-3AD203B41FA5}">
                      <a16:colId xmlns:a16="http://schemas.microsoft.com/office/drawing/2014/main" val="3487831134"/>
                    </a:ext>
                  </a:extLst>
                </a:gridCol>
                <a:gridCol w="1131826">
                  <a:extLst>
                    <a:ext uri="{9D8B030D-6E8A-4147-A177-3AD203B41FA5}">
                      <a16:colId xmlns:a16="http://schemas.microsoft.com/office/drawing/2014/main" val="1059445014"/>
                    </a:ext>
                  </a:extLst>
                </a:gridCol>
                <a:gridCol w="938892">
                  <a:extLst>
                    <a:ext uri="{9D8B030D-6E8A-4147-A177-3AD203B41FA5}">
                      <a16:colId xmlns:a16="http://schemas.microsoft.com/office/drawing/2014/main" val="3028936102"/>
                    </a:ext>
                  </a:extLst>
                </a:gridCol>
                <a:gridCol w="1115785">
                  <a:extLst>
                    <a:ext uri="{9D8B030D-6E8A-4147-A177-3AD203B41FA5}">
                      <a16:colId xmlns:a16="http://schemas.microsoft.com/office/drawing/2014/main" val="1505931723"/>
                    </a:ext>
                  </a:extLst>
                </a:gridCol>
                <a:gridCol w="1974312">
                  <a:extLst>
                    <a:ext uri="{9D8B030D-6E8A-4147-A177-3AD203B41FA5}">
                      <a16:colId xmlns:a16="http://schemas.microsoft.com/office/drawing/2014/main" val="112164273"/>
                    </a:ext>
                  </a:extLst>
                </a:gridCol>
              </a:tblGrid>
              <a:tr h="27956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Feature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Current MHV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Current Cerner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Vets.gov original mockups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VA.gov new mockups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050432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Refill VA prescriptions through the app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5065159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Send a renew request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  <a:endParaRPr lang="en-US" b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8864345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VA prescription history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06728979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VA prescription tracking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1275580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My medications 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21098257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VA medications list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9035093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Self-entered meds and supplements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87934076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Allergies and adverse reactions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  <a:endParaRPr lang="en-US" b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  <a:endParaRPr lang="en-US" b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8086128"/>
                  </a:ext>
                </a:extLst>
              </a:tr>
              <a:tr h="186377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Source of prescription (i.e., VA, community care, self-entered)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  <a:endParaRPr lang="en-US" b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261788"/>
                  </a:ext>
                </a:extLst>
              </a:tr>
              <a:tr h="93188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Glossary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  <a:endParaRPr lang="en-US" b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  <a:endParaRPr lang="en-US" b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82710958"/>
                  </a:ext>
                </a:extLst>
              </a:tr>
              <a:tr h="186377">
                <a:tc>
                  <a:txBody>
                    <a:bodyPr/>
                    <a:lstStyle/>
                    <a:p>
                      <a:r>
                        <a:rPr lang="en-US" b="0" dirty="0">
                          <a:effectLst/>
                        </a:rPr>
                        <a:t>Prescription start/end dates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 (“ordered on” date?)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  <a:endParaRPr lang="en-US" b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effectLst/>
                        </a:rPr>
                        <a:t>X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569762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A63F180-0351-4F68-9747-76BCFD1CC0F8}"/>
              </a:ext>
            </a:extLst>
          </p:cNvPr>
          <p:cNvSpPr txBox="1"/>
          <p:nvPr/>
        </p:nvSpPr>
        <p:spPr>
          <a:xfrm>
            <a:off x="-914400" y="1619939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PRESCRIPTION MANAGEMENT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F11D40-151A-433C-9E73-FF8C25652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65959"/>
              </p:ext>
            </p:extLst>
          </p:nvPr>
        </p:nvGraphicFramePr>
        <p:xfrm>
          <a:off x="562131" y="625929"/>
          <a:ext cx="8431728" cy="4354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857">
                  <a:extLst>
                    <a:ext uri="{9D8B030D-6E8A-4147-A177-3AD203B41FA5}">
                      <a16:colId xmlns:a16="http://schemas.microsoft.com/office/drawing/2014/main" val="798143741"/>
                    </a:ext>
                  </a:extLst>
                </a:gridCol>
                <a:gridCol w="1199676">
                  <a:extLst>
                    <a:ext uri="{9D8B030D-6E8A-4147-A177-3AD203B41FA5}">
                      <a16:colId xmlns:a16="http://schemas.microsoft.com/office/drawing/2014/main" val="1141758206"/>
                    </a:ext>
                  </a:extLst>
                </a:gridCol>
                <a:gridCol w="949651">
                  <a:extLst>
                    <a:ext uri="{9D8B030D-6E8A-4147-A177-3AD203B41FA5}">
                      <a16:colId xmlns:a16="http://schemas.microsoft.com/office/drawing/2014/main" val="1286754132"/>
                    </a:ext>
                  </a:extLst>
                </a:gridCol>
                <a:gridCol w="1455964">
                  <a:extLst>
                    <a:ext uri="{9D8B030D-6E8A-4147-A177-3AD203B41FA5}">
                      <a16:colId xmlns:a16="http://schemas.microsoft.com/office/drawing/2014/main" val="3723223917"/>
                    </a:ext>
                  </a:extLst>
                </a:gridCol>
                <a:gridCol w="1669580">
                  <a:extLst>
                    <a:ext uri="{9D8B030D-6E8A-4147-A177-3AD203B41FA5}">
                      <a16:colId xmlns:a16="http://schemas.microsoft.com/office/drawing/2014/main" val="3908665250"/>
                    </a:ext>
                  </a:extLst>
                </a:gridCol>
              </a:tblGrid>
              <a:tr h="43086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effectLst/>
                        </a:rPr>
                        <a:t>Feature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effectLst/>
                        </a:rPr>
                        <a:t>Current MHV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effectLst/>
                        </a:rPr>
                        <a:t>Current Cerner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effectLst/>
                        </a:rPr>
                        <a:t>Vets.gov original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effectLst/>
                        </a:rPr>
                        <a:t>New VA.gov</a:t>
                      </a:r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248233"/>
                  </a:ext>
                </a:extLst>
              </a:tr>
              <a:tr h="430863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-US" sz="1200" dirty="0">
                          <a:effectLst/>
                        </a:rPr>
                        <a:t>VA copayment (home page displays link to generic page of info)​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200" dirty="0">
                          <a:effectLst/>
                        </a:rPr>
                        <a:t>X​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-US" sz="1200" dirty="0">
                          <a:effectLst/>
                        </a:rPr>
                        <a:t>​Can be added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898172"/>
                  </a:ext>
                </a:extLst>
              </a:tr>
              <a:tr h="4308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VA copayment (display actual amount on med details page)​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 (nice to have, needs further research)​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4149111"/>
                  </a:ext>
                </a:extLst>
              </a:tr>
              <a:tr h="60553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Medication lookup (home page displays link to formulary search tool)​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  (not shown: add a link on My Health home page?)​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0588127"/>
                  </a:ext>
                </a:extLst>
              </a:tr>
              <a:tr h="60553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Medication disposal (home page displays link to a generic page)​</a:t>
                      </a:r>
                      <a:endParaRPr lang="en-US" sz="12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 (added to the details page, needs further research)​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53963"/>
                  </a:ext>
                </a:extLst>
              </a:tr>
              <a:tr h="430864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Medication disposal (display specific info on med details page)​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 (nice to have, needs further research)​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27911"/>
                  </a:ext>
                </a:extLst>
              </a:tr>
              <a:tr h="60553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Photo of med on med details page​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 (no screenshot)​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 (nice to have, needs further research)​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428430"/>
                  </a:ext>
                </a:extLst>
              </a:tr>
              <a:tr h="605539">
                <a:tc>
                  <a:txBody>
                    <a:bodyPr/>
                    <a:lstStyle/>
                    <a:p>
                      <a:pPr rtl="0" fontAlgn="base"/>
                      <a:r>
                        <a:rPr lang="en-US" sz="1200" dirty="0">
                          <a:effectLst/>
                        </a:rPr>
                        <a:t>Clipboard: Patient provides their status for a med (taking as prescribed, taking but not as prescribed, not taking)​</a:t>
                      </a:r>
                      <a:endParaRPr lang="en-US" sz="1200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 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200" dirty="0">
                          <a:effectLst/>
                        </a:rPr>
                        <a:t>​</a:t>
                      </a:r>
                      <a:endParaRPr lang="en-US" sz="1200">
                        <a:effectLst/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 dirty="0">
                          <a:effectLst/>
                        </a:rPr>
                        <a:t>X (nice to have, needs further research)​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72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10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PRESCRIPTION MANAGEMENT (VA DESIGN SYSTEM)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DB97060-09BE-48E0-867A-EECB2070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0" y="595993"/>
            <a:ext cx="1756240" cy="41148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2B201A3-4AE2-4596-90B0-E9459EE83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270" y="595993"/>
            <a:ext cx="2503817" cy="4114800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D663B911-AEB5-4F8D-9514-D5F97C7BC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625" y="595993"/>
            <a:ext cx="1940466" cy="41148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7B243E96-1656-48C6-82E2-C6CE57FE70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8203" y="593696"/>
            <a:ext cx="1654629" cy="20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2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latin typeface="Source Sans Pro"/>
                <a:ea typeface="Source Sans Pro"/>
              </a:rPr>
              <a:t>Funding and teaming approach</a:t>
            </a:r>
            <a:endParaRPr>
              <a:latin typeface="Source Sans Pro"/>
              <a:ea typeface="Source Sans Pro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>
                <a:latin typeface="Source Sans Pro"/>
                <a:ea typeface="Source Sans Pro"/>
              </a:rPr>
              <a:t>PRESCRIPTION MANAGEMENT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AF6-05C6-374F-8685-2E1D82D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Source Sans Pro"/>
                <a:ea typeface="Source Sans Pro"/>
              </a:rPr>
              <a:t>Use MHV contract and existing Bylight team to:</a:t>
            </a:r>
            <a:br>
              <a:rPr lang="en-US" dirty="0">
                <a:latin typeface="Source Sans Pro"/>
                <a:ea typeface="Source Sans Pro"/>
              </a:rPr>
            </a:br>
            <a:r>
              <a:rPr lang="en-US" dirty="0">
                <a:latin typeface="Source Sans Pro"/>
                <a:ea typeface="Source Sans Pro"/>
              </a:rPr>
              <a:t>1. Build a new prescription service outside of existing MHV framework (to allow us to more easily retire services later). </a:t>
            </a:r>
            <a:br>
              <a:rPr lang="en-US" dirty="0">
                <a:latin typeface="Source Sans Pro"/>
                <a:ea typeface="Source Sans Pro"/>
              </a:rPr>
            </a:br>
            <a:r>
              <a:rPr lang="en-US" dirty="0">
                <a:latin typeface="Source Sans Pro"/>
                <a:ea typeface="Source Sans Pro"/>
              </a:rPr>
              <a:t>2. Integrate the new service directly with Cerner once their APIs are ready.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3. Manage the data and serve one source of truth to vets-</a:t>
            </a:r>
            <a:r>
              <a:rPr lang="en-US" dirty="0" err="1">
                <a:latin typeface="Source Sans Pro"/>
                <a:ea typeface="Source Sans Pro"/>
              </a:rPr>
              <a:t>api</a:t>
            </a:r>
            <a:r>
              <a:rPr lang="en-US" dirty="0">
                <a:latin typeface="Source Sans Pro"/>
                <a:ea typeface="Source Sans Pro"/>
              </a:rPr>
              <a:t>. 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Source Sans Pro"/>
                <a:ea typeface="Source Sans Pro"/>
              </a:rPr>
              <a:t>Use an agile sprint team from HI&amp;M (backup, CEDAR) to: </a:t>
            </a:r>
            <a:br>
              <a:rPr lang="en-US" dirty="0">
                <a:latin typeface="Source Sans Pro"/>
                <a:ea typeface="Source Sans Pro"/>
              </a:rPr>
            </a:br>
            <a:r>
              <a:rPr lang="en-US" dirty="0">
                <a:latin typeface="Source Sans Pro"/>
                <a:ea typeface="Source Sans Pro"/>
              </a:rPr>
              <a:t>1. Build the front-end experience for prescription management and medication resolution on va.gov. </a:t>
            </a:r>
          </a:p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2. Connect to new prescription service. </a:t>
            </a:r>
          </a:p>
        </p:txBody>
      </p:sp>
    </p:spTree>
    <p:extLst>
      <p:ext uri="{BB962C8B-B14F-4D97-AF65-F5344CB8AC3E}">
        <p14:creationId xmlns:p14="http://schemas.microsoft.com/office/powerpoint/2010/main" val="3120573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4FD6-6F5A-814C-A774-D7050DF2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0FC-B0C2-EE44-8451-24A52BF3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Messaging initiated by provider or Veteran</a:t>
            </a:r>
          </a:p>
          <a:p>
            <a:r>
              <a:rPr lang="en-US" dirty="0"/>
              <a:t>Current MHV tool exists alongside and independent from </a:t>
            </a:r>
            <a:r>
              <a:rPr lang="en-US" dirty="0" err="1"/>
              <a:t>VistA</a:t>
            </a:r>
            <a:r>
              <a:rPr lang="en-US" dirty="0"/>
              <a:t> (for the most part)</a:t>
            </a:r>
          </a:p>
          <a:p>
            <a:r>
              <a:rPr lang="en-US" dirty="0"/>
              <a:t>SM will be integrated into unified Millennium on provider side </a:t>
            </a:r>
          </a:p>
          <a:p>
            <a:r>
              <a:rPr lang="en-US" dirty="0" err="1"/>
              <a:t>VistA</a:t>
            </a:r>
            <a:r>
              <a:rPr lang="en-US" dirty="0"/>
              <a:t>/Cerner data integration necessary to deliver unified Veteran experience</a:t>
            </a:r>
          </a:p>
          <a:p>
            <a:r>
              <a:rPr lang="en-US" dirty="0"/>
              <a:t>Build new integration point within the MHV environment but isolated from the existing MHV application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FBAA-87A0-7841-A59F-8E0BD0C9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026F4-0E15-0B4C-9383-E48524627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Secure Messaging</a:t>
            </a:r>
          </a:p>
        </p:txBody>
      </p:sp>
    </p:spTree>
    <p:extLst>
      <p:ext uri="{BB962C8B-B14F-4D97-AF65-F5344CB8AC3E}">
        <p14:creationId xmlns:p14="http://schemas.microsoft.com/office/powerpoint/2010/main" val="221657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SECURE MESSAGING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D3E20-007C-E442-8A0E-1BCFBE1F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" y="0"/>
            <a:ext cx="9133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7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SECURE MESSAGING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D3E20-007C-E442-8A0E-1BCFBE1F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00" y="92597"/>
            <a:ext cx="91337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5" y="514350"/>
            <a:ext cx="8135017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Patient tools</a:t>
            </a:r>
            <a:endParaRPr dirty="0"/>
          </a:p>
        </p:txBody>
      </p:sp>
      <p:sp>
        <p:nvSpPr>
          <p:cNvPr id="143" name="Content Placeholder 2"/>
          <p:cNvSpPr txBox="1">
            <a:spLocks noGrp="1"/>
          </p:cNvSpPr>
          <p:nvPr>
            <p:ph idx="1"/>
          </p:nvPr>
        </p:nvSpPr>
        <p:spPr>
          <a:xfrm>
            <a:off x="580570" y="1144190"/>
            <a:ext cx="7997372" cy="33528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patient questionnaires</a:t>
            </a:r>
          </a:p>
          <a:p>
            <a:r>
              <a:rPr lang="en-US" dirty="0"/>
              <a:t>online scheduling</a:t>
            </a:r>
          </a:p>
          <a:p>
            <a:r>
              <a:rPr lang="en-US" dirty="0"/>
              <a:t>prescription management</a:t>
            </a:r>
          </a:p>
          <a:p>
            <a:r>
              <a:rPr lang="en-US" dirty="0"/>
              <a:t>secure messaging</a:t>
            </a:r>
          </a:p>
          <a:p>
            <a:r>
              <a:rPr lang="en-US" dirty="0"/>
              <a:t>health record access (“Blue Button”, CCDA)</a:t>
            </a:r>
          </a:p>
          <a:p>
            <a:pPr marL="457200" lvl="0" indent="-457200">
              <a:buFont typeface="+mj-lt"/>
              <a:buAutoNum type="arabicPeriod"/>
            </a:pPr>
            <a:endParaRPr lang="en-US" sz="1200" b="1" dirty="0">
              <a:solidFill>
                <a:srgbClr val="000000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B047C-3EB7-134E-97D1-80066A497B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02174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SECURE MESSAGING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D3E20-007C-E442-8A0E-1BCFBE1F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" y="0"/>
            <a:ext cx="91337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0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Design differences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SECURE MESSAGING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3D8C7-21B3-4DF5-B431-DCBD86EA3A31}"/>
              </a:ext>
            </a:extLst>
          </p:cNvPr>
          <p:cNvSpPr txBox="1"/>
          <p:nvPr/>
        </p:nvSpPr>
        <p:spPr>
          <a:xfrm>
            <a:off x="166007" y="4758418"/>
            <a:ext cx="88119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  <a:hlinkClick r:id="rId3"/>
              </a:rPr>
              <a:t>https://github.com/department-of-veterans-affairs/digitalservice/blob/master/product-lines/health/va.gov-patient-experience/va-front-door-discovery-sprint/design/ComparisonSecureMessaging.docx</a:t>
            </a:r>
            <a:endParaRPr lang="en-US" sz="1200"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3F180-0351-4F68-9747-76BCFD1CC0F8}"/>
              </a:ext>
            </a:extLst>
          </p:cNvPr>
          <p:cNvSpPr txBox="1"/>
          <p:nvPr/>
        </p:nvSpPr>
        <p:spPr>
          <a:xfrm>
            <a:off x="-895350" y="1608364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FB0F1620-B204-4E00-87EE-87871E912D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6602" y="1230861"/>
            <a:ext cx="2426424" cy="3299808"/>
          </a:xfr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0ED0C22-4D05-445E-B572-D912FC8B5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723" y="1233510"/>
            <a:ext cx="4301217" cy="27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8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latin typeface="Source Sans Pro"/>
                <a:ea typeface="Source Sans Pro"/>
              </a:rPr>
              <a:t>Funding and teaming approach</a:t>
            </a:r>
            <a:endParaRPr>
              <a:latin typeface="Source Sans Pro"/>
              <a:ea typeface="Source Sans Pro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SECURE Messaging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AF6-05C6-374F-8685-2E1D82D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Use MHV contract and existing Bylight team to:</a:t>
            </a:r>
          </a:p>
          <a:p>
            <a:r>
              <a:rPr lang="en-US" dirty="0">
                <a:latin typeface="Source Sans Pro"/>
                <a:ea typeface="Source Sans Pro"/>
              </a:rPr>
              <a:t>Update MHV Enterprise Service APIs to fully expose existing functionality.</a:t>
            </a:r>
          </a:p>
          <a:p>
            <a:r>
              <a:rPr lang="en-US" dirty="0">
                <a:latin typeface="Source Sans Pro"/>
                <a:ea typeface="Source Sans Pro"/>
              </a:rPr>
              <a:t>Build a secure message integration service outside of existing MHV stack (to allow us to more easily retire services later). </a:t>
            </a:r>
          </a:p>
          <a:p>
            <a:r>
              <a:rPr lang="en-US" dirty="0">
                <a:latin typeface="Source Sans Pro"/>
                <a:ea typeface="Source Sans Pro"/>
              </a:rPr>
              <a:t>Integrate the service directly with Cerner once their APIs are ready. </a:t>
            </a:r>
            <a:endParaRPr lang="en-US" dirty="0"/>
          </a:p>
          <a:p>
            <a:r>
              <a:rPr lang="en-US" dirty="0">
                <a:latin typeface="Source Sans Pro"/>
                <a:ea typeface="Source Sans Pro"/>
              </a:rPr>
              <a:t>Manage the data and serve one source of truth to vets-</a:t>
            </a:r>
            <a:r>
              <a:rPr lang="en-US" dirty="0" err="1">
                <a:latin typeface="Source Sans Pro"/>
                <a:ea typeface="Source Sans Pro"/>
              </a:rPr>
              <a:t>api</a:t>
            </a:r>
            <a:r>
              <a:rPr lang="en-US" dirty="0">
                <a:latin typeface="Source Sans Pro"/>
                <a:ea typeface="Source Sans Pro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44FD6-6F5A-814C-A774-D7050DF2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0FC-B0C2-EE44-8451-24A52BF3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Veteran able to obtain all or subset of records</a:t>
            </a:r>
          </a:p>
          <a:p>
            <a:r>
              <a:rPr lang="en-US" dirty="0"/>
              <a:t>Possibility of leveraging Cerner write-back to CDW rather than building standalone integration point</a:t>
            </a:r>
          </a:p>
          <a:p>
            <a:r>
              <a:rPr lang="en-US" dirty="0" err="1"/>
              <a:t>VistA</a:t>
            </a:r>
            <a:r>
              <a:rPr lang="en-US" dirty="0"/>
              <a:t>/Cerner data integration necessary to deliver unified Veteran experience</a:t>
            </a:r>
          </a:p>
          <a:p>
            <a:r>
              <a:rPr lang="en-US" dirty="0"/>
              <a:t>Build new integration point within the MHV environment but isolated from the existing MHV application and stack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0FBAA-87A0-7841-A59F-8E0BD0C9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026F4-0E15-0B4C-9383-E48524627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5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E127A-BB8A-EB45-B237-35FAD0C10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" y="0"/>
            <a:ext cx="9133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46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E127A-BB8A-EB45-B237-35FAD0C10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51" y="92597"/>
            <a:ext cx="91337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1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Technical approach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E127A-BB8A-EB45-B237-35FAD0C10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" y="0"/>
            <a:ext cx="91337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000" dirty="0">
                <a:latin typeface="Source Sans Pro"/>
                <a:ea typeface="Source Sans Pro"/>
              </a:rPr>
              <a:t>Design differences</a:t>
            </a:r>
            <a:endParaRPr lang="en-US" sz="2400" dirty="0">
              <a:latin typeface="Source Sans Pro"/>
              <a:ea typeface="Source Sans Pro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3F180-0351-4F68-9747-76BCFD1CC0F8}"/>
              </a:ext>
            </a:extLst>
          </p:cNvPr>
          <p:cNvSpPr txBox="1"/>
          <p:nvPr/>
        </p:nvSpPr>
        <p:spPr>
          <a:xfrm>
            <a:off x="-895350" y="1608364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293878-9472-48F4-A2D9-6630CAAD5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76568"/>
              </p:ext>
            </p:extLst>
          </p:nvPr>
        </p:nvGraphicFramePr>
        <p:xfrm>
          <a:off x="548094" y="870861"/>
          <a:ext cx="8232912" cy="429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0987">
                  <a:extLst>
                    <a:ext uri="{9D8B030D-6E8A-4147-A177-3AD203B41FA5}">
                      <a16:colId xmlns:a16="http://schemas.microsoft.com/office/drawing/2014/main" val="2285346562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2456700721"/>
                    </a:ext>
                  </a:extLst>
                </a:gridCol>
                <a:gridCol w="1932214">
                  <a:extLst>
                    <a:ext uri="{9D8B030D-6E8A-4147-A177-3AD203B41FA5}">
                      <a16:colId xmlns:a16="http://schemas.microsoft.com/office/drawing/2014/main" val="2278795665"/>
                    </a:ext>
                  </a:extLst>
                </a:gridCol>
                <a:gridCol w="1183544">
                  <a:extLst>
                    <a:ext uri="{9D8B030D-6E8A-4147-A177-3AD203B41FA5}">
                      <a16:colId xmlns:a16="http://schemas.microsoft.com/office/drawing/2014/main" val="1396591182"/>
                    </a:ext>
                  </a:extLst>
                </a:gridCol>
                <a:gridCol w="1222347">
                  <a:extLst>
                    <a:ext uri="{9D8B030D-6E8A-4147-A177-3AD203B41FA5}">
                      <a16:colId xmlns:a16="http://schemas.microsoft.com/office/drawing/2014/main" val="2300265739"/>
                    </a:ext>
                  </a:extLst>
                </a:gridCol>
              </a:tblGrid>
              <a:tr h="22193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Feature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 MHV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Current Cerner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Vets.gov original mockups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VA.gov new mockups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2629916"/>
                  </a:ext>
                </a:extLst>
              </a:tr>
              <a:tr h="332905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Generate Blue Button medical history report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 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?</a:t>
                      </a:r>
                      <a:br>
                        <a:rPr lang="en-US" sz="900" dirty="0">
                          <a:effectLst/>
                        </a:rPr>
                      </a:br>
                      <a:r>
                        <a:rPr lang="en-US" sz="900">
                          <a:effectLst/>
                        </a:rPr>
                        <a:t>(not clear if a single full report is possible, needs further research)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 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6055766"/>
                  </a:ext>
                </a:extLst>
              </a:tr>
              <a:tr h="11096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Subset Blue Button data by date range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 </a:t>
                      </a:r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? (same as above)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54801471"/>
                  </a:ext>
                </a:extLst>
              </a:tr>
              <a:tr h="110968">
                <a:tc>
                  <a:txBody>
                    <a:bodyPr/>
                    <a:lstStyle/>
                    <a:p>
                      <a:r>
                        <a:rPr lang="en-US" sz="900">
                          <a:effectLst/>
                        </a:rPr>
                        <a:t>Subset Blue Button data by categories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? (same as above)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3872302"/>
                  </a:ext>
                </a:extLst>
              </a:tr>
              <a:tr h="221936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Download patient letter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(needs further research)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678044"/>
                  </a:ext>
                </a:extLst>
              </a:tr>
              <a:tr h="110968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Download visit summary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5122521"/>
                  </a:ext>
                </a:extLst>
              </a:tr>
              <a:tr h="221936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Send visit summary directly to care provider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(needs further research)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22828946"/>
                  </a:ext>
                </a:extLst>
              </a:tr>
              <a:tr h="221936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Send visit summary via insecure email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(needs further research)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6574733"/>
                  </a:ext>
                </a:extLst>
              </a:tr>
              <a:tr h="110968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Radiology report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2686433"/>
                  </a:ext>
                </a:extLst>
              </a:tr>
              <a:tr h="110968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Pathology report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1724200"/>
                  </a:ext>
                </a:extLst>
              </a:tr>
              <a:tr h="110968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Clinical note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6325735"/>
                  </a:ext>
                </a:extLst>
              </a:tr>
              <a:tr h="110968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Microbiology report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 (one at a time)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53890561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Medications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0491726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EKG history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79993297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Allergies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7206275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Immunizations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7241860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Vitals and readings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454825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Self-reported health history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5368080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Food and activity journals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5079598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Goals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134837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Demographics and health insurance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67191956"/>
                  </a:ext>
                </a:extLst>
              </a:tr>
              <a:tr h="151320">
                <a:tc>
                  <a:txBody>
                    <a:bodyPr/>
                    <a:lstStyle/>
                    <a:p>
                      <a:pPr marL="182880"/>
                      <a:r>
                        <a:rPr lang="en-US" sz="900">
                          <a:effectLst/>
                        </a:rPr>
                        <a:t>Military service information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effectLst/>
                        </a:rPr>
                        <a:t>X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813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1F2D59-91D1-478B-BFB7-AC7D6CB51182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1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Design differences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3D8C7-21B3-4DF5-B431-DCBD86EA3A31}"/>
              </a:ext>
            </a:extLst>
          </p:cNvPr>
          <p:cNvSpPr txBox="1"/>
          <p:nvPr/>
        </p:nvSpPr>
        <p:spPr>
          <a:xfrm>
            <a:off x="166007" y="4758418"/>
            <a:ext cx="88119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  <a:hlinkClick r:id="rId3"/>
              </a:rPr>
              <a:t>https://github.com/department-of-veterans-affairs/digitalservice/blob/master/product-lines/health/va.gov-patient-experience/va-front-door-discovery-sprint/design/ComparisonBlueButton.docx</a:t>
            </a:r>
            <a:endParaRPr lang="en-US">
              <a:ea typeface="+mn-lt"/>
              <a:cs typeface="+mn-lt"/>
              <a:hlinkClick r:id="rId3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3F180-0351-4F68-9747-76BCFD1CC0F8}"/>
              </a:ext>
            </a:extLst>
          </p:cNvPr>
          <p:cNvSpPr txBox="1"/>
          <p:nvPr/>
        </p:nvSpPr>
        <p:spPr>
          <a:xfrm>
            <a:off x="-895350" y="1608364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293878-9472-48F4-A2D9-6630CAAD5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70121"/>
              </p:ext>
            </p:extLst>
          </p:nvPr>
        </p:nvGraphicFramePr>
        <p:xfrm>
          <a:off x="561701" y="1115790"/>
          <a:ext cx="8232912" cy="3055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0987">
                  <a:extLst>
                    <a:ext uri="{9D8B030D-6E8A-4147-A177-3AD203B41FA5}">
                      <a16:colId xmlns:a16="http://schemas.microsoft.com/office/drawing/2014/main" val="2285346562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2456700721"/>
                    </a:ext>
                  </a:extLst>
                </a:gridCol>
                <a:gridCol w="1932214">
                  <a:extLst>
                    <a:ext uri="{9D8B030D-6E8A-4147-A177-3AD203B41FA5}">
                      <a16:colId xmlns:a16="http://schemas.microsoft.com/office/drawing/2014/main" val="2278795665"/>
                    </a:ext>
                  </a:extLst>
                </a:gridCol>
                <a:gridCol w="1183544">
                  <a:extLst>
                    <a:ext uri="{9D8B030D-6E8A-4147-A177-3AD203B41FA5}">
                      <a16:colId xmlns:a16="http://schemas.microsoft.com/office/drawing/2014/main" val="1396591182"/>
                    </a:ext>
                  </a:extLst>
                </a:gridCol>
                <a:gridCol w="1222347">
                  <a:extLst>
                    <a:ext uri="{9D8B030D-6E8A-4147-A177-3AD203B41FA5}">
                      <a16:colId xmlns:a16="http://schemas.microsoft.com/office/drawing/2014/main" val="2300265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Feature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Current MHV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Current Cerner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Vets.gov original mockups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VA.gov new mockups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92629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Download Blue Button report as PDF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? (same as above)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8410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Download Blue Button report as TXT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? (same as above)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1736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View Blue Button report online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? (same as above)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(needs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1936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View VA Health Summary online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? (same as above)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962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Download VA Health Summary as PDF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? (same as above)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1471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Download VA Health Summary as XML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? (same as above)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07824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Send VA Health Summary to a non-VA care provider via Direct Message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(needs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1489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View medical images and reports online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(needs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1031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Download medical images and reports as PDF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(one at a time)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(needs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276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Download medical images and reports as TXT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(one at a time)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(needs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907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All download requests saved in account activity history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(needs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83871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31F2D59-91D1-478B-BFB7-AC7D6CB51182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Design differences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HISTORY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3D8C7-21B3-4DF5-B431-DCBD86EA3A31}"/>
              </a:ext>
            </a:extLst>
          </p:cNvPr>
          <p:cNvSpPr txBox="1"/>
          <p:nvPr/>
        </p:nvSpPr>
        <p:spPr>
          <a:xfrm>
            <a:off x="240846" y="4533900"/>
            <a:ext cx="88119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  <a:hlinkClick r:id="rId3"/>
              </a:rPr>
              <a:t>https://github.com/department-of-veterans-affairs/digitalservice/blob/master/product-lines/health/va.gov-patient-experience/va-front-door-discovery-sprint/design/ComparisonHealthHistory.docx</a:t>
            </a:r>
          </a:p>
          <a:p>
            <a:endParaRPr lang="en-US" sz="1200" dirty="0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3F180-0351-4F68-9747-76BCFD1CC0F8}"/>
              </a:ext>
            </a:extLst>
          </p:cNvPr>
          <p:cNvSpPr txBox="1"/>
          <p:nvPr/>
        </p:nvSpPr>
        <p:spPr>
          <a:xfrm>
            <a:off x="-895350" y="1608364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F53A10-7882-431B-9248-5F5A742F9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519384"/>
              </p:ext>
            </p:extLst>
          </p:nvPr>
        </p:nvGraphicFramePr>
        <p:xfrm>
          <a:off x="585107" y="1122589"/>
          <a:ext cx="8260268" cy="3401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2483">
                  <a:extLst>
                    <a:ext uri="{9D8B030D-6E8A-4147-A177-3AD203B41FA5}">
                      <a16:colId xmlns:a16="http://schemas.microsoft.com/office/drawing/2014/main" val="756457699"/>
                    </a:ext>
                  </a:extLst>
                </a:gridCol>
                <a:gridCol w="853586">
                  <a:extLst>
                    <a:ext uri="{9D8B030D-6E8A-4147-A177-3AD203B41FA5}">
                      <a16:colId xmlns:a16="http://schemas.microsoft.com/office/drawing/2014/main" val="1875767050"/>
                    </a:ext>
                  </a:extLst>
                </a:gridCol>
                <a:gridCol w="800763">
                  <a:extLst>
                    <a:ext uri="{9D8B030D-6E8A-4147-A177-3AD203B41FA5}">
                      <a16:colId xmlns:a16="http://schemas.microsoft.com/office/drawing/2014/main" val="2518029872"/>
                    </a:ext>
                  </a:extLst>
                </a:gridCol>
                <a:gridCol w="826792">
                  <a:extLst>
                    <a:ext uri="{9D8B030D-6E8A-4147-A177-3AD203B41FA5}">
                      <a16:colId xmlns:a16="http://schemas.microsoft.com/office/drawing/2014/main" val="2220335851"/>
                    </a:ext>
                  </a:extLst>
                </a:gridCol>
                <a:gridCol w="3096644">
                  <a:extLst>
                    <a:ext uri="{9D8B030D-6E8A-4147-A177-3AD203B41FA5}">
                      <a16:colId xmlns:a16="http://schemas.microsoft.com/office/drawing/2014/main" val="1050111055"/>
                    </a:ext>
                  </a:extLst>
                </a:gridCol>
              </a:tblGrid>
              <a:tr h="53712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Feature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Current MHV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Current Cerner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Vets.gov original mockups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VA.gov new mockups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807929"/>
                  </a:ext>
                </a:extLst>
              </a:tr>
              <a:tr h="3580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Allergies from VA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 X (from provider)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(can we combine into one table? 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20028099"/>
                  </a:ext>
                </a:extLst>
              </a:tr>
              <a:tr h="3580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Allergies (self-entered)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(can we combine into one table? 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728757"/>
                  </a:ext>
                </a:extLst>
              </a:tr>
              <a:tr h="3580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Immunizations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(can we combine into one table? 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7752245"/>
                  </a:ext>
                </a:extLst>
              </a:tr>
              <a:tr h="3580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Immunizations (self-entered)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(can we combine into one table? 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26358"/>
                  </a:ext>
                </a:extLst>
              </a:tr>
              <a:tr h="3580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Medical events (self-entered)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(can we combine into one table? 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0973176"/>
                  </a:ext>
                </a:extLst>
              </a:tr>
              <a:tr h="17904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Personal summary (link to Blue Button)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(can we get rid of this and just link to BB?)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41959078"/>
                  </a:ext>
                </a:extLst>
              </a:tr>
              <a:tr h="3580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Family health history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(can we combine into one table? 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8562074"/>
                  </a:ext>
                </a:extLst>
              </a:tr>
              <a:tr h="35808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Military health history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n/a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 (can we combine into one table? Needs further research)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445325"/>
                  </a:ext>
                </a:extLst>
              </a:tr>
              <a:tr h="179041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Social history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X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effectLst/>
                        </a:rPr>
                        <a:t>Same as journals from MHV?</a:t>
                      </a:r>
                      <a:endParaRPr lang="en-US">
                        <a:effectLst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39412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731670-F237-465C-A01C-F553FDC42E50}"/>
              </a:ext>
            </a:extLst>
          </p:cNvPr>
          <p:cNvSpPr txBox="1"/>
          <p:nvPr/>
        </p:nvSpPr>
        <p:spPr>
          <a:xfrm>
            <a:off x="3200400" y="2343150"/>
            <a:ext cx="2743200" cy="3000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3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D8CB-3056-1E41-95DB-46F38E5A9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81D8-3ECE-C443-8990-D0E5D37DE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Interviewed 15 SMEs across various programs, including MHV, MAP, and Lighthouse</a:t>
            </a:r>
          </a:p>
          <a:p>
            <a:r>
              <a:rPr lang="en-US" dirty="0"/>
              <a:t>Reviewed current and historical (e.g. </a:t>
            </a:r>
            <a:r>
              <a:rPr lang="en-US" dirty="0" err="1"/>
              <a:t>vets.gov</a:t>
            </a:r>
            <a:r>
              <a:rPr lang="en-US" dirty="0"/>
              <a:t> era) technical documentation</a:t>
            </a:r>
          </a:p>
          <a:p>
            <a:r>
              <a:rPr lang="en-US" dirty="0"/>
              <a:t>Built design comps for all products based on MHV, Cerner, and historical </a:t>
            </a:r>
            <a:r>
              <a:rPr lang="en-US" dirty="0" err="1"/>
              <a:t>vets.gov</a:t>
            </a:r>
            <a:r>
              <a:rPr lang="en-US" dirty="0"/>
              <a:t> functionality and features</a:t>
            </a:r>
          </a:p>
          <a:p>
            <a:r>
              <a:rPr lang="en-US" dirty="0"/>
              <a:t>Engaged with Cerner, TAC, and OEHRM to move API work forward</a:t>
            </a:r>
          </a:p>
          <a:p>
            <a:r>
              <a:rPr lang="en-US" dirty="0"/>
              <a:t>Gained deeper understanding of Cerner architecture through VAEC/networking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74E54-0238-2B46-98A1-E7321DE7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E9E39-BE1A-D142-BA16-520C8EA6D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Sprint Details</a:t>
            </a:r>
          </a:p>
        </p:txBody>
      </p:sp>
    </p:spTree>
    <p:extLst>
      <p:ext uri="{BB962C8B-B14F-4D97-AF65-F5344CB8AC3E}">
        <p14:creationId xmlns:p14="http://schemas.microsoft.com/office/powerpoint/2010/main" val="36091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2EA5-3701-40DB-A9A9-C8D33706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Design differences</a:t>
            </a:r>
            <a:endParaRPr lang="en-US" dirty="0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2FBE8EB7-98EC-4C28-85CE-F30388E0D1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978990"/>
            <a:ext cx="3962400" cy="2531533"/>
          </a:xfr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F4BF3A7A-D0FA-4CB9-8593-0E9C383529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09490" y="251148"/>
            <a:ext cx="2043827" cy="43815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AF68D-83E7-4A41-B36A-599EE36E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3758B4-FFC0-4A0B-95BE-A8DDC9E1F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3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>
                <a:latin typeface="Source Sans Pro"/>
                <a:ea typeface="Source Sans Pro"/>
              </a:rPr>
              <a:t>Funding and teaming approach</a:t>
            </a:r>
            <a:endParaRPr>
              <a:latin typeface="Source Sans Pro"/>
              <a:ea typeface="Source Sans Pro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HEALTH RECORDS/BLUE BUTTON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AF6-05C6-374F-8685-2E1D82D7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Use MHV contract and existing </a:t>
            </a:r>
            <a:r>
              <a:rPr lang="en-US" dirty="0" err="1">
                <a:latin typeface="Source Sans Pro"/>
                <a:ea typeface="Source Sans Pro"/>
              </a:rPr>
              <a:t>Bylight</a:t>
            </a:r>
            <a:r>
              <a:rPr lang="en-US" dirty="0">
                <a:latin typeface="Source Sans Pro"/>
                <a:ea typeface="Source Sans Pro"/>
              </a:rPr>
              <a:t> team to:</a:t>
            </a:r>
          </a:p>
          <a:p>
            <a:r>
              <a:rPr lang="en-US" dirty="0">
                <a:latin typeface="Source Sans Pro"/>
                <a:ea typeface="Source Sans Pro"/>
              </a:rPr>
              <a:t>Update MHV Enterprise Service APIs to fully expose existing functionality.</a:t>
            </a:r>
          </a:p>
          <a:p>
            <a:r>
              <a:rPr lang="en-US" dirty="0">
                <a:latin typeface="Source Sans Pro"/>
                <a:ea typeface="Source Sans Pro"/>
              </a:rPr>
              <a:t>Build a secure message integration service outside of existing MHV stack (to allow us to more easily retire services later). </a:t>
            </a:r>
          </a:p>
          <a:p>
            <a:r>
              <a:rPr lang="en-US" dirty="0">
                <a:latin typeface="Source Sans Pro"/>
                <a:ea typeface="Source Sans Pro"/>
              </a:rPr>
              <a:t>Integrate the service directly with Cerner once their APIs are ready. </a:t>
            </a:r>
            <a:endParaRPr lang="en-US" dirty="0"/>
          </a:p>
          <a:p>
            <a:r>
              <a:rPr lang="en-US" dirty="0">
                <a:latin typeface="Source Sans Pro"/>
                <a:ea typeface="Source Sans Pro"/>
              </a:rPr>
              <a:t>Manage the data and serve one source of truth to vets-</a:t>
            </a:r>
            <a:r>
              <a:rPr lang="en-US" dirty="0" err="1">
                <a:latin typeface="Source Sans Pro"/>
                <a:ea typeface="Source Sans Pro"/>
              </a:rPr>
              <a:t>api</a:t>
            </a:r>
            <a:r>
              <a:rPr lang="en-US" dirty="0">
                <a:latin typeface="Source Sans Pro"/>
                <a:ea typeface="Source Sans Pro"/>
              </a:rPr>
              <a:t>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2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3859E-38B1-8041-9103-ED1F1A9F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D328-739B-D144-B6EC-9A7F14915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for all tools handled through existing </a:t>
            </a:r>
            <a:r>
              <a:rPr lang="en-US" dirty="0" err="1"/>
              <a:t>ID.me</a:t>
            </a:r>
            <a:r>
              <a:rPr lang="en-US" dirty="0"/>
              <a:t> flow on </a:t>
            </a:r>
            <a:r>
              <a:rPr lang="en-US" dirty="0" err="1"/>
              <a:t>VA.gov</a:t>
            </a:r>
            <a:r>
              <a:rPr lang="en-US" dirty="0"/>
              <a:t> (including other identity providers like </a:t>
            </a:r>
            <a:r>
              <a:rPr lang="en-US" dirty="0" err="1"/>
              <a:t>DSLogon</a:t>
            </a:r>
            <a:r>
              <a:rPr lang="en-US" dirty="0"/>
              <a:t>)</a:t>
            </a:r>
          </a:p>
          <a:p>
            <a:r>
              <a:rPr lang="en-US" dirty="0"/>
              <a:t>Leverage enterprise </a:t>
            </a:r>
            <a:r>
              <a:rPr lang="en-US" dirty="0" err="1"/>
              <a:t>SSOe</a:t>
            </a:r>
            <a:r>
              <a:rPr lang="en-US" dirty="0"/>
              <a:t> program where possible</a:t>
            </a:r>
          </a:p>
          <a:p>
            <a:r>
              <a:rPr lang="en-US" dirty="0"/>
              <a:t>Authorization for </a:t>
            </a:r>
            <a:r>
              <a:rPr lang="en-US" dirty="0" err="1"/>
              <a:t>VistA</a:t>
            </a:r>
            <a:r>
              <a:rPr lang="en-US" dirty="0"/>
              <a:t> and other legacy backends likely handled at MHV or EAS layer</a:t>
            </a:r>
          </a:p>
          <a:p>
            <a:r>
              <a:rPr lang="en-US" dirty="0"/>
              <a:t>Develop strategy to leverage Cerner authorization framework rather than rely on system-level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A0DAD-A030-BD4B-9031-FE3147DF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0897E-470C-334E-A925-ED0FC18777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4435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latin typeface="Source Sans Pro"/>
                <a:ea typeface="Source Sans Pro"/>
              </a:rPr>
              <a:t>Funding and teaming support </a:t>
            </a:r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>
                <a:latin typeface="Source Sans Pro"/>
                <a:ea typeface="Source Sans Pro"/>
              </a:rPr>
              <a:t>All products/Overall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AAF6-05C6-374F-8685-2E1D82D7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8374284" cy="3352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Source Sans Pro"/>
                <a:ea typeface="Source Sans Pro"/>
              </a:rPr>
              <a:t>We envision a close relationship with MHV and recognize &amp; appreciate the value that MHV provides in bridging in-person and digital health services.  In addition to developing new services and handling interactions, MHV provides:</a:t>
            </a:r>
            <a:endParaRPr lang="en-US" dirty="0"/>
          </a:p>
          <a:p>
            <a:r>
              <a:rPr lang="en-US" dirty="0">
                <a:latin typeface="Source Sans Pro"/>
                <a:ea typeface="Source Sans Pro"/>
              </a:rPr>
              <a:t>Coordinators, in-person support</a:t>
            </a:r>
            <a:endParaRPr lang="en-US" dirty="0"/>
          </a:p>
          <a:p>
            <a:r>
              <a:rPr lang="en-US" dirty="0">
                <a:latin typeface="Source Sans Pro"/>
                <a:ea typeface="Source Sans Pro"/>
              </a:rPr>
              <a:t>Help center </a:t>
            </a:r>
          </a:p>
          <a:p>
            <a:r>
              <a:rPr lang="en-US" dirty="0">
                <a:latin typeface="Source Sans Pro"/>
                <a:ea typeface="Source Sans Pro"/>
              </a:rPr>
              <a:t>Communication (newsletter, blogs, outreach)</a:t>
            </a:r>
          </a:p>
          <a:p>
            <a:r>
              <a:rPr lang="en-US" dirty="0">
                <a:latin typeface="Source Sans Pro"/>
                <a:ea typeface="Source Sans Pro"/>
              </a:rPr>
              <a:t>Administration/leadership/coordination with VHA partners</a:t>
            </a:r>
          </a:p>
        </p:txBody>
      </p:sp>
    </p:spTree>
    <p:extLst>
      <p:ext uri="{BB962C8B-B14F-4D97-AF65-F5344CB8AC3E}">
        <p14:creationId xmlns:p14="http://schemas.microsoft.com/office/powerpoint/2010/main" val="6626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7D3D-6FA9-E344-BB04-D5AC7DC7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2127-EB72-6D48-B3C1-0A7E84AF1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Fiscal review</a:t>
            </a:r>
          </a:p>
          <a:p>
            <a:r>
              <a:rPr lang="en-US" dirty="0"/>
              <a:t>Task order language and execution for Cerner APIs</a:t>
            </a:r>
          </a:p>
          <a:p>
            <a:r>
              <a:rPr lang="en-US" dirty="0"/>
              <a:t>IJP and budget allocation for patient experience</a:t>
            </a:r>
          </a:p>
          <a:p>
            <a:r>
              <a:rPr lang="en-US" dirty="0"/>
              <a:t>Prioritization, </a:t>
            </a:r>
            <a:r>
              <a:rPr lang="en-US" dirty="0" err="1"/>
              <a:t>roadmapping</a:t>
            </a:r>
            <a:r>
              <a:rPr lang="en-US" dirty="0"/>
              <a:t>, and transition planning</a:t>
            </a:r>
          </a:p>
          <a:p>
            <a:r>
              <a:rPr lang="en-US" dirty="0"/>
              <a:t>Contracting / task order patient experience</a:t>
            </a:r>
          </a:p>
          <a:p>
            <a:r>
              <a:rPr lang="en-US" dirty="0"/>
              <a:t>Identification of DEPO/OCC/OIT team</a:t>
            </a:r>
          </a:p>
          <a:p>
            <a:r>
              <a:rPr lang="en-US" dirty="0"/>
              <a:t>Team to take on VAOS post-June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EC9EB-7DAD-9C46-BFF4-36613B82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0A2C4-B44C-F948-8330-3A9E61303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9969-C936-024B-8510-B4353993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found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F326D-5236-BE4C-B883-22C4733D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Differing opinions on where </a:t>
            </a:r>
            <a:r>
              <a:rPr lang="en-US" dirty="0" err="1"/>
              <a:t>VistA</a:t>
            </a:r>
            <a:r>
              <a:rPr lang="en-US" dirty="0"/>
              <a:t>/Cerner data integration should happen (MHV, VAMF, </a:t>
            </a:r>
            <a:r>
              <a:rPr lang="en-US" dirty="0" err="1"/>
              <a:t>VA.gov</a:t>
            </a:r>
            <a:r>
              <a:rPr lang="en-US" dirty="0"/>
              <a:t>/vets-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Immense complexity in system architecture and business rules across all existing products</a:t>
            </a:r>
          </a:p>
          <a:p>
            <a:r>
              <a:rPr lang="en-US" dirty="0"/>
              <a:t>Uneven expectations for Cerner migration from “let’s wait and see if it sticks” to charging forward (e.g. MAP and EAS)</a:t>
            </a:r>
          </a:p>
          <a:p>
            <a:r>
              <a:rPr lang="en-US" dirty="0"/>
              <a:t>Majority of interviewees shared enthusiasm about integrating tools into </a:t>
            </a:r>
            <a:r>
              <a:rPr lang="en-US" dirty="0" err="1"/>
              <a:t>VA.gov</a:t>
            </a:r>
            <a:r>
              <a:rPr lang="en-US" dirty="0"/>
              <a:t> and delivering a unified experience</a:t>
            </a:r>
          </a:p>
          <a:p>
            <a:r>
              <a:rPr lang="en-US" dirty="0"/>
              <a:t>Commitment to modern software development principles across teams with honest self-assessments of progress in adopting those principles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5D7A0-81B2-134C-BFFA-5CCBC155C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E4C85-A39E-6B48-AE49-D76656675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Readout</a:t>
            </a:r>
          </a:p>
        </p:txBody>
      </p:sp>
    </p:spTree>
    <p:extLst>
      <p:ext uri="{BB962C8B-B14F-4D97-AF65-F5344CB8AC3E}">
        <p14:creationId xmlns:p14="http://schemas.microsoft.com/office/powerpoint/2010/main" val="171570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8E44-BA3C-0B43-9E37-B63F83FEC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85D2-EFBC-314A-8747-10326A8F3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Cerner/</a:t>
            </a:r>
            <a:r>
              <a:rPr lang="en-US" dirty="0" err="1"/>
              <a:t>VistA</a:t>
            </a:r>
            <a:r>
              <a:rPr lang="en-US" dirty="0"/>
              <a:t> data integration required for each tool should be approached on a tool-by-tool basis and not as a single “patient portal”</a:t>
            </a:r>
          </a:p>
          <a:p>
            <a:r>
              <a:rPr lang="en-US" dirty="0"/>
              <a:t>Integration should occur across various environments  and stacks as opposed to utilizing a single set of resources </a:t>
            </a:r>
          </a:p>
          <a:p>
            <a:r>
              <a:rPr lang="en-US" dirty="0"/>
              <a:t>Responsibility for integration efforts should be spread across the MHV, MAP, and </a:t>
            </a:r>
            <a:r>
              <a:rPr lang="en-US" dirty="0" err="1"/>
              <a:t>VA.gov</a:t>
            </a:r>
            <a:r>
              <a:rPr lang="en-US" dirty="0"/>
              <a:t> teams, with the teams with the most subject matter expertise empowered to lead these efforts</a:t>
            </a:r>
          </a:p>
          <a:p>
            <a:r>
              <a:rPr lang="en-US" dirty="0"/>
              <a:t>Shared/reusable components should be encouraged where they make sense, but each team should have the independence to pursue their own roadmaps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9E91D-7D8D-BB48-B627-EC727574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A9FED-AD9C-9A44-A69C-16CDA0BBFC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Readout</a:t>
            </a:r>
          </a:p>
        </p:txBody>
      </p:sp>
    </p:spTree>
    <p:extLst>
      <p:ext uri="{BB962C8B-B14F-4D97-AF65-F5344CB8AC3E}">
        <p14:creationId xmlns:p14="http://schemas.microsoft.com/office/powerpoint/2010/main" val="3487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>
            <a:spLocks noGrp="1"/>
          </p:cNvSpPr>
          <p:nvPr>
            <p:ph type="title"/>
          </p:nvPr>
        </p:nvSpPr>
        <p:spPr>
          <a:xfrm>
            <a:off x="442926" y="514350"/>
            <a:ext cx="7158024" cy="62984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Tool overview</a:t>
            </a:r>
            <a:endParaRPr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3CBF847-D96B-E442-BA69-057C8BBB6A2F}"/>
              </a:ext>
            </a:extLst>
          </p:cNvPr>
          <p:cNvSpPr txBox="1">
            <a:spLocks/>
          </p:cNvSpPr>
          <p:nvPr/>
        </p:nvSpPr>
        <p:spPr>
          <a:xfrm>
            <a:off x="7600950" y="4761312"/>
            <a:ext cx="1451610" cy="201612"/>
          </a:xfrm>
          <a:prstGeom prst="rect">
            <a:avLst/>
          </a:prstGeom>
          <a:solidFill>
            <a:srgbClr val="FFFFFF"/>
          </a:solidFill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91440" tIns="45720" rIns="91440" bIns="4572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546D8C7-9B28-FD4B-8639-698ABE4A3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247650"/>
            <a:ext cx="7543800" cy="266700"/>
          </a:xfrm>
        </p:spPr>
        <p:txBody>
          <a:bodyPr/>
          <a:lstStyle/>
          <a:p>
            <a:r>
              <a:rPr lang="en-US" dirty="0"/>
              <a:t>PATIENT QUESTIONNAIRE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30E506-A8CB-6E47-A606-E0DE7EE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6351"/>
            <a:ext cx="75438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 functionality, only applicable for Cerner sites</a:t>
            </a:r>
          </a:p>
          <a:p>
            <a:r>
              <a:rPr lang="en-US" dirty="0"/>
              <a:t>Pre-approved and composed set of questionnaires (e.g. pre-visit clipboard or mental health screener)</a:t>
            </a:r>
          </a:p>
          <a:p>
            <a:r>
              <a:rPr lang="en-US" dirty="0"/>
              <a:t>Questionnaire triggered by an interaction with a provider or scheduling event</a:t>
            </a:r>
          </a:p>
          <a:p>
            <a:r>
              <a:rPr lang="en-US" dirty="0"/>
              <a:t>Veteran receives notification and request for completion</a:t>
            </a:r>
          </a:p>
          <a:p>
            <a:r>
              <a:rPr lang="en-US" dirty="0"/>
              <a:t>Completed questionnaire returned to Millennium/HEI for provider review/action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61B6-D34A-8348-B028-FB0E9AC5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6FE5-DFE4-1244-86B5-6B03146C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F1AF8-C7E2-A840-AFB3-43EE0123C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PATIENT QUESTIONNAIRE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10A14-5352-2344-8B56-BDE8D1A44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" y="0"/>
            <a:ext cx="91337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8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261B6-D34A-8348-B028-FB0E9AC5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86FE5-DFE4-1244-86B5-6B03146C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7588F-6348-F24B-A92C-146CC9ED7FC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F1AF8-C7E2-A840-AFB3-43EE0123C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PATIENT QUESTIONNAIRE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10A14-5352-2344-8B56-BDE8D1A44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25" y="0"/>
            <a:ext cx="91337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1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SVA Template">
  <a:themeElements>
    <a:clrScheme name="DSVA 1">
      <a:dk1>
        <a:srgbClr val="1A5484"/>
      </a:dk1>
      <a:lt1>
        <a:srgbClr val="FFFFFF"/>
      </a:lt1>
      <a:dk2>
        <a:srgbClr val="454454"/>
      </a:dk2>
      <a:lt2>
        <a:srgbClr val="7F8EA3"/>
      </a:lt2>
      <a:accent1>
        <a:srgbClr val="0070BC"/>
      </a:accent1>
      <a:accent2>
        <a:srgbClr val="10385A"/>
      </a:accent2>
      <a:accent3>
        <a:srgbClr val="1A5484"/>
      </a:accent3>
      <a:accent4>
        <a:srgbClr val="1A5484"/>
      </a:accent4>
      <a:accent5>
        <a:srgbClr val="1A5484"/>
      </a:accent5>
      <a:accent6>
        <a:srgbClr val="1A5484"/>
      </a:accent6>
      <a:hlink>
        <a:srgbClr val="0070BC"/>
      </a:hlink>
      <a:folHlink>
        <a:srgbClr val="4C2C9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SVA Demoday Template_Blank" id="{F0F24AE3-1B16-2540-B1F6-D59E5F9AA21E}" vid="{FDC029D4-473A-F04E-B427-3726325B66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DSVA Template</Template>
  <TotalTime>15010</TotalTime>
  <Words>3190</Words>
  <Application>Microsoft Macintosh PowerPoint</Application>
  <PresentationFormat>On-screen Show (16:9)</PresentationFormat>
  <Paragraphs>518</Paragraphs>
  <Slides>44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Source Sans Pro</vt:lpstr>
      <vt:lpstr>Source Sans Pro Regular</vt:lpstr>
      <vt:lpstr>Source Sans Pro SemiBold</vt:lpstr>
      <vt:lpstr>DSVA Template</vt:lpstr>
      <vt:lpstr>PowerPoint Presentation</vt:lpstr>
      <vt:lpstr>Purpose of sprint</vt:lpstr>
      <vt:lpstr>Patient tools</vt:lpstr>
      <vt:lpstr>What we did</vt:lpstr>
      <vt:lpstr>What we found</vt:lpstr>
      <vt:lpstr>Overall recommendations</vt:lpstr>
      <vt:lpstr>Tool overview</vt:lpstr>
      <vt:lpstr>Technical approach</vt:lpstr>
      <vt:lpstr>Technical approach</vt:lpstr>
      <vt:lpstr>Design differences</vt:lpstr>
      <vt:lpstr>Funding and teaming approach</vt:lpstr>
      <vt:lpstr>Tool overview</vt:lpstr>
      <vt:lpstr>Technical approach</vt:lpstr>
      <vt:lpstr>Technical approach</vt:lpstr>
      <vt:lpstr>Technical approach</vt:lpstr>
      <vt:lpstr>Design differences</vt:lpstr>
      <vt:lpstr>Design differences continued</vt:lpstr>
      <vt:lpstr>Funding and teaming approach</vt:lpstr>
      <vt:lpstr>Tool overview</vt:lpstr>
      <vt:lpstr>Technical approach</vt:lpstr>
      <vt:lpstr>Technical approach</vt:lpstr>
      <vt:lpstr>Technical approach</vt:lpstr>
      <vt:lpstr>Design differences</vt:lpstr>
      <vt:lpstr>PowerPoint Presentation</vt:lpstr>
      <vt:lpstr>PowerPoint Presentation</vt:lpstr>
      <vt:lpstr>Funding and teaming approach</vt:lpstr>
      <vt:lpstr>Tool overview</vt:lpstr>
      <vt:lpstr>Technical approach</vt:lpstr>
      <vt:lpstr>Technical approach</vt:lpstr>
      <vt:lpstr>Technical approach</vt:lpstr>
      <vt:lpstr>Design differences</vt:lpstr>
      <vt:lpstr>Funding and teaming approach</vt:lpstr>
      <vt:lpstr>Tool overview</vt:lpstr>
      <vt:lpstr>Technical approach</vt:lpstr>
      <vt:lpstr>Technical approach</vt:lpstr>
      <vt:lpstr>Technical approach</vt:lpstr>
      <vt:lpstr>Design differences</vt:lpstr>
      <vt:lpstr>Design differences</vt:lpstr>
      <vt:lpstr>Design differences</vt:lpstr>
      <vt:lpstr>Design differences</vt:lpstr>
      <vt:lpstr>Funding and teaming approach</vt:lpstr>
      <vt:lpstr>Authentication and authorization</vt:lpstr>
      <vt:lpstr>Funding and teaming support </vt:lpstr>
      <vt:lpstr>Status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Modernization Council</dc:title>
  <dc:creator>Clare Martorana</dc:creator>
  <cp:lastModifiedBy>Alexanderson, Lauren</cp:lastModifiedBy>
  <cp:revision>1428</cp:revision>
  <cp:lastPrinted>2018-02-05T23:05:28Z</cp:lastPrinted>
  <dcterms:created xsi:type="dcterms:W3CDTF">2018-05-15T00:48:14Z</dcterms:created>
  <dcterms:modified xsi:type="dcterms:W3CDTF">2020-01-10T17:35:23Z</dcterms:modified>
</cp:coreProperties>
</file>