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75" r:id="rId2"/>
    <p:sldId id="925" r:id="rId3"/>
    <p:sldId id="924" r:id="rId4"/>
    <p:sldId id="919" r:id="rId5"/>
    <p:sldId id="917" r:id="rId6"/>
    <p:sldId id="923" r:id="rId7"/>
    <p:sldId id="918" r:id="rId8"/>
  </p:sldIdLst>
  <p:sldSz cx="9144000" cy="5143500" type="screen16x9"/>
  <p:notesSz cx="7023100" cy="93091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0C8BD67-D4F5-7B48-9207-9405E2897085}">
          <p14:sldIdLst>
            <p14:sldId id="275"/>
            <p14:sldId id="925"/>
            <p14:sldId id="924"/>
            <p14:sldId id="919"/>
            <p14:sldId id="917"/>
            <p14:sldId id="923"/>
            <p14:sldId id="9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0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2004" userDrawn="1">
          <p15:clr>
            <a:srgbClr val="A4A3A4"/>
          </p15:clr>
        </p15:guide>
        <p15:guide id="4" pos="26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, Jennifer Y." initials="LJY" lastIdx="4" clrIdx="0">
    <p:extLst>
      <p:ext uri="{19B8F6BF-5375-455C-9EA6-DF929625EA0E}">
        <p15:presenceInfo xmlns:p15="http://schemas.microsoft.com/office/powerpoint/2012/main" userId="S-1-5-21-776561741-1292428093-725345543-351627" providerId="AD"/>
      </p:ext>
    </p:extLst>
  </p:cmAuthor>
  <p:cmAuthor id="2" name="Lee, Jennifer Y." initials="LJY [2]" lastIdx="1" clrIdx="1">
    <p:extLst>
      <p:ext uri="{19B8F6BF-5375-455C-9EA6-DF929625EA0E}">
        <p15:presenceInfo xmlns:p15="http://schemas.microsoft.com/office/powerpoint/2012/main" userId="S::Jennifer.Lee27@va.gov::3dc6d44f-1802-4fd0-9e39-1dc8fc5e92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D77CF"/>
    <a:srgbClr val="8F3CCF"/>
    <a:srgbClr val="DB4E45"/>
    <a:srgbClr val="FAF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108" autoAdjust="0"/>
    <p:restoredTop sz="91253" autoAdjust="0"/>
  </p:normalViewPr>
  <p:slideViewPr>
    <p:cSldViewPr snapToGrid="0" snapToObjects="1" showGuides="1">
      <p:cViewPr varScale="1">
        <p:scale>
          <a:sx n="139" d="100"/>
          <a:sy n="139" d="100"/>
        </p:scale>
        <p:origin x="184" y="400"/>
      </p:cViewPr>
      <p:guideLst>
        <p:guide orient="horz" pos="2100"/>
        <p:guide pos="2880"/>
        <p:guide orient="horz" pos="2004"/>
        <p:guide pos="2640"/>
      </p:guideLst>
    </p:cSldViewPr>
  </p:slideViewPr>
  <p:outlineViewPr>
    <p:cViewPr>
      <p:scale>
        <a:sx n="33" d="100"/>
        <a:sy n="33" d="100"/>
      </p:scale>
      <p:origin x="0" y="-13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0" d="100"/>
          <a:sy n="70" d="100"/>
        </p:scale>
        <p:origin x="3944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97218AA-8A75-1A48-AC91-8BC4E38981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 dirty="0">
              <a:latin typeface="Source Sans Pro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550502-59BE-EC44-AEC8-3C88280EF3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F419B82A-BA50-0744-9528-129A8F7FF299}" type="datetimeFigureOut">
              <a:rPr lang="en-US" smtClean="0">
                <a:latin typeface="Source Sans Pro Regular"/>
              </a:rPr>
              <a:t>2/11/21</a:t>
            </a:fld>
            <a:endParaRPr lang="en-US" dirty="0">
              <a:latin typeface="Source Sans Pro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C641B4-27F1-2D4A-9C5D-C3FCDB90BD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 dirty="0">
              <a:latin typeface="Source Sans Pro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1E6E61-F6C2-824E-AE87-F539F246D1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09EB0C4B-B4DF-9844-9A6B-0DD7A9B6093A}" type="slidenum">
              <a:rPr lang="en-US" smtClean="0">
                <a:latin typeface="Source Sans Pro Regular"/>
              </a:rPr>
              <a:t>‹#›</a:t>
            </a:fld>
            <a:endParaRPr lang="en-US" dirty="0">
              <a:latin typeface="Source Sans Pr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9932107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 b="0" i="0">
                <a:latin typeface="Source Sans Pro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 b="0" i="0">
                <a:latin typeface="Source Sans Pro Regular"/>
              </a:defRPr>
            </a:lvl1pPr>
          </a:lstStyle>
          <a:p>
            <a:fld id="{4A2ADBA6-AE7D-7849-AD04-9B3C80D33473}" type="datetimeFigureOut">
              <a:rPr lang="en-US" smtClean="0"/>
              <a:pPr/>
              <a:t>2/11/21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 b="0" i="0">
                <a:latin typeface="Source Sans Pro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 b="0" i="0">
                <a:latin typeface="Source Sans Pro Regular"/>
              </a:defRPr>
            </a:lvl1pPr>
          </a:lstStyle>
          <a:p>
            <a:fld id="{A25E8DB9-BABD-274C-B54C-B517A7CEA32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67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b="0" i="0" kern="1200">
        <a:solidFill>
          <a:schemeClr val="tx1"/>
        </a:solidFill>
        <a:latin typeface="Source Sans Pro Regular"/>
        <a:ea typeface="+mn-ea"/>
        <a:cs typeface="+mn-cs"/>
      </a:defRPr>
    </a:lvl1pPr>
    <a:lvl2pPr marL="342900" algn="l" defTabSz="685800" rtl="0" eaLnBrk="1" latinLnBrk="0" hangingPunct="1">
      <a:defRPr sz="900" b="0" i="0" kern="1200">
        <a:solidFill>
          <a:schemeClr val="tx1"/>
        </a:solidFill>
        <a:latin typeface="Source Sans Pro Regular"/>
        <a:ea typeface="+mn-ea"/>
        <a:cs typeface="+mn-cs"/>
      </a:defRPr>
    </a:lvl2pPr>
    <a:lvl3pPr marL="685800" algn="l" defTabSz="685800" rtl="0" eaLnBrk="1" latinLnBrk="0" hangingPunct="1">
      <a:defRPr sz="900" b="0" i="0" kern="1200">
        <a:solidFill>
          <a:schemeClr val="tx1"/>
        </a:solidFill>
        <a:latin typeface="Source Sans Pro Regular"/>
        <a:ea typeface="+mn-ea"/>
        <a:cs typeface="+mn-cs"/>
      </a:defRPr>
    </a:lvl3pPr>
    <a:lvl4pPr marL="1028700" algn="l" defTabSz="685800" rtl="0" eaLnBrk="1" latinLnBrk="0" hangingPunct="1">
      <a:defRPr sz="900" b="0" i="0" kern="1200">
        <a:solidFill>
          <a:schemeClr val="tx1"/>
        </a:solidFill>
        <a:latin typeface="Source Sans Pro Regular"/>
        <a:ea typeface="+mn-ea"/>
        <a:cs typeface="+mn-cs"/>
      </a:defRPr>
    </a:lvl4pPr>
    <a:lvl5pPr marL="1371600" algn="l" defTabSz="685800" rtl="0" eaLnBrk="1" latinLnBrk="0" hangingPunct="1">
      <a:defRPr sz="900" b="0" i="0" kern="1200">
        <a:solidFill>
          <a:schemeClr val="tx1"/>
        </a:solidFill>
        <a:latin typeface="Source Sans Pro Regular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week of January 18</a:t>
            </a:r>
            <a:r>
              <a:rPr lang="en-US" baseline="30000" dirty="0"/>
              <a:t>th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E8DB9-BABD-274C-B54C-B517A7CEA32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34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E8DB9-BABD-274C-B54C-B517A7CEA32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974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E8DB9-BABD-274C-B54C-B517A7CEA32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18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E8DB9-BABD-274C-B54C-B517A7CEA32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360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571750"/>
            <a:ext cx="6858000" cy="1486810"/>
          </a:xfrm>
        </p:spPr>
        <p:txBody>
          <a:bodyPr anchor="b">
            <a:normAutofit/>
          </a:bodyPr>
          <a:lstStyle>
            <a:lvl1pPr algn="ctr">
              <a:defRPr sz="3600" b="1" i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8560"/>
            <a:ext cx="6858000" cy="57059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80C6C9-B5B0-A14E-8AE7-EEC69AE52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79853" y="0"/>
            <a:ext cx="3784294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53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759DD-FF9E-2640-AC2A-04F14043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FE9C53-4585-6F4F-9B0E-A0B7D271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DIGITAL SERVICE at VA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526084-9089-6F4D-A7A0-8F2BC123C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7E7C7-97A7-A343-8FA4-70C18A380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9D81C8-E8AA-5249-A932-4043FD0591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2076708"/>
            <a:ext cx="3962400" cy="255244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E369E8-594F-8642-9F3D-3ACB3BE3205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0"/>
            <a:ext cx="3962400" cy="800358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20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E64D2481-4BAA-F34F-AA07-E0D126FC39F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724400" y="2076708"/>
            <a:ext cx="3962400" cy="255244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1C93549-687D-834A-B39A-310390FE695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724400" y="1276350"/>
            <a:ext cx="3962400" cy="800358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20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07AC51E5-CC48-7247-A15C-84DCE96A8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53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759DD-FF9E-2640-AC2A-04F14043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FE9C53-4585-6F4F-9B0E-A0B7D271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526084-9089-6F4D-A7A0-8F2BC123C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7E7C7-97A7-A343-8FA4-70C18A380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9D81C8-E8AA-5249-A932-4043FD0591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2076708"/>
            <a:ext cx="3962400" cy="255244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E369E8-594F-8642-9F3D-3ACB3BE3205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0"/>
            <a:ext cx="3962400" cy="800358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E64D2481-4BAA-F34F-AA07-E0D126FC39F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724400" y="2076708"/>
            <a:ext cx="3962400" cy="255244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1C93549-687D-834A-B39A-310390FE695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724400" y="1276350"/>
            <a:ext cx="3962400" cy="800358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07AC51E5-CC48-7247-A15C-84DCE96A8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290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4114800" cy="2775933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vert="horz" lIns="274320" tIns="228600" rIns="274320" bIns="228600" rtlCol="0">
            <a:normAutofit/>
          </a:bodyPr>
          <a:lstStyle>
            <a:lvl1pPr>
              <a:def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lang="en-US" dirty="0"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>
              <a:spcBef>
                <a:spcPts val="0"/>
              </a:spcBef>
            </a:pPr>
            <a:r>
              <a:rPr lang="en-US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856790"/>
            <a:ext cx="4114800" cy="2775933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vert="horz" lIns="274320" tIns="228600" rIns="274320" bIns="228600" rtlCol="0"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5669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2pPr>
            <a:lvl3pPr marL="9144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3pPr>
            <a:lvl4pPr marL="12527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4pPr>
            <a:lvl5pPr marL="16002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5pPr>
          </a:lstStyle>
          <a:p>
            <a:pPr marL="228600" lvl="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Edit Master text styles</a:t>
            </a:r>
          </a:p>
          <a:p>
            <a:pPr marL="228600" lvl="1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228600" lvl="2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228600" lvl="3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28600" lvl="4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9B0713-261F-C242-898D-C482CFC64CC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3EF8569E-97EE-8F4C-962F-384F20DF4F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632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Boxes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4114800" cy="2775933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vert="horz" lIns="274320" tIns="228600" rIns="274320" bIns="228600" rtlCol="0">
            <a:normAutofit/>
          </a:bodyPr>
          <a:lstStyle>
            <a:lvl1pPr>
              <a:defRPr lang="en-US" dirty="0" smtClean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lang="en-US" dirty="0" smtClean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lang="en-US" dirty="0" smtClean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lang="en-US" dirty="0" smtClean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>
              <a:spcBef>
                <a:spcPts val="0"/>
              </a:spcBef>
            </a:pPr>
            <a:r>
              <a:rPr lang="en-US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856790"/>
            <a:ext cx="4114800" cy="2775933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vert="horz" lIns="274320" tIns="228600" rIns="274320" bIns="228600" rtlCol="0"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5669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2pPr>
            <a:lvl3pPr marL="9144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3pPr>
            <a:lvl4pPr marL="12527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4pPr>
            <a:lvl5pPr marL="16002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5pPr>
          </a:lstStyle>
          <a:p>
            <a:pPr marL="228600" lvl="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Edit Master text styles</a:t>
            </a:r>
          </a:p>
          <a:p>
            <a:pPr marL="228600" lvl="1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228600" lvl="2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228600" lvl="3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28600" lvl="4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9B0713-261F-C242-898D-C482CFC64CC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3EF8569E-97EE-8F4C-962F-384F20DF4F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955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2743200" cy="2752120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338328" indent="0">
              <a:spcBef>
                <a:spcPts val="0"/>
              </a:spcBef>
              <a:buNone/>
              <a:defRPr sz="1800"/>
            </a:lvl2pPr>
            <a:lvl3pPr marL="685800" indent="0">
              <a:spcBef>
                <a:spcPts val="0"/>
              </a:spcBef>
              <a:buNone/>
              <a:defRPr sz="1800"/>
            </a:lvl3pPr>
            <a:lvl4pPr marL="1024128" indent="0">
              <a:spcBef>
                <a:spcPts val="0"/>
              </a:spcBef>
              <a:buNone/>
              <a:defRPr sz="1800"/>
            </a:lvl4pPr>
            <a:lvl5pPr marL="1371600" indent="0">
              <a:spcBef>
                <a:spcPts val="0"/>
              </a:spcBef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8EB264B-B710-F445-846A-6BC63F80E64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00400" y="1856790"/>
            <a:ext cx="2743200" cy="2752120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9219ECB-9AAE-454C-8707-472030F047C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5943600" y="1856790"/>
            <a:ext cx="2743200" cy="2752120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D52931D-C6F1-704A-B529-26A1DFD30018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BA0E79C5-07ED-2B4F-96E0-78AAE00518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963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Boxes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2743200" cy="2752120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8EB264B-B710-F445-846A-6BC63F80E64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00400" y="1856790"/>
            <a:ext cx="2743200" cy="2752120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9219ECB-9AAE-454C-8707-472030F047C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5943600" y="1856790"/>
            <a:ext cx="2743200" cy="2752120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D52931D-C6F1-704A-B529-26A1DFD30018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BA0E79C5-07ED-2B4F-96E0-78AAE00518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897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4114800" cy="1389888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856790"/>
            <a:ext cx="4114800" cy="1389888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9B0713-261F-C242-898D-C482CFC64CC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5C73C5F-EE6A-B741-B458-5BEE26839793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57200" y="3245214"/>
            <a:ext cx="4114800" cy="1389888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725BCBD4-2D5F-7C40-9D4F-8BD094BC24C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572000" y="3245214"/>
            <a:ext cx="4114800" cy="1389888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240D4EED-5AB8-8F4E-A803-1B1FE874C0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63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Boxes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4114800" cy="1389888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856790"/>
            <a:ext cx="4114800" cy="1389888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9B0713-261F-C242-898D-C482CFC64CC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5C73C5F-EE6A-B741-B458-5BEE26839793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57200" y="3245214"/>
            <a:ext cx="4114800" cy="1389888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725BCBD4-2D5F-7C40-9D4F-8BD094BC24C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572000" y="3245214"/>
            <a:ext cx="4114800" cy="1389888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240D4EED-5AB8-8F4E-A803-1B1FE874C0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425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5333999" cy="647701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0"/>
            <a:ext cx="3048000" cy="46291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4BB6D035-B58F-184A-99D2-FF92AE8B1FE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2"/>
            <a:ext cx="5334000" cy="33527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18516977-C874-BC4E-B5E7-A738517211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5333999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420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3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5333999" cy="647701"/>
          </a:xfrm>
        </p:spPr>
        <p:txBody>
          <a:bodyPr anchor="t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0"/>
            <a:ext cx="3048000" cy="462915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4BB6D035-B58F-184A-99D2-FF92AE8B1FE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2"/>
            <a:ext cx="5334000" cy="33527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18516977-C874-BC4E-B5E7-A738517211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5333999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714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8037"/>
            <a:ext cx="8229600" cy="727425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1847"/>
            <a:ext cx="8229600" cy="361806"/>
          </a:xfrm>
        </p:spPr>
        <p:txBody>
          <a:bodyPr>
            <a:normAutofit/>
          </a:bodyPr>
          <a:lstStyle>
            <a:lvl1pPr marL="0" indent="0">
              <a:buNone/>
              <a:defRPr sz="1400" b="1" i="0" cap="all" spc="50" baseline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437FEA6-1A2C-D14B-80D4-D1D39CE1B055}"/>
              </a:ext>
            </a:extLst>
          </p:cNvPr>
          <p:cNvCxnSpPr/>
          <p:nvPr userDrawn="1"/>
        </p:nvCxnSpPr>
        <p:spPr>
          <a:xfrm>
            <a:off x="457200" y="2935462"/>
            <a:ext cx="82296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88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14351"/>
            <a:ext cx="3962400" cy="64770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0"/>
            <a:ext cx="4419600" cy="46291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9E673783-7450-8E4B-8FEC-46DFD062311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0"/>
            <a:ext cx="3962400" cy="3352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BFFF9B9-E60D-C146-94E1-1B3658036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39624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792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2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14351"/>
            <a:ext cx="3962400" cy="647700"/>
          </a:xfrm>
        </p:spPr>
        <p:txBody>
          <a:bodyPr anchor="t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0"/>
            <a:ext cx="4419600" cy="462915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9E673783-7450-8E4B-8FEC-46DFD062311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0"/>
            <a:ext cx="3962400" cy="3352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BFFF9B9-E60D-C146-94E1-1B3658036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39624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994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49"/>
            <a:ext cx="2571750" cy="985837"/>
          </a:xfrm>
        </p:spPr>
        <p:txBody>
          <a:bodyPr anchor="t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1850" y="0"/>
            <a:ext cx="5772150" cy="46291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67E03E8A-82C1-CA43-A27A-7E47571CC02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638300"/>
            <a:ext cx="2571750" cy="299085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38328" indent="0">
              <a:buNone/>
              <a:defRPr sz="1600"/>
            </a:lvl2pPr>
            <a:lvl3pPr marL="685800" indent="0">
              <a:buNone/>
              <a:defRPr sz="1600"/>
            </a:lvl3pPr>
            <a:lvl4pPr marL="1024128" indent="0">
              <a:buNone/>
              <a:defRPr sz="1600"/>
            </a:lvl4pPr>
            <a:lvl5pPr marL="1371600" indent="0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B0ECEDCC-39E8-5545-8A07-00545B1919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257175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21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2/3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49"/>
            <a:ext cx="2571750" cy="985837"/>
          </a:xfrm>
        </p:spPr>
        <p:txBody>
          <a:bodyPr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1850" y="0"/>
            <a:ext cx="5772150" cy="462915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67E03E8A-82C1-CA43-A27A-7E47571CC02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638300"/>
            <a:ext cx="2571750" cy="299085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338328" indent="0">
              <a:buNone/>
              <a:defRPr sz="1600">
                <a:solidFill>
                  <a:schemeClr val="bg1"/>
                </a:solidFill>
              </a:defRPr>
            </a:lvl2pPr>
            <a:lvl3pPr marL="685800" indent="0">
              <a:buNone/>
              <a:defRPr sz="1600">
                <a:solidFill>
                  <a:schemeClr val="bg1"/>
                </a:solidFill>
              </a:defRPr>
            </a:lvl3pPr>
            <a:lvl4pPr marL="1024128" indent="0">
              <a:buNone/>
              <a:defRPr sz="1600">
                <a:solidFill>
                  <a:schemeClr val="bg1"/>
                </a:solidFill>
              </a:defRPr>
            </a:lvl4pPr>
            <a:lvl5pPr marL="1371600" indent="0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B0ECEDCC-39E8-5545-8A07-00545B1919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257175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461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6351"/>
            <a:ext cx="9144000" cy="3352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DIGITAL SERVICE at 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D3BA3DF-079C-0947-B14A-408CB0B36D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268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de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6351"/>
            <a:ext cx="9144000" cy="3352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D3BA3DF-079C-0947-B14A-408CB0B36D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707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plit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5FBB84-672C-3F4C-A7A4-70774D492723}"/>
              </a:ext>
            </a:extLst>
          </p:cNvPr>
          <p:cNvSpPr/>
          <p:nvPr userDrawn="1"/>
        </p:nvSpPr>
        <p:spPr>
          <a:xfrm>
            <a:off x="5791200" y="0"/>
            <a:ext cx="33528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14351"/>
            <a:ext cx="4994476" cy="647700"/>
          </a:xfrm>
        </p:spPr>
        <p:txBody>
          <a:bodyPr anchor="t">
            <a:normAutofit/>
          </a:bodyPr>
          <a:lstStyle>
            <a:lvl1pPr>
              <a:defRPr sz="280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4767263"/>
            <a:ext cx="2403676" cy="273844"/>
          </a:xfrm>
        </p:spPr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9E673783-7450-8E4B-8FEC-46DFD062311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0"/>
            <a:ext cx="4994476" cy="3352800"/>
          </a:xfrm>
        </p:spPr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BFFF9B9-E60D-C146-94E1-1B3658036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4994476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3D0F9215-7CF7-694C-8919-EFEB8C893A5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96000" y="514350"/>
            <a:ext cx="2590799" cy="4114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338328" indent="0" algn="l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685800" indent="0" algn="l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 marL="1024128" indent="0" algn="l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 marL="1371600" indent="0" algn="l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5FBB84-672C-3F4C-A7A4-70774D492723}"/>
              </a:ext>
            </a:extLst>
          </p:cNvPr>
          <p:cNvSpPr/>
          <p:nvPr userDrawn="1"/>
        </p:nvSpPr>
        <p:spPr>
          <a:xfrm>
            <a:off x="4724400" y="0"/>
            <a:ext cx="44196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14351"/>
            <a:ext cx="3962400" cy="647700"/>
          </a:xfrm>
        </p:spPr>
        <p:txBody>
          <a:bodyPr anchor="t">
            <a:normAutofit/>
          </a:bodyPr>
          <a:lstStyle>
            <a:lvl1pPr>
              <a:defRPr sz="280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14600" y="4767263"/>
            <a:ext cx="1905000" cy="273844"/>
          </a:xfrm>
        </p:spPr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9E673783-7450-8E4B-8FEC-46DFD062311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0"/>
            <a:ext cx="3962400" cy="3352800"/>
          </a:xfrm>
        </p:spPr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BFFF9B9-E60D-C146-94E1-1B3658036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39624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3D0F9215-7CF7-694C-8919-EFEB8C893A5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69710" y="514350"/>
            <a:ext cx="3617089" cy="4114800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338328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685800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 marL="1024128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 marL="1371600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982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5FBB84-672C-3F4C-A7A4-70774D492723}"/>
              </a:ext>
            </a:extLst>
          </p:cNvPr>
          <p:cNvSpPr/>
          <p:nvPr userDrawn="1"/>
        </p:nvSpPr>
        <p:spPr>
          <a:xfrm>
            <a:off x="3352800" y="0"/>
            <a:ext cx="57912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92324" y="4767263"/>
            <a:ext cx="2403676" cy="273844"/>
          </a:xfr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3D0F9215-7CF7-694C-8919-EFEB8C893A5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692324" y="514350"/>
            <a:ext cx="4994475" cy="4114800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338328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685800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 marL="1024128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 marL="1371600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5EB4C65-0043-874A-864A-C95B64D31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2571750" cy="647700"/>
          </a:xfrm>
        </p:spPr>
        <p:txBody>
          <a:bodyPr anchor="t">
            <a:noAutofit/>
          </a:bodyPr>
          <a:lstStyle>
            <a:lvl1pPr>
              <a:defRPr sz="280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4516BD91-5D0B-F146-9E8A-B5D6EB7DA28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0"/>
            <a:ext cx="2571750" cy="3352799"/>
          </a:xfrm>
        </p:spPr>
        <p:txBody>
          <a:bodyPr>
            <a:noAutofit/>
          </a:bodyPr>
          <a:lstStyle>
            <a:lvl1pPr marL="0" indent="0">
              <a:buNone/>
              <a:defRPr sz="140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338328" indent="0">
              <a:buNone/>
              <a:defRPr sz="1400"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685800" indent="0">
              <a:buNone/>
              <a:defRPr sz="1400"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 marL="1024128" indent="0">
              <a:buNone/>
              <a:defRPr sz="1400"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 marL="1371600" indent="0">
              <a:buNone/>
              <a:defRPr sz="1400"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923D814B-1F62-5848-AF4F-13F1D0486B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257175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507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DIGITAL SERVICE at VA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75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86114EA-0D00-BC46-A5D4-ACF5B72038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584"/>
            <a:ext cx="9144000" cy="51343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6350"/>
            <a:ext cx="7543800" cy="1659112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FD32B6E-CB65-6444-AC6F-B99C81A5FF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2971975"/>
            <a:ext cx="7543800" cy="50274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718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38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Content,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89154"/>
            <a:ext cx="7886700" cy="56469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628651" y="850392"/>
            <a:ext cx="7886699" cy="1394045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10610B-BCCF-034B-B401-A7C2A95FDAB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8650" y="2315511"/>
            <a:ext cx="2560320" cy="1043351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Content Placeholder 2b">
            <a:extLst>
              <a:ext uri="{FF2B5EF4-FFF2-40B4-BE49-F238E27FC236}">
                <a16:creationId xmlns:a16="http://schemas.microsoft.com/office/drawing/2014/main" id="{7ADB0280-2725-5348-9620-05FFA815C35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8650" y="3429936"/>
            <a:ext cx="2560320" cy="1041481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1EE1AA3-98A0-E149-81B7-A4FC8FBABDD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291839" y="2316446"/>
            <a:ext cx="2560320" cy="1042416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Content Placeholder 3b">
            <a:extLst>
              <a:ext uri="{FF2B5EF4-FFF2-40B4-BE49-F238E27FC236}">
                <a16:creationId xmlns:a16="http://schemas.microsoft.com/office/drawing/2014/main" id="{C41BE50D-B3FE-114C-BA57-58A4DEA04B56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291839" y="3430871"/>
            <a:ext cx="2560320" cy="1042416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255A5921-CC24-C744-992F-90BB2C7F7737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5955029" y="2317381"/>
            <a:ext cx="2560320" cy="1042416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Content Placeholder 4b">
            <a:extLst>
              <a:ext uri="{FF2B5EF4-FFF2-40B4-BE49-F238E27FC236}">
                <a16:creationId xmlns:a16="http://schemas.microsoft.com/office/drawing/2014/main" id="{1F9DC565-F7CD-4D49-BBFE-54E017FCDBC7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5955029" y="3429935"/>
            <a:ext cx="2560320" cy="1042416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A9334-4E67-F94F-A05E-0CE8B74A0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255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BFF2BF-18C7-8947-B0DD-293B386CD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DIGITAL SERVICE at VA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73004D-8F3E-ED45-9503-A4A8B6605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396A5E-11B5-9849-9A28-CDB9F441E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49152D-53F3-6943-AAFE-FE10F1F9D29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247650"/>
            <a:ext cx="8229600" cy="4381500"/>
          </a:xfrm>
        </p:spPr>
        <p:txBody>
          <a:bodyPr anchor="ctr">
            <a:normAutofit/>
          </a:bodyPr>
          <a:lstStyle>
            <a:lvl1pPr marL="0" indent="0">
              <a:buNone/>
              <a:defRPr sz="2800"/>
            </a:lvl1pPr>
            <a:lvl2pPr marL="342900" indent="0">
              <a:buNone/>
              <a:defRPr sz="2800"/>
            </a:lvl2pPr>
            <a:lvl3pPr marL="685800" indent="0">
              <a:buNone/>
              <a:defRPr sz="2800"/>
            </a:lvl3pPr>
            <a:lvl4pPr marL="1028700" indent="0">
              <a:buNone/>
              <a:defRPr sz="2800"/>
            </a:lvl4pPr>
            <a:lvl5pPr marL="1371600" indent="0">
              <a:buNone/>
              <a:defRPr sz="28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081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dea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BFF2BF-18C7-8947-B0DD-293B386CD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73004D-8F3E-ED45-9503-A4A8B6605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396A5E-11B5-9849-9A28-CDB9F441E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49152D-53F3-6943-AAFE-FE10F1F9D29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247650"/>
            <a:ext cx="8229600" cy="4381500"/>
          </a:xfrm>
        </p:spPr>
        <p:txBody>
          <a:bodyPr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342900" indent="0">
              <a:buNone/>
              <a:defRPr sz="2800"/>
            </a:lvl2pPr>
            <a:lvl3pPr marL="685800" indent="0">
              <a:buNone/>
              <a:defRPr sz="2800"/>
            </a:lvl3pPr>
            <a:lvl4pPr marL="1028700" indent="0">
              <a:buNone/>
              <a:defRPr sz="2800"/>
            </a:lvl4pPr>
            <a:lvl5pPr marL="1371600" indent="0">
              <a:buNone/>
              <a:defRPr sz="28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776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6351"/>
            <a:ext cx="7543800" cy="3352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DIGITAL SERVICE at 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2B6573B-C9A5-FA4C-93D9-C3ECE5A4EE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359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6351"/>
            <a:ext cx="7543800" cy="3352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2B6573B-C9A5-FA4C-93D9-C3ECE5A4EE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304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3962400" cy="277593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856790"/>
            <a:ext cx="3962400" cy="277593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BD5B222-466A-E941-B7BC-54811912AF0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8F416920-8ABE-7F43-92C4-921C12ACC8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945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3962400" cy="277593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856790"/>
            <a:ext cx="3962400" cy="277593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BD5B222-466A-E941-B7BC-54811912AF0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8F416920-8ABE-7F43-92C4-921C12ACC8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575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6350"/>
            <a:ext cx="7543800" cy="3352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spc="100" baseline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686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72" r:id="rId3"/>
    <p:sldLayoutId id="2147483673" r:id="rId4"/>
    <p:sldLayoutId id="2147483674" r:id="rId5"/>
    <p:sldLayoutId id="2147483662" r:id="rId6"/>
    <p:sldLayoutId id="2147483685" r:id="rId7"/>
    <p:sldLayoutId id="2147483664" r:id="rId8"/>
    <p:sldLayoutId id="2147483686" r:id="rId9"/>
    <p:sldLayoutId id="2147483678" r:id="rId10"/>
    <p:sldLayoutId id="2147483687" r:id="rId11"/>
    <p:sldLayoutId id="2147483675" r:id="rId12"/>
    <p:sldLayoutId id="2147483688" r:id="rId13"/>
    <p:sldLayoutId id="2147483676" r:id="rId14"/>
    <p:sldLayoutId id="2147483689" r:id="rId15"/>
    <p:sldLayoutId id="2147483677" r:id="rId16"/>
    <p:sldLayoutId id="2147483690" r:id="rId17"/>
    <p:sldLayoutId id="2147483679" r:id="rId18"/>
    <p:sldLayoutId id="2147483694" r:id="rId19"/>
    <p:sldLayoutId id="2147483680" r:id="rId20"/>
    <p:sldLayoutId id="2147483693" r:id="rId21"/>
    <p:sldLayoutId id="2147483668" r:id="rId22"/>
    <p:sldLayoutId id="2147483692" r:id="rId23"/>
    <p:sldLayoutId id="2147483681" r:id="rId24"/>
    <p:sldLayoutId id="2147483691" r:id="rId25"/>
    <p:sldLayoutId id="2147483684" r:id="rId26"/>
    <p:sldLayoutId id="2147483683" r:id="rId27"/>
    <p:sldLayoutId id="2147483682" r:id="rId28"/>
    <p:sldLayoutId id="2147483667" r:id="rId29"/>
    <p:sldLayoutId id="2147483695" r:id="rId30"/>
    <p:sldLayoutId id="2147483696" r:id="rId3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2800" b="1" i="0" kern="1200">
          <a:solidFill>
            <a:schemeClr val="accent1"/>
          </a:solidFill>
          <a:latin typeface="Source Sans Pro" panose="020B0503030403020204" pitchFamily="34" charset="0"/>
          <a:ea typeface="Source Sans Pro" panose="020B0503030403020204" pitchFamily="34" charset="0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1pPr>
      <a:lvl2pPr marL="566928" indent="-228600" algn="l" defTabSz="6858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2pPr>
      <a:lvl3pPr marL="914400" indent="-228600" algn="l" defTabSz="6858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3pPr>
      <a:lvl4pPr marL="1252728" indent="-228600" algn="l" defTabSz="6858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4pPr>
      <a:lvl5pPr marL="1600200" indent="-228600" algn="l" defTabSz="6858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288" userDrawn="1">
          <p15:clr>
            <a:srgbClr val="F26B43"/>
          </p15:clr>
        </p15:guide>
        <p15:guide id="4" pos="5472" userDrawn="1">
          <p15:clr>
            <a:srgbClr val="F26B43"/>
          </p15:clr>
        </p15:guide>
        <p15:guide id="5" pos="720" userDrawn="1">
          <p15:clr>
            <a:srgbClr val="F26B43"/>
          </p15:clr>
        </p15:guide>
        <p15:guide id="6" pos="5040" userDrawn="1">
          <p15:clr>
            <a:srgbClr val="F26B43"/>
          </p15:clr>
        </p15:guide>
        <p15:guide id="7" orient="horz" pos="156" userDrawn="1">
          <p15:clr>
            <a:srgbClr val="F26B43"/>
          </p15:clr>
        </p15:guide>
        <p15:guide id="8" orient="horz" pos="324" userDrawn="1">
          <p15:clr>
            <a:srgbClr val="F26B43"/>
          </p15:clr>
        </p15:guide>
        <p15:guide id="9" orient="horz" pos="732" userDrawn="1">
          <p15:clr>
            <a:srgbClr val="F26B43"/>
          </p15:clr>
        </p15:guide>
        <p15:guide id="10" orient="horz" pos="804" userDrawn="1">
          <p15:clr>
            <a:srgbClr val="F26B43"/>
          </p15:clr>
        </p15:guide>
        <p15:guide id="11" orient="horz" pos="2916" userDrawn="1">
          <p15:clr>
            <a:srgbClr val="F26B43"/>
          </p15:clr>
        </p15:guide>
        <p15:guide id="12" pos="2016" userDrawn="1">
          <p15:clr>
            <a:srgbClr val="F26B43"/>
          </p15:clr>
        </p15:guide>
        <p15:guide id="13" pos="3744" userDrawn="1">
          <p15:clr>
            <a:srgbClr val="F26B43"/>
          </p15:clr>
        </p15:guide>
        <p15:guide id="14" pos="2976" userDrawn="1">
          <p15:clr>
            <a:srgbClr val="F26B43"/>
          </p15:clr>
        </p15:guide>
        <p15:guide id="15" pos="2784" userDrawn="1">
          <p15:clr>
            <a:srgbClr val="F26B43"/>
          </p15:clr>
        </p15:guide>
        <p15:guide id="16" pos="3840" userDrawn="1">
          <p15:clr>
            <a:srgbClr val="F26B43"/>
          </p15:clr>
        </p15:guide>
        <p15:guide id="17" pos="3648" userDrawn="1">
          <p15:clr>
            <a:srgbClr val="F26B43"/>
          </p15:clr>
        </p15:guide>
        <p15:guide id="18" pos="2112" userDrawn="1">
          <p15:clr>
            <a:srgbClr val="F26B43"/>
          </p15:clr>
        </p15:guide>
        <p15:guide id="19" pos="19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6">
            <a:extLst>
              <a:ext uri="{FF2B5EF4-FFF2-40B4-BE49-F238E27FC236}">
                <a16:creationId xmlns:a16="http://schemas.microsoft.com/office/drawing/2014/main" id="{2E8A574D-84D0-0444-A071-BD19A924E107}"/>
              </a:ext>
            </a:extLst>
          </p:cNvPr>
          <p:cNvSpPr txBox="1">
            <a:spLocks/>
          </p:cNvSpPr>
          <p:nvPr/>
        </p:nvSpPr>
        <p:spPr>
          <a:xfrm>
            <a:off x="0" y="2314222"/>
            <a:ext cx="9144000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i="0" kern="1200">
                <a:solidFill>
                  <a:schemeClr val="accent1"/>
                </a:solidFill>
                <a:latin typeface="Avenir Heavy" panose="02000503020000020003" pitchFamily="2" charset="0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sz="2400" b="0" dirty="0">
                <a:solidFill>
                  <a:schemeClr val="bg1"/>
                </a:solidFill>
                <a:latin typeface="Source Sans Pro Regular"/>
                <a:ea typeface="Source Sans Pro" panose="020B0503030403020204" pitchFamily="34" charset="0"/>
              </a:rPr>
              <a:t>Update</a:t>
            </a:r>
            <a:br>
              <a:rPr lang="en-US" sz="3200" b="0" dirty="0">
                <a:solidFill>
                  <a:schemeClr val="bg1"/>
                </a:solidFill>
                <a:latin typeface="Source Sans Pro Regular"/>
                <a:ea typeface="Source Sans Pro" panose="020B0503030403020204" pitchFamily="34" charset="0"/>
              </a:rPr>
            </a:br>
            <a:r>
              <a:rPr lang="en-US" sz="3200" b="0" dirty="0">
                <a:solidFill>
                  <a:schemeClr val="bg1"/>
                </a:solidFill>
                <a:latin typeface="Source Sans Pro Regular"/>
                <a:ea typeface="Source Sans Pro" panose="020B0503030403020204" pitchFamily="34" charset="0"/>
              </a:rPr>
              <a:t>Modernized Find a VA Form 1.0</a:t>
            </a:r>
          </a:p>
        </p:txBody>
      </p:sp>
      <p:sp>
        <p:nvSpPr>
          <p:cNvPr id="13" name="Subtitle 7">
            <a:extLst>
              <a:ext uri="{FF2B5EF4-FFF2-40B4-BE49-F238E27FC236}">
                <a16:creationId xmlns:a16="http://schemas.microsoft.com/office/drawing/2014/main" id="{B2B08BA0-E1D9-DE44-9EBA-FE84E1E1767F}"/>
              </a:ext>
            </a:extLst>
          </p:cNvPr>
          <p:cNvSpPr txBox="1">
            <a:spLocks/>
          </p:cNvSpPr>
          <p:nvPr/>
        </p:nvSpPr>
        <p:spPr>
          <a:xfrm>
            <a:off x="1143000" y="3555630"/>
            <a:ext cx="6858000" cy="40318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5669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9144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2527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16002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Source Sans Pro Regular"/>
                <a:ea typeface="Source Sans Pro" panose="020B0503030403020204" pitchFamily="34" charset="0"/>
              </a:rPr>
              <a:t>February 2021</a:t>
            </a:r>
          </a:p>
          <a:p>
            <a:pPr algn="ctr"/>
            <a:endParaRPr lang="en-US" sz="1600" dirty="0">
              <a:solidFill>
                <a:schemeClr val="bg1">
                  <a:lumMod val="95000"/>
                </a:schemeClr>
              </a:solidFill>
              <a:latin typeface="Source Sans Pro Regular"/>
              <a:ea typeface="Source Sans Pro" panose="020B0503030403020204" pitchFamily="34" charset="0"/>
            </a:endParaRPr>
          </a:p>
        </p:txBody>
      </p:sp>
      <p:pic>
        <p:nvPicPr>
          <p:cNvPr id="6" name="va.png">
            <a:extLst>
              <a:ext uri="{FF2B5EF4-FFF2-40B4-BE49-F238E27FC236}">
                <a16:creationId xmlns:a16="http://schemas.microsoft.com/office/drawing/2014/main" id="{2A1F3E5A-2DC2-0F4A-BFA3-B73083E2A5C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11600" y="542236"/>
            <a:ext cx="1320800" cy="13208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0872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61F0D-ED14-4320-99E2-8994FA0F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Latest Releases: Connecting Search to Details Page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1F1AD-5C53-4FA0-8B62-D9D6DCDD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2A0F78-DAB0-4D3F-BF77-82DAE1945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Modernized Find a VA Form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59FE50-00E5-E341-A107-EE0D03332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79" y="1516906"/>
            <a:ext cx="3165973" cy="3089413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5ABAB7-0D3F-3A46-84AC-C0857950C3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593" y="1250206"/>
            <a:ext cx="2991034" cy="3493138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B17D4BF5-80F3-5348-8603-3C430BDF785C}"/>
              </a:ext>
            </a:extLst>
          </p:cNvPr>
          <p:cNvSpPr/>
          <p:nvPr/>
        </p:nvSpPr>
        <p:spPr>
          <a:xfrm>
            <a:off x="4048518" y="2471889"/>
            <a:ext cx="1005509" cy="11794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61F0D-ED14-4320-99E2-8994FA0F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Latest Releases: Search Sorting Feature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1F1AD-5C53-4FA0-8B62-D9D6DCDD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2A0F78-DAB0-4D3F-BF77-82DAE1945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Modernized Find a VA Form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0338E3-BDEE-6B46-BFED-064B6A937F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52"/>
          <a:stretch/>
        </p:blipFill>
        <p:spPr>
          <a:xfrm>
            <a:off x="918603" y="1324057"/>
            <a:ext cx="4037445" cy="3263338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3A060C-01E7-DD44-B3A1-72E59AE9EDB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56"/>
          <a:stretch/>
        </p:blipFill>
        <p:spPr>
          <a:xfrm>
            <a:off x="5676278" y="1220266"/>
            <a:ext cx="1756765" cy="3470921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76333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61F0D-ED14-4320-99E2-8994FA0F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Metrics - Landing Page </a:t>
            </a:r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08F45-475E-43C9-8668-FE45C6861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225" y="1179936"/>
            <a:ext cx="4761781" cy="3352800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1200" b="1" dirty="0"/>
              <a:t>Unique Page Views:   </a:t>
            </a:r>
            <a:r>
              <a:rPr lang="en-US" sz="1200" dirty="0"/>
              <a:t>41% increase since launch -- 425,887 in July to 600,317 in January.  Monthly average page views: 476,542, with average growth rate of 6.6%.</a:t>
            </a:r>
          </a:p>
          <a:p>
            <a:pPr lvl="1"/>
            <a:r>
              <a:rPr lang="en-US" sz="1200" b="1" dirty="0"/>
              <a:t>Bounce rate: </a:t>
            </a:r>
            <a:r>
              <a:rPr lang="en-US" sz="1200" dirty="0"/>
              <a:t>18%</a:t>
            </a:r>
          </a:p>
          <a:p>
            <a:r>
              <a:rPr lang="en-US" sz="1200" b="1" dirty="0"/>
              <a:t>Searches</a:t>
            </a:r>
            <a:r>
              <a:rPr lang="en-US" sz="1200" dirty="0"/>
              <a:t>:  14% increase from January to December (holiday lull).  </a:t>
            </a:r>
          </a:p>
          <a:p>
            <a:pPr lvl="1"/>
            <a:r>
              <a:rPr lang="en-US" sz="1200" b="1" dirty="0"/>
              <a:t>Monthly average form searches: </a:t>
            </a:r>
            <a:r>
              <a:rPr lang="en-US" sz="1200" dirty="0"/>
              <a:t>175,000</a:t>
            </a:r>
          </a:p>
          <a:p>
            <a:pPr lvl="1"/>
            <a:r>
              <a:rPr lang="en-US" sz="1200" b="1" dirty="0"/>
              <a:t>Search refinement rate: </a:t>
            </a:r>
            <a:r>
              <a:rPr lang="en-US" sz="1200" dirty="0"/>
              <a:t>51%</a:t>
            </a:r>
          </a:p>
          <a:p>
            <a:r>
              <a:rPr lang="en-US" sz="1200" b="1" dirty="0"/>
              <a:t>Top Forms Searched:</a:t>
            </a:r>
          </a:p>
          <a:p>
            <a:pPr marL="681228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000" dirty="0">
                <a:solidFill>
                  <a:schemeClr val="accent2"/>
                </a:solidFill>
              </a:rPr>
              <a:t>10-2550c</a:t>
            </a:r>
          </a:p>
          <a:p>
            <a:pPr marL="681228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000" dirty="0">
                <a:solidFill>
                  <a:schemeClr val="accent2"/>
                </a:solidFill>
              </a:rPr>
              <a:t>10-2850a</a:t>
            </a:r>
          </a:p>
          <a:p>
            <a:pPr marL="681228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000" dirty="0">
                <a:solidFill>
                  <a:schemeClr val="accent2"/>
                </a:solidFill>
              </a:rPr>
              <a:t>21-526ez</a:t>
            </a:r>
          </a:p>
          <a:p>
            <a:pPr marL="681228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000" dirty="0">
                <a:solidFill>
                  <a:schemeClr val="accent2"/>
                </a:solidFill>
              </a:rPr>
              <a:t>21-4138</a:t>
            </a:r>
          </a:p>
          <a:p>
            <a:pPr marL="681228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000" dirty="0">
                <a:solidFill>
                  <a:schemeClr val="accent2"/>
                </a:solidFill>
              </a:rPr>
              <a:t>20-0995</a:t>
            </a:r>
          </a:p>
          <a:p>
            <a:pPr>
              <a:lnSpc>
                <a:spcPct val="100000"/>
              </a:lnSpc>
            </a:pPr>
            <a:r>
              <a:rPr lang="en-US" sz="1200" b="1" dirty="0">
                <a:solidFill>
                  <a:schemeClr val="accent2"/>
                </a:solidFill>
              </a:rPr>
              <a:t>Frequently used VA forms clicks:  </a:t>
            </a:r>
            <a:r>
              <a:rPr lang="en-US" sz="1200" dirty="0">
                <a:solidFill>
                  <a:schemeClr val="accent2"/>
                </a:solidFill>
              </a:rPr>
              <a:t>12,158 in January</a:t>
            </a:r>
            <a:r>
              <a:rPr lang="en-US" sz="1000" b="1" dirty="0"/>
              <a:t>	</a:t>
            </a:r>
            <a:r>
              <a:rPr lang="en-US" sz="1200" b="1" dirty="0"/>
              <a:t>	</a:t>
            </a: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1F1AD-5C53-4FA0-8B62-D9D6DCDD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2A0F78-DAB0-4D3F-BF77-82DAE1945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Modernized Find a VA Form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58DA17-25C6-C945-8E40-012238151A18}"/>
              </a:ext>
            </a:extLst>
          </p:cNvPr>
          <p:cNvSpPr txBox="1"/>
          <p:nvPr/>
        </p:nvSpPr>
        <p:spPr>
          <a:xfrm>
            <a:off x="1723189" y="3345840"/>
            <a:ext cx="2505911" cy="1222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1228" lvl="1" indent="-342900">
              <a:lnSpc>
                <a:spcPct val="150000"/>
              </a:lnSpc>
              <a:buFont typeface="+mj-lt"/>
              <a:buAutoNum type="arabicPeriod" startAt="6"/>
            </a:pPr>
            <a:r>
              <a:rPr lang="en-US" sz="1000" dirty="0">
                <a:solidFill>
                  <a:schemeClr val="accent2"/>
                </a:solidFill>
              </a:rPr>
              <a:t>21-22</a:t>
            </a:r>
          </a:p>
          <a:p>
            <a:pPr marL="681228" lvl="1" indent="-342900">
              <a:lnSpc>
                <a:spcPct val="150000"/>
              </a:lnSpc>
              <a:buFont typeface="+mj-lt"/>
              <a:buAutoNum type="arabicPeriod" startAt="6"/>
            </a:pPr>
            <a:r>
              <a:rPr lang="en-US" sz="1000" dirty="0">
                <a:solidFill>
                  <a:schemeClr val="accent2"/>
                </a:solidFill>
              </a:rPr>
              <a:t>10-2850</a:t>
            </a:r>
          </a:p>
          <a:p>
            <a:pPr marL="681228" lvl="1" indent="-342900">
              <a:lnSpc>
                <a:spcPct val="150000"/>
              </a:lnSpc>
              <a:buFont typeface="+mj-lt"/>
              <a:buAutoNum type="arabicPeriod" startAt="6"/>
            </a:pPr>
            <a:r>
              <a:rPr lang="en-US" sz="1000" dirty="0">
                <a:solidFill>
                  <a:schemeClr val="accent2"/>
                </a:solidFill>
              </a:rPr>
              <a:t>20-0996</a:t>
            </a:r>
          </a:p>
          <a:p>
            <a:pPr marL="681228" lvl="1" indent="-342900">
              <a:lnSpc>
                <a:spcPct val="150000"/>
              </a:lnSpc>
              <a:buFont typeface="+mj-lt"/>
              <a:buAutoNum type="arabicPeriod" startAt="6"/>
            </a:pPr>
            <a:r>
              <a:rPr lang="en-US" sz="1000" dirty="0">
                <a:solidFill>
                  <a:schemeClr val="accent2"/>
                </a:solidFill>
              </a:rPr>
              <a:t>21-2680</a:t>
            </a:r>
          </a:p>
          <a:p>
            <a:pPr marL="681228" lvl="1" indent="-342900">
              <a:lnSpc>
                <a:spcPct val="150000"/>
              </a:lnSpc>
              <a:buFont typeface="+mj-lt"/>
              <a:buAutoNum type="arabicPeriod" startAt="6"/>
            </a:pPr>
            <a:r>
              <a:rPr lang="en-US" sz="1000" dirty="0">
                <a:solidFill>
                  <a:schemeClr val="accent2"/>
                </a:solidFill>
              </a:rPr>
              <a:t>21-686c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0918C40-F456-2445-A8DC-835B96433F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139" y="360321"/>
            <a:ext cx="2702875" cy="4543864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414680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61F0D-ED14-4320-99E2-8994FA0F6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86687"/>
            <a:ext cx="7543800" cy="789663"/>
          </a:xfrm>
        </p:spPr>
        <p:txBody>
          <a:bodyPr>
            <a:normAutofit fontScale="90000"/>
          </a:bodyPr>
          <a:lstStyle/>
          <a:p>
            <a:r>
              <a:rPr lang="en-US" dirty="0"/>
              <a:t>Metrics – Detail Pages</a:t>
            </a:r>
            <a:br>
              <a:rPr lang="en-US" dirty="0"/>
            </a:br>
            <a:r>
              <a:rPr lang="en-US" sz="1300" dirty="0"/>
              <a:t>January 2021 </a:t>
            </a:r>
            <a:br>
              <a:rPr lang="en-US" dirty="0"/>
            </a:br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08F45-475E-43C9-8668-FE45C6861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6351"/>
            <a:ext cx="4623758" cy="3352800"/>
          </a:xfrm>
        </p:spPr>
        <p:txBody>
          <a:bodyPr>
            <a:noAutofit/>
          </a:bodyPr>
          <a:lstStyle/>
          <a:p>
            <a:r>
              <a:rPr lang="en-US" sz="1400" b="1" dirty="0"/>
              <a:t>Total Unique Page Views:</a:t>
            </a:r>
            <a:r>
              <a:rPr lang="en-US" sz="1400" dirty="0"/>
              <a:t>  Rose 24% to 173,000  in January after a holiday slowdown in December.</a:t>
            </a:r>
          </a:p>
          <a:p>
            <a:r>
              <a:rPr lang="en-US" sz="1400" b="1" dirty="0"/>
              <a:t>Top 5 Downloaded PDFs per Page:</a:t>
            </a:r>
          </a:p>
          <a:p>
            <a:pPr lvl="1"/>
            <a:r>
              <a:rPr lang="en-US" sz="1400" dirty="0"/>
              <a:t>21-4138 (16,680)</a:t>
            </a:r>
          </a:p>
          <a:p>
            <a:pPr lvl="1"/>
            <a:r>
              <a:rPr lang="en-US" sz="1400" dirty="0"/>
              <a:t>10-5345 (16,473)</a:t>
            </a:r>
          </a:p>
          <a:p>
            <a:pPr lvl="1"/>
            <a:r>
              <a:rPr lang="en-US" sz="1400" dirty="0"/>
              <a:t>20-0995 (12,917)</a:t>
            </a:r>
          </a:p>
          <a:p>
            <a:pPr lvl="1"/>
            <a:r>
              <a:rPr lang="en-US" sz="1400" dirty="0"/>
              <a:t>21-526ez (10,055)</a:t>
            </a:r>
          </a:p>
          <a:p>
            <a:pPr lvl="1"/>
            <a:r>
              <a:rPr lang="en-US" sz="1400" dirty="0"/>
              <a:t>10-7959c (8,636)</a:t>
            </a:r>
          </a:p>
          <a:p>
            <a:pPr lvl="1"/>
            <a:endParaRPr lang="en-US" sz="1400" dirty="0"/>
          </a:p>
          <a:p>
            <a:endParaRPr lang="en-US" sz="1400" dirty="0"/>
          </a:p>
          <a:p>
            <a:pPr marL="338328" lvl="1" indent="0">
              <a:buNone/>
            </a:pPr>
            <a:endParaRPr lang="en-US" sz="1400" b="1" dirty="0"/>
          </a:p>
          <a:p>
            <a:pPr lvl="1"/>
            <a:endParaRPr lang="en-US" sz="1400" b="1" dirty="0"/>
          </a:p>
          <a:p>
            <a:pPr lvl="1"/>
            <a:endParaRPr lang="en-US" sz="1400" b="1" dirty="0"/>
          </a:p>
          <a:p>
            <a:pPr marL="338328" lvl="1" indent="0">
              <a:buNone/>
            </a:pPr>
            <a:endParaRPr lang="en-US" i="1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1F1AD-5C53-4FA0-8B62-D9D6DCDD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2A0F78-DAB0-4D3F-BF77-82DAE1945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MODERNIZED Find a vA Form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545C9D-09D5-4840-A1D6-35E00027A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403" y="514350"/>
            <a:ext cx="3942974" cy="4060031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683071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61F0D-ED14-4320-99E2-8994FA0F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Metrics: Key Actions &amp; Drivers</a:t>
            </a:r>
            <a:br>
              <a:rPr lang="en-US" dirty="0"/>
            </a:br>
            <a:r>
              <a:rPr lang="en-US" sz="1600" dirty="0"/>
              <a:t>January 2021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08F45-475E-43C9-8668-FE45C6861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225" y="1179936"/>
            <a:ext cx="4761781" cy="3352800"/>
          </a:xfrm>
        </p:spPr>
        <p:txBody>
          <a:bodyPr>
            <a:noAutofit/>
          </a:bodyPr>
          <a:lstStyle/>
          <a:p>
            <a:r>
              <a:rPr lang="en-US" sz="1200" b="1" dirty="0"/>
              <a:t>Total VA Form PDF Downloads:  193,683</a:t>
            </a:r>
          </a:p>
          <a:p>
            <a:pPr lvl="1"/>
            <a:r>
              <a:rPr lang="en-US" sz="1200" dirty="0"/>
              <a:t>Landing Page:  85,737</a:t>
            </a:r>
          </a:p>
          <a:p>
            <a:pPr lvl="1"/>
            <a:r>
              <a:rPr lang="en-US" sz="1200" dirty="0"/>
              <a:t>Details Pages: 107,946</a:t>
            </a:r>
          </a:p>
          <a:p>
            <a:r>
              <a:rPr lang="en-US" sz="1200" b="1" dirty="0"/>
              <a:t>Total Online Tool Clicks</a:t>
            </a:r>
            <a:r>
              <a:rPr lang="en-US" sz="1200" dirty="0"/>
              <a:t>:</a:t>
            </a:r>
            <a:r>
              <a:rPr lang="en-US" sz="1200" b="1" dirty="0"/>
              <a:t> 9,720</a:t>
            </a:r>
          </a:p>
          <a:p>
            <a:pPr lvl="1"/>
            <a:r>
              <a:rPr lang="en-US" sz="1200" dirty="0"/>
              <a:t>Landing Page: 1,224</a:t>
            </a:r>
          </a:p>
          <a:p>
            <a:pPr lvl="1"/>
            <a:r>
              <a:rPr lang="en-US" sz="1200" dirty="0"/>
              <a:t>Details Pages: 8,496</a:t>
            </a:r>
          </a:p>
          <a:p>
            <a:r>
              <a:rPr lang="en-US" sz="1200" b="1" dirty="0"/>
              <a:t>Top Sources of Traffic 	</a:t>
            </a: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1F1AD-5C53-4FA0-8B62-D9D6DCDD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2A0F78-DAB0-4D3F-BF77-82DAE1945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Modernized Find a VA Form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0918C40-F456-2445-A8DC-835B96433F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416"/>
          <a:stretch/>
        </p:blipFill>
        <p:spPr>
          <a:xfrm>
            <a:off x="5432146" y="764060"/>
            <a:ext cx="2568854" cy="3177746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423BE1-5E91-6447-BB11-763C56ECAB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573" y="2618030"/>
            <a:ext cx="2087267" cy="2149233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B46513-5C76-204C-A7ED-4BD488FE6E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933" y="3611300"/>
            <a:ext cx="2202764" cy="1039783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E212847-3CAC-EF4A-94F1-7E12CD785E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88" y="3611301"/>
            <a:ext cx="2171883" cy="1039783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1D5D373-BB51-EB48-876D-E163B1AEBF56}"/>
              </a:ext>
            </a:extLst>
          </p:cNvPr>
          <p:cNvSpPr txBox="1"/>
          <p:nvPr/>
        </p:nvSpPr>
        <p:spPr>
          <a:xfrm>
            <a:off x="410174" y="3365080"/>
            <a:ext cx="11078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Landing Page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E2FFE6-24C8-1D46-A402-CD24654BF51D}"/>
              </a:ext>
            </a:extLst>
          </p:cNvPr>
          <p:cNvSpPr txBox="1"/>
          <p:nvPr/>
        </p:nvSpPr>
        <p:spPr>
          <a:xfrm>
            <a:off x="2684270" y="3373273"/>
            <a:ext cx="11078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Details Pages</a:t>
            </a:r>
          </a:p>
        </p:txBody>
      </p:sp>
    </p:spTree>
    <p:extLst>
      <p:ext uri="{BB962C8B-B14F-4D97-AF65-F5344CB8AC3E}">
        <p14:creationId xmlns:p14="http://schemas.microsoft.com/office/powerpoint/2010/main" val="394355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2CC09-14FB-40AD-96FE-424C511BC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Team Focus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F7C53-E4D0-4F01-9904-6CC310934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294F4D-90D7-413F-8BE8-297FCEC77E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MODERNIZED Find a vA Form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FFFAA2-530F-DF47-BE0C-D34FDFF62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6351"/>
            <a:ext cx="5466522" cy="325589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Q1/Q2 2021</a:t>
            </a:r>
          </a:p>
          <a:p>
            <a:pPr lvl="1"/>
            <a:r>
              <a:rPr lang="en-US" dirty="0"/>
              <a:t>Improving Search experience </a:t>
            </a:r>
          </a:p>
          <a:p>
            <a:pPr lvl="1"/>
            <a:r>
              <a:rPr lang="en-US" dirty="0"/>
              <a:t>Discovery for VA forms management Proof of Concept (POC)</a:t>
            </a:r>
          </a:p>
          <a:p>
            <a:r>
              <a:rPr lang="en-US" dirty="0"/>
              <a:t>Ongoing</a:t>
            </a:r>
          </a:p>
          <a:p>
            <a:pPr lvl="1"/>
            <a:r>
              <a:rPr lang="en-US" dirty="0"/>
              <a:t>Link to new digital applications as they come online to encourage veterans to self-serve and speed time to outcomes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5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DSVA Template">
  <a:themeElements>
    <a:clrScheme name="DSVA 1">
      <a:dk1>
        <a:srgbClr val="1A5484"/>
      </a:dk1>
      <a:lt1>
        <a:srgbClr val="FFFFFF"/>
      </a:lt1>
      <a:dk2>
        <a:srgbClr val="454454"/>
      </a:dk2>
      <a:lt2>
        <a:srgbClr val="7F8EA3"/>
      </a:lt2>
      <a:accent1>
        <a:srgbClr val="0070BC"/>
      </a:accent1>
      <a:accent2>
        <a:srgbClr val="10385A"/>
      </a:accent2>
      <a:accent3>
        <a:srgbClr val="1A5484"/>
      </a:accent3>
      <a:accent4>
        <a:srgbClr val="1A5484"/>
      </a:accent4>
      <a:accent5>
        <a:srgbClr val="1A5484"/>
      </a:accent5>
      <a:accent6>
        <a:srgbClr val="1A5484"/>
      </a:accent6>
      <a:hlink>
        <a:srgbClr val="0070BC"/>
      </a:hlink>
      <a:folHlink>
        <a:srgbClr val="4C2C9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SVA Demoday Template_Blank" id="{F0F24AE3-1B16-2540-B1F6-D59E5F9AA21E}" vid="{FDC029D4-473A-F04E-B427-3726325B66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DSVA Template</Template>
  <TotalTime>21972</TotalTime>
  <Words>303</Words>
  <Application>Microsoft Macintosh PowerPoint</Application>
  <PresentationFormat>On-screen Show (16:9)</PresentationFormat>
  <Paragraphs>68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Source Sans Pro</vt:lpstr>
      <vt:lpstr>Source Sans Pro Regular</vt:lpstr>
      <vt:lpstr>DSVA Template</vt:lpstr>
      <vt:lpstr>PowerPoint Presentation</vt:lpstr>
      <vt:lpstr>Latest Releases: Connecting Search to Details Page</vt:lpstr>
      <vt:lpstr>Latest Releases: Search Sorting Feature</vt:lpstr>
      <vt:lpstr>Metrics - Landing Page </vt:lpstr>
      <vt:lpstr>Metrics – Detail Pages January 2021  </vt:lpstr>
      <vt:lpstr>Metrics: Key Actions &amp; Drivers January 2021</vt:lpstr>
      <vt:lpstr>Product Team Focus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Modernization Council</dc:title>
  <dc:creator>Clare Martorana</dc:creator>
  <cp:lastModifiedBy>John Hashimoto</cp:lastModifiedBy>
  <cp:revision>1097</cp:revision>
  <cp:lastPrinted>2019-09-23T13:38:55Z</cp:lastPrinted>
  <dcterms:created xsi:type="dcterms:W3CDTF">2018-05-15T00:48:14Z</dcterms:created>
  <dcterms:modified xsi:type="dcterms:W3CDTF">2021-02-11T17:53:03Z</dcterms:modified>
</cp:coreProperties>
</file>