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Proxima Nova"/>
      <p:regular r:id="rId46"/>
      <p:bold r:id="rId47"/>
      <p:italic r:id="rId48"/>
      <p:boldItalic r:id="rId49"/>
    </p:embeddedFont>
    <p:embeddedFont>
      <p:font typeface="Bitter"/>
      <p:regular r:id="rId50"/>
      <p:bold r:id="rId51"/>
      <p:italic r:id="rId52"/>
      <p:boldItalic r:id="rId53"/>
    </p:embeddedFont>
    <p:embeddedFont>
      <p:font typeface="Source Sans Pr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roximaNova-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itter-bold.fntdata"/><Relationship Id="rId50" Type="http://schemas.openxmlformats.org/officeDocument/2006/relationships/font" Target="fonts/Bitter-regular.fntdata"/><Relationship Id="rId53" Type="http://schemas.openxmlformats.org/officeDocument/2006/relationships/font" Target="fonts/Bitter-boldItalic.fntdata"/><Relationship Id="rId52" Type="http://schemas.openxmlformats.org/officeDocument/2006/relationships/font" Target="fonts/Bitter-italic.fntdata"/><Relationship Id="rId11" Type="http://schemas.openxmlformats.org/officeDocument/2006/relationships/slide" Target="slides/slide5.xml"/><Relationship Id="rId55" Type="http://schemas.openxmlformats.org/officeDocument/2006/relationships/font" Target="fonts/SourceSansPro-bold.fntdata"/><Relationship Id="rId10" Type="http://schemas.openxmlformats.org/officeDocument/2006/relationships/slide" Target="slides/slide4.xml"/><Relationship Id="rId54" Type="http://schemas.openxmlformats.org/officeDocument/2006/relationships/font" Target="fonts/SourceSansPro-regular.fntdata"/><Relationship Id="rId13" Type="http://schemas.openxmlformats.org/officeDocument/2006/relationships/slide" Target="slides/slide7.xml"/><Relationship Id="rId57" Type="http://schemas.openxmlformats.org/officeDocument/2006/relationships/font" Target="fonts/SourceSansPro-boldItalic.fntdata"/><Relationship Id="rId12" Type="http://schemas.openxmlformats.org/officeDocument/2006/relationships/slide" Target="slides/slide6.xml"/><Relationship Id="rId56" Type="http://schemas.openxmlformats.org/officeDocument/2006/relationships/font" Target="fonts/SourceSansPr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163e5f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163e5f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e163e5f5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e163e5f5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e163e5f5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e163e5f5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e163e5f5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e163e5f5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e163e5f5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e163e5f5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e163e5f5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e163e5f5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e163e5f5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e163e5f5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e163e5f5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e163e5f5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e163e5f5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e163e5f5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e163e5f5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e163e5f5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e163e5f5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e163e5f5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en" sz="1200">
                <a:solidFill>
                  <a:srgbClr val="24292E"/>
                </a:solidFill>
              </a:rPr>
              <a:t>A majority of Veterans expect a confirmation or notification as well as</a:t>
            </a:r>
            <a:endParaRPr sz="1200">
              <a:solidFill>
                <a:srgbClr val="24292E"/>
              </a:solidFill>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rPr>
              <a:t>5 expected a followup timeline, with 1 specifying that they expected a followup phone number that they would call after the followup date passed</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4 would check their email for a notification</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3 expected an application/reference number </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Multiple Veterans expected to obtain a copy of the submission </a:t>
            </a:r>
            <a:endParaRPr sz="1200">
              <a:solidFill>
                <a:srgbClr val="24292E"/>
              </a:solidFill>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rPr>
              <a:t>3 wanted to download the full document</a:t>
            </a:r>
            <a:endParaRPr sz="1200">
              <a:solidFill>
                <a:srgbClr val="24292E"/>
              </a:solidFill>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rPr>
              <a:t>1 would take screenshots of all entries as proof </a:t>
            </a:r>
            <a:endParaRPr sz="1200">
              <a:solidFill>
                <a:srgbClr val="24292E"/>
              </a:solidFill>
            </a:endParaRPr>
          </a:p>
          <a:p>
            <a:pPr indent="-304800" lvl="1" marL="914400" rtl="0" algn="l">
              <a:lnSpc>
                <a:spcPct val="115000"/>
              </a:lnSpc>
              <a:spcBef>
                <a:spcPts val="0"/>
              </a:spcBef>
              <a:spcAft>
                <a:spcPts val="0"/>
              </a:spcAft>
              <a:buClr>
                <a:srgbClr val="24292E"/>
              </a:buClr>
              <a:buSzPts val="1200"/>
              <a:buChar char="○"/>
            </a:pPr>
            <a:r>
              <a:rPr lang="en" sz="1200">
                <a:solidFill>
                  <a:srgbClr val="24292E"/>
                </a:solidFill>
              </a:rPr>
              <a:t>2 would keep a hard copy in case VA lost their submission </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"Pray", "go drink a beer", "go lay down", "Congratulations, you lived!"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e163e5f53_0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ce163e5f53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e163e5f53_1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ce163e5f53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e163e5f53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e163e5f53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ce163e5f53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ce163e5f53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e163e5f53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e163e5f53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e163e5f53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e163e5f53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e163e5f53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e163e5f53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e163e5f53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e163e5f53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e163e5f53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e163e5f5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e163e5f53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e163e5f53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e163e5f53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e163e5f53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e163e5f53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e163e5f53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e163e5f53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e163e5f53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e163e5f53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e163e5f53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e163e5f53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ce163e5f53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e163e5f53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e163e5f53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ce163e5f53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ce163e5f53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e163e5f53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e163e5f53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e163e5f53_1_1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ce163e5f53_1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ce163e5f53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ce163e5f53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e163e5f53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ce163e5f53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e163e5f5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e163e5f5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e163e5f5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e163e5f5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e163e5f5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e163e5f5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e163e5f5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e163e5f5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e163e5f5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e163e5f5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e163e5f5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e163e5f5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7575" y="0"/>
            <a:ext cx="9144000" cy="426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6" name="Google Shape;56;p14"/>
          <p:cNvPicPr preferRelativeResize="0"/>
          <p:nvPr/>
        </p:nvPicPr>
        <p:blipFill>
          <a:blip r:embed="rId2">
            <a:alphaModFix/>
          </a:blip>
          <a:stretch>
            <a:fillRect/>
          </a:stretch>
        </p:blipFill>
        <p:spPr>
          <a:xfrm>
            <a:off x="411431" y="349729"/>
            <a:ext cx="1919475" cy="427383"/>
          </a:xfrm>
          <a:prstGeom prst="rect">
            <a:avLst/>
          </a:prstGeom>
          <a:noFill/>
          <a:ln>
            <a:noFill/>
          </a:ln>
        </p:spPr>
      </p:pic>
      <p:sp>
        <p:nvSpPr>
          <p:cNvPr id="57" name="Google Shape;57;p14"/>
          <p:cNvSpPr txBox="1"/>
          <p:nvPr>
            <p:ph type="title"/>
          </p:nvPr>
        </p:nvSpPr>
        <p:spPr>
          <a:xfrm>
            <a:off x="1143000" y="1149713"/>
            <a:ext cx="6858000" cy="1210200"/>
          </a:xfrm>
          <a:prstGeom prst="rect">
            <a:avLst/>
          </a:prstGeom>
        </p:spPr>
        <p:txBody>
          <a:bodyPr anchorCtr="0" anchor="b" bIns="34275" lIns="34275" spcFirstLastPara="1" rIns="34275" wrap="square" tIns="34275">
            <a:noAutofit/>
          </a:bodyPr>
          <a:lstStyle>
            <a:lvl1pPr lvl="0" rtl="0" algn="ctr">
              <a:spcBef>
                <a:spcPts val="0"/>
              </a:spcBef>
              <a:spcAft>
                <a:spcPts val="0"/>
              </a:spcAft>
              <a:buNone/>
              <a:defRPr sz="3600">
                <a:solidFill>
                  <a:srgbClr val="F2F2F2"/>
                </a:solidFill>
              </a:defRPr>
            </a:lvl1pPr>
            <a:lvl2pPr lvl="1" rtl="0" algn="ctr">
              <a:spcBef>
                <a:spcPts val="0"/>
              </a:spcBef>
              <a:spcAft>
                <a:spcPts val="0"/>
              </a:spcAft>
              <a:buNone/>
              <a:defRPr sz="3600">
                <a:solidFill>
                  <a:srgbClr val="F2F2F2"/>
                </a:solidFill>
              </a:defRPr>
            </a:lvl2pPr>
            <a:lvl3pPr lvl="2" rtl="0" algn="ctr">
              <a:spcBef>
                <a:spcPts val="0"/>
              </a:spcBef>
              <a:spcAft>
                <a:spcPts val="0"/>
              </a:spcAft>
              <a:buNone/>
              <a:defRPr sz="3600">
                <a:solidFill>
                  <a:srgbClr val="F2F2F2"/>
                </a:solidFill>
              </a:defRPr>
            </a:lvl3pPr>
            <a:lvl4pPr lvl="3" rtl="0" algn="ctr">
              <a:spcBef>
                <a:spcPts val="0"/>
              </a:spcBef>
              <a:spcAft>
                <a:spcPts val="0"/>
              </a:spcAft>
              <a:buNone/>
              <a:defRPr sz="3600">
                <a:solidFill>
                  <a:srgbClr val="F2F2F2"/>
                </a:solidFill>
              </a:defRPr>
            </a:lvl4pPr>
            <a:lvl5pPr lvl="4" rtl="0" algn="ctr">
              <a:spcBef>
                <a:spcPts val="0"/>
              </a:spcBef>
              <a:spcAft>
                <a:spcPts val="0"/>
              </a:spcAft>
              <a:buNone/>
              <a:defRPr sz="3600">
                <a:solidFill>
                  <a:srgbClr val="F2F2F2"/>
                </a:solidFill>
              </a:defRPr>
            </a:lvl5pPr>
            <a:lvl6pPr lvl="5" rtl="0" algn="ctr">
              <a:spcBef>
                <a:spcPts val="0"/>
              </a:spcBef>
              <a:spcAft>
                <a:spcPts val="0"/>
              </a:spcAft>
              <a:buNone/>
              <a:defRPr sz="3600">
                <a:solidFill>
                  <a:srgbClr val="F2F2F2"/>
                </a:solidFill>
              </a:defRPr>
            </a:lvl6pPr>
            <a:lvl7pPr lvl="6" rtl="0" algn="ctr">
              <a:spcBef>
                <a:spcPts val="0"/>
              </a:spcBef>
              <a:spcAft>
                <a:spcPts val="0"/>
              </a:spcAft>
              <a:buNone/>
              <a:defRPr sz="3600">
                <a:solidFill>
                  <a:srgbClr val="F2F2F2"/>
                </a:solidFill>
              </a:defRPr>
            </a:lvl7pPr>
            <a:lvl8pPr lvl="7" rtl="0" algn="ctr">
              <a:spcBef>
                <a:spcPts val="0"/>
              </a:spcBef>
              <a:spcAft>
                <a:spcPts val="0"/>
              </a:spcAft>
              <a:buNone/>
              <a:defRPr sz="3600">
                <a:solidFill>
                  <a:srgbClr val="F2F2F2"/>
                </a:solidFill>
              </a:defRPr>
            </a:lvl8pPr>
            <a:lvl9pPr lvl="8" rtl="0" algn="ctr">
              <a:spcBef>
                <a:spcPts val="0"/>
              </a:spcBef>
              <a:spcAft>
                <a:spcPts val="0"/>
              </a:spcAft>
              <a:buNone/>
              <a:defRPr sz="3600">
                <a:solidFill>
                  <a:srgbClr val="F2F2F2"/>
                </a:solidFill>
              </a:defRPr>
            </a:lvl9pPr>
          </a:lstStyle>
          <a:p/>
        </p:txBody>
      </p:sp>
      <p:sp>
        <p:nvSpPr>
          <p:cNvPr id="58" name="Google Shape;58;p14"/>
          <p:cNvSpPr txBox="1"/>
          <p:nvPr>
            <p:ph idx="1" type="subTitle"/>
          </p:nvPr>
        </p:nvSpPr>
        <p:spPr>
          <a:xfrm>
            <a:off x="1150575" y="2359978"/>
            <a:ext cx="6858000" cy="570000"/>
          </a:xfrm>
          <a:prstGeom prst="rect">
            <a:avLst/>
          </a:prstGeom>
        </p:spPr>
        <p:txBody>
          <a:bodyPr anchorCtr="0" anchor="t" bIns="34275" lIns="34275" spcFirstLastPara="1" rIns="34275" wrap="square" tIns="34275">
            <a:noAutofit/>
          </a:bodyPr>
          <a:lstStyle>
            <a:lvl1pPr lvl="0" rtl="0" algn="ctr">
              <a:spcBef>
                <a:spcPts val="600"/>
              </a:spcBef>
              <a:spcAft>
                <a:spcPts val="0"/>
              </a:spcAft>
              <a:buNone/>
              <a:defRPr b="1" sz="1400">
                <a:solidFill>
                  <a:srgbClr val="F2F2F2"/>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61" name="Google Shape;61;p15"/>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62" name="Google Shape;62;p1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cxnSp>
        <p:nvCxnSpPr>
          <p:cNvPr id="63" name="Google Shape;63;p15"/>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64" name="Shape 64"/>
        <p:cNvGrpSpPr/>
        <p:nvPr/>
      </p:nvGrpSpPr>
      <p:grpSpPr>
        <a:xfrm>
          <a:off x="0" y="0"/>
          <a:ext cx="0" cy="0"/>
          <a:chOff x="0" y="0"/>
          <a:chExt cx="0" cy="0"/>
        </a:xfrm>
      </p:grpSpPr>
      <p:sp>
        <p:nvSpPr>
          <p:cNvPr id="65" name="Google Shape;65;p16"/>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Google Shape;66;p1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b="0" i="0" sz="900" u="none" cap="none" strike="noStrike">
                <a:solidFill>
                  <a:srgbClr val="87BCE8"/>
                </a:solidFill>
                <a:latin typeface="Avenir"/>
                <a:ea typeface="Avenir"/>
                <a:cs typeface="Avenir"/>
                <a:sym typeface="Avenir"/>
              </a:defRPr>
            </a:lvl1pPr>
            <a:lvl2pPr indent="0" lvl="1" marL="0" rtl="0" algn="r">
              <a:spcBef>
                <a:spcPts val="0"/>
              </a:spcBef>
              <a:buNone/>
              <a:defRPr b="0" i="0" sz="900" u="none" cap="none" strike="noStrike">
                <a:solidFill>
                  <a:srgbClr val="87BCE8"/>
                </a:solidFill>
                <a:latin typeface="Avenir"/>
                <a:ea typeface="Avenir"/>
                <a:cs typeface="Avenir"/>
                <a:sym typeface="Avenir"/>
              </a:defRPr>
            </a:lvl2pPr>
            <a:lvl3pPr indent="0" lvl="2" marL="0" rtl="0" algn="r">
              <a:spcBef>
                <a:spcPts val="0"/>
              </a:spcBef>
              <a:buNone/>
              <a:defRPr b="0" i="0" sz="900" u="none" cap="none" strike="noStrike">
                <a:solidFill>
                  <a:srgbClr val="87BCE8"/>
                </a:solidFill>
                <a:latin typeface="Avenir"/>
                <a:ea typeface="Avenir"/>
                <a:cs typeface="Avenir"/>
                <a:sym typeface="Avenir"/>
              </a:defRPr>
            </a:lvl3pPr>
            <a:lvl4pPr indent="0" lvl="3" marL="0" rtl="0" algn="r">
              <a:spcBef>
                <a:spcPts val="0"/>
              </a:spcBef>
              <a:buNone/>
              <a:defRPr b="0" i="0" sz="900" u="none" cap="none" strike="noStrike">
                <a:solidFill>
                  <a:srgbClr val="87BCE8"/>
                </a:solidFill>
                <a:latin typeface="Avenir"/>
                <a:ea typeface="Avenir"/>
                <a:cs typeface="Avenir"/>
                <a:sym typeface="Avenir"/>
              </a:defRPr>
            </a:lvl4pPr>
            <a:lvl5pPr indent="0" lvl="4" marL="0" rtl="0" algn="r">
              <a:spcBef>
                <a:spcPts val="0"/>
              </a:spcBef>
              <a:buNone/>
              <a:defRPr b="0" i="0" sz="900" u="none" cap="none" strike="noStrike">
                <a:solidFill>
                  <a:srgbClr val="87BCE8"/>
                </a:solidFill>
                <a:latin typeface="Avenir"/>
                <a:ea typeface="Avenir"/>
                <a:cs typeface="Avenir"/>
                <a:sym typeface="Avenir"/>
              </a:defRPr>
            </a:lvl5pPr>
            <a:lvl6pPr indent="0" lvl="5" marL="0" rtl="0" algn="r">
              <a:spcBef>
                <a:spcPts val="0"/>
              </a:spcBef>
              <a:buNone/>
              <a:defRPr b="0" i="0" sz="900" u="none" cap="none" strike="noStrike">
                <a:solidFill>
                  <a:srgbClr val="87BCE8"/>
                </a:solidFill>
                <a:latin typeface="Avenir"/>
                <a:ea typeface="Avenir"/>
                <a:cs typeface="Avenir"/>
                <a:sym typeface="Avenir"/>
              </a:defRPr>
            </a:lvl6pPr>
            <a:lvl7pPr indent="0" lvl="6" marL="0" rtl="0" algn="r">
              <a:spcBef>
                <a:spcPts val="0"/>
              </a:spcBef>
              <a:buNone/>
              <a:defRPr b="0" i="0" sz="900" u="none" cap="none" strike="noStrike">
                <a:solidFill>
                  <a:srgbClr val="87BCE8"/>
                </a:solidFill>
                <a:latin typeface="Avenir"/>
                <a:ea typeface="Avenir"/>
                <a:cs typeface="Avenir"/>
                <a:sym typeface="Avenir"/>
              </a:defRPr>
            </a:lvl7pPr>
            <a:lvl8pPr indent="0" lvl="7" marL="0" rtl="0" algn="r">
              <a:spcBef>
                <a:spcPts val="0"/>
              </a:spcBef>
              <a:buNone/>
              <a:defRPr b="0" i="0" sz="900" u="none" cap="none" strike="noStrike">
                <a:solidFill>
                  <a:srgbClr val="87BCE8"/>
                </a:solidFill>
                <a:latin typeface="Avenir"/>
                <a:ea typeface="Avenir"/>
                <a:cs typeface="Avenir"/>
                <a:sym typeface="Avenir"/>
              </a:defRPr>
            </a:lvl8pPr>
            <a:lvl9pPr indent="0" lvl="8" marL="0" rtl="0" algn="r">
              <a:spcBef>
                <a:spcPts val="0"/>
              </a:spcBef>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ph type="title"/>
          </p:nvPr>
        </p:nvSpPr>
        <p:spPr>
          <a:xfrm>
            <a:off x="459881" y="510300"/>
            <a:ext cx="5331300" cy="505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68" name="Google Shape;68;p16"/>
          <p:cNvSpPr txBox="1"/>
          <p:nvPr>
            <p:ph idx="1" type="body"/>
          </p:nvPr>
        </p:nvSpPr>
        <p:spPr>
          <a:xfrm>
            <a:off x="459881" y="962513"/>
            <a:ext cx="4185000" cy="3663600"/>
          </a:xfrm>
          <a:prstGeom prst="rect">
            <a:avLst/>
          </a:prstGeom>
        </p:spPr>
        <p:txBody>
          <a:bodyPr anchorCtr="0" anchor="t" bIns="34275" lIns="34275" spcFirstLastPara="1" rIns="34275" wrap="square" tIns="34275">
            <a:noAutofit/>
          </a:bodyPr>
          <a:lstStyle>
            <a:lvl1pPr indent="-228600" lvl="0" marL="457200" rtl="0">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
        <p:nvSpPr>
          <p:cNvPr id="69" name="Google Shape;69;p16"/>
          <p:cNvSpPr txBox="1"/>
          <p:nvPr>
            <p:ph idx="2" type="subTitle"/>
          </p:nvPr>
        </p:nvSpPr>
        <p:spPr>
          <a:xfrm>
            <a:off x="436894" y="242044"/>
            <a:ext cx="5127900" cy="268200"/>
          </a:xfrm>
          <a:prstGeom prst="rect">
            <a:avLst/>
          </a:prstGeom>
        </p:spPr>
        <p:txBody>
          <a:bodyPr anchorCtr="0" anchor="ctr" bIns="34275" lIns="34275" spcFirstLastPara="1" rIns="34275" wrap="square" tIns="34275">
            <a:noAutofit/>
          </a:bodyPr>
          <a:lstStyle>
            <a:lvl1pPr lvl="0" rtl="0">
              <a:spcBef>
                <a:spcPts val="600"/>
              </a:spcBef>
              <a:spcAft>
                <a:spcPts val="0"/>
              </a:spcAft>
              <a:buNone/>
              <a:defRPr b="1" sz="1200">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70" name="Shape 70"/>
        <p:cNvGrpSpPr/>
        <p:nvPr/>
      </p:nvGrpSpPr>
      <p:grpSpPr>
        <a:xfrm>
          <a:off x="0" y="0"/>
          <a:ext cx="0" cy="0"/>
          <a:chOff x="0" y="0"/>
          <a:chExt cx="0" cy="0"/>
        </a:xfrm>
      </p:grpSpPr>
      <p:sp>
        <p:nvSpPr>
          <p:cNvPr id="71" name="Google Shape;71;p1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7"/>
          <p:cNvSpPr txBox="1"/>
          <p:nvPr>
            <p:ph type="title"/>
          </p:nvPr>
        </p:nvSpPr>
        <p:spPr>
          <a:xfrm>
            <a:off x="459881" y="510300"/>
            <a:ext cx="7541100" cy="505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3" name="Google Shape;73;p17"/>
          <p:cNvSpPr txBox="1"/>
          <p:nvPr>
            <p:ph idx="1" type="subTitle"/>
          </p:nvPr>
        </p:nvSpPr>
        <p:spPr>
          <a:xfrm>
            <a:off x="436894" y="242044"/>
            <a:ext cx="5127900" cy="268200"/>
          </a:xfrm>
          <a:prstGeom prst="rect">
            <a:avLst/>
          </a:prstGeom>
        </p:spPr>
        <p:txBody>
          <a:bodyPr anchorCtr="0" anchor="ctr" bIns="34275" lIns="34275" spcFirstLastPara="1" rIns="34275" wrap="square" tIns="34275">
            <a:noAutofit/>
          </a:bodyPr>
          <a:lstStyle>
            <a:lvl1pPr lvl="0" rtl="0">
              <a:spcBef>
                <a:spcPts val="600"/>
              </a:spcBef>
              <a:spcAft>
                <a:spcPts val="0"/>
              </a:spcAft>
              <a:buNone/>
              <a:defRPr b="1" sz="1200">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74" name="Google Shape;74;p17"/>
          <p:cNvSpPr txBox="1"/>
          <p:nvPr>
            <p:ph idx="2" type="body"/>
          </p:nvPr>
        </p:nvSpPr>
        <p:spPr>
          <a:xfrm>
            <a:off x="459881" y="962513"/>
            <a:ext cx="8020500" cy="3663600"/>
          </a:xfrm>
          <a:prstGeom prst="rect">
            <a:avLst/>
          </a:prstGeom>
        </p:spPr>
        <p:txBody>
          <a:bodyPr anchorCtr="0" anchor="t" bIns="34275" lIns="34275" spcFirstLastPara="1" rIns="34275" wrap="square" tIns="34275">
            <a:noAutofit/>
          </a:bodyPr>
          <a:lstStyle>
            <a:lvl1pPr indent="-228600" lvl="0" marL="457200" rtl="0">
              <a:spcBef>
                <a:spcPts val="600"/>
              </a:spcBef>
              <a:spcAft>
                <a:spcPts val="0"/>
              </a:spcAft>
              <a:buSzPts val="1500"/>
              <a:buFont typeface="Source Sans Pro"/>
              <a:buNone/>
              <a:defRPr b="1" sz="1500">
                <a:latin typeface="Source Sans Pro"/>
                <a:ea typeface="Source Sans Pro"/>
                <a:cs typeface="Source Sans Pro"/>
                <a:sym typeface="Source Sans Pro"/>
              </a:defRPr>
            </a:lvl1pPr>
            <a:lvl2pPr indent="-228600" lvl="1" marL="914400" rtl="0">
              <a:spcBef>
                <a:spcPts val="600"/>
              </a:spcBef>
              <a:spcAft>
                <a:spcPts val="0"/>
              </a:spcAft>
              <a:buSzPts val="1500"/>
              <a:buFont typeface="Source Sans Pro"/>
              <a:buNone/>
              <a:defRPr sz="1500">
                <a:latin typeface="Source Sans Pro"/>
                <a:ea typeface="Source Sans Pro"/>
                <a:cs typeface="Source Sans Pro"/>
                <a:sym typeface="Source Sans Pro"/>
              </a:defRPr>
            </a:lvl2pPr>
            <a:lvl3pPr indent="-228600" lvl="2" marL="1371600" rtl="0">
              <a:spcBef>
                <a:spcPts val="600"/>
              </a:spcBef>
              <a:spcAft>
                <a:spcPts val="0"/>
              </a:spcAft>
              <a:buSzPts val="1500"/>
              <a:buFont typeface="Source Sans Pro"/>
              <a:buNone/>
              <a:defRPr sz="1500">
                <a:latin typeface="Source Sans Pro"/>
                <a:ea typeface="Source Sans Pro"/>
                <a:cs typeface="Source Sans Pro"/>
                <a:sym typeface="Source Sans Pro"/>
              </a:defRPr>
            </a:lvl3pPr>
            <a:lvl4pPr indent="-228600" lvl="3" marL="1828800" rtl="0">
              <a:spcBef>
                <a:spcPts val="600"/>
              </a:spcBef>
              <a:spcAft>
                <a:spcPts val="0"/>
              </a:spcAft>
              <a:buSzPts val="1500"/>
              <a:buFont typeface="Source Sans Pro"/>
              <a:buNone/>
              <a:defRPr sz="1500">
                <a:latin typeface="Source Sans Pro"/>
                <a:ea typeface="Source Sans Pro"/>
                <a:cs typeface="Source Sans Pro"/>
                <a:sym typeface="Source Sans Pro"/>
              </a:defRPr>
            </a:lvl4pPr>
            <a:lvl5pPr indent="-228600" lvl="4" marL="2286000" rtl="0">
              <a:spcBef>
                <a:spcPts val="600"/>
              </a:spcBef>
              <a:spcAft>
                <a:spcPts val="0"/>
              </a:spcAft>
              <a:buSzPts val="1500"/>
              <a:buFont typeface="Source Sans Pro"/>
              <a:buNone/>
              <a:defRPr sz="1500">
                <a:latin typeface="Source Sans Pro"/>
                <a:ea typeface="Source Sans Pro"/>
                <a:cs typeface="Source Sans Pro"/>
                <a:sym typeface="Source Sans Pro"/>
              </a:defRPr>
            </a:lvl5pPr>
            <a:lvl6pPr indent="-323850" lvl="5" marL="2743200" rtl="0">
              <a:spcBef>
                <a:spcPts val="600"/>
              </a:spcBef>
              <a:spcAft>
                <a:spcPts val="0"/>
              </a:spcAft>
              <a:buSzPts val="1500"/>
              <a:buFont typeface="Source Sans Pro"/>
              <a:buChar char="•"/>
              <a:defRPr sz="1500">
                <a:latin typeface="Source Sans Pro"/>
                <a:ea typeface="Source Sans Pro"/>
                <a:cs typeface="Source Sans Pro"/>
                <a:sym typeface="Source Sans Pro"/>
              </a:defRPr>
            </a:lvl6pPr>
            <a:lvl7pPr indent="-323850" lvl="6" marL="3200400" rtl="0">
              <a:spcBef>
                <a:spcPts val="600"/>
              </a:spcBef>
              <a:spcAft>
                <a:spcPts val="0"/>
              </a:spcAft>
              <a:buSzPts val="1500"/>
              <a:buFont typeface="Source Sans Pro"/>
              <a:buChar char="•"/>
              <a:defRPr sz="1500">
                <a:latin typeface="Source Sans Pro"/>
                <a:ea typeface="Source Sans Pro"/>
                <a:cs typeface="Source Sans Pro"/>
                <a:sym typeface="Source Sans Pro"/>
              </a:defRPr>
            </a:lvl7pPr>
            <a:lvl8pPr indent="-323850" lvl="7" marL="3657600" rtl="0">
              <a:spcBef>
                <a:spcPts val="600"/>
              </a:spcBef>
              <a:spcAft>
                <a:spcPts val="0"/>
              </a:spcAft>
              <a:buSzPts val="1500"/>
              <a:buFont typeface="Source Sans Pro"/>
              <a:buChar char="•"/>
              <a:defRPr sz="1500">
                <a:latin typeface="Source Sans Pro"/>
                <a:ea typeface="Source Sans Pro"/>
                <a:cs typeface="Source Sans Pro"/>
                <a:sym typeface="Source Sans Pro"/>
              </a:defRPr>
            </a:lvl8pPr>
            <a:lvl9pPr indent="-323850" lvl="8" marL="4114800" rtl="0">
              <a:spcBef>
                <a:spcPts val="600"/>
              </a:spcBef>
              <a:spcAft>
                <a:spcPts val="0"/>
              </a:spcAft>
              <a:buSzPts val="1500"/>
              <a:buFont typeface="Source Sans Pro"/>
              <a:buChar char="•"/>
              <a:defRPr sz="1500">
                <a:latin typeface="Source Sans Pro"/>
                <a:ea typeface="Source Sans Pro"/>
                <a:cs typeface="Source Sans Pro"/>
                <a:sym typeface="Source Sans Pr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75" name="Shape 75"/>
        <p:cNvGrpSpPr/>
        <p:nvPr/>
      </p:nvGrpSpPr>
      <p:grpSpPr>
        <a:xfrm>
          <a:off x="0" y="0"/>
          <a:ext cx="0" cy="0"/>
          <a:chOff x="0" y="0"/>
          <a:chExt cx="0" cy="0"/>
        </a:xfrm>
      </p:grpSpPr>
      <p:sp>
        <p:nvSpPr>
          <p:cNvPr id="76" name="Google Shape;76;p1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8"/>
          <p:cNvSpPr txBox="1"/>
          <p:nvPr/>
        </p:nvSpPr>
        <p:spPr>
          <a:xfrm>
            <a:off x="1155716"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1</a:t>
            </a:r>
            <a:endParaRPr b="1" sz="1800">
              <a:solidFill>
                <a:srgbClr val="FFFFFF"/>
              </a:solidFill>
              <a:latin typeface="Proxima Nova"/>
              <a:ea typeface="Proxima Nova"/>
              <a:cs typeface="Proxima Nova"/>
              <a:sym typeface="Proxima Nova"/>
            </a:endParaRPr>
          </a:p>
        </p:txBody>
      </p:sp>
      <p:sp>
        <p:nvSpPr>
          <p:cNvPr id="78" name="Google Shape;78;p18"/>
          <p:cNvSpPr txBox="1"/>
          <p:nvPr/>
        </p:nvSpPr>
        <p:spPr>
          <a:xfrm>
            <a:off x="2862356" y="2120241"/>
            <a:ext cx="287400" cy="29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2</a:t>
            </a:r>
            <a:endParaRPr b="1" sz="1800">
              <a:solidFill>
                <a:srgbClr val="FFFFFF"/>
              </a:solidFill>
              <a:latin typeface="Proxima Nova"/>
              <a:ea typeface="Proxima Nova"/>
              <a:cs typeface="Proxima Nova"/>
              <a:sym typeface="Proxima Nova"/>
            </a:endParaRPr>
          </a:p>
        </p:txBody>
      </p:sp>
      <p:sp>
        <p:nvSpPr>
          <p:cNvPr id="79" name="Google Shape;79;p18"/>
          <p:cNvSpPr txBox="1"/>
          <p:nvPr/>
        </p:nvSpPr>
        <p:spPr>
          <a:xfrm>
            <a:off x="5132634" y="2120241"/>
            <a:ext cx="287400" cy="29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1800">
              <a:solidFill>
                <a:srgbClr val="FFFFFF"/>
              </a:solidFill>
              <a:latin typeface="Proxima Nova"/>
              <a:ea typeface="Proxima Nova"/>
              <a:cs typeface="Proxima Nova"/>
              <a:sym typeface="Proxima Nova"/>
            </a:endParaRPr>
          </a:p>
        </p:txBody>
      </p:sp>
      <p:sp>
        <p:nvSpPr>
          <p:cNvPr id="80" name="Google Shape;80;p18"/>
          <p:cNvSpPr txBox="1"/>
          <p:nvPr/>
        </p:nvSpPr>
        <p:spPr>
          <a:xfrm>
            <a:off x="3997500" y="1871297"/>
            <a:ext cx="287400" cy="29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3</a:t>
            </a:r>
            <a:endParaRPr b="1" sz="1800">
              <a:solidFill>
                <a:srgbClr val="FFFFFF"/>
              </a:solidFill>
              <a:latin typeface="Proxima Nova"/>
              <a:ea typeface="Proxima Nova"/>
              <a:cs typeface="Proxima Nova"/>
              <a:sym typeface="Proxima Nova"/>
            </a:endParaRPr>
          </a:p>
        </p:txBody>
      </p:sp>
      <p:sp>
        <p:nvSpPr>
          <p:cNvPr id="81" name="Google Shape;81;p18"/>
          <p:cNvSpPr txBox="1"/>
          <p:nvPr/>
        </p:nvSpPr>
        <p:spPr>
          <a:xfrm>
            <a:off x="6267788" y="1871297"/>
            <a:ext cx="287400" cy="29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5</a:t>
            </a:r>
            <a:endParaRPr b="1" sz="1800">
              <a:solidFill>
                <a:srgbClr val="FFFFFF"/>
              </a:solidFill>
              <a:latin typeface="Proxima Nova"/>
              <a:ea typeface="Proxima Nova"/>
              <a:cs typeface="Proxima Nova"/>
              <a:sym typeface="Proxima Nova"/>
            </a:endParaRPr>
          </a:p>
        </p:txBody>
      </p:sp>
      <p:sp>
        <p:nvSpPr>
          <p:cNvPr id="82" name="Google Shape;82;p18"/>
          <p:cNvSpPr txBox="1"/>
          <p:nvPr/>
        </p:nvSpPr>
        <p:spPr>
          <a:xfrm>
            <a:off x="4811947" y="1743693"/>
            <a:ext cx="411600" cy="422700"/>
          </a:xfrm>
          <a:prstGeom prst="rect">
            <a:avLst/>
          </a:prstGeom>
          <a:solidFill>
            <a:schemeClr val="lt1"/>
          </a:solidFill>
          <a:ln>
            <a:noFill/>
          </a:ln>
        </p:spPr>
        <p:txBody>
          <a:bodyPr anchorCtr="0" anchor="b" bIns="0" lIns="34275" spcFirstLastPara="1" rIns="0" wrap="square" tIns="0">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3</a:t>
            </a:r>
            <a:endParaRPr b="1" sz="1800">
              <a:solidFill>
                <a:srgbClr val="FFFFFF"/>
              </a:solidFill>
              <a:latin typeface="Proxima Nova"/>
              <a:ea typeface="Proxima Nova"/>
              <a:cs typeface="Proxima Nova"/>
              <a:sym typeface="Proxima Nova"/>
            </a:endParaRPr>
          </a:p>
        </p:txBody>
      </p:sp>
      <p:sp>
        <p:nvSpPr>
          <p:cNvPr id="83" name="Google Shape;83;p18"/>
          <p:cNvSpPr txBox="1"/>
          <p:nvPr/>
        </p:nvSpPr>
        <p:spPr>
          <a:xfrm>
            <a:off x="2983832" y="1992674"/>
            <a:ext cx="411600" cy="422700"/>
          </a:xfrm>
          <a:prstGeom prst="rect">
            <a:avLst/>
          </a:prstGeom>
          <a:solidFill>
            <a:schemeClr val="lt1"/>
          </a:solidFill>
          <a:ln>
            <a:noFill/>
          </a:ln>
        </p:spPr>
        <p:txBody>
          <a:bodyPr anchorCtr="0" anchor="b" bIns="0" lIns="34275" spcFirstLastPara="1" rIns="0" wrap="square" tIns="0">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2</a:t>
            </a:r>
            <a:endParaRPr b="1" sz="1800">
              <a:solidFill>
                <a:srgbClr val="FFFFFF"/>
              </a:solidFill>
              <a:latin typeface="Proxima Nova"/>
              <a:ea typeface="Proxima Nova"/>
              <a:cs typeface="Proxima Nova"/>
              <a:sym typeface="Proxima Nova"/>
            </a:endParaRPr>
          </a:p>
        </p:txBody>
      </p:sp>
      <p:sp>
        <p:nvSpPr>
          <p:cNvPr id="84" name="Google Shape;84;p18"/>
          <p:cNvSpPr txBox="1"/>
          <p:nvPr/>
        </p:nvSpPr>
        <p:spPr>
          <a:xfrm>
            <a:off x="6640063" y="1955118"/>
            <a:ext cx="411600" cy="422700"/>
          </a:xfrm>
          <a:prstGeom prst="rect">
            <a:avLst/>
          </a:prstGeom>
          <a:solidFill>
            <a:schemeClr val="lt1"/>
          </a:solidFill>
          <a:ln>
            <a:noFill/>
          </a:ln>
        </p:spPr>
        <p:txBody>
          <a:bodyPr anchorCtr="0" anchor="b" bIns="0" lIns="34275" spcFirstLastPara="1" rIns="0" wrap="square" tIns="0">
            <a:noAutofit/>
          </a:bodyPr>
          <a:lstStyle/>
          <a:p>
            <a:pPr indent="0" lvl="0" marL="0" rtl="0" algn="l">
              <a:spcBef>
                <a:spcPts val="0"/>
              </a:spcBef>
              <a:spcAft>
                <a:spcPts val="0"/>
              </a:spcAft>
              <a:buNone/>
            </a:pPr>
            <a:r>
              <a:rPr b="1" lang="en" sz="1800">
                <a:solidFill>
                  <a:srgbClr val="FFFFFF"/>
                </a:solidFill>
                <a:latin typeface="Proxima Nova"/>
                <a:ea typeface="Proxima Nova"/>
                <a:cs typeface="Proxima Nova"/>
                <a:sym typeface="Proxima Nova"/>
              </a:rPr>
              <a:t>4</a:t>
            </a:r>
            <a:endParaRPr b="1" sz="1800">
              <a:solidFill>
                <a:srgbClr val="FFFFFF"/>
              </a:solidFill>
              <a:latin typeface="Proxima Nova"/>
              <a:ea typeface="Proxima Nova"/>
              <a:cs typeface="Proxima Nova"/>
              <a:sym typeface="Proxima Nova"/>
            </a:endParaRPr>
          </a:p>
        </p:txBody>
      </p:sp>
      <p:cxnSp>
        <p:nvCxnSpPr>
          <p:cNvPr id="85" name="Google Shape;85;p18"/>
          <p:cNvCxnSpPr>
            <a:stCxn id="77" idx="3"/>
            <a:endCxn id="83" idx="1"/>
          </p:cNvCxnSpPr>
          <p:nvPr/>
        </p:nvCxnSpPr>
        <p:spPr>
          <a:xfrm>
            <a:off x="1567316" y="1955043"/>
            <a:ext cx="1416600" cy="2490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86" name="Google Shape;86;p18"/>
          <p:cNvCxnSpPr>
            <a:stCxn id="83" idx="3"/>
            <a:endCxn id="82" idx="1"/>
          </p:cNvCxnSpPr>
          <p:nvPr/>
        </p:nvCxnSpPr>
        <p:spPr>
          <a:xfrm flipH="1" rot="10800000">
            <a:off x="3395432" y="1955024"/>
            <a:ext cx="1416600" cy="2490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87" name="Google Shape;87;p18"/>
          <p:cNvCxnSpPr>
            <a:stCxn id="82" idx="3"/>
            <a:endCxn id="84" idx="1"/>
          </p:cNvCxnSpPr>
          <p:nvPr/>
        </p:nvCxnSpPr>
        <p:spPr>
          <a:xfrm>
            <a:off x="5223547" y="1955043"/>
            <a:ext cx="1416600" cy="2115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88" name="Google Shape;88;p18"/>
          <p:cNvSpPr txBox="1"/>
          <p:nvPr/>
        </p:nvSpPr>
        <p:spPr>
          <a:xfrm>
            <a:off x="1070775" y="2166497"/>
            <a:ext cx="1028700" cy="984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900">
                <a:solidFill>
                  <a:srgbClr val="434343"/>
                </a:solidFill>
                <a:latin typeface="Source Sans Pro"/>
                <a:ea typeface="Source Sans Pro"/>
                <a:cs typeface="Source Sans Pro"/>
                <a:sym typeface="Source Sans Pro"/>
              </a:rPr>
              <a:t>Step description</a:t>
            </a:r>
            <a:endParaRPr sz="800">
              <a:solidFill>
                <a:srgbClr val="434343"/>
              </a:solidFill>
              <a:latin typeface="Source Sans Pro"/>
              <a:ea typeface="Source Sans Pro"/>
              <a:cs typeface="Source Sans Pro"/>
              <a:sym typeface="Source Sans Pro"/>
            </a:endParaRPr>
          </a:p>
        </p:txBody>
      </p:sp>
      <p:sp>
        <p:nvSpPr>
          <p:cNvPr id="89" name="Google Shape;89;p18"/>
          <p:cNvSpPr txBox="1"/>
          <p:nvPr/>
        </p:nvSpPr>
        <p:spPr>
          <a:xfrm>
            <a:off x="2891719" y="2415441"/>
            <a:ext cx="1028700" cy="984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900">
                <a:solidFill>
                  <a:srgbClr val="434343"/>
                </a:solidFill>
                <a:latin typeface="Source Sans Pro"/>
                <a:ea typeface="Source Sans Pro"/>
                <a:cs typeface="Source Sans Pro"/>
                <a:sym typeface="Source Sans Pro"/>
              </a:rPr>
              <a:t>Step description</a:t>
            </a:r>
            <a:endParaRPr b="1" sz="900">
              <a:solidFill>
                <a:srgbClr val="434343"/>
              </a:solidFill>
              <a:latin typeface="Source Sans Pro"/>
              <a:ea typeface="Source Sans Pro"/>
              <a:cs typeface="Source Sans Pro"/>
              <a:sym typeface="Source Sans Pro"/>
            </a:endParaRPr>
          </a:p>
        </p:txBody>
      </p:sp>
      <p:sp>
        <p:nvSpPr>
          <p:cNvPr id="90" name="Google Shape;90;p18"/>
          <p:cNvSpPr txBox="1"/>
          <p:nvPr/>
        </p:nvSpPr>
        <p:spPr>
          <a:xfrm>
            <a:off x="4755984" y="2166497"/>
            <a:ext cx="1040700" cy="984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900">
                <a:solidFill>
                  <a:srgbClr val="434343"/>
                </a:solidFill>
                <a:latin typeface="Source Sans Pro"/>
                <a:ea typeface="Source Sans Pro"/>
                <a:cs typeface="Source Sans Pro"/>
                <a:sym typeface="Source Sans Pro"/>
              </a:rPr>
              <a:t>Step description</a:t>
            </a:r>
            <a:endParaRPr b="1" sz="900">
              <a:solidFill>
                <a:srgbClr val="434343"/>
              </a:solidFill>
              <a:latin typeface="Source Sans Pro"/>
              <a:ea typeface="Source Sans Pro"/>
              <a:cs typeface="Source Sans Pro"/>
              <a:sym typeface="Source Sans Pro"/>
            </a:endParaRPr>
          </a:p>
        </p:txBody>
      </p:sp>
      <p:sp>
        <p:nvSpPr>
          <p:cNvPr id="91" name="Google Shape;91;p18"/>
          <p:cNvSpPr txBox="1"/>
          <p:nvPr/>
        </p:nvSpPr>
        <p:spPr>
          <a:xfrm>
            <a:off x="6555131" y="2377884"/>
            <a:ext cx="1040700" cy="984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900">
                <a:solidFill>
                  <a:srgbClr val="434343"/>
                </a:solidFill>
                <a:latin typeface="Source Sans Pro"/>
                <a:ea typeface="Source Sans Pro"/>
                <a:cs typeface="Source Sans Pro"/>
                <a:sym typeface="Source Sans Pro"/>
              </a:rPr>
              <a:t>Step description</a:t>
            </a:r>
            <a:endParaRPr sz="800">
              <a:solidFill>
                <a:srgbClr val="434343"/>
              </a:solidFill>
              <a:latin typeface="Source Sans Pro"/>
              <a:ea typeface="Source Sans Pro"/>
              <a:cs typeface="Source Sans Pro"/>
              <a:sym typeface="Source Sans Pro"/>
            </a:endParaRPr>
          </a:p>
        </p:txBody>
      </p:sp>
      <p:sp>
        <p:nvSpPr>
          <p:cNvPr id="92" name="Google Shape;92;p18"/>
          <p:cNvSpPr txBox="1"/>
          <p:nvPr>
            <p:ph type="title"/>
          </p:nvPr>
        </p:nvSpPr>
        <p:spPr>
          <a:xfrm>
            <a:off x="459881" y="510300"/>
            <a:ext cx="5331300" cy="505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93" name="Google Shape;93;p18"/>
          <p:cNvSpPr txBox="1"/>
          <p:nvPr>
            <p:ph idx="1" type="subTitle"/>
          </p:nvPr>
        </p:nvSpPr>
        <p:spPr>
          <a:xfrm>
            <a:off x="436894" y="242044"/>
            <a:ext cx="5127900" cy="268200"/>
          </a:xfrm>
          <a:prstGeom prst="rect">
            <a:avLst/>
          </a:prstGeom>
        </p:spPr>
        <p:txBody>
          <a:bodyPr anchorCtr="0" anchor="ctr" bIns="34275" lIns="34275" spcFirstLastPara="1" rIns="34275" wrap="square" tIns="34275">
            <a:noAutofit/>
          </a:bodyPr>
          <a:lstStyle>
            <a:lvl1pPr lvl="0" rtl="0">
              <a:spcBef>
                <a:spcPts val="600"/>
              </a:spcBef>
              <a:spcAft>
                <a:spcPts val="0"/>
              </a:spcAft>
              <a:buNone/>
              <a:defRPr b="1" sz="1200">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94" name="Shape 94"/>
        <p:cNvGrpSpPr/>
        <p:nvPr/>
      </p:nvGrpSpPr>
      <p:grpSpPr>
        <a:xfrm>
          <a:off x="0" y="0"/>
          <a:ext cx="0" cy="0"/>
          <a:chOff x="0" y="0"/>
          <a:chExt cx="0" cy="0"/>
        </a:xfrm>
      </p:grpSpPr>
      <p:sp>
        <p:nvSpPr>
          <p:cNvPr id="95" name="Google Shape;95;p19"/>
          <p:cNvSpPr txBox="1"/>
          <p:nvPr>
            <p:ph idx="1" type="body"/>
          </p:nvPr>
        </p:nvSpPr>
        <p:spPr>
          <a:xfrm>
            <a:off x="457200" y="1144121"/>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96" name="Google Shape;96;p19"/>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9"/>
          <p:cNvSpPr txBox="1"/>
          <p:nvPr>
            <p:ph type="title"/>
          </p:nvPr>
        </p:nvSpPr>
        <p:spPr>
          <a:xfrm>
            <a:off x="459881" y="510300"/>
            <a:ext cx="5331300" cy="505200"/>
          </a:xfrm>
          <a:prstGeom prst="rect">
            <a:avLst/>
          </a:prstGeom>
        </p:spPr>
        <p:txBody>
          <a:bodyPr anchorCtr="0" anchor="t" bIns="34275" lIns="34275" spcFirstLastPara="1" rIns="34275" wrap="square" tIns="34275">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98" name="Google Shape;98;p19"/>
          <p:cNvSpPr txBox="1"/>
          <p:nvPr>
            <p:ph idx="2" type="subTitle"/>
          </p:nvPr>
        </p:nvSpPr>
        <p:spPr>
          <a:xfrm>
            <a:off x="436894" y="242044"/>
            <a:ext cx="5127900" cy="268200"/>
          </a:xfrm>
          <a:prstGeom prst="rect">
            <a:avLst/>
          </a:prstGeom>
        </p:spPr>
        <p:txBody>
          <a:bodyPr anchorCtr="0" anchor="ctr" bIns="34275" lIns="34275" spcFirstLastPara="1" rIns="34275" wrap="square" tIns="34275">
            <a:noAutofit/>
          </a:bodyPr>
          <a:lstStyle>
            <a:lvl1pPr lvl="0" rtl="0">
              <a:spcBef>
                <a:spcPts val="600"/>
              </a:spcBef>
              <a:spcAft>
                <a:spcPts val="0"/>
              </a:spcAft>
              <a:buNone/>
              <a:defRPr b="1" sz="1200">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99" name="Shape 99"/>
        <p:cNvGrpSpPr/>
        <p:nvPr/>
      </p:nvGrpSpPr>
      <p:grpSpPr>
        <a:xfrm>
          <a:off x="0" y="0"/>
          <a:ext cx="0" cy="0"/>
          <a:chOff x="0" y="0"/>
          <a:chExt cx="0" cy="0"/>
        </a:xfrm>
      </p:grpSpPr>
      <p:sp>
        <p:nvSpPr>
          <p:cNvPr id="100" name="Google Shape;100;p20"/>
          <p:cNvSpPr txBox="1"/>
          <p:nvPr>
            <p:ph type="title"/>
          </p:nvPr>
        </p:nvSpPr>
        <p:spPr>
          <a:xfrm>
            <a:off x="457200" y="514350"/>
            <a:ext cx="7543800" cy="4515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700"/>
              <a:buFont typeface="Bitter"/>
              <a:buNone/>
              <a:defRPr sz="2700">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01" name="Google Shape;101;p2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ph idx="1" type="subTitle"/>
          </p:nvPr>
        </p:nvSpPr>
        <p:spPr>
          <a:xfrm>
            <a:off x="436894" y="242044"/>
            <a:ext cx="5127900" cy="268200"/>
          </a:xfrm>
          <a:prstGeom prst="rect">
            <a:avLst/>
          </a:prstGeom>
        </p:spPr>
        <p:txBody>
          <a:bodyPr anchorCtr="0" anchor="ctr" bIns="34275" lIns="34275" spcFirstLastPara="1" rIns="34275" wrap="square" tIns="34275">
            <a:noAutofit/>
          </a:bodyPr>
          <a:lstStyle>
            <a:lvl1pPr lvl="0" rtl="0">
              <a:spcBef>
                <a:spcPts val="600"/>
              </a:spcBef>
              <a:spcAft>
                <a:spcPts val="0"/>
              </a:spcAft>
              <a:buNone/>
              <a:defRPr b="1" sz="1200">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103" name="Shape 103"/>
        <p:cNvGrpSpPr/>
        <p:nvPr/>
      </p:nvGrpSpPr>
      <p:grpSpPr>
        <a:xfrm>
          <a:off x="0" y="0"/>
          <a:ext cx="0" cy="0"/>
          <a:chOff x="0" y="0"/>
          <a:chExt cx="0" cy="0"/>
        </a:xfrm>
      </p:grpSpPr>
      <p:sp>
        <p:nvSpPr>
          <p:cNvPr id="104" name="Google Shape;104;p2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1"/>
          <p:cNvSpPr txBox="1"/>
          <p:nvPr>
            <p:ph type="title"/>
          </p:nvPr>
        </p:nvSpPr>
        <p:spPr>
          <a:xfrm>
            <a:off x="467550" y="252938"/>
            <a:ext cx="8219400" cy="4384200"/>
          </a:xfrm>
          <a:prstGeom prst="rect">
            <a:avLst/>
          </a:prstGeom>
        </p:spPr>
        <p:txBody>
          <a:bodyPr anchorCtr="0" anchor="ctr" bIns="34275" lIns="34275" spcFirstLastPara="1" rIns="34275" wrap="square" tIns="34275">
            <a:noAutofit/>
          </a:bodyPr>
          <a:lstStyle>
            <a:lvl1pPr lvl="0" rtl="0" algn="ctr">
              <a:spcBef>
                <a:spcPts val="0"/>
              </a:spcBef>
              <a:spcAft>
                <a:spcPts val="0"/>
              </a:spcAft>
              <a:buNone/>
              <a:defRPr sz="27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106" name="Shape 106"/>
        <p:cNvGrpSpPr/>
        <p:nvPr/>
      </p:nvGrpSpPr>
      <p:grpSpPr>
        <a:xfrm>
          <a:off x="0" y="0"/>
          <a:ext cx="0" cy="0"/>
          <a:chOff x="0" y="0"/>
          <a:chExt cx="0" cy="0"/>
        </a:xfrm>
      </p:grpSpPr>
      <p:sp>
        <p:nvSpPr>
          <p:cNvPr id="107" name="Google Shape;107;p22"/>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ctr">
              <a:spcBef>
                <a:spcPts val="0"/>
              </a:spcBef>
              <a:buNone/>
              <a:defRPr sz="2700">
                <a:solidFill>
                  <a:srgbClr val="89BDE8"/>
                </a:solidFill>
                <a:latin typeface="Bitter"/>
                <a:ea typeface="Bitter"/>
                <a:cs typeface="Bitter"/>
                <a:sym typeface="Bitter"/>
              </a:defRPr>
            </a:lvl1pPr>
            <a:lvl2pPr indent="0" lvl="1" marL="0" rtl="0" algn="ctr">
              <a:spcBef>
                <a:spcPts val="0"/>
              </a:spcBef>
              <a:buNone/>
              <a:defRPr sz="2700">
                <a:solidFill>
                  <a:srgbClr val="89BDE8"/>
                </a:solidFill>
                <a:latin typeface="Bitter"/>
                <a:ea typeface="Bitter"/>
                <a:cs typeface="Bitter"/>
                <a:sym typeface="Bitter"/>
              </a:defRPr>
            </a:lvl2pPr>
            <a:lvl3pPr indent="0" lvl="2" marL="0" rtl="0" algn="ctr">
              <a:spcBef>
                <a:spcPts val="0"/>
              </a:spcBef>
              <a:buNone/>
              <a:defRPr sz="2700">
                <a:solidFill>
                  <a:srgbClr val="89BDE8"/>
                </a:solidFill>
                <a:latin typeface="Bitter"/>
                <a:ea typeface="Bitter"/>
                <a:cs typeface="Bitter"/>
                <a:sym typeface="Bitter"/>
              </a:defRPr>
            </a:lvl3pPr>
            <a:lvl4pPr indent="0" lvl="3" marL="0" rtl="0" algn="ctr">
              <a:spcBef>
                <a:spcPts val="0"/>
              </a:spcBef>
              <a:buNone/>
              <a:defRPr sz="2700">
                <a:solidFill>
                  <a:srgbClr val="89BDE8"/>
                </a:solidFill>
                <a:latin typeface="Bitter"/>
                <a:ea typeface="Bitter"/>
                <a:cs typeface="Bitter"/>
                <a:sym typeface="Bitter"/>
              </a:defRPr>
            </a:lvl4pPr>
            <a:lvl5pPr indent="0" lvl="4" marL="0" rtl="0" algn="ctr">
              <a:spcBef>
                <a:spcPts val="0"/>
              </a:spcBef>
              <a:buNone/>
              <a:defRPr sz="2700">
                <a:solidFill>
                  <a:srgbClr val="89BDE8"/>
                </a:solidFill>
                <a:latin typeface="Bitter"/>
                <a:ea typeface="Bitter"/>
                <a:cs typeface="Bitter"/>
                <a:sym typeface="Bitter"/>
              </a:defRPr>
            </a:lvl5pPr>
            <a:lvl6pPr indent="0" lvl="5" marL="0" rtl="0" algn="ctr">
              <a:spcBef>
                <a:spcPts val="0"/>
              </a:spcBef>
              <a:buNone/>
              <a:defRPr sz="2700">
                <a:solidFill>
                  <a:srgbClr val="89BDE8"/>
                </a:solidFill>
                <a:latin typeface="Bitter"/>
                <a:ea typeface="Bitter"/>
                <a:cs typeface="Bitter"/>
                <a:sym typeface="Bitter"/>
              </a:defRPr>
            </a:lvl6pPr>
            <a:lvl7pPr indent="0" lvl="6" marL="0" rtl="0" algn="ctr">
              <a:spcBef>
                <a:spcPts val="0"/>
              </a:spcBef>
              <a:buNone/>
              <a:defRPr sz="2700">
                <a:solidFill>
                  <a:srgbClr val="89BDE8"/>
                </a:solidFill>
                <a:latin typeface="Bitter"/>
                <a:ea typeface="Bitter"/>
                <a:cs typeface="Bitter"/>
                <a:sym typeface="Bitter"/>
              </a:defRPr>
            </a:lvl7pPr>
            <a:lvl8pPr indent="0" lvl="7" marL="0" rtl="0" algn="ctr">
              <a:spcBef>
                <a:spcPts val="0"/>
              </a:spcBef>
              <a:buNone/>
              <a:defRPr sz="2700">
                <a:solidFill>
                  <a:srgbClr val="89BDE8"/>
                </a:solidFill>
                <a:latin typeface="Bitter"/>
                <a:ea typeface="Bitter"/>
                <a:cs typeface="Bitter"/>
                <a:sym typeface="Bitter"/>
              </a:defRPr>
            </a:lvl8pPr>
            <a:lvl9pPr indent="0" lvl="8" marL="0" rtl="0" algn="ctr">
              <a:spcBef>
                <a:spcPts val="0"/>
              </a:spcBef>
              <a:buNone/>
              <a:defRPr sz="27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
              <a:t>‹#›</a:t>
            </a:fld>
            <a:endParaRPr i="0" u="none" cap="none" strike="noStrike"/>
          </a:p>
        </p:txBody>
      </p:sp>
      <p:sp>
        <p:nvSpPr>
          <p:cNvPr id="108" name="Google Shape;108;p22"/>
          <p:cNvSpPr txBox="1"/>
          <p:nvPr>
            <p:ph type="title"/>
          </p:nvPr>
        </p:nvSpPr>
        <p:spPr>
          <a:xfrm>
            <a:off x="459881" y="237600"/>
            <a:ext cx="8226900" cy="4384200"/>
          </a:xfrm>
          <a:prstGeom prst="rect">
            <a:avLst/>
          </a:prstGeom>
        </p:spPr>
        <p:txBody>
          <a:bodyPr anchorCtr="0" anchor="ctr" bIns="34275" lIns="34275" spcFirstLastPara="1" rIns="34275" wrap="square" tIns="34275">
            <a:noAutofit/>
          </a:bodyPr>
          <a:lstStyle>
            <a:lvl1pPr lvl="0" rtl="0" algn="ctr">
              <a:spcBef>
                <a:spcPts val="0"/>
              </a:spcBef>
              <a:spcAft>
                <a:spcPts val="0"/>
              </a:spcAft>
              <a:buNone/>
              <a:defRPr sz="2700">
                <a:solidFill>
                  <a:srgbClr val="F2F2F2"/>
                </a:solidFill>
                <a:latin typeface="Bitter"/>
                <a:ea typeface="Bitter"/>
                <a:cs typeface="Bitter"/>
                <a:sym typeface="Bitter"/>
              </a:defRPr>
            </a:lvl1pPr>
            <a:lvl2pPr lvl="1" rtl="0" algn="ctr">
              <a:spcBef>
                <a:spcPts val="0"/>
              </a:spcBef>
              <a:spcAft>
                <a:spcPts val="0"/>
              </a:spcAft>
              <a:buNone/>
              <a:defRPr sz="2700">
                <a:solidFill>
                  <a:srgbClr val="F2F2F2"/>
                </a:solidFill>
                <a:latin typeface="Bitter"/>
                <a:ea typeface="Bitter"/>
                <a:cs typeface="Bitter"/>
                <a:sym typeface="Bitter"/>
              </a:defRPr>
            </a:lvl2pPr>
            <a:lvl3pPr lvl="2" rtl="0" algn="ctr">
              <a:spcBef>
                <a:spcPts val="0"/>
              </a:spcBef>
              <a:spcAft>
                <a:spcPts val="0"/>
              </a:spcAft>
              <a:buNone/>
              <a:defRPr sz="2700">
                <a:solidFill>
                  <a:srgbClr val="F2F2F2"/>
                </a:solidFill>
                <a:latin typeface="Bitter"/>
                <a:ea typeface="Bitter"/>
                <a:cs typeface="Bitter"/>
                <a:sym typeface="Bitter"/>
              </a:defRPr>
            </a:lvl3pPr>
            <a:lvl4pPr lvl="3" rtl="0" algn="ctr">
              <a:spcBef>
                <a:spcPts val="0"/>
              </a:spcBef>
              <a:spcAft>
                <a:spcPts val="0"/>
              </a:spcAft>
              <a:buNone/>
              <a:defRPr sz="2700">
                <a:solidFill>
                  <a:srgbClr val="F2F2F2"/>
                </a:solidFill>
                <a:latin typeface="Bitter"/>
                <a:ea typeface="Bitter"/>
                <a:cs typeface="Bitter"/>
                <a:sym typeface="Bitter"/>
              </a:defRPr>
            </a:lvl4pPr>
            <a:lvl5pPr lvl="4" rtl="0" algn="ctr">
              <a:spcBef>
                <a:spcPts val="0"/>
              </a:spcBef>
              <a:spcAft>
                <a:spcPts val="0"/>
              </a:spcAft>
              <a:buNone/>
              <a:defRPr sz="2700">
                <a:solidFill>
                  <a:srgbClr val="F2F2F2"/>
                </a:solidFill>
                <a:latin typeface="Bitter"/>
                <a:ea typeface="Bitter"/>
                <a:cs typeface="Bitter"/>
                <a:sym typeface="Bitter"/>
              </a:defRPr>
            </a:lvl5pPr>
            <a:lvl6pPr lvl="5" rtl="0" algn="ctr">
              <a:spcBef>
                <a:spcPts val="0"/>
              </a:spcBef>
              <a:spcAft>
                <a:spcPts val="0"/>
              </a:spcAft>
              <a:buNone/>
              <a:defRPr sz="2700">
                <a:solidFill>
                  <a:srgbClr val="F2F2F2"/>
                </a:solidFill>
                <a:latin typeface="Bitter"/>
                <a:ea typeface="Bitter"/>
                <a:cs typeface="Bitter"/>
                <a:sym typeface="Bitter"/>
              </a:defRPr>
            </a:lvl6pPr>
            <a:lvl7pPr lvl="6" rtl="0" algn="ctr">
              <a:spcBef>
                <a:spcPts val="0"/>
              </a:spcBef>
              <a:spcAft>
                <a:spcPts val="0"/>
              </a:spcAft>
              <a:buNone/>
              <a:defRPr sz="2700">
                <a:solidFill>
                  <a:srgbClr val="F2F2F2"/>
                </a:solidFill>
                <a:latin typeface="Bitter"/>
                <a:ea typeface="Bitter"/>
                <a:cs typeface="Bitter"/>
                <a:sym typeface="Bitter"/>
              </a:defRPr>
            </a:lvl7pPr>
            <a:lvl8pPr lvl="7" rtl="0" algn="ctr">
              <a:spcBef>
                <a:spcPts val="0"/>
              </a:spcBef>
              <a:spcAft>
                <a:spcPts val="0"/>
              </a:spcAft>
              <a:buNone/>
              <a:defRPr sz="2700">
                <a:solidFill>
                  <a:srgbClr val="F2F2F2"/>
                </a:solidFill>
                <a:latin typeface="Bitter"/>
                <a:ea typeface="Bitter"/>
                <a:cs typeface="Bitter"/>
                <a:sym typeface="Bitter"/>
              </a:defRPr>
            </a:lvl8pPr>
            <a:lvl9pPr lvl="8" rtl="0" algn="ctr">
              <a:spcBef>
                <a:spcPts val="0"/>
              </a:spcBef>
              <a:spcAft>
                <a:spcPts val="0"/>
              </a:spcAft>
              <a:buNone/>
              <a:defRPr sz="2700">
                <a:solidFill>
                  <a:srgbClr val="F2F2F2"/>
                </a:solidFill>
                <a:latin typeface="Bitter"/>
                <a:ea typeface="Bitter"/>
                <a:cs typeface="Bitter"/>
                <a:sym typeface="Bitte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109" name="Shape 109"/>
        <p:cNvGrpSpPr/>
        <p:nvPr/>
      </p:nvGrpSpPr>
      <p:grpSpPr>
        <a:xfrm>
          <a:off x="0" y="0"/>
          <a:ext cx="0" cy="0"/>
          <a:chOff x="0" y="0"/>
          <a:chExt cx="0" cy="0"/>
        </a:xfrm>
      </p:grpSpPr>
      <p:sp>
        <p:nvSpPr>
          <p:cNvPr id="110" name="Google Shape;110;p2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111" name="Google Shape;111;p23"/>
          <p:cNvSpPr txBox="1"/>
          <p:nvPr>
            <p:ph type="title"/>
          </p:nvPr>
        </p:nvSpPr>
        <p:spPr>
          <a:xfrm>
            <a:off x="459881" y="514350"/>
            <a:ext cx="7543800" cy="547800"/>
          </a:xfrm>
          <a:prstGeom prst="rect">
            <a:avLst/>
          </a:prstGeom>
        </p:spPr>
        <p:txBody>
          <a:bodyPr anchorCtr="0" anchor="ctr" bIns="34275" lIns="34275" spcFirstLastPara="1" rIns="34275" wrap="square" tIns="34275">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112" name="Google Shape;112;p23"/>
          <p:cNvSpPr txBox="1"/>
          <p:nvPr>
            <p:ph idx="1" type="body"/>
          </p:nvPr>
        </p:nvSpPr>
        <p:spPr>
          <a:xfrm>
            <a:off x="444563" y="1054500"/>
            <a:ext cx="3962700" cy="3564000"/>
          </a:xfrm>
          <a:prstGeom prst="rect">
            <a:avLst/>
          </a:prstGeom>
        </p:spPr>
        <p:txBody>
          <a:bodyPr anchorCtr="0" anchor="t" bIns="34275" lIns="34275" spcFirstLastPara="1" rIns="34275" wrap="square" tIns="34275">
            <a:noAutofit/>
          </a:bodyPr>
          <a:lstStyle>
            <a:lvl1pPr indent="-228600" lvl="0" marL="4572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indent="-228600" lvl="1" marL="9144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indent="-228600" lvl="2" marL="1371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indent="-228600" lvl="3" marL="18288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indent="-228600" lvl="4" marL="22860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indent="-323850" lvl="5" marL="274320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indent="-323850" lvl="6" marL="320040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indent="-323850" lvl="7" marL="365760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indent="-323850" lvl="8" marL="411480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p:txBody>
      </p:sp>
      <p:sp>
        <p:nvSpPr>
          <p:cNvPr id="113" name="Google Shape;113;p23"/>
          <p:cNvSpPr txBox="1"/>
          <p:nvPr>
            <p:ph idx="2" type="subTitle"/>
          </p:nvPr>
        </p:nvSpPr>
        <p:spPr>
          <a:xfrm>
            <a:off x="459881" y="245269"/>
            <a:ext cx="7543800" cy="266700"/>
          </a:xfrm>
          <a:prstGeom prst="rect">
            <a:avLst/>
          </a:prstGeom>
        </p:spPr>
        <p:txBody>
          <a:bodyPr anchorCtr="0" anchor="ctr" bIns="34275" lIns="34275" spcFirstLastPara="1" rIns="34275" wrap="square" tIns="34275">
            <a:noAutofit/>
          </a:bodyPr>
          <a:lstStyle>
            <a:lvl1pPr lvl="0" rtl="0">
              <a:spcBef>
                <a:spcPts val="600"/>
              </a:spcBef>
              <a:spcAft>
                <a:spcPts val="0"/>
              </a:spcAft>
              <a:buNone/>
              <a:defRPr b="1" sz="1200">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114" name="Shape 114"/>
        <p:cNvGrpSpPr/>
        <p:nvPr/>
      </p:nvGrpSpPr>
      <p:grpSpPr>
        <a:xfrm>
          <a:off x="0" y="0"/>
          <a:ext cx="0" cy="0"/>
          <a:chOff x="0" y="0"/>
          <a:chExt cx="0" cy="0"/>
        </a:xfrm>
      </p:grpSpPr>
      <p:sp>
        <p:nvSpPr>
          <p:cNvPr id="115" name="Google Shape;115;p24"/>
          <p:cNvSpPr txBox="1"/>
          <p:nvPr>
            <p:ph idx="1" type="body"/>
          </p:nvPr>
        </p:nvSpPr>
        <p:spPr>
          <a:xfrm>
            <a:off x="457200" y="1144121"/>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16" name="Google Shape;116;p2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117" name="Google Shape;117;p24"/>
          <p:cNvSpPr txBox="1"/>
          <p:nvPr>
            <p:ph type="title"/>
          </p:nvPr>
        </p:nvSpPr>
        <p:spPr>
          <a:xfrm>
            <a:off x="459881" y="514350"/>
            <a:ext cx="7543800" cy="547800"/>
          </a:xfrm>
          <a:prstGeom prst="rect">
            <a:avLst/>
          </a:prstGeom>
        </p:spPr>
        <p:txBody>
          <a:bodyPr anchorCtr="0" anchor="ctr" bIns="34275" lIns="34275" spcFirstLastPara="1" rIns="34275" wrap="square" tIns="34275">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118" name="Google Shape;118;p24"/>
          <p:cNvSpPr txBox="1"/>
          <p:nvPr>
            <p:ph idx="2" type="subTitle"/>
          </p:nvPr>
        </p:nvSpPr>
        <p:spPr>
          <a:xfrm>
            <a:off x="459881" y="245269"/>
            <a:ext cx="7543800" cy="266700"/>
          </a:xfrm>
          <a:prstGeom prst="rect">
            <a:avLst/>
          </a:prstGeom>
        </p:spPr>
        <p:txBody>
          <a:bodyPr anchorCtr="0" anchor="ctr" bIns="34275" lIns="34275" spcFirstLastPara="1" rIns="34275" wrap="square" tIns="34275">
            <a:noAutofit/>
          </a:bodyPr>
          <a:lstStyle>
            <a:lvl1pPr lvl="0" rtl="0">
              <a:spcBef>
                <a:spcPts val="600"/>
              </a:spcBef>
              <a:spcAft>
                <a:spcPts val="0"/>
              </a:spcAft>
              <a:buNone/>
              <a:defRPr b="1" sz="1200">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119" name="Shape 119"/>
        <p:cNvGrpSpPr/>
        <p:nvPr/>
      </p:nvGrpSpPr>
      <p:grpSpPr>
        <a:xfrm>
          <a:off x="0" y="0"/>
          <a:ext cx="0" cy="0"/>
          <a:chOff x="0" y="0"/>
          <a:chExt cx="0" cy="0"/>
        </a:xfrm>
      </p:grpSpPr>
      <p:sp>
        <p:nvSpPr>
          <p:cNvPr id="120" name="Google Shape;120;p2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7F8EA3"/>
                </a:solidFill>
                <a:latin typeface="Avenir"/>
                <a:ea typeface="Avenir"/>
                <a:cs typeface="Avenir"/>
                <a:sym typeface="Avenir"/>
              </a:defRPr>
            </a:lvl1pPr>
            <a:lvl2pPr indent="0" lvl="1" marL="0" marR="0" rtl="0" algn="r">
              <a:spcBef>
                <a:spcPts val="0"/>
              </a:spcBef>
              <a:buNone/>
              <a:defRPr b="0" i="0" sz="900" u="none" cap="none" strike="noStrike">
                <a:solidFill>
                  <a:srgbClr val="7F8EA3"/>
                </a:solidFill>
                <a:latin typeface="Avenir"/>
                <a:ea typeface="Avenir"/>
                <a:cs typeface="Avenir"/>
                <a:sym typeface="Avenir"/>
              </a:defRPr>
            </a:lvl2pPr>
            <a:lvl3pPr indent="0" lvl="2" marL="0" marR="0" rtl="0" algn="r">
              <a:spcBef>
                <a:spcPts val="0"/>
              </a:spcBef>
              <a:buNone/>
              <a:defRPr b="0" i="0" sz="900" u="none" cap="none" strike="noStrike">
                <a:solidFill>
                  <a:srgbClr val="7F8EA3"/>
                </a:solidFill>
                <a:latin typeface="Avenir"/>
                <a:ea typeface="Avenir"/>
                <a:cs typeface="Avenir"/>
                <a:sym typeface="Avenir"/>
              </a:defRPr>
            </a:lvl3pPr>
            <a:lvl4pPr indent="0" lvl="3" marL="0" marR="0" rtl="0" algn="r">
              <a:spcBef>
                <a:spcPts val="0"/>
              </a:spcBef>
              <a:buNone/>
              <a:defRPr b="0" i="0" sz="900" u="none" cap="none" strike="noStrike">
                <a:solidFill>
                  <a:srgbClr val="7F8EA3"/>
                </a:solidFill>
                <a:latin typeface="Avenir"/>
                <a:ea typeface="Avenir"/>
                <a:cs typeface="Avenir"/>
                <a:sym typeface="Avenir"/>
              </a:defRPr>
            </a:lvl4pPr>
            <a:lvl5pPr indent="0" lvl="4" marL="0" marR="0" rtl="0" algn="r">
              <a:spcBef>
                <a:spcPts val="0"/>
              </a:spcBef>
              <a:buNone/>
              <a:defRPr b="0" i="0" sz="900" u="none" cap="none" strike="noStrike">
                <a:solidFill>
                  <a:srgbClr val="7F8EA3"/>
                </a:solidFill>
                <a:latin typeface="Avenir"/>
                <a:ea typeface="Avenir"/>
                <a:cs typeface="Avenir"/>
                <a:sym typeface="Avenir"/>
              </a:defRPr>
            </a:lvl5pPr>
            <a:lvl6pPr indent="0" lvl="5" marL="0" marR="0" rtl="0" algn="r">
              <a:spcBef>
                <a:spcPts val="0"/>
              </a:spcBef>
              <a:buNone/>
              <a:defRPr b="0" i="0" sz="900" u="none" cap="none" strike="noStrike">
                <a:solidFill>
                  <a:srgbClr val="7F8EA3"/>
                </a:solidFill>
                <a:latin typeface="Avenir"/>
                <a:ea typeface="Avenir"/>
                <a:cs typeface="Avenir"/>
                <a:sym typeface="Avenir"/>
              </a:defRPr>
            </a:lvl6pPr>
            <a:lvl7pPr indent="0" lvl="6" marL="0" marR="0" rtl="0" algn="r">
              <a:spcBef>
                <a:spcPts val="0"/>
              </a:spcBef>
              <a:buNone/>
              <a:defRPr b="0" i="0" sz="900" u="none" cap="none" strike="noStrike">
                <a:solidFill>
                  <a:srgbClr val="7F8EA3"/>
                </a:solidFill>
                <a:latin typeface="Avenir"/>
                <a:ea typeface="Avenir"/>
                <a:cs typeface="Avenir"/>
                <a:sym typeface="Avenir"/>
              </a:defRPr>
            </a:lvl7pPr>
            <a:lvl8pPr indent="0" lvl="7" marL="0" marR="0" rtl="0" algn="r">
              <a:spcBef>
                <a:spcPts val="0"/>
              </a:spcBef>
              <a:buNone/>
              <a:defRPr b="0" i="0" sz="900" u="none" cap="none" strike="noStrike">
                <a:solidFill>
                  <a:srgbClr val="7F8EA3"/>
                </a:solidFill>
                <a:latin typeface="Avenir"/>
                <a:ea typeface="Avenir"/>
                <a:cs typeface="Avenir"/>
                <a:sym typeface="Avenir"/>
              </a:defRPr>
            </a:lvl8pPr>
            <a:lvl9pPr indent="0" lvl="8" marL="0" marR="0" rtl="0" algn="r">
              <a:spcBef>
                <a:spcPts val="0"/>
              </a:spcBef>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457200" y="247650"/>
            <a:ext cx="8229600" cy="4381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600"/>
              </a:spcBef>
              <a:spcAft>
                <a:spcPts val="0"/>
              </a:spcAft>
              <a:buClr>
                <a:srgbClr val="454454"/>
              </a:buClr>
              <a:buSzPts val="1500"/>
              <a:buFont typeface="Source Sans Pro"/>
              <a:buNone/>
              <a:defRPr i="0" sz="15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600"/>
              </a:spcBef>
              <a:spcAft>
                <a:spcPts val="0"/>
              </a:spcAft>
              <a:buClr>
                <a:srgbClr val="454454"/>
              </a:buClr>
              <a:buSzPts val="1500"/>
              <a:buFont typeface="Source Sans Pro"/>
              <a:buNone/>
              <a:defRPr i="0" sz="15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600"/>
              </a:spcBef>
              <a:spcAft>
                <a:spcPts val="0"/>
              </a:spcAft>
              <a:buClr>
                <a:srgbClr val="454454"/>
              </a:buClr>
              <a:buSzPts val="1500"/>
              <a:buFont typeface="Source Sans Pro"/>
              <a:buNone/>
              <a:defRPr i="0" sz="15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600"/>
              </a:spcBef>
              <a:spcAft>
                <a:spcPts val="0"/>
              </a:spcAft>
              <a:buClr>
                <a:srgbClr val="454454"/>
              </a:buClr>
              <a:buSzPts val="1500"/>
              <a:buFont typeface="Source Sans Pro"/>
              <a:buNone/>
              <a:defRPr i="0" sz="15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600"/>
              </a:spcBef>
              <a:spcAft>
                <a:spcPts val="0"/>
              </a:spcAft>
              <a:buClr>
                <a:srgbClr val="454454"/>
              </a:buClr>
              <a:buSzPts val="1500"/>
              <a:buFont typeface="Source Sans Pro"/>
              <a:buNone/>
              <a:defRPr i="0" sz="1500" u="none" cap="none" strike="noStrike">
                <a:solidFill>
                  <a:srgbClr val="454454"/>
                </a:solidFill>
                <a:latin typeface="Source Sans Pro"/>
                <a:ea typeface="Source Sans Pro"/>
                <a:cs typeface="Source Sans Pro"/>
                <a:sym typeface="Source Sans Pro"/>
              </a:defRPr>
            </a:lvl5pPr>
            <a:lvl6pPr indent="-323850" lvl="5" marL="2743200" marR="0" rtl="0" algn="l">
              <a:lnSpc>
                <a:spcPct val="120000"/>
              </a:lnSpc>
              <a:spcBef>
                <a:spcPts val="600"/>
              </a:spcBef>
              <a:spcAft>
                <a:spcPts val="0"/>
              </a:spcAft>
              <a:buClr>
                <a:srgbClr val="454454"/>
              </a:buClr>
              <a:buSzPts val="1500"/>
              <a:buFont typeface="Source Sans Pro"/>
              <a:buChar char="•"/>
              <a:defRPr i="0" sz="1500" u="none" cap="none" strike="noStrike">
                <a:solidFill>
                  <a:srgbClr val="454454"/>
                </a:solidFill>
                <a:latin typeface="Source Sans Pro"/>
                <a:ea typeface="Source Sans Pro"/>
                <a:cs typeface="Source Sans Pro"/>
                <a:sym typeface="Source Sans Pro"/>
              </a:defRPr>
            </a:lvl6pPr>
            <a:lvl7pPr indent="-323850" lvl="6" marL="3200400" marR="0" rtl="0" algn="l">
              <a:lnSpc>
                <a:spcPct val="120000"/>
              </a:lnSpc>
              <a:spcBef>
                <a:spcPts val="600"/>
              </a:spcBef>
              <a:spcAft>
                <a:spcPts val="0"/>
              </a:spcAft>
              <a:buClr>
                <a:srgbClr val="454454"/>
              </a:buClr>
              <a:buSzPts val="1500"/>
              <a:buFont typeface="Source Sans Pro"/>
              <a:buChar char="•"/>
              <a:defRPr i="0" sz="1500" u="none" cap="none" strike="noStrike">
                <a:solidFill>
                  <a:srgbClr val="454454"/>
                </a:solidFill>
                <a:latin typeface="Source Sans Pro"/>
                <a:ea typeface="Source Sans Pro"/>
                <a:cs typeface="Source Sans Pro"/>
                <a:sym typeface="Source Sans Pro"/>
              </a:defRPr>
            </a:lvl7pPr>
            <a:lvl8pPr indent="-323850" lvl="7" marL="3657600" marR="0" rtl="0" algn="l">
              <a:lnSpc>
                <a:spcPct val="120000"/>
              </a:lnSpc>
              <a:spcBef>
                <a:spcPts val="600"/>
              </a:spcBef>
              <a:spcAft>
                <a:spcPts val="0"/>
              </a:spcAft>
              <a:buClr>
                <a:srgbClr val="454454"/>
              </a:buClr>
              <a:buSzPts val="1500"/>
              <a:buFont typeface="Source Sans Pro"/>
              <a:buChar char="•"/>
              <a:defRPr i="0" sz="1500" u="none" cap="none" strike="noStrike">
                <a:solidFill>
                  <a:srgbClr val="454454"/>
                </a:solidFill>
                <a:latin typeface="Source Sans Pro"/>
                <a:ea typeface="Source Sans Pro"/>
                <a:cs typeface="Source Sans Pro"/>
                <a:sym typeface="Source Sans Pro"/>
              </a:defRPr>
            </a:lvl8pPr>
            <a:lvl9pPr indent="-323850" lvl="8" marL="4114800" marR="0" rtl="0" algn="l">
              <a:lnSpc>
                <a:spcPct val="120000"/>
              </a:lnSpc>
              <a:spcBef>
                <a:spcPts val="600"/>
              </a:spcBef>
              <a:spcAft>
                <a:spcPts val="0"/>
              </a:spcAft>
              <a:buClr>
                <a:srgbClr val="454454"/>
              </a:buClr>
              <a:buSzPts val="1500"/>
              <a:buFont typeface="Source Sans Pro"/>
              <a:buChar char="•"/>
              <a:defRPr i="0" sz="1500" u="none" cap="none" strike="noStrike">
                <a:solidFill>
                  <a:srgbClr val="454454"/>
                </a:solidFill>
                <a:latin typeface="Source Sans Pro"/>
                <a:ea typeface="Source Sans Pro"/>
                <a:cs typeface="Source Sans Pro"/>
                <a:sym typeface="Source Sans Pro"/>
              </a:defRPr>
            </a:lvl9pPr>
          </a:lstStyle>
          <a:p/>
        </p:txBody>
      </p:sp>
      <p:sp>
        <p:nvSpPr>
          <p:cNvPr id="53" name="Google Shape;53;p13"/>
          <p:cNvSpPr txBox="1"/>
          <p:nvPr>
            <p:ph type="title"/>
          </p:nvPr>
        </p:nvSpPr>
        <p:spPr>
          <a:xfrm>
            <a:off x="457200" y="205978"/>
            <a:ext cx="8229600" cy="8574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2700"/>
              <a:buFont typeface="Bitter"/>
              <a:buNone/>
              <a:defRPr i="0" sz="27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p:nvPr/>
        </p:nvSpPr>
        <p:spPr>
          <a:xfrm>
            <a:off x="0" y="0"/>
            <a:ext cx="9144000" cy="4209000"/>
          </a:xfrm>
          <a:prstGeom prst="rect">
            <a:avLst/>
          </a:prstGeom>
          <a:solidFill>
            <a:srgbClr val="1A5484"/>
          </a:solidFill>
          <a:ln cap="flat" cmpd="sng" w="9525">
            <a:solidFill>
              <a:srgbClr val="1A548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p:nvPr/>
        </p:nvSpPr>
        <p:spPr>
          <a:xfrm>
            <a:off x="411434" y="4494040"/>
            <a:ext cx="2093700" cy="4839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1100">
                <a:latin typeface="Source Sans Pro"/>
                <a:ea typeface="Source Sans Pro"/>
                <a:cs typeface="Source Sans Pro"/>
                <a:sym typeface="Source Sans Pro"/>
              </a:rPr>
              <a:t>Riley Orr &amp; Rebecca Walsh </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 sz="1100">
                <a:highlight>
                  <a:srgbClr val="FFFFFF"/>
                </a:highlight>
              </a:rPr>
              <a:t>UX Designers</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rgbClr val="0070BC"/>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rgbClr val="0070BC"/>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127" name="Google Shape;127;p26"/>
          <p:cNvSpPr txBox="1"/>
          <p:nvPr/>
        </p:nvSpPr>
        <p:spPr>
          <a:xfrm>
            <a:off x="7366950" y="4494025"/>
            <a:ext cx="1368600" cy="375000"/>
          </a:xfrm>
          <a:prstGeom prst="rect">
            <a:avLst/>
          </a:prstGeom>
          <a:noFill/>
          <a:ln>
            <a:noFill/>
          </a:ln>
        </p:spPr>
        <p:txBody>
          <a:bodyPr anchorCtr="0" anchor="t" bIns="94800" lIns="94800" spcFirstLastPara="1" rIns="94800" wrap="square" tIns="94800">
            <a:noAutofit/>
          </a:bodyPr>
          <a:lstStyle/>
          <a:p>
            <a:pPr indent="0" lvl="0" marL="0" rtl="0" algn="ctr">
              <a:lnSpc>
                <a:spcPct val="150000"/>
              </a:lnSpc>
              <a:spcBef>
                <a:spcPts val="0"/>
              </a:spcBef>
              <a:spcAft>
                <a:spcPts val="0"/>
              </a:spcAft>
              <a:buClr>
                <a:srgbClr val="000000"/>
              </a:buClr>
              <a:buSzPts val="1200"/>
              <a:buFont typeface="Arial"/>
              <a:buNone/>
            </a:pPr>
            <a:r>
              <a:rPr lang="en" sz="1100">
                <a:latin typeface="Source Sans Pro"/>
                <a:ea typeface="Source Sans Pro"/>
                <a:cs typeface="Source Sans Pro"/>
                <a:sym typeface="Source Sans Pro"/>
              </a:rPr>
              <a:t>April 6, 2021</a:t>
            </a:r>
            <a:endParaRPr sz="1100">
              <a:latin typeface="Source Sans Pro"/>
              <a:ea typeface="Source Sans Pro"/>
              <a:cs typeface="Source Sans Pro"/>
              <a:sym typeface="Source Sans Pro"/>
            </a:endParaRPr>
          </a:p>
        </p:txBody>
      </p:sp>
      <p:pic>
        <p:nvPicPr>
          <p:cNvPr id="128" name="Google Shape;128;p26"/>
          <p:cNvPicPr preferRelativeResize="0"/>
          <p:nvPr/>
        </p:nvPicPr>
        <p:blipFill>
          <a:blip r:embed="rId3">
            <a:alphaModFix/>
          </a:blip>
          <a:stretch>
            <a:fillRect/>
          </a:stretch>
        </p:blipFill>
        <p:spPr>
          <a:xfrm>
            <a:off x="411434" y="345072"/>
            <a:ext cx="1919491" cy="421692"/>
          </a:xfrm>
          <a:prstGeom prst="rect">
            <a:avLst/>
          </a:prstGeom>
          <a:noFill/>
          <a:ln>
            <a:noFill/>
          </a:ln>
        </p:spPr>
      </p:pic>
      <p:sp>
        <p:nvSpPr>
          <p:cNvPr id="129" name="Google Shape;129;p26"/>
          <p:cNvSpPr txBox="1"/>
          <p:nvPr/>
        </p:nvSpPr>
        <p:spPr>
          <a:xfrm>
            <a:off x="1143009" y="1529124"/>
            <a:ext cx="6858000" cy="1194000"/>
          </a:xfrm>
          <a:prstGeom prst="rect">
            <a:avLst/>
          </a:prstGeom>
          <a:noFill/>
          <a:ln>
            <a:noFill/>
          </a:ln>
        </p:spPr>
        <p:txBody>
          <a:bodyPr anchorCtr="0" anchor="b" bIns="45700" lIns="45700" spcFirstLastPara="1" rIns="45700" wrap="square" tIns="45700">
            <a:noAutofit/>
          </a:bodyPr>
          <a:lstStyle/>
          <a:p>
            <a:pPr indent="0" lvl="0" marL="0" rtl="0" algn="ctr">
              <a:spcBef>
                <a:spcPts val="0"/>
              </a:spcBef>
              <a:spcAft>
                <a:spcPts val="0"/>
              </a:spcAft>
              <a:buNone/>
            </a:pPr>
            <a:r>
              <a:rPr lang="en" sz="4000">
                <a:solidFill>
                  <a:srgbClr val="F2F2F2"/>
                </a:solidFill>
                <a:latin typeface="Bitter"/>
                <a:ea typeface="Bitter"/>
                <a:cs typeface="Bitter"/>
                <a:sym typeface="Bitter"/>
              </a:rPr>
              <a:t>Financial Status Report MVP</a:t>
            </a:r>
            <a:endParaRPr sz="4000">
              <a:solidFill>
                <a:srgbClr val="F2F2F2"/>
              </a:solidFill>
              <a:latin typeface="Bitter"/>
              <a:ea typeface="Bitter"/>
              <a:cs typeface="Bitter"/>
              <a:sym typeface="Bitter"/>
            </a:endParaRPr>
          </a:p>
          <a:p>
            <a:pPr indent="0" lvl="0" marL="0" rtl="0" algn="ctr">
              <a:lnSpc>
                <a:spcPct val="120000"/>
              </a:lnSpc>
              <a:spcBef>
                <a:spcPts val="800"/>
              </a:spcBef>
              <a:spcAft>
                <a:spcPts val="0"/>
              </a:spcAft>
              <a:buNone/>
            </a:pPr>
            <a:r>
              <a:rPr b="1" lang="en" sz="1800">
                <a:solidFill>
                  <a:srgbClr val="F2F2F2"/>
                </a:solidFill>
                <a:latin typeface="Source Sans Pro"/>
                <a:ea typeface="Source Sans Pro"/>
                <a:cs typeface="Source Sans Pro"/>
                <a:sym typeface="Source Sans Pro"/>
              </a:rPr>
              <a:t>Usability Readout</a:t>
            </a:r>
            <a:endParaRPr sz="4800">
              <a:solidFill>
                <a:srgbClr val="F2F2F2"/>
              </a:solidFill>
              <a:latin typeface="Bitter"/>
              <a:ea typeface="Bitter"/>
              <a:cs typeface="Bitter"/>
              <a:sym typeface="Bit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Real estate assets</a:t>
            </a:r>
            <a:endParaRPr sz="2400">
              <a:solidFill>
                <a:srgbClr val="0070BC"/>
              </a:solidFill>
              <a:latin typeface="Bitter"/>
              <a:ea typeface="Bitter"/>
              <a:cs typeface="Bitter"/>
              <a:sym typeface="Bitter"/>
            </a:endParaRPr>
          </a:p>
        </p:txBody>
      </p:sp>
      <p:sp>
        <p:nvSpPr>
          <p:cNvPr id="196" name="Google Shape;196;p35"/>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97" name="Google Shape;197;p35"/>
          <p:cNvSpPr txBox="1"/>
          <p:nvPr/>
        </p:nvSpPr>
        <p:spPr>
          <a:xfrm>
            <a:off x="221750" y="1386650"/>
            <a:ext cx="43188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commented that he didn’t own the house, the bank did</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Most people knew the approximate value of their home off the top of their head and would not look it up</a:t>
            </a:r>
            <a:endParaRPr b="1" sz="1600">
              <a:solidFill>
                <a:srgbClr val="454454"/>
              </a:solidFill>
              <a:latin typeface="Source Sans Pro"/>
              <a:ea typeface="Source Sans Pro"/>
              <a:cs typeface="Source Sans Pro"/>
              <a:sym typeface="Source Sans Pro"/>
            </a:endParaRPr>
          </a:p>
        </p:txBody>
      </p:sp>
      <p:pic>
        <p:nvPicPr>
          <p:cNvPr id="198" name="Google Shape;198;p35"/>
          <p:cNvPicPr preferRelativeResize="0"/>
          <p:nvPr/>
        </p:nvPicPr>
        <p:blipFill rotWithShape="1">
          <a:blip r:embed="rId3">
            <a:alphaModFix/>
          </a:blip>
          <a:srcRect b="-900" l="0" r="0" t="900"/>
          <a:stretch/>
        </p:blipFill>
        <p:spPr>
          <a:xfrm>
            <a:off x="4814450" y="793012"/>
            <a:ext cx="3949050" cy="3557476"/>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Vehicles</a:t>
            </a:r>
            <a:endParaRPr sz="2400">
              <a:solidFill>
                <a:srgbClr val="0070BC"/>
              </a:solidFill>
              <a:latin typeface="Bitter"/>
              <a:ea typeface="Bitter"/>
              <a:cs typeface="Bitter"/>
              <a:sym typeface="Bitter"/>
            </a:endParaRPr>
          </a:p>
        </p:txBody>
      </p:sp>
      <p:sp>
        <p:nvSpPr>
          <p:cNvPr id="204" name="Google Shape;204;p36"/>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05" name="Google Shape;205;p36"/>
          <p:cNvSpPr txBox="1"/>
          <p:nvPr/>
        </p:nvSpPr>
        <p:spPr>
          <a:xfrm>
            <a:off x="221750" y="1227853"/>
            <a:ext cx="45420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Most participants were unhappy about needing to provide information about their vehicle, due to the level of detail or fear</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Many participants felt that VA would repossess their vehicle or deny assistance if they provide information about their cars</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didn’t know the make and model of his vehicle</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wondered about leased vehicles</a:t>
            </a:r>
            <a:endParaRPr b="1" sz="1600">
              <a:solidFill>
                <a:srgbClr val="454454"/>
              </a:solidFill>
              <a:latin typeface="Source Sans Pro"/>
              <a:ea typeface="Source Sans Pro"/>
              <a:cs typeface="Source Sans Pro"/>
              <a:sym typeface="Source Sans Pro"/>
            </a:endParaRPr>
          </a:p>
        </p:txBody>
      </p:sp>
      <p:pic>
        <p:nvPicPr>
          <p:cNvPr id="206" name="Google Shape;206;p36"/>
          <p:cNvPicPr preferRelativeResize="0"/>
          <p:nvPr/>
        </p:nvPicPr>
        <p:blipFill>
          <a:blip r:embed="rId3">
            <a:alphaModFix/>
          </a:blip>
          <a:stretch>
            <a:fillRect/>
          </a:stretch>
        </p:blipFill>
        <p:spPr>
          <a:xfrm>
            <a:off x="5205375" y="138151"/>
            <a:ext cx="3338949" cy="4867209"/>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‘Other’ household assets</a:t>
            </a:r>
            <a:endParaRPr sz="2400">
              <a:solidFill>
                <a:srgbClr val="0070BC"/>
              </a:solidFill>
              <a:latin typeface="Bitter"/>
              <a:ea typeface="Bitter"/>
              <a:cs typeface="Bitter"/>
              <a:sym typeface="Bitter"/>
            </a:endParaRPr>
          </a:p>
        </p:txBody>
      </p:sp>
      <p:sp>
        <p:nvSpPr>
          <p:cNvPr id="212" name="Google Shape;212;p37"/>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13" name="Google Shape;213;p37"/>
          <p:cNvSpPr txBox="1"/>
          <p:nvPr/>
        </p:nvSpPr>
        <p:spPr>
          <a:xfrm>
            <a:off x="221750" y="1221450"/>
            <a:ext cx="42870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Most participants said that they did not have any additional assets</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raised some concerns about if their family heirlooms or sentimental items would be on the line</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stated that they would omit their other assets because “it’s none of their business.”</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A couple participants weren’t sure what value qualified as an asset</a:t>
            </a:r>
            <a:endParaRPr b="1" sz="1600">
              <a:solidFill>
                <a:srgbClr val="454454"/>
              </a:solidFill>
              <a:latin typeface="Source Sans Pro"/>
              <a:ea typeface="Source Sans Pro"/>
              <a:cs typeface="Source Sans Pro"/>
              <a:sym typeface="Source Sans Pro"/>
            </a:endParaRPr>
          </a:p>
        </p:txBody>
      </p:sp>
      <p:pic>
        <p:nvPicPr>
          <p:cNvPr id="214" name="Google Shape;214;p37"/>
          <p:cNvPicPr preferRelativeResize="0"/>
          <p:nvPr/>
        </p:nvPicPr>
        <p:blipFill>
          <a:blip r:embed="rId3">
            <a:alphaModFix/>
          </a:blip>
          <a:stretch>
            <a:fillRect/>
          </a:stretch>
        </p:blipFill>
        <p:spPr>
          <a:xfrm>
            <a:off x="4667450" y="868925"/>
            <a:ext cx="4146625" cy="3631750"/>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Utilities</a:t>
            </a:r>
            <a:endParaRPr sz="2400">
              <a:solidFill>
                <a:srgbClr val="0070BC"/>
              </a:solidFill>
              <a:latin typeface="Bitter"/>
              <a:ea typeface="Bitter"/>
              <a:cs typeface="Bitter"/>
              <a:sym typeface="Bitter"/>
            </a:endParaRPr>
          </a:p>
        </p:txBody>
      </p:sp>
      <p:sp>
        <p:nvSpPr>
          <p:cNvPr id="220" name="Google Shape;220;p38"/>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21" name="Google Shape;221;p38"/>
          <p:cNvSpPr txBox="1"/>
          <p:nvPr/>
        </p:nvSpPr>
        <p:spPr>
          <a:xfrm>
            <a:off x="221750" y="1228775"/>
            <a:ext cx="4299600" cy="32634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noted that they’d prefer to provide combined utilities </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wondered if things like internet and cell phone bills qualified</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a:t>
            </a:r>
            <a:r>
              <a:rPr b="1" lang="en" sz="1600">
                <a:solidFill>
                  <a:srgbClr val="454454"/>
                </a:solidFill>
                <a:latin typeface="Source Sans Pro"/>
                <a:ea typeface="Source Sans Pro"/>
                <a:cs typeface="Source Sans Pro"/>
                <a:sym typeface="Source Sans Pro"/>
              </a:rPr>
              <a:t>participant</a:t>
            </a:r>
            <a:r>
              <a:rPr b="1" lang="en" sz="1600">
                <a:solidFill>
                  <a:srgbClr val="454454"/>
                </a:solidFill>
                <a:latin typeface="Source Sans Pro"/>
                <a:ea typeface="Source Sans Pro"/>
                <a:cs typeface="Source Sans Pro"/>
                <a:sym typeface="Source Sans Pro"/>
              </a:rPr>
              <a:t> noted that they pay certain bills quarterly</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noted that some of their utilities are combined (e.g. water + sewer + trash)</a:t>
            </a:r>
            <a:endParaRPr b="1" sz="1600">
              <a:solidFill>
                <a:srgbClr val="454454"/>
              </a:solidFill>
              <a:latin typeface="Source Sans Pro"/>
              <a:ea typeface="Source Sans Pro"/>
              <a:cs typeface="Source Sans Pro"/>
              <a:sym typeface="Source Sans Pro"/>
            </a:endParaRPr>
          </a:p>
        </p:txBody>
      </p:sp>
      <p:pic>
        <p:nvPicPr>
          <p:cNvPr id="222" name="Google Shape;222;p38"/>
          <p:cNvPicPr preferRelativeResize="0"/>
          <p:nvPr/>
        </p:nvPicPr>
        <p:blipFill>
          <a:blip r:embed="rId3">
            <a:alphaModFix/>
          </a:blip>
          <a:stretch>
            <a:fillRect/>
          </a:stretch>
        </p:blipFill>
        <p:spPr>
          <a:xfrm>
            <a:off x="4567550" y="896200"/>
            <a:ext cx="4299601" cy="3596032"/>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Other living expenses</a:t>
            </a:r>
            <a:endParaRPr sz="2400">
              <a:solidFill>
                <a:srgbClr val="0070BC"/>
              </a:solidFill>
              <a:latin typeface="Bitter"/>
              <a:ea typeface="Bitter"/>
              <a:cs typeface="Bitter"/>
              <a:sym typeface="Bitter"/>
            </a:endParaRPr>
          </a:p>
        </p:txBody>
      </p:sp>
      <p:sp>
        <p:nvSpPr>
          <p:cNvPr id="228" name="Google Shape;228;p39"/>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29" name="Google Shape;229;p39"/>
          <p:cNvSpPr txBox="1"/>
          <p:nvPr/>
        </p:nvSpPr>
        <p:spPr>
          <a:xfrm>
            <a:off x="221750" y="1386650"/>
            <a:ext cx="40887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Many participants seemed to</a:t>
            </a:r>
            <a:r>
              <a:rPr b="1" lang="en" sz="1600">
                <a:solidFill>
                  <a:srgbClr val="454454"/>
                </a:solidFill>
                <a:latin typeface="Source Sans Pro"/>
                <a:ea typeface="Source Sans Pro"/>
                <a:cs typeface="Source Sans Pro"/>
                <a:sym typeface="Source Sans Pro"/>
              </a:rPr>
              <a:t> struggle to recall relevant expenses to include in this section</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felt strongly that adding other living expenses would count against her, while most were generally aware that providing expenses would benefit them</a:t>
            </a:r>
            <a:endParaRPr b="1" sz="1600">
              <a:solidFill>
                <a:srgbClr val="454454"/>
              </a:solidFill>
              <a:latin typeface="Source Sans Pro"/>
              <a:ea typeface="Source Sans Pro"/>
              <a:cs typeface="Source Sans Pro"/>
              <a:sym typeface="Source Sans Pro"/>
            </a:endParaRPr>
          </a:p>
        </p:txBody>
      </p:sp>
      <p:pic>
        <p:nvPicPr>
          <p:cNvPr id="230" name="Google Shape;230;p39"/>
          <p:cNvPicPr preferRelativeResize="0"/>
          <p:nvPr/>
        </p:nvPicPr>
        <p:blipFill>
          <a:blip r:embed="rId3">
            <a:alphaModFix/>
          </a:blip>
          <a:stretch>
            <a:fillRect/>
          </a:stretch>
        </p:blipFill>
        <p:spPr>
          <a:xfrm>
            <a:off x="4504226" y="1056400"/>
            <a:ext cx="4362924" cy="3593525"/>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nvSpPr>
        <p:spPr>
          <a:xfrm>
            <a:off x="221750" y="677975"/>
            <a:ext cx="51036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Debt repayment or relief options</a:t>
            </a:r>
            <a:endParaRPr sz="2400">
              <a:solidFill>
                <a:srgbClr val="0070BC"/>
              </a:solidFill>
              <a:latin typeface="Bitter"/>
              <a:ea typeface="Bitter"/>
              <a:cs typeface="Bitter"/>
              <a:sym typeface="Bitter"/>
            </a:endParaRPr>
          </a:p>
        </p:txBody>
      </p:sp>
      <p:sp>
        <p:nvSpPr>
          <p:cNvPr id="236" name="Google Shape;236;p40"/>
          <p:cNvSpPr txBox="1"/>
          <p:nvPr/>
        </p:nvSpPr>
        <p:spPr>
          <a:xfrm>
            <a:off x="194675" y="162500"/>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37" name="Google Shape;237;p40"/>
          <p:cNvSpPr txBox="1"/>
          <p:nvPr/>
        </p:nvSpPr>
        <p:spPr>
          <a:xfrm>
            <a:off x="221750" y="1386650"/>
            <a:ext cx="4952100" cy="35751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noticed the ‘1 of 3’ and understood its purpose,  while others thought they were being forced to select a different relief option because they did something wrong</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3 participants mentioned wanting to be able to select multiple resolution types as backups</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Most participants understood resolution types available</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wanted to see more detail in the ‘financial overview’ section, such as an expanded breakdown of the values </a:t>
            </a:r>
            <a:endParaRPr b="1" sz="1600">
              <a:solidFill>
                <a:srgbClr val="454454"/>
              </a:solidFill>
              <a:latin typeface="Source Sans Pro"/>
              <a:ea typeface="Source Sans Pro"/>
              <a:cs typeface="Source Sans Pro"/>
              <a:sym typeface="Source Sans Pro"/>
            </a:endParaRPr>
          </a:p>
        </p:txBody>
      </p:sp>
      <p:pic>
        <p:nvPicPr>
          <p:cNvPr id="238" name="Google Shape;238;p40"/>
          <p:cNvPicPr preferRelativeResize="0"/>
          <p:nvPr/>
        </p:nvPicPr>
        <p:blipFill>
          <a:blip r:embed="rId3">
            <a:alphaModFix/>
          </a:blip>
          <a:stretch>
            <a:fillRect/>
          </a:stretch>
        </p:blipFill>
        <p:spPr>
          <a:xfrm>
            <a:off x="5487650" y="127887"/>
            <a:ext cx="2928974" cy="4887726"/>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nvSpPr>
        <p:spPr>
          <a:xfrm>
            <a:off x="221750" y="677975"/>
            <a:ext cx="51036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Supporting personal statement</a:t>
            </a:r>
            <a:endParaRPr sz="2400">
              <a:solidFill>
                <a:srgbClr val="0070BC"/>
              </a:solidFill>
              <a:latin typeface="Bitter"/>
              <a:ea typeface="Bitter"/>
              <a:cs typeface="Bitter"/>
              <a:sym typeface="Bitter"/>
            </a:endParaRPr>
          </a:p>
        </p:txBody>
      </p:sp>
      <p:sp>
        <p:nvSpPr>
          <p:cNvPr id="244" name="Google Shape;244;p41"/>
          <p:cNvSpPr txBox="1"/>
          <p:nvPr/>
        </p:nvSpPr>
        <p:spPr>
          <a:xfrm>
            <a:off x="194675" y="162500"/>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45" name="Google Shape;245;p41"/>
          <p:cNvSpPr txBox="1"/>
          <p:nvPr/>
        </p:nvSpPr>
        <p:spPr>
          <a:xfrm>
            <a:off x="221750" y="1386650"/>
            <a:ext cx="42549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Everyone understood the personal statement’s goal</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 The length people </a:t>
            </a:r>
            <a:r>
              <a:rPr b="1" lang="en" sz="1600">
                <a:solidFill>
                  <a:srgbClr val="454454"/>
                </a:solidFill>
                <a:latin typeface="Source Sans Pro"/>
                <a:ea typeface="Source Sans Pro"/>
                <a:cs typeface="Source Sans Pro"/>
                <a:sym typeface="Source Sans Pro"/>
              </a:rPr>
              <a:t>would write varied </a:t>
            </a:r>
            <a:endParaRPr b="1"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Most people said they would write 1-2  paragraphs  or 1-2 sentences</a:t>
            </a:r>
            <a:endParaRPr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“I don’t have the financial means to pay this and continue to afford to live”, “We don’t see a light at the end of the tunnel right now”, “Because I have negative income”</a:t>
            </a:r>
            <a:endParaRPr b="1" sz="1600">
              <a:solidFill>
                <a:srgbClr val="454454"/>
              </a:solidFill>
              <a:latin typeface="Source Sans Pro"/>
              <a:ea typeface="Source Sans Pro"/>
              <a:cs typeface="Source Sans Pro"/>
              <a:sym typeface="Source Sans Pro"/>
            </a:endParaRPr>
          </a:p>
        </p:txBody>
      </p:sp>
      <p:pic>
        <p:nvPicPr>
          <p:cNvPr id="246" name="Google Shape;246;p41"/>
          <p:cNvPicPr preferRelativeResize="0"/>
          <p:nvPr/>
        </p:nvPicPr>
        <p:blipFill>
          <a:blip r:embed="rId3">
            <a:alphaModFix/>
          </a:blip>
          <a:stretch>
            <a:fillRect/>
          </a:stretch>
        </p:blipFill>
        <p:spPr>
          <a:xfrm>
            <a:off x="4636075" y="1430913"/>
            <a:ext cx="4187549" cy="2281675"/>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nvSpPr>
        <p:spPr>
          <a:xfrm>
            <a:off x="221750" y="677975"/>
            <a:ext cx="4601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Bankruptcy details</a:t>
            </a:r>
            <a:endParaRPr sz="2400">
              <a:solidFill>
                <a:srgbClr val="0070BC"/>
              </a:solidFill>
              <a:latin typeface="Bitter"/>
              <a:ea typeface="Bitter"/>
              <a:cs typeface="Bitter"/>
              <a:sym typeface="Bitter"/>
            </a:endParaRPr>
          </a:p>
        </p:txBody>
      </p:sp>
      <p:sp>
        <p:nvSpPr>
          <p:cNvPr id="252" name="Google Shape;252;p42"/>
          <p:cNvSpPr txBox="1"/>
          <p:nvPr/>
        </p:nvSpPr>
        <p:spPr>
          <a:xfrm>
            <a:off x="194675" y="162500"/>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53" name="Google Shape;253;p42"/>
          <p:cNvSpPr txBox="1"/>
          <p:nvPr/>
        </p:nvSpPr>
        <p:spPr>
          <a:xfrm>
            <a:off x="221750" y="1386650"/>
            <a:ext cx="42549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4/10 participants said they had declared bankruptcy in the past</a:t>
            </a:r>
            <a:endParaRPr b="1"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Two didn’t think it was recent enough to be </a:t>
            </a:r>
            <a:r>
              <a:rPr lang="en" sz="1600">
                <a:solidFill>
                  <a:srgbClr val="454454"/>
                </a:solidFill>
                <a:latin typeface="Source Sans Pro"/>
                <a:ea typeface="Source Sans Pro"/>
                <a:cs typeface="Source Sans Pro"/>
                <a:sym typeface="Source Sans Pro"/>
              </a:rPr>
              <a:t>considered</a:t>
            </a:r>
            <a:endParaRPr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One didn’t believe bankruptcy was  relevant</a:t>
            </a:r>
            <a:endParaRPr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100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One considered bankruptcy within 2 years to be </a:t>
            </a:r>
            <a:r>
              <a:rPr lang="en" sz="1600">
                <a:solidFill>
                  <a:srgbClr val="454454"/>
                </a:solidFill>
                <a:latin typeface="Source Sans Pro"/>
                <a:ea typeface="Source Sans Pro"/>
                <a:cs typeface="Source Sans Pro"/>
                <a:sym typeface="Source Sans Pro"/>
              </a:rPr>
              <a:t>pertinent</a:t>
            </a:r>
            <a:r>
              <a:rPr lang="en" sz="1600">
                <a:solidFill>
                  <a:srgbClr val="454454"/>
                </a:solidFill>
                <a:latin typeface="Source Sans Pro"/>
                <a:ea typeface="Source Sans Pro"/>
                <a:cs typeface="Source Sans Pro"/>
                <a:sym typeface="Source Sans Pro"/>
              </a:rPr>
              <a:t> while another considered 10 years to be pertinent</a:t>
            </a:r>
            <a:endParaRPr sz="1600">
              <a:solidFill>
                <a:srgbClr val="454454"/>
              </a:solidFill>
              <a:latin typeface="Source Sans Pro"/>
              <a:ea typeface="Source Sans Pro"/>
              <a:cs typeface="Source Sans Pro"/>
              <a:sym typeface="Source Sans Pro"/>
            </a:endParaRPr>
          </a:p>
        </p:txBody>
      </p:sp>
      <p:pic>
        <p:nvPicPr>
          <p:cNvPr id="254" name="Google Shape;254;p42"/>
          <p:cNvPicPr preferRelativeResize="0"/>
          <p:nvPr/>
        </p:nvPicPr>
        <p:blipFill>
          <a:blip r:embed="rId3">
            <a:alphaModFix/>
          </a:blip>
          <a:stretch>
            <a:fillRect/>
          </a:stretch>
        </p:blipFill>
        <p:spPr>
          <a:xfrm>
            <a:off x="4892376" y="870924"/>
            <a:ext cx="3876025" cy="3401649"/>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nvSpPr>
        <p:spPr>
          <a:xfrm>
            <a:off x="221750" y="677975"/>
            <a:ext cx="4601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Review &amp; Submit</a:t>
            </a:r>
            <a:endParaRPr sz="2400">
              <a:solidFill>
                <a:srgbClr val="0070BC"/>
              </a:solidFill>
              <a:latin typeface="Bitter"/>
              <a:ea typeface="Bitter"/>
              <a:cs typeface="Bitter"/>
              <a:sym typeface="Bitter"/>
            </a:endParaRPr>
          </a:p>
        </p:txBody>
      </p:sp>
      <p:sp>
        <p:nvSpPr>
          <p:cNvPr id="260" name="Google Shape;260;p43"/>
          <p:cNvSpPr txBox="1"/>
          <p:nvPr/>
        </p:nvSpPr>
        <p:spPr>
          <a:xfrm>
            <a:off x="194675" y="162500"/>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61" name="Google Shape;261;p43"/>
          <p:cNvSpPr txBox="1"/>
          <p:nvPr/>
        </p:nvSpPr>
        <p:spPr>
          <a:xfrm>
            <a:off x="221750" y="1386650"/>
            <a:ext cx="42549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was sensitive to the wording of the ‘Note:’ before submitting the form. He’d have to retroactively make sure all of his numbers are accurate</a:t>
            </a:r>
            <a:endParaRPr b="1" sz="1600">
              <a:solidFill>
                <a:srgbClr val="454454"/>
              </a:solidFill>
              <a:latin typeface="Source Sans Pro"/>
              <a:ea typeface="Source Sans Pro"/>
              <a:cs typeface="Source Sans Pro"/>
              <a:sym typeface="Source Sans Pro"/>
            </a:endParaRPr>
          </a:p>
        </p:txBody>
      </p:sp>
      <p:pic>
        <p:nvPicPr>
          <p:cNvPr id="262" name="Google Shape;262;p43"/>
          <p:cNvPicPr preferRelativeResize="0"/>
          <p:nvPr/>
        </p:nvPicPr>
        <p:blipFill>
          <a:blip r:embed="rId3">
            <a:alphaModFix/>
          </a:blip>
          <a:stretch>
            <a:fillRect/>
          </a:stretch>
        </p:blipFill>
        <p:spPr>
          <a:xfrm>
            <a:off x="4926500" y="412450"/>
            <a:ext cx="3949706" cy="431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nvSpPr>
        <p:spPr>
          <a:xfrm>
            <a:off x="221750" y="677975"/>
            <a:ext cx="4601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Confirmation page</a:t>
            </a:r>
            <a:endParaRPr sz="2400">
              <a:solidFill>
                <a:srgbClr val="0070BC"/>
              </a:solidFill>
              <a:latin typeface="Bitter"/>
              <a:ea typeface="Bitter"/>
              <a:cs typeface="Bitter"/>
              <a:sym typeface="Bitter"/>
            </a:endParaRPr>
          </a:p>
        </p:txBody>
      </p:sp>
      <p:sp>
        <p:nvSpPr>
          <p:cNvPr id="268" name="Google Shape;268;p44"/>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69" name="Google Shape;269;p44"/>
          <p:cNvSpPr txBox="1"/>
          <p:nvPr/>
        </p:nvSpPr>
        <p:spPr>
          <a:xfrm>
            <a:off x="221750" y="1386650"/>
            <a:ext cx="42549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Veterans expected to see their submission confirmation both as a page and a followup email</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Veterans expected that confirmation to include a reference number and timeline</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Multiple Veterans wanted to keep a copy of their submission for their records as “proof”</a:t>
            </a:r>
            <a:endParaRPr b="1" sz="1600">
              <a:solidFill>
                <a:srgbClr val="454454"/>
              </a:solidFill>
              <a:latin typeface="Source Sans Pro"/>
              <a:ea typeface="Source Sans Pro"/>
              <a:cs typeface="Source Sans Pro"/>
              <a:sym typeface="Source Sans Pro"/>
            </a:endParaRPr>
          </a:p>
        </p:txBody>
      </p:sp>
      <p:pic>
        <p:nvPicPr>
          <p:cNvPr id="270" name="Google Shape;270;p44"/>
          <p:cNvPicPr preferRelativeResize="0"/>
          <p:nvPr/>
        </p:nvPicPr>
        <p:blipFill>
          <a:blip r:embed="rId3">
            <a:alphaModFix/>
          </a:blip>
          <a:stretch>
            <a:fillRect/>
          </a:stretch>
        </p:blipFill>
        <p:spPr>
          <a:xfrm>
            <a:off x="4823150" y="-86000"/>
            <a:ext cx="4364552" cy="5229502"/>
          </a:xfrm>
          <a:prstGeom prst="rect">
            <a:avLst/>
          </a:prstGeom>
          <a:noFill/>
          <a:ln>
            <a:noFill/>
          </a:ln>
          <a:effectLst>
            <a:outerShdw blurRad="57150" rotWithShape="0" algn="bl" dir="5400000" dist="19050">
              <a:srgbClr val="B7B7B7">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p>
            <a:pPr indent="0" lvl="0" marL="0" rtl="0" algn="ctr">
              <a:lnSpc>
                <a:spcPct val="100000"/>
              </a:lnSpc>
              <a:spcBef>
                <a:spcPts val="0"/>
              </a:spcBef>
              <a:spcAft>
                <a:spcPts val="0"/>
              </a:spcAft>
              <a:buClr>
                <a:srgbClr val="FFFFFF"/>
              </a:buClr>
              <a:buSzPts val="3600"/>
              <a:buFont typeface="Bitter"/>
              <a:buNone/>
            </a:pPr>
            <a:r>
              <a:rPr lang="en"/>
              <a:t>Veterans’ experience with the form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p>
            <a:pPr indent="0" lvl="0" marL="0" rtl="0" algn="l">
              <a:lnSpc>
                <a:spcPct val="100000"/>
              </a:lnSpc>
              <a:spcBef>
                <a:spcPts val="0"/>
              </a:spcBef>
              <a:spcAft>
                <a:spcPts val="0"/>
              </a:spcAft>
              <a:buClr>
                <a:srgbClr val="FFFFFF"/>
              </a:buClr>
              <a:buSzPts val="3600"/>
              <a:buFont typeface="Bitter"/>
              <a:buNone/>
            </a:pPr>
            <a:r>
              <a:rPr lang="en"/>
              <a:t>Answers to our research 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Do Veterans understand the available repayment options?</a:t>
            </a:r>
            <a:endParaRPr sz="2400">
              <a:solidFill>
                <a:srgbClr val="0070BC"/>
              </a:solidFill>
              <a:latin typeface="Bitter"/>
              <a:ea typeface="Bitter"/>
              <a:cs typeface="Bitter"/>
              <a:sym typeface="Bitter"/>
            </a:endParaRPr>
          </a:p>
          <a:p>
            <a:pPr indent="0" lvl="0" marL="0" rtl="0" algn="l">
              <a:spcBef>
                <a:spcPts val="0"/>
              </a:spcBef>
              <a:spcAft>
                <a:spcPts val="0"/>
              </a:spcAft>
              <a:buNone/>
            </a:pPr>
            <a:r>
              <a:t/>
            </a:r>
            <a:endParaRPr sz="2400">
              <a:solidFill>
                <a:srgbClr val="0070BC"/>
              </a:solidFill>
              <a:latin typeface="Bitter"/>
              <a:ea typeface="Bitter"/>
              <a:cs typeface="Bitter"/>
              <a:sym typeface="Bitter"/>
            </a:endParaRPr>
          </a:p>
        </p:txBody>
      </p:sp>
      <p:sp>
        <p:nvSpPr>
          <p:cNvPr id="281" name="Google Shape;281;p46"/>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82" name="Google Shape;282;p46"/>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800">
                <a:solidFill>
                  <a:srgbClr val="24292E"/>
                </a:solidFill>
                <a:latin typeface="Source Sans Pro"/>
                <a:ea typeface="Source Sans Pro"/>
                <a:cs typeface="Source Sans Pro"/>
                <a:sym typeface="Source Sans Pro"/>
              </a:rPr>
              <a:t>Generally yes,</a:t>
            </a:r>
            <a:r>
              <a:rPr lang="en" sz="1800">
                <a:solidFill>
                  <a:srgbClr val="24292E"/>
                </a:solidFill>
                <a:latin typeface="Source Sans Pro"/>
                <a:ea typeface="Source Sans Pro"/>
                <a:cs typeface="Source Sans Pro"/>
                <a:sym typeface="Source Sans Pro"/>
              </a:rPr>
              <a:t> aside from a few misinterpretations. Of ten participants:</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Three participants were under the impression that their entire monthly entitlement would be reduced until the full debt was repaid</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Two participants didn’t understand the difference between monthly offsets and monthly payments</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120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One participant interpreted ‘Compromise offer’ to mean forbearance / pay it later</a:t>
            </a:r>
            <a:endParaRPr b="1" sz="1800">
              <a:solidFill>
                <a:srgbClr val="454454"/>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Do Veterans read the subway map steps?</a:t>
            </a:r>
            <a:endParaRPr sz="2400">
              <a:solidFill>
                <a:srgbClr val="0070BC"/>
              </a:solidFill>
              <a:latin typeface="Bitter"/>
              <a:ea typeface="Bitter"/>
              <a:cs typeface="Bitter"/>
              <a:sym typeface="Bitter"/>
            </a:endParaRPr>
          </a:p>
          <a:p>
            <a:pPr indent="0" lvl="0" marL="0" rtl="0" algn="l">
              <a:spcBef>
                <a:spcPts val="0"/>
              </a:spcBef>
              <a:spcAft>
                <a:spcPts val="0"/>
              </a:spcAft>
              <a:buNone/>
            </a:pPr>
            <a:r>
              <a:t/>
            </a:r>
            <a:endParaRPr sz="2400">
              <a:solidFill>
                <a:srgbClr val="0070BC"/>
              </a:solidFill>
              <a:latin typeface="Bitter"/>
              <a:ea typeface="Bitter"/>
              <a:cs typeface="Bitter"/>
              <a:sym typeface="Bitter"/>
            </a:endParaRPr>
          </a:p>
        </p:txBody>
      </p:sp>
      <p:sp>
        <p:nvSpPr>
          <p:cNvPr id="288" name="Google Shape;288;p47"/>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89" name="Google Shape;289;p47"/>
          <p:cNvSpPr txBox="1"/>
          <p:nvPr/>
        </p:nvSpPr>
        <p:spPr>
          <a:xfrm>
            <a:off x="221750" y="1386650"/>
            <a:ext cx="56184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Sometimes;</a:t>
            </a:r>
            <a:endParaRPr b="1"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Most participants’ first instincts were to sign in upon seeing the alert</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Some didn't notice the content below the sign in alert initially, but thought that content was important and would read it before proceeding</a:t>
            </a:r>
            <a:endParaRPr sz="1800">
              <a:solidFill>
                <a:srgbClr val="24292E"/>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"I probably wouldn't have seen the explanatory steps below. I think I should see that first."</a:t>
            </a:r>
            <a:endParaRPr>
              <a:solidFill>
                <a:srgbClr val="24292E"/>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“Oh! That’s </a:t>
            </a:r>
            <a:r>
              <a:rPr lang="en">
                <a:solidFill>
                  <a:srgbClr val="24292E"/>
                </a:solidFill>
                <a:latin typeface="Source Sans Pro"/>
                <a:ea typeface="Source Sans Pro"/>
                <a:cs typeface="Source Sans Pro"/>
                <a:sym typeface="Source Sans Pro"/>
              </a:rPr>
              <a:t>educational.”</a:t>
            </a:r>
            <a:endParaRPr>
              <a:solidFill>
                <a:srgbClr val="24292E"/>
              </a:solidFill>
              <a:latin typeface="Source Sans Pro"/>
              <a:ea typeface="Source Sans Pro"/>
              <a:cs typeface="Source Sans Pro"/>
              <a:sym typeface="Source Sans Pro"/>
            </a:endParaRPr>
          </a:p>
        </p:txBody>
      </p:sp>
      <p:pic>
        <p:nvPicPr>
          <p:cNvPr id="290" name="Google Shape;290;p47"/>
          <p:cNvPicPr preferRelativeResize="0"/>
          <p:nvPr/>
        </p:nvPicPr>
        <p:blipFill>
          <a:blip r:embed="rId3">
            <a:alphaModFix/>
          </a:blip>
          <a:stretch>
            <a:fillRect/>
          </a:stretch>
        </p:blipFill>
        <p:spPr>
          <a:xfrm>
            <a:off x="6167250" y="702137"/>
            <a:ext cx="2796224" cy="4480774"/>
          </a:xfrm>
          <a:prstGeom prst="rect">
            <a:avLst/>
          </a:prstGeom>
          <a:noFill/>
          <a:ln>
            <a:noFill/>
          </a:ln>
          <a:effectLst>
            <a:outerShdw blurRad="57150" rotWithShape="0" algn="bl" dir="5400000" dist="19050">
              <a:srgbClr val="B7B7B7">
                <a:alpha val="50000"/>
              </a:srgbClr>
            </a:outerShdw>
          </a:effectLst>
        </p:spPr>
      </p:pic>
      <p:cxnSp>
        <p:nvCxnSpPr>
          <p:cNvPr id="291" name="Google Shape;291;p47"/>
          <p:cNvCxnSpPr/>
          <p:nvPr/>
        </p:nvCxnSpPr>
        <p:spPr>
          <a:xfrm>
            <a:off x="6032375" y="3060910"/>
            <a:ext cx="30330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Do Veterans read the subway map steps?</a:t>
            </a:r>
            <a:endParaRPr sz="2400">
              <a:solidFill>
                <a:srgbClr val="0070BC"/>
              </a:solidFill>
              <a:latin typeface="Bitter"/>
              <a:ea typeface="Bitter"/>
              <a:cs typeface="Bitter"/>
              <a:sym typeface="Bitter"/>
            </a:endParaRPr>
          </a:p>
          <a:p>
            <a:pPr indent="0" lvl="0" marL="0" rtl="0" algn="l">
              <a:spcBef>
                <a:spcPts val="0"/>
              </a:spcBef>
              <a:spcAft>
                <a:spcPts val="0"/>
              </a:spcAft>
              <a:buNone/>
            </a:pPr>
            <a:r>
              <a:t/>
            </a:r>
            <a:endParaRPr sz="2400">
              <a:solidFill>
                <a:srgbClr val="0070BC"/>
              </a:solidFill>
              <a:latin typeface="Bitter"/>
              <a:ea typeface="Bitter"/>
              <a:cs typeface="Bitter"/>
              <a:sym typeface="Bitter"/>
            </a:endParaRPr>
          </a:p>
        </p:txBody>
      </p:sp>
      <p:sp>
        <p:nvSpPr>
          <p:cNvPr id="297" name="Google Shape;297;p48"/>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298" name="Google Shape;298;p48"/>
          <p:cNvSpPr txBox="1"/>
          <p:nvPr/>
        </p:nvSpPr>
        <p:spPr>
          <a:xfrm>
            <a:off x="221750" y="1386650"/>
            <a:ext cx="56022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Sometimes;</a:t>
            </a:r>
            <a:endParaRPr b="1"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A couple participants stated they would read through the subway map before signing in</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0"/>
              </a:spcBef>
              <a:spcAft>
                <a:spcPts val="120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One participant said that they would not begin the form until she had all of the information in the subway map available</a:t>
            </a:r>
            <a:endParaRPr sz="1800">
              <a:solidFill>
                <a:srgbClr val="24292E"/>
              </a:solidFill>
              <a:latin typeface="Source Sans Pro"/>
              <a:ea typeface="Source Sans Pro"/>
              <a:cs typeface="Source Sans Pro"/>
              <a:sym typeface="Source Sans Pro"/>
            </a:endParaRPr>
          </a:p>
        </p:txBody>
      </p:sp>
      <p:pic>
        <p:nvPicPr>
          <p:cNvPr id="299" name="Google Shape;299;p48"/>
          <p:cNvPicPr preferRelativeResize="0"/>
          <p:nvPr/>
        </p:nvPicPr>
        <p:blipFill>
          <a:blip r:embed="rId3">
            <a:alphaModFix/>
          </a:blip>
          <a:stretch>
            <a:fillRect/>
          </a:stretch>
        </p:blipFill>
        <p:spPr>
          <a:xfrm>
            <a:off x="6167250" y="702137"/>
            <a:ext cx="2796224" cy="4480774"/>
          </a:xfrm>
          <a:prstGeom prst="rect">
            <a:avLst/>
          </a:prstGeom>
          <a:noFill/>
          <a:ln>
            <a:noFill/>
          </a:ln>
          <a:effectLst>
            <a:outerShdw blurRad="57150" rotWithShape="0" algn="bl" dir="5400000" dist="19050">
              <a:srgbClr val="B7B7B7">
                <a:alpha val="50000"/>
              </a:srgbClr>
            </a:outerShdw>
          </a:effectLst>
        </p:spPr>
      </p:pic>
      <p:cxnSp>
        <p:nvCxnSpPr>
          <p:cNvPr id="300" name="Google Shape;300;p48"/>
          <p:cNvCxnSpPr/>
          <p:nvPr/>
        </p:nvCxnSpPr>
        <p:spPr>
          <a:xfrm>
            <a:off x="6032375" y="3060910"/>
            <a:ext cx="30330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What do they think about providing their financial details?</a:t>
            </a:r>
            <a:endParaRPr sz="2400">
              <a:solidFill>
                <a:srgbClr val="0070BC"/>
              </a:solidFill>
              <a:latin typeface="Bitter"/>
              <a:ea typeface="Bitter"/>
              <a:cs typeface="Bitter"/>
              <a:sym typeface="Bitter"/>
            </a:endParaRPr>
          </a:p>
        </p:txBody>
      </p:sp>
      <p:sp>
        <p:nvSpPr>
          <p:cNvPr id="306" name="Google Shape;306;p49"/>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07" name="Google Shape;307;p49"/>
          <p:cNvSpPr txBox="1"/>
          <p:nvPr/>
        </p:nvSpPr>
        <p:spPr>
          <a:xfrm>
            <a:off x="221750" y="1386650"/>
            <a:ext cx="47373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Split reactions;</a:t>
            </a:r>
            <a:endParaRPr b="1"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Some participants said that the information requested was standard and expected</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Some participants were very concerned about the amount of information needed, especially assets</a:t>
            </a:r>
            <a:endParaRPr sz="1800">
              <a:solidFill>
                <a:srgbClr val="24292E"/>
              </a:solidFill>
              <a:latin typeface="Source Sans Pro"/>
              <a:ea typeface="Source Sans Pro"/>
              <a:cs typeface="Source Sans Pro"/>
              <a:sym typeface="Source Sans Pro"/>
            </a:endParaRPr>
          </a:p>
          <a:p>
            <a:pPr indent="-317500" lvl="1" marL="914400" rtl="0" algn="l">
              <a:lnSpc>
                <a:spcPct val="115000"/>
              </a:lnSpc>
              <a:spcBef>
                <a:spcPts val="0"/>
              </a:spcBef>
              <a:spcAft>
                <a:spcPts val="120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“Ohh boy.”</a:t>
            </a:r>
            <a:endParaRPr>
              <a:solidFill>
                <a:srgbClr val="24292E"/>
              </a:solidFill>
              <a:latin typeface="Source Sans Pro"/>
              <a:ea typeface="Source Sans Pro"/>
              <a:cs typeface="Source Sans Pro"/>
              <a:sym typeface="Source Sans Pro"/>
            </a:endParaRPr>
          </a:p>
        </p:txBody>
      </p:sp>
      <p:pic>
        <p:nvPicPr>
          <p:cNvPr id="308" name="Google Shape;308;p49"/>
          <p:cNvPicPr preferRelativeResize="0"/>
          <p:nvPr/>
        </p:nvPicPr>
        <p:blipFill>
          <a:blip r:embed="rId3">
            <a:alphaModFix/>
          </a:blip>
          <a:stretch>
            <a:fillRect/>
          </a:stretch>
        </p:blipFill>
        <p:spPr>
          <a:xfrm>
            <a:off x="5156450" y="1548475"/>
            <a:ext cx="3698099" cy="2374926"/>
          </a:xfrm>
          <a:prstGeom prst="rect">
            <a:avLst/>
          </a:prstGeom>
          <a:noFill/>
          <a:ln>
            <a:noFill/>
          </a:ln>
          <a:effectLst>
            <a:outerShdw blurRad="57150" rotWithShape="0" algn="bl" dir="5400000" dist="19050">
              <a:srgbClr val="B7B7B7">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What do they think about providing their financial details?</a:t>
            </a:r>
            <a:endParaRPr sz="2400">
              <a:solidFill>
                <a:srgbClr val="0070BC"/>
              </a:solidFill>
              <a:latin typeface="Bitter"/>
              <a:ea typeface="Bitter"/>
              <a:cs typeface="Bitter"/>
              <a:sym typeface="Bitter"/>
            </a:endParaRPr>
          </a:p>
        </p:txBody>
      </p:sp>
      <p:sp>
        <p:nvSpPr>
          <p:cNvPr id="314" name="Google Shape;314;p50"/>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15" name="Google Shape;315;p50"/>
          <p:cNvSpPr txBox="1"/>
          <p:nvPr/>
        </p:nvSpPr>
        <p:spPr>
          <a:xfrm>
            <a:off x="221750" y="1386650"/>
            <a:ext cx="46374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Split reactions;</a:t>
            </a:r>
            <a:endParaRPr b="1" sz="1800">
              <a:solidFill>
                <a:srgbClr val="24292E"/>
              </a:solidFill>
              <a:latin typeface="Source Sans Pro"/>
              <a:ea typeface="Source Sans Pro"/>
              <a:cs typeface="Source Sans Pro"/>
              <a:sym typeface="Source Sans Pro"/>
            </a:endParaRPr>
          </a:p>
          <a:p>
            <a:pPr indent="-317500" lvl="0" marL="457200" rtl="0" algn="l">
              <a:lnSpc>
                <a:spcPct val="115000"/>
              </a:lnSpc>
              <a:spcBef>
                <a:spcPts val="1200"/>
              </a:spcBef>
              <a:spcAft>
                <a:spcPts val="120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“I’m just a veteran on SS… I’m 74 years old, I don’t have child care, clothing, and transportation… so I guess I’d have to muddle through all of this. Stocks, bonds, and real estate, if I had all of that, I wouldn’t be asking for help. I can understand where they’re coming from… and it’s just um… something I don’t care to do. I’d rather just pay. It just seems overwhelming.”</a:t>
            </a:r>
            <a:endParaRPr>
              <a:solidFill>
                <a:srgbClr val="24292E"/>
              </a:solidFill>
              <a:latin typeface="Source Sans Pro"/>
              <a:ea typeface="Source Sans Pro"/>
              <a:cs typeface="Source Sans Pro"/>
              <a:sym typeface="Source Sans Pro"/>
            </a:endParaRPr>
          </a:p>
        </p:txBody>
      </p:sp>
      <p:pic>
        <p:nvPicPr>
          <p:cNvPr id="316" name="Google Shape;316;p50"/>
          <p:cNvPicPr preferRelativeResize="0"/>
          <p:nvPr/>
        </p:nvPicPr>
        <p:blipFill>
          <a:blip r:embed="rId3">
            <a:alphaModFix/>
          </a:blip>
          <a:stretch>
            <a:fillRect/>
          </a:stretch>
        </p:blipFill>
        <p:spPr>
          <a:xfrm>
            <a:off x="5156450" y="1548475"/>
            <a:ext cx="3698099" cy="2374926"/>
          </a:xfrm>
          <a:prstGeom prst="rect">
            <a:avLst/>
          </a:prstGeom>
          <a:noFill/>
          <a:ln>
            <a:noFill/>
          </a:ln>
          <a:effectLst>
            <a:outerShdw blurRad="57150" rotWithShape="0" algn="bl" dir="5400000" dist="19050">
              <a:srgbClr val="B7B7B7">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Would Veterans be able to easily provide their spouse's employment and income information?</a:t>
            </a:r>
            <a:endParaRPr sz="2400">
              <a:solidFill>
                <a:srgbClr val="0070BC"/>
              </a:solidFill>
              <a:latin typeface="Bitter"/>
              <a:ea typeface="Bitter"/>
              <a:cs typeface="Bitter"/>
              <a:sym typeface="Bitter"/>
            </a:endParaRPr>
          </a:p>
        </p:txBody>
      </p:sp>
      <p:sp>
        <p:nvSpPr>
          <p:cNvPr id="322" name="Google Shape;322;p51"/>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23" name="Google Shape;323;p51"/>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Sometimes;</a:t>
            </a:r>
            <a:endParaRPr b="1"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Most participants stated that they would know their spouse’s employment details, but would estimate or ask for assistance for income information</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Participants’ comfort level varied around providing their spouse’s information</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10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Some were open to including it and understood why it was necessary, but others felt uncomfortable and unsure about why that information was required</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0"/>
              </a:spcBef>
              <a:spcAft>
                <a:spcPts val="120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One participant said they understood debts are “married”, but thought education debts should be an exception</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Is it clear to Veterans why they need to provide their financial information?</a:t>
            </a:r>
            <a:endParaRPr sz="2400">
              <a:solidFill>
                <a:srgbClr val="0070BC"/>
              </a:solidFill>
              <a:latin typeface="Bitter"/>
              <a:ea typeface="Bitter"/>
              <a:cs typeface="Bitter"/>
              <a:sym typeface="Bitter"/>
            </a:endParaRPr>
          </a:p>
        </p:txBody>
      </p:sp>
      <p:sp>
        <p:nvSpPr>
          <p:cNvPr id="329" name="Google Shape;329;p52"/>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30" name="Google Shape;330;p52"/>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Generally yes,</a:t>
            </a:r>
            <a:r>
              <a:rPr lang="en" sz="1800">
                <a:solidFill>
                  <a:srgbClr val="24292E"/>
                </a:solidFill>
                <a:latin typeface="Source Sans Pro"/>
                <a:ea typeface="Source Sans Pro"/>
                <a:cs typeface="Source Sans Pro"/>
                <a:sym typeface="Source Sans Pro"/>
              </a:rPr>
              <a:t> but they still </a:t>
            </a:r>
            <a:r>
              <a:rPr i="1" lang="en" sz="1800">
                <a:solidFill>
                  <a:srgbClr val="24292E"/>
                </a:solidFill>
                <a:latin typeface="Source Sans Pro"/>
                <a:ea typeface="Source Sans Pro"/>
                <a:cs typeface="Source Sans Pro"/>
                <a:sym typeface="Source Sans Pro"/>
              </a:rPr>
              <a:t>really</a:t>
            </a:r>
            <a:r>
              <a:rPr lang="en" sz="1800">
                <a:solidFill>
                  <a:srgbClr val="24292E"/>
                </a:solidFill>
                <a:latin typeface="Source Sans Pro"/>
                <a:ea typeface="Source Sans Pro"/>
                <a:cs typeface="Source Sans Pro"/>
                <a:sym typeface="Source Sans Pro"/>
              </a:rPr>
              <a:t> don’t like it.</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Most participants were able to identify why they’d be asked for their financial information for the sake of requesting financial assistance, but most felt like the form asked for too much detail </a:t>
            </a:r>
            <a:endParaRPr sz="1800">
              <a:solidFill>
                <a:srgbClr val="24292E"/>
              </a:solidFill>
              <a:latin typeface="Source Sans Pro"/>
              <a:ea typeface="Source Sans Pro"/>
              <a:cs typeface="Source Sans Pro"/>
              <a:sym typeface="Source Sans Pro"/>
            </a:endParaRPr>
          </a:p>
          <a:p>
            <a:pPr indent="-317500" lvl="1" marL="914400" rtl="0" algn="l">
              <a:lnSpc>
                <a:spcPct val="115000"/>
              </a:lnSpc>
              <a:spcBef>
                <a:spcPts val="1200"/>
              </a:spcBef>
              <a:spcAft>
                <a:spcPts val="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“I am becoming aware of the fact that the VA is no different than going to a bank - it’s a little intimidating to me that the VA would be asking me all of these questions as a senior citizen.”</a:t>
            </a:r>
            <a:endParaRPr>
              <a:solidFill>
                <a:srgbClr val="24292E"/>
              </a:solidFill>
              <a:latin typeface="Source Sans Pro"/>
              <a:ea typeface="Source Sans Pro"/>
              <a:cs typeface="Source Sans Pro"/>
              <a:sym typeface="Source Sans Pro"/>
            </a:endParaRPr>
          </a:p>
          <a:p>
            <a:pPr indent="-317500" lvl="1" marL="914400" rtl="0" algn="l">
              <a:lnSpc>
                <a:spcPct val="115000"/>
              </a:lnSpc>
              <a:spcBef>
                <a:spcPts val="1000"/>
              </a:spcBef>
              <a:spcAft>
                <a:spcPts val="120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“If this is what I have to do, I prefer not to. I could answer all these questions but I don’t see the relevancy. It’s not like I’m asking for a car loan.”</a:t>
            </a:r>
            <a:endParaRPr>
              <a:solidFill>
                <a:srgbClr val="24292E"/>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Is it clear to Veterans why they need to provide their financial information?</a:t>
            </a:r>
            <a:endParaRPr sz="2400">
              <a:solidFill>
                <a:srgbClr val="0070BC"/>
              </a:solidFill>
              <a:latin typeface="Bitter"/>
              <a:ea typeface="Bitter"/>
              <a:cs typeface="Bitter"/>
              <a:sym typeface="Bitter"/>
            </a:endParaRPr>
          </a:p>
        </p:txBody>
      </p:sp>
      <p:sp>
        <p:nvSpPr>
          <p:cNvPr id="336" name="Google Shape;336;p53"/>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37" name="Google Shape;337;p53"/>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Generally yes,</a:t>
            </a:r>
            <a:r>
              <a:rPr lang="en" sz="1800">
                <a:solidFill>
                  <a:srgbClr val="24292E"/>
                </a:solidFill>
                <a:latin typeface="Source Sans Pro"/>
                <a:ea typeface="Source Sans Pro"/>
                <a:cs typeface="Source Sans Pro"/>
                <a:sym typeface="Source Sans Pro"/>
              </a:rPr>
              <a:t> but they still </a:t>
            </a:r>
            <a:r>
              <a:rPr i="1" lang="en" sz="1800">
                <a:solidFill>
                  <a:srgbClr val="24292E"/>
                </a:solidFill>
                <a:latin typeface="Source Sans Pro"/>
                <a:ea typeface="Source Sans Pro"/>
                <a:cs typeface="Source Sans Pro"/>
                <a:sym typeface="Source Sans Pro"/>
              </a:rPr>
              <a:t>really</a:t>
            </a:r>
            <a:r>
              <a:rPr lang="en" sz="1800">
                <a:solidFill>
                  <a:srgbClr val="24292E"/>
                </a:solidFill>
                <a:latin typeface="Source Sans Pro"/>
                <a:ea typeface="Source Sans Pro"/>
                <a:cs typeface="Source Sans Pro"/>
                <a:sym typeface="Source Sans Pro"/>
              </a:rPr>
              <a:t> don’t like it.</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Most participants could articulate how providing their income and expenses would affect their outcome, however a few participants believed that providing expenses could count against them</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120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Several participants were extremely uncomfortable providing information about assets, believing that VA would repossess, put liens against, or ask them to sell their cars and other assets</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4"/>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Is it clear to Veterans why they need to provide their financial information?</a:t>
            </a:r>
            <a:endParaRPr sz="2400">
              <a:solidFill>
                <a:srgbClr val="0070BC"/>
              </a:solidFill>
              <a:latin typeface="Bitter"/>
              <a:ea typeface="Bitter"/>
              <a:cs typeface="Bitter"/>
              <a:sym typeface="Bitter"/>
            </a:endParaRPr>
          </a:p>
        </p:txBody>
      </p:sp>
      <p:sp>
        <p:nvSpPr>
          <p:cNvPr id="343" name="Google Shape;343;p54"/>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44" name="Google Shape;344;p54"/>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Generally yes,</a:t>
            </a:r>
            <a:r>
              <a:rPr lang="en" sz="1800">
                <a:solidFill>
                  <a:srgbClr val="24292E"/>
                </a:solidFill>
                <a:latin typeface="Source Sans Pro"/>
                <a:ea typeface="Source Sans Pro"/>
                <a:cs typeface="Source Sans Pro"/>
                <a:sym typeface="Source Sans Pro"/>
              </a:rPr>
              <a:t> but they still </a:t>
            </a:r>
            <a:r>
              <a:rPr i="1" lang="en" sz="1800">
                <a:solidFill>
                  <a:srgbClr val="24292E"/>
                </a:solidFill>
                <a:latin typeface="Source Sans Pro"/>
                <a:ea typeface="Source Sans Pro"/>
                <a:cs typeface="Source Sans Pro"/>
                <a:sym typeface="Source Sans Pro"/>
              </a:rPr>
              <a:t>really</a:t>
            </a:r>
            <a:r>
              <a:rPr lang="en" sz="1800">
                <a:solidFill>
                  <a:srgbClr val="24292E"/>
                </a:solidFill>
                <a:latin typeface="Source Sans Pro"/>
                <a:ea typeface="Source Sans Pro"/>
                <a:cs typeface="Source Sans Pro"/>
                <a:sym typeface="Source Sans Pro"/>
              </a:rPr>
              <a:t> don’t like it.</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A few participants noted that they would be wary of providing information about family heirlooms or items they’ve owned for a long time</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When it comes to providing values, several participants said they would omit or otherwise devalue their assets for a more favorable outcome or to preserve their privacy</a:t>
            </a:r>
            <a:endParaRPr sz="1800">
              <a:solidFill>
                <a:srgbClr val="24292E"/>
              </a:solidFill>
              <a:latin typeface="Source Sans Pro"/>
              <a:ea typeface="Source Sans Pro"/>
              <a:cs typeface="Source Sans Pro"/>
              <a:sym typeface="Source Sans Pro"/>
            </a:endParaRPr>
          </a:p>
          <a:p>
            <a:pPr indent="-317500" lvl="1" marL="914400" rtl="0" algn="l">
              <a:lnSpc>
                <a:spcPct val="115000"/>
              </a:lnSpc>
              <a:spcBef>
                <a:spcPts val="0"/>
              </a:spcBef>
              <a:spcAft>
                <a:spcPts val="120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"If I were doing it for real, I don’t think I would include my other assets. It’s not anybody’s business, and I don’t want anyone repossessing my jewelry.”</a:t>
            </a:r>
            <a:endParaRPr>
              <a:solidFill>
                <a:srgbClr val="24292E"/>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8"/>
          <p:cNvPicPr preferRelativeResize="0"/>
          <p:nvPr/>
        </p:nvPicPr>
        <p:blipFill>
          <a:blip r:embed="rId3">
            <a:alphaModFix/>
          </a:blip>
          <a:stretch>
            <a:fillRect/>
          </a:stretch>
        </p:blipFill>
        <p:spPr>
          <a:xfrm>
            <a:off x="5118225" y="1541375"/>
            <a:ext cx="3508051" cy="2909449"/>
          </a:xfrm>
          <a:prstGeom prst="rect">
            <a:avLst/>
          </a:prstGeom>
          <a:noFill/>
          <a:ln>
            <a:noFill/>
          </a:ln>
          <a:effectLst>
            <a:outerShdw blurRad="57150" rotWithShape="0" algn="bl" dir="5400000" dist="19050">
              <a:srgbClr val="B7B7B7">
                <a:alpha val="50000"/>
              </a:srgbClr>
            </a:outerShdw>
          </a:effectLst>
        </p:spPr>
      </p:pic>
      <p:sp>
        <p:nvSpPr>
          <p:cNvPr id="140" name="Google Shape;140;p28"/>
          <p:cNvSpPr txBox="1"/>
          <p:nvPr/>
        </p:nvSpPr>
        <p:spPr>
          <a:xfrm>
            <a:off x="221750" y="677975"/>
            <a:ext cx="8404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Interpreting  and selecting  debts</a:t>
            </a:r>
            <a:endParaRPr sz="2400">
              <a:solidFill>
                <a:srgbClr val="0070BC"/>
              </a:solidFill>
              <a:latin typeface="Bitter"/>
              <a:ea typeface="Bitter"/>
              <a:cs typeface="Bitter"/>
              <a:sym typeface="Bitter"/>
            </a:endParaRPr>
          </a:p>
        </p:txBody>
      </p:sp>
      <p:sp>
        <p:nvSpPr>
          <p:cNvPr id="141" name="Google Shape;141;p28"/>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42" name="Google Shape;142;p28"/>
          <p:cNvSpPr txBox="1"/>
          <p:nvPr/>
        </p:nvSpPr>
        <p:spPr>
          <a:xfrm>
            <a:off x="221750" y="1386650"/>
            <a:ext cx="45420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Multiple participants initially selected the first card for ‘compensation + pension’ debt </a:t>
            </a:r>
            <a:endParaRPr b="1"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This could be because they didn’t understand that the scenario was for post-9/11 GI Bill debts or they assumed they would want assistance for all available debts</a:t>
            </a:r>
            <a:endParaRPr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Multiple people were confused by the Post-9/11 GI Bill debts being split, while others preferred it</a:t>
            </a:r>
            <a:endParaRPr b="1" sz="1600">
              <a:solidFill>
                <a:srgbClr val="454454"/>
              </a:solidFill>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nvSpPr>
        <p:spPr>
          <a:xfrm>
            <a:off x="221750" y="601775"/>
            <a:ext cx="57861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Do Veterans understand each resolution option and the impact each one has on the form's processing order?</a:t>
            </a:r>
            <a:endParaRPr sz="2400">
              <a:solidFill>
                <a:srgbClr val="0070BC"/>
              </a:solidFill>
              <a:latin typeface="Bitter"/>
              <a:ea typeface="Bitter"/>
              <a:cs typeface="Bitter"/>
              <a:sym typeface="Bitter"/>
            </a:endParaRPr>
          </a:p>
        </p:txBody>
      </p:sp>
      <p:sp>
        <p:nvSpPr>
          <p:cNvPr id="350" name="Google Shape;350;p55"/>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51" name="Google Shape;351;p55"/>
          <p:cNvSpPr txBox="1"/>
          <p:nvPr/>
        </p:nvSpPr>
        <p:spPr>
          <a:xfrm>
            <a:off x="221750" y="1767650"/>
            <a:ext cx="51402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4292E"/>
                </a:solidFill>
                <a:latin typeface="Source Sans Pro"/>
                <a:ea typeface="Source Sans Pro"/>
                <a:cs typeface="Source Sans Pro"/>
                <a:sym typeface="Source Sans Pro"/>
              </a:rPr>
              <a:t>Most understood the resolution types available, however:</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3 participants were confused why they were being asked to select resolutions multiple times</a:t>
            </a:r>
            <a:endParaRPr sz="1800">
              <a:solidFill>
                <a:srgbClr val="24292E"/>
              </a:solidFill>
              <a:latin typeface="Source Sans Pro"/>
              <a:ea typeface="Source Sans Pro"/>
              <a:cs typeface="Source Sans Pro"/>
              <a:sym typeface="Source Sans Pro"/>
            </a:endParaRPr>
          </a:p>
          <a:p>
            <a:pPr indent="-317500" lvl="1" marL="914400" rtl="0" algn="l">
              <a:lnSpc>
                <a:spcPct val="115000"/>
              </a:lnSpc>
              <a:spcBef>
                <a:spcPts val="0"/>
              </a:spcBef>
              <a:spcAft>
                <a:spcPts val="120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“Uhh ok… in other words, they didn’t like my response! Is that what happened? I would probably try to find the reason that it went back to this screen.”</a:t>
            </a:r>
            <a:endParaRPr>
              <a:solidFill>
                <a:srgbClr val="24292E"/>
              </a:solidFill>
              <a:latin typeface="Source Sans Pro"/>
              <a:ea typeface="Source Sans Pro"/>
              <a:cs typeface="Source Sans Pro"/>
              <a:sym typeface="Source Sans Pro"/>
            </a:endParaRPr>
          </a:p>
        </p:txBody>
      </p:sp>
      <p:pic>
        <p:nvPicPr>
          <p:cNvPr id="352" name="Google Shape;352;p55"/>
          <p:cNvPicPr preferRelativeResize="0"/>
          <p:nvPr/>
        </p:nvPicPr>
        <p:blipFill>
          <a:blip r:embed="rId3">
            <a:alphaModFix/>
          </a:blip>
          <a:stretch>
            <a:fillRect/>
          </a:stretch>
        </p:blipFill>
        <p:spPr>
          <a:xfrm>
            <a:off x="6156450" y="580700"/>
            <a:ext cx="2814151" cy="4562797"/>
          </a:xfrm>
          <a:prstGeom prst="rect">
            <a:avLst/>
          </a:prstGeom>
          <a:noFill/>
          <a:ln>
            <a:noFill/>
          </a:ln>
          <a:effectLst>
            <a:outerShdw blurRad="57150" rotWithShape="0" algn="bl" dir="5400000" dist="19050">
              <a:srgbClr val="B7B7B7">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6"/>
          <p:cNvSpPr txBox="1"/>
          <p:nvPr/>
        </p:nvSpPr>
        <p:spPr>
          <a:xfrm>
            <a:off x="221750" y="601775"/>
            <a:ext cx="57861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Do Veterans understand each resolution option and the impact each one has on the form's processing order?</a:t>
            </a:r>
            <a:endParaRPr sz="2400">
              <a:solidFill>
                <a:srgbClr val="0070BC"/>
              </a:solidFill>
              <a:latin typeface="Bitter"/>
              <a:ea typeface="Bitter"/>
              <a:cs typeface="Bitter"/>
              <a:sym typeface="Bitter"/>
            </a:endParaRPr>
          </a:p>
        </p:txBody>
      </p:sp>
      <p:sp>
        <p:nvSpPr>
          <p:cNvPr id="358" name="Google Shape;358;p56"/>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59" name="Google Shape;359;p56"/>
          <p:cNvSpPr txBox="1"/>
          <p:nvPr/>
        </p:nvSpPr>
        <p:spPr>
          <a:xfrm>
            <a:off x="221750" y="1767650"/>
            <a:ext cx="54795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4292E"/>
                </a:solidFill>
                <a:latin typeface="Source Sans Pro"/>
                <a:ea typeface="Source Sans Pro"/>
                <a:cs typeface="Source Sans Pro"/>
                <a:sym typeface="Source Sans Pro"/>
              </a:rPr>
              <a:t>Most understood the resolution types available, however:</a:t>
            </a:r>
            <a:endParaRPr>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Multiple participants wanted to select waiver as their first option and wondered what the next step would be if the waiver was denied; there was interest in selecting multiple resolution options </a:t>
            </a:r>
            <a:endParaRPr sz="1800">
              <a:solidFill>
                <a:srgbClr val="24292E"/>
              </a:solidFill>
              <a:latin typeface="Source Sans Pro"/>
              <a:ea typeface="Source Sans Pro"/>
              <a:cs typeface="Source Sans Pro"/>
              <a:sym typeface="Source Sans Pro"/>
            </a:endParaRPr>
          </a:p>
          <a:p>
            <a:pPr indent="-317500" lvl="1" marL="914400" rtl="0" algn="l">
              <a:lnSpc>
                <a:spcPct val="115000"/>
              </a:lnSpc>
              <a:spcBef>
                <a:spcPts val="1000"/>
              </a:spcBef>
              <a:spcAft>
                <a:spcPts val="120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“If I request a waiver first, my question is… ok if you don’t allow a waiver, then uh… do we get to negotiate one of my other two options?”</a:t>
            </a:r>
            <a:endParaRPr sz="1800">
              <a:solidFill>
                <a:srgbClr val="24292E"/>
              </a:solidFill>
              <a:latin typeface="Source Sans Pro"/>
              <a:ea typeface="Source Sans Pro"/>
              <a:cs typeface="Source Sans Pro"/>
              <a:sym typeface="Source Sans Pro"/>
            </a:endParaRPr>
          </a:p>
        </p:txBody>
      </p:sp>
      <p:pic>
        <p:nvPicPr>
          <p:cNvPr id="360" name="Google Shape;360;p56"/>
          <p:cNvPicPr preferRelativeResize="0"/>
          <p:nvPr/>
        </p:nvPicPr>
        <p:blipFill>
          <a:blip r:embed="rId3">
            <a:alphaModFix/>
          </a:blip>
          <a:stretch>
            <a:fillRect/>
          </a:stretch>
        </p:blipFill>
        <p:spPr>
          <a:xfrm>
            <a:off x="6156450" y="580700"/>
            <a:ext cx="2814151" cy="4562797"/>
          </a:xfrm>
          <a:prstGeom prst="rect">
            <a:avLst/>
          </a:prstGeom>
          <a:noFill/>
          <a:ln>
            <a:noFill/>
          </a:ln>
          <a:effectLst>
            <a:outerShdw blurRad="57150" rotWithShape="0" algn="bl" dir="5400000" dist="19050">
              <a:srgbClr val="B7B7B7">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What do Veterans expect to do if they need to submit the form with revisions?</a:t>
            </a:r>
            <a:endParaRPr sz="2400">
              <a:solidFill>
                <a:srgbClr val="0070BC"/>
              </a:solidFill>
              <a:latin typeface="Bitter"/>
              <a:ea typeface="Bitter"/>
              <a:cs typeface="Bitter"/>
              <a:sym typeface="Bitter"/>
            </a:endParaRPr>
          </a:p>
        </p:txBody>
      </p:sp>
      <p:sp>
        <p:nvSpPr>
          <p:cNvPr id="366" name="Google Shape;366;p57"/>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67" name="Google Shape;367;p57"/>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4292E"/>
                </a:solidFill>
                <a:latin typeface="Source Sans Pro"/>
                <a:ea typeface="Source Sans Pro"/>
                <a:cs typeface="Source Sans Pro"/>
                <a:sym typeface="Source Sans Pro"/>
              </a:rPr>
              <a:t>Veterans expressed multiple ways they’d expect to revise their submission, with most wanting to make edits using a digital format</a:t>
            </a:r>
            <a:endParaRPr sz="1800">
              <a:solidFill>
                <a:srgbClr val="24292E"/>
              </a:solidFill>
              <a:latin typeface="Source Sans Pro"/>
              <a:ea typeface="Source Sans Pro"/>
              <a:cs typeface="Source Sans Pro"/>
              <a:sym typeface="Source Sans Pro"/>
            </a:endParaRPr>
          </a:p>
          <a:p>
            <a:pPr indent="-317500" lvl="0" marL="457200" rtl="0" algn="l">
              <a:lnSpc>
                <a:spcPct val="115000"/>
              </a:lnSpc>
              <a:spcBef>
                <a:spcPts val="1200"/>
              </a:spcBef>
              <a:spcAft>
                <a:spcPts val="0"/>
              </a:spcAft>
              <a:buClr>
                <a:srgbClr val="24292E"/>
              </a:buClr>
              <a:buSzPts val="1400"/>
              <a:buFont typeface="Source Sans Pro"/>
              <a:buChar char="●"/>
            </a:pPr>
            <a:r>
              <a:rPr lang="en" sz="1800">
                <a:solidFill>
                  <a:srgbClr val="24292E"/>
                </a:solidFill>
                <a:latin typeface="Source Sans Pro"/>
                <a:ea typeface="Source Sans Pro"/>
                <a:cs typeface="Source Sans Pro"/>
                <a:sym typeface="Source Sans Pro"/>
              </a:rPr>
              <a:t>4 wanted to be able to go back and directly edit their form submission in a more streamlined way so they didn’t have to fill the entire form out again</a:t>
            </a:r>
            <a:endParaRPr sz="1800">
              <a:solidFill>
                <a:srgbClr val="24292E"/>
              </a:solidFill>
              <a:latin typeface="Source Sans Pro"/>
              <a:ea typeface="Source Sans Pro"/>
              <a:cs typeface="Source Sans Pro"/>
              <a:sym typeface="Source Sans Pro"/>
            </a:endParaRPr>
          </a:p>
          <a:p>
            <a:pPr indent="-317500" lvl="0" marL="457200" rtl="0" algn="l">
              <a:lnSpc>
                <a:spcPct val="115000"/>
              </a:lnSpc>
              <a:spcBef>
                <a:spcPts val="1200"/>
              </a:spcBef>
              <a:spcAft>
                <a:spcPts val="0"/>
              </a:spcAft>
              <a:buClr>
                <a:srgbClr val="24292E"/>
              </a:buClr>
              <a:buSzPts val="1400"/>
              <a:buFont typeface="Source Sans Pro"/>
              <a:buChar char="●"/>
            </a:pPr>
            <a:r>
              <a:rPr lang="en" sz="1800">
                <a:solidFill>
                  <a:srgbClr val="24292E"/>
                </a:solidFill>
                <a:latin typeface="Source Sans Pro"/>
                <a:ea typeface="Source Sans Pro"/>
                <a:cs typeface="Source Sans Pro"/>
                <a:sym typeface="Source Sans Pro"/>
              </a:rPr>
              <a:t>3 wanted to be able to submit a followup statement/addendum </a:t>
            </a:r>
            <a:endParaRPr sz="1800">
              <a:solidFill>
                <a:srgbClr val="24292E"/>
              </a:solidFill>
              <a:latin typeface="Source Sans Pro"/>
              <a:ea typeface="Source Sans Pro"/>
              <a:cs typeface="Source Sans Pro"/>
              <a:sym typeface="Source Sans Pro"/>
            </a:endParaRPr>
          </a:p>
          <a:p>
            <a:pPr indent="-292100" lvl="1" marL="914400" rtl="0" algn="l">
              <a:lnSpc>
                <a:spcPct val="115000"/>
              </a:lnSpc>
              <a:spcBef>
                <a:spcPts val="0"/>
              </a:spcBef>
              <a:spcAft>
                <a:spcPts val="0"/>
              </a:spcAft>
              <a:buClr>
                <a:srgbClr val="24292E"/>
              </a:buClr>
              <a:buSzPts val="1000"/>
              <a:buFont typeface="Source Sans Pro"/>
              <a:buChar char="○"/>
            </a:pPr>
            <a:r>
              <a:rPr lang="en">
                <a:solidFill>
                  <a:srgbClr val="24292E"/>
                </a:solidFill>
                <a:latin typeface="Source Sans Pro"/>
                <a:ea typeface="Source Sans Pro"/>
                <a:cs typeface="Source Sans Pro"/>
                <a:sym typeface="Source Sans Pro"/>
              </a:rPr>
              <a:t>“Going through everything, multiple copies, would rather be short, sweet, and to the point. Say there's a change to the income and describe the change to the income and then a submit button.”</a:t>
            </a:r>
            <a:endParaRPr>
              <a:solidFill>
                <a:srgbClr val="24292E"/>
              </a:solidFill>
              <a:latin typeface="Source Sans Pro"/>
              <a:ea typeface="Source Sans Pro"/>
              <a:cs typeface="Source Sans Pro"/>
              <a:sym typeface="Source Sans Pro"/>
            </a:endParaRPr>
          </a:p>
          <a:p>
            <a:pPr indent="-317500" lvl="0" marL="457200" rtl="0" algn="l">
              <a:lnSpc>
                <a:spcPct val="115000"/>
              </a:lnSpc>
              <a:spcBef>
                <a:spcPts val="1200"/>
              </a:spcBef>
              <a:spcAft>
                <a:spcPts val="1200"/>
              </a:spcAft>
              <a:buClr>
                <a:srgbClr val="24292E"/>
              </a:buClr>
              <a:buSzPts val="1400"/>
              <a:buFont typeface="Source Sans Pro"/>
              <a:buChar char="●"/>
            </a:pPr>
            <a:r>
              <a:rPr lang="en" sz="1800">
                <a:solidFill>
                  <a:srgbClr val="24292E"/>
                </a:solidFill>
                <a:latin typeface="Source Sans Pro"/>
                <a:ea typeface="Source Sans Pro"/>
                <a:cs typeface="Source Sans Pro"/>
                <a:sym typeface="Source Sans Pro"/>
              </a:rPr>
              <a:t>1 participant was worried that resubmitting the form with changes would put her at “the bottom of the list” </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Are Veterans able to easily use the new list loop component?</a:t>
            </a:r>
            <a:endParaRPr sz="2400">
              <a:solidFill>
                <a:srgbClr val="0070BC"/>
              </a:solidFill>
              <a:latin typeface="Bitter"/>
              <a:ea typeface="Bitter"/>
              <a:cs typeface="Bitter"/>
              <a:sym typeface="Bitter"/>
            </a:endParaRPr>
          </a:p>
        </p:txBody>
      </p:sp>
      <p:sp>
        <p:nvSpPr>
          <p:cNvPr id="373" name="Google Shape;373;p58"/>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74" name="Google Shape;374;p58"/>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Overwhelmingly no; </a:t>
            </a:r>
            <a:r>
              <a:rPr lang="en" sz="1800">
                <a:solidFill>
                  <a:srgbClr val="24292E"/>
                </a:solidFill>
                <a:latin typeface="Source Sans Pro"/>
                <a:ea typeface="Source Sans Pro"/>
                <a:cs typeface="Source Sans Pro"/>
                <a:sym typeface="Source Sans Pro"/>
              </a:rPr>
              <a:t>Veterans were able to input their data and complete the form, but they consistently misunderstood the capabilities of the list loop pattern</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Most participants struggled with the type ahead component within the list loop cards</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Most participants did not realize that they would see suggested options once they started typing. This led to some participants hesitating for extended periods while thinking of options</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Nearly all participants thought they had to choose one of the suggestions given; they did not realize they could enter their own option into the field</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Several participants would type in a few letters and then browse the suggestions in the dropdown</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Are Veterans able to easily use the new list loop component?</a:t>
            </a:r>
            <a:endParaRPr sz="2400">
              <a:solidFill>
                <a:srgbClr val="0070BC"/>
              </a:solidFill>
              <a:latin typeface="Bitter"/>
              <a:ea typeface="Bitter"/>
              <a:cs typeface="Bitter"/>
              <a:sym typeface="Bitter"/>
            </a:endParaRPr>
          </a:p>
        </p:txBody>
      </p:sp>
      <p:sp>
        <p:nvSpPr>
          <p:cNvPr id="380" name="Google Shape;380;p59"/>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81" name="Google Shape;381;p59"/>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92E"/>
                </a:solidFill>
                <a:latin typeface="Source Sans Pro"/>
                <a:ea typeface="Source Sans Pro"/>
                <a:cs typeface="Source Sans Pro"/>
                <a:sym typeface="Source Sans Pro"/>
              </a:rPr>
              <a:t>Overwhelmingly no; </a:t>
            </a:r>
            <a:r>
              <a:rPr lang="en" sz="1800">
                <a:solidFill>
                  <a:srgbClr val="24292E"/>
                </a:solidFill>
                <a:latin typeface="Source Sans Pro"/>
                <a:ea typeface="Source Sans Pro"/>
                <a:cs typeface="Source Sans Pro"/>
                <a:sym typeface="Source Sans Pro"/>
              </a:rPr>
              <a:t>Veterans were able to input their data and complete the form, but they consistently misunderstood the capabilities of the list loop pattern</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One participant typed single letters individually to see if he “missed anything”</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A few participants ignored the save button on the list loop cards, sometimes having several open and unsaved at once before continuing</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Several participants noted a few areas where entering their information in separately was labor intensive (e.g. individual credit cards and utilities)</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What do Veterans expect to do after they've submitted their request?</a:t>
            </a:r>
            <a:endParaRPr sz="2400">
              <a:solidFill>
                <a:srgbClr val="0070BC"/>
              </a:solidFill>
              <a:latin typeface="Bitter"/>
              <a:ea typeface="Bitter"/>
              <a:cs typeface="Bitter"/>
              <a:sym typeface="Bitter"/>
            </a:endParaRPr>
          </a:p>
          <a:p>
            <a:pPr indent="0" lvl="0" marL="0" rtl="0" algn="l">
              <a:spcBef>
                <a:spcPts val="0"/>
              </a:spcBef>
              <a:spcAft>
                <a:spcPts val="0"/>
              </a:spcAft>
              <a:buNone/>
            </a:pPr>
            <a:r>
              <a:t/>
            </a:r>
            <a:endParaRPr sz="2400">
              <a:solidFill>
                <a:srgbClr val="0070BC"/>
              </a:solidFill>
              <a:latin typeface="Bitter"/>
              <a:ea typeface="Bitter"/>
              <a:cs typeface="Bitter"/>
              <a:sym typeface="Bitter"/>
            </a:endParaRPr>
          </a:p>
        </p:txBody>
      </p:sp>
      <p:sp>
        <p:nvSpPr>
          <p:cNvPr id="387" name="Google Shape;387;p60"/>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88" name="Google Shape;388;p60"/>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4292E"/>
                </a:solidFill>
                <a:latin typeface="Source Sans Pro"/>
                <a:ea typeface="Source Sans Pro"/>
                <a:cs typeface="Source Sans Pro"/>
                <a:sym typeface="Source Sans Pro"/>
              </a:rPr>
              <a:t>A majority of Veterans expect a confirmation or notification, including:</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A follow-up timeline and number (5)</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6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Email notification (4)</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6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An application/reference number (3)</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6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A copy of the submission (4)</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6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Full document download (3)</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6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Screenshots of the form (1) </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6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When asked what they’d do next, we heard things like:</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6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"Pray", "Go drink a beer", "Go lay down", "Congratulations, you lived!"</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What communications do Veterans expect to receive about their request?</a:t>
            </a:r>
            <a:endParaRPr sz="2400">
              <a:solidFill>
                <a:srgbClr val="0070BC"/>
              </a:solidFill>
              <a:latin typeface="Bitter"/>
              <a:ea typeface="Bitter"/>
              <a:cs typeface="Bitter"/>
              <a:sym typeface="Bitter"/>
            </a:endParaRPr>
          </a:p>
          <a:p>
            <a:pPr indent="0" lvl="0" marL="0" rtl="0" algn="l">
              <a:spcBef>
                <a:spcPts val="0"/>
              </a:spcBef>
              <a:spcAft>
                <a:spcPts val="0"/>
              </a:spcAft>
              <a:buNone/>
            </a:pPr>
            <a:r>
              <a:t/>
            </a:r>
            <a:endParaRPr sz="2400">
              <a:solidFill>
                <a:srgbClr val="0070BC"/>
              </a:solidFill>
              <a:latin typeface="Bitter"/>
              <a:ea typeface="Bitter"/>
              <a:cs typeface="Bitter"/>
              <a:sym typeface="Bitter"/>
            </a:endParaRPr>
          </a:p>
        </p:txBody>
      </p:sp>
      <p:sp>
        <p:nvSpPr>
          <p:cNvPr id="394" name="Google Shape;394;p61"/>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395" name="Google Shape;395;p61"/>
          <p:cNvSpPr txBox="1"/>
          <p:nvPr/>
        </p:nvSpPr>
        <p:spPr>
          <a:xfrm>
            <a:off x="221750" y="1386650"/>
            <a:ext cx="8705100" cy="32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4292E"/>
                </a:solidFill>
                <a:latin typeface="Source Sans Pro"/>
                <a:ea typeface="Source Sans Pro"/>
                <a:cs typeface="Source Sans Pro"/>
                <a:sym typeface="Source Sans Pro"/>
              </a:rPr>
              <a:t>A majority of Veterans expected to receive communication about their request via email</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6 participants mentioned receiving email communications after submitting the form</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8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Many participants mentioned follow-up communication from VA so they had peace of mind that their request was being processed </a:t>
            </a:r>
            <a:endParaRPr sz="1800">
              <a:solidFill>
                <a:srgbClr val="24292E"/>
              </a:solidFill>
              <a:latin typeface="Source Sans Pro"/>
              <a:ea typeface="Source Sans Pro"/>
              <a:cs typeface="Source Sans Pro"/>
              <a:sym typeface="Source Sans Pro"/>
            </a:endParaRPr>
          </a:p>
          <a:p>
            <a:pPr indent="-317500" lvl="1" marL="914400" rtl="0" algn="l">
              <a:lnSpc>
                <a:spcPct val="115000"/>
              </a:lnSpc>
              <a:spcBef>
                <a:spcPts val="800"/>
              </a:spcBef>
              <a:spcAft>
                <a:spcPts val="0"/>
              </a:spcAft>
              <a:buClr>
                <a:srgbClr val="24292E"/>
              </a:buClr>
              <a:buSzPts val="1400"/>
              <a:buFont typeface="Source Sans Pro"/>
              <a:buChar char="○"/>
            </a:pPr>
            <a:r>
              <a:rPr lang="en">
                <a:solidFill>
                  <a:srgbClr val="24292E"/>
                </a:solidFill>
                <a:latin typeface="Source Sans Pro"/>
                <a:ea typeface="Source Sans Pro"/>
                <a:cs typeface="Source Sans Pro"/>
                <a:sym typeface="Source Sans Pro"/>
              </a:rPr>
              <a:t>“I want them to be managing their caseload so that they have taken some kind of action in a period of time… and let me know that I’m in the queue for something and give me an opportunity to follow up on that. I don’t want to fall into a black hole.”</a:t>
            </a:r>
            <a:endParaRPr>
              <a:solidFill>
                <a:srgbClr val="24292E"/>
              </a:solidFill>
              <a:latin typeface="Source Sans Pro"/>
              <a:ea typeface="Source Sans Pro"/>
              <a:cs typeface="Source Sans Pro"/>
              <a:sym typeface="Source Sans Pro"/>
            </a:endParaRPr>
          </a:p>
          <a:p>
            <a:pPr indent="-342900" lvl="0" marL="457200" rtl="0" algn="l">
              <a:lnSpc>
                <a:spcPct val="115000"/>
              </a:lnSpc>
              <a:spcBef>
                <a:spcPts val="800"/>
              </a:spcBef>
              <a:spcAft>
                <a:spcPts val="80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Desired email correspondence included updates about the debt, form submission confirmation, and processing information</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2"/>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p>
            <a:pPr indent="0" lvl="0" marL="0" rtl="0" algn="l">
              <a:lnSpc>
                <a:spcPct val="100000"/>
              </a:lnSpc>
              <a:spcBef>
                <a:spcPts val="0"/>
              </a:spcBef>
              <a:spcAft>
                <a:spcPts val="0"/>
              </a:spcAft>
              <a:buClr>
                <a:srgbClr val="FFFFFF"/>
              </a:buClr>
              <a:buSzPts val="3600"/>
              <a:buFont typeface="Bitter"/>
              <a:buNone/>
            </a:pPr>
            <a:r>
              <a:rPr lang="en"/>
              <a:t>Recommendations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Short term:</a:t>
            </a:r>
            <a:endParaRPr sz="2400">
              <a:solidFill>
                <a:srgbClr val="0070BC"/>
              </a:solidFill>
              <a:latin typeface="Bitter"/>
              <a:ea typeface="Bitter"/>
              <a:cs typeface="Bitter"/>
              <a:sym typeface="Bitter"/>
            </a:endParaRPr>
          </a:p>
          <a:p>
            <a:pPr indent="0" lvl="0" marL="0" rtl="0" algn="l">
              <a:spcBef>
                <a:spcPts val="0"/>
              </a:spcBef>
              <a:spcAft>
                <a:spcPts val="0"/>
              </a:spcAft>
              <a:buNone/>
            </a:pPr>
            <a:r>
              <a:t/>
            </a:r>
            <a:endParaRPr sz="2400">
              <a:solidFill>
                <a:srgbClr val="0070BC"/>
              </a:solidFill>
              <a:latin typeface="Bitter"/>
              <a:ea typeface="Bitter"/>
              <a:cs typeface="Bitter"/>
              <a:sym typeface="Bitter"/>
            </a:endParaRPr>
          </a:p>
        </p:txBody>
      </p:sp>
      <p:sp>
        <p:nvSpPr>
          <p:cNvPr id="406" name="Google Shape;406;p63"/>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407" name="Google Shape;407;p63"/>
          <p:cNvSpPr txBox="1"/>
          <p:nvPr/>
        </p:nvSpPr>
        <p:spPr>
          <a:xfrm>
            <a:off x="221750" y="1081850"/>
            <a:ext cx="8705100" cy="3661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Include ‘contractor’ as an Employment Type</a:t>
            </a:r>
            <a:endParaRPr sz="1600">
              <a:solidFill>
                <a:srgbClr val="454454"/>
              </a:solidFill>
              <a:latin typeface="Source Sans Pro"/>
              <a:ea typeface="Source Sans Pro"/>
              <a:cs typeface="Source Sans Pro"/>
              <a:sym typeface="Source Sans Pro"/>
            </a:endParaRPr>
          </a:p>
          <a:p>
            <a:pPr indent="-330200" lvl="0" marL="457200" rtl="0" algn="l">
              <a:lnSpc>
                <a:spcPct val="115000"/>
              </a:lnSpc>
              <a:spcBef>
                <a:spcPts val="60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Update the employment sections to allow multiple current positions</a:t>
            </a:r>
            <a:endParaRPr sz="1600">
              <a:solidFill>
                <a:srgbClr val="454454"/>
              </a:solidFill>
              <a:latin typeface="Source Sans Pro"/>
              <a:ea typeface="Source Sans Pro"/>
              <a:cs typeface="Source Sans Pro"/>
              <a:sym typeface="Source Sans Pro"/>
            </a:endParaRPr>
          </a:p>
          <a:p>
            <a:pPr indent="-330200" lvl="0" marL="457200" rtl="0" algn="l">
              <a:lnSpc>
                <a:spcPct val="115000"/>
              </a:lnSpc>
              <a:spcBef>
                <a:spcPts val="60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Provide some content / guidance for current list loops: </a:t>
            </a:r>
            <a:endParaRPr sz="1600">
              <a:solidFill>
                <a:srgbClr val="454454"/>
              </a:solidFill>
              <a:latin typeface="Source Sans Pro"/>
              <a:ea typeface="Source Sans Pro"/>
              <a:cs typeface="Source Sans Pro"/>
              <a:sym typeface="Source Sans Pro"/>
            </a:endParaRPr>
          </a:p>
          <a:p>
            <a:pPr indent="-330200" lvl="1" marL="914400" rtl="0" algn="l">
              <a:lnSpc>
                <a:spcPct val="115000"/>
              </a:lnSpc>
              <a:spcBef>
                <a:spcPts val="60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Alleviate concerns around repossession of vehicles</a:t>
            </a:r>
            <a:endParaRPr sz="1600">
              <a:solidFill>
                <a:srgbClr val="454454"/>
              </a:solidFill>
              <a:latin typeface="Source Sans Pro"/>
              <a:ea typeface="Source Sans Pro"/>
              <a:cs typeface="Source Sans Pro"/>
              <a:sym typeface="Source Sans Pro"/>
            </a:endParaRPr>
          </a:p>
          <a:p>
            <a:pPr indent="-330200" lvl="1" marL="914400" rtl="0" algn="l">
              <a:lnSpc>
                <a:spcPct val="115000"/>
              </a:lnSpc>
              <a:spcBef>
                <a:spcPts val="60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Detail what should qualify as “other assets”</a:t>
            </a:r>
            <a:endParaRPr sz="1600">
              <a:solidFill>
                <a:srgbClr val="454454"/>
              </a:solidFill>
              <a:latin typeface="Source Sans Pro"/>
              <a:ea typeface="Source Sans Pro"/>
              <a:cs typeface="Source Sans Pro"/>
              <a:sym typeface="Source Sans Pro"/>
            </a:endParaRPr>
          </a:p>
          <a:p>
            <a:pPr indent="-330200" lvl="1" marL="914400" rtl="0" algn="l">
              <a:lnSpc>
                <a:spcPct val="115000"/>
              </a:lnSpc>
              <a:spcBef>
                <a:spcPts val="60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Encourage users to include as many expenses as are reasonable</a:t>
            </a:r>
            <a:endParaRPr sz="1600">
              <a:solidFill>
                <a:srgbClr val="454454"/>
              </a:solidFill>
              <a:latin typeface="Source Sans Pro"/>
              <a:ea typeface="Source Sans Pro"/>
              <a:cs typeface="Source Sans Pro"/>
              <a:sym typeface="Source Sans Pro"/>
            </a:endParaRPr>
          </a:p>
          <a:p>
            <a:pPr indent="-330200" lvl="0" marL="457200" rtl="0" algn="l">
              <a:lnSpc>
                <a:spcPct val="115000"/>
              </a:lnSpc>
              <a:spcBef>
                <a:spcPts val="60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Update the resolution selection screen to not loop through selected debts</a:t>
            </a:r>
            <a:endParaRPr sz="1600">
              <a:solidFill>
                <a:srgbClr val="454454"/>
              </a:solidFill>
              <a:latin typeface="Source Sans Pro"/>
              <a:ea typeface="Source Sans Pro"/>
              <a:cs typeface="Source Sans Pro"/>
              <a:sym typeface="Source Sans Pro"/>
            </a:endParaRPr>
          </a:p>
          <a:p>
            <a:pPr indent="-330200" lvl="0" marL="457200" rtl="0" algn="l">
              <a:lnSpc>
                <a:spcPct val="115000"/>
              </a:lnSpc>
              <a:spcBef>
                <a:spcPts val="600"/>
              </a:spcBef>
              <a:spcAft>
                <a:spcPts val="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Include a “Request number” or “Confirmation number” on the confirmation page</a:t>
            </a:r>
            <a:endParaRPr sz="1600">
              <a:solidFill>
                <a:srgbClr val="454454"/>
              </a:solidFill>
              <a:latin typeface="Source Sans Pro"/>
              <a:ea typeface="Source Sans Pro"/>
              <a:cs typeface="Source Sans Pro"/>
              <a:sym typeface="Source Sans Pro"/>
            </a:endParaRPr>
          </a:p>
          <a:p>
            <a:pPr indent="-330200" lvl="0" marL="457200" rtl="0" algn="l">
              <a:lnSpc>
                <a:spcPct val="115000"/>
              </a:lnSpc>
              <a:spcBef>
                <a:spcPts val="600"/>
              </a:spcBef>
              <a:spcAft>
                <a:spcPts val="600"/>
              </a:spcAft>
              <a:buClr>
                <a:srgbClr val="454454"/>
              </a:buClr>
              <a:buSzPts val="1600"/>
              <a:buFont typeface="Source Sans Pro"/>
              <a:buChar char="●"/>
            </a:pPr>
            <a:r>
              <a:rPr lang="en" sz="1600">
                <a:solidFill>
                  <a:srgbClr val="454454"/>
                </a:solidFill>
                <a:latin typeface="Source Sans Pro"/>
                <a:ea typeface="Source Sans Pro"/>
                <a:cs typeface="Source Sans Pro"/>
                <a:sym typeface="Source Sans Pro"/>
              </a:rPr>
              <a:t>Update ‘Review’ screen to open cards on edit</a:t>
            </a:r>
            <a:endParaRPr sz="1600">
              <a:solidFill>
                <a:srgbClr val="454454"/>
              </a:solidFill>
              <a:latin typeface="Source Sans Pro"/>
              <a:ea typeface="Source Sans Pro"/>
              <a:cs typeface="Source Sans Pro"/>
              <a:sym typeface="Source Sans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4"/>
          <p:cNvSpPr txBox="1"/>
          <p:nvPr/>
        </p:nvSpPr>
        <p:spPr>
          <a:xfrm>
            <a:off x="221750" y="601775"/>
            <a:ext cx="8611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Long term:</a:t>
            </a:r>
            <a:endParaRPr sz="2400">
              <a:solidFill>
                <a:srgbClr val="0070BC"/>
              </a:solidFill>
              <a:latin typeface="Bitter"/>
              <a:ea typeface="Bitter"/>
              <a:cs typeface="Bitter"/>
              <a:sym typeface="Bitter"/>
            </a:endParaRPr>
          </a:p>
          <a:p>
            <a:pPr indent="0" lvl="0" marL="0" rtl="0" algn="l">
              <a:spcBef>
                <a:spcPts val="0"/>
              </a:spcBef>
              <a:spcAft>
                <a:spcPts val="0"/>
              </a:spcAft>
              <a:buNone/>
            </a:pPr>
            <a:r>
              <a:t/>
            </a:r>
            <a:endParaRPr sz="2400">
              <a:solidFill>
                <a:srgbClr val="0070BC"/>
              </a:solidFill>
              <a:latin typeface="Bitter"/>
              <a:ea typeface="Bitter"/>
              <a:cs typeface="Bitter"/>
              <a:sym typeface="Bitter"/>
            </a:endParaRPr>
          </a:p>
        </p:txBody>
      </p:sp>
      <p:sp>
        <p:nvSpPr>
          <p:cNvPr id="413" name="Google Shape;413;p64"/>
          <p:cNvSpPr txBox="1"/>
          <p:nvPr/>
        </p:nvSpPr>
        <p:spPr>
          <a:xfrm>
            <a:off x="194675" y="156111"/>
            <a:ext cx="51036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414" name="Google Shape;414;p64"/>
          <p:cNvSpPr txBox="1"/>
          <p:nvPr/>
        </p:nvSpPr>
        <p:spPr>
          <a:xfrm>
            <a:off x="221750" y="1081850"/>
            <a:ext cx="8705100" cy="362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4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Rework all instances of list loops to be more accurately grouped and assistive</a:t>
            </a:r>
            <a:endParaRPr sz="1800">
              <a:solidFill>
                <a:srgbClr val="24292E"/>
              </a:solidFill>
              <a:latin typeface="Source Sans Pro"/>
              <a:ea typeface="Source Sans Pro"/>
              <a:cs typeface="Source Sans Pro"/>
              <a:sym typeface="Source Sans Pro"/>
            </a:endParaRPr>
          </a:p>
          <a:p>
            <a:pPr indent="-342900" lvl="1" marL="914400" rtl="0" algn="l">
              <a:lnSpc>
                <a:spcPct val="115000"/>
              </a:lnSpc>
              <a:spcBef>
                <a:spcPts val="4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Consider providing a list of commonly added items and an ‘other’ option for items that are more specific to that Veteran’s financial situation  </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4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Incorporate form status notifications into the Debt Portal’s notification plan</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4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Reevaluate the concept of preferred resolutions (e.g. “I want a waiver, if not, a compromise.”</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4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Reinvestigation of summary page with the addition of medical copayment debts</a:t>
            </a:r>
            <a:endParaRPr sz="1800">
              <a:solidFill>
                <a:srgbClr val="24292E"/>
              </a:solidFill>
              <a:latin typeface="Source Sans Pro"/>
              <a:ea typeface="Source Sans Pro"/>
              <a:cs typeface="Source Sans Pro"/>
              <a:sym typeface="Source Sans Pro"/>
            </a:endParaRPr>
          </a:p>
          <a:p>
            <a:pPr indent="-342900" lvl="0" marL="457200" rtl="0" algn="l">
              <a:lnSpc>
                <a:spcPct val="115000"/>
              </a:lnSpc>
              <a:spcBef>
                <a:spcPts val="400"/>
              </a:spcBef>
              <a:spcAft>
                <a:spcPts val="0"/>
              </a:spcAft>
              <a:buClr>
                <a:srgbClr val="24292E"/>
              </a:buClr>
              <a:buSzPts val="1800"/>
              <a:buFont typeface="Source Sans Pro"/>
              <a:buChar char="●"/>
            </a:pPr>
            <a:r>
              <a:rPr lang="en" sz="1800">
                <a:solidFill>
                  <a:srgbClr val="24292E"/>
                </a:solidFill>
                <a:latin typeface="Source Sans Pro"/>
                <a:ea typeface="Source Sans Pro"/>
                <a:cs typeface="Source Sans Pro"/>
                <a:sym typeface="Source Sans Pro"/>
              </a:rPr>
              <a:t>Reimagine scaffolding of Review page with the new one-question-per-page concept [broader initiative]</a:t>
            </a:r>
            <a:endParaRPr sz="1800">
              <a:solidFill>
                <a:srgbClr val="24292E"/>
              </a:solidFill>
              <a:latin typeface="Source Sans Pro"/>
              <a:ea typeface="Source Sans Pro"/>
              <a:cs typeface="Source Sans Pro"/>
              <a:sym typeface="Source Sans Pro"/>
            </a:endParaRPr>
          </a:p>
          <a:p>
            <a:pPr indent="-330200" lvl="0" marL="457200" rtl="0" algn="l">
              <a:lnSpc>
                <a:spcPct val="115000"/>
              </a:lnSpc>
              <a:spcBef>
                <a:spcPts val="0"/>
              </a:spcBef>
              <a:spcAft>
                <a:spcPts val="600"/>
              </a:spcAft>
              <a:buClr>
                <a:srgbClr val="24292E"/>
              </a:buClr>
              <a:buSzPts val="1600"/>
              <a:buFont typeface="Source Sans Pro"/>
              <a:buChar char="●"/>
            </a:pPr>
            <a:r>
              <a:rPr lang="en" sz="1600">
                <a:solidFill>
                  <a:srgbClr val="454454"/>
                </a:solidFill>
                <a:latin typeface="Source Sans Pro"/>
                <a:ea typeface="Source Sans Pro"/>
                <a:cs typeface="Source Sans Pro"/>
                <a:sym typeface="Source Sans Pro"/>
              </a:rPr>
              <a:t>Break out Credit Cards from “Installment contracts and other debts” section</a:t>
            </a:r>
            <a:endParaRPr sz="1800">
              <a:solidFill>
                <a:srgbClr val="24292E"/>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Providing personal information</a:t>
            </a:r>
            <a:endParaRPr sz="2400">
              <a:solidFill>
                <a:srgbClr val="0070BC"/>
              </a:solidFill>
              <a:latin typeface="Bitter"/>
              <a:ea typeface="Bitter"/>
              <a:cs typeface="Bitter"/>
              <a:sym typeface="Bitter"/>
            </a:endParaRPr>
          </a:p>
        </p:txBody>
      </p:sp>
      <p:sp>
        <p:nvSpPr>
          <p:cNvPr id="148" name="Google Shape;148;p29"/>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49" name="Google Shape;149;p29"/>
          <p:cNvSpPr txBox="1"/>
          <p:nvPr/>
        </p:nvSpPr>
        <p:spPr>
          <a:xfrm>
            <a:off x="221750" y="1386650"/>
            <a:ext cx="45420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Every participant re-entered their email address</a:t>
            </a:r>
            <a:endParaRPr b="1"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1 participant didn’t like having to re-enter the email address since it was already being pulled in from his profile</a:t>
            </a:r>
            <a:endParaRPr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Participants expected email correspondence including updates about their debt, form submission confirmation, and processing information</a:t>
            </a:r>
            <a:endParaRPr b="1" sz="1600">
              <a:solidFill>
                <a:srgbClr val="454454"/>
              </a:solidFill>
              <a:latin typeface="Source Sans Pro"/>
              <a:ea typeface="Source Sans Pro"/>
              <a:cs typeface="Source Sans Pro"/>
              <a:sym typeface="Source Sans Pro"/>
            </a:endParaRPr>
          </a:p>
        </p:txBody>
      </p:sp>
      <p:pic>
        <p:nvPicPr>
          <p:cNvPr id="150" name="Google Shape;150;p29"/>
          <p:cNvPicPr preferRelativeResize="0"/>
          <p:nvPr/>
        </p:nvPicPr>
        <p:blipFill>
          <a:blip r:embed="rId3">
            <a:alphaModFix/>
          </a:blip>
          <a:stretch>
            <a:fillRect/>
          </a:stretch>
        </p:blipFill>
        <p:spPr>
          <a:xfrm>
            <a:off x="4994100" y="238800"/>
            <a:ext cx="3933426" cy="4665894"/>
          </a:xfrm>
          <a:prstGeom prst="rect">
            <a:avLst/>
          </a:prstGeom>
          <a:noFill/>
          <a:ln>
            <a:noFill/>
          </a:ln>
          <a:effectLst>
            <a:outerShdw blurRad="57150" rotWithShape="0" algn="bl" dir="5400000" dist="19050">
              <a:srgbClr val="B7B7B7">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nvSpPr>
        <p:spPr>
          <a:xfrm>
            <a:off x="221750" y="677975"/>
            <a:ext cx="10058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Providing work history</a:t>
            </a:r>
            <a:endParaRPr sz="2400">
              <a:solidFill>
                <a:srgbClr val="0070BC"/>
              </a:solidFill>
              <a:latin typeface="Bitter"/>
              <a:ea typeface="Bitter"/>
              <a:cs typeface="Bitter"/>
              <a:sym typeface="Bitter"/>
            </a:endParaRPr>
          </a:p>
        </p:txBody>
      </p:sp>
      <p:sp>
        <p:nvSpPr>
          <p:cNvPr id="156" name="Google Shape;156;p30"/>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57" name="Google Shape;157;p30"/>
          <p:cNvSpPr txBox="1"/>
          <p:nvPr/>
        </p:nvSpPr>
        <p:spPr>
          <a:xfrm>
            <a:off x="221750" y="1386650"/>
            <a:ext cx="4542000" cy="34884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had varying income per check due to contractual work</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Many struggled to include their payroll deductions</a:t>
            </a:r>
            <a:endParaRPr b="1"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Many were unsure what to include</a:t>
            </a:r>
            <a:endParaRPr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One thought they could only include one payroll deduction</a:t>
            </a:r>
            <a:endParaRPr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One stated they have contractual </a:t>
            </a:r>
            <a:r>
              <a:rPr lang="en" sz="1600">
                <a:solidFill>
                  <a:srgbClr val="454454"/>
                </a:solidFill>
                <a:latin typeface="Source Sans Pro"/>
                <a:ea typeface="Source Sans Pro"/>
                <a:cs typeface="Source Sans Pro"/>
                <a:sym typeface="Source Sans Pro"/>
              </a:rPr>
              <a:t>work</a:t>
            </a:r>
            <a:r>
              <a:rPr lang="en" sz="1600">
                <a:solidFill>
                  <a:srgbClr val="454454"/>
                </a:solidFill>
                <a:latin typeface="Source Sans Pro"/>
                <a:ea typeface="Source Sans Pro"/>
                <a:cs typeface="Source Sans Pro"/>
                <a:sym typeface="Source Sans Pro"/>
              </a:rPr>
              <a:t> and didn’t have any </a:t>
            </a:r>
            <a:r>
              <a:rPr lang="en" sz="1600">
                <a:solidFill>
                  <a:srgbClr val="454454"/>
                </a:solidFill>
                <a:latin typeface="Source Sans Pro"/>
                <a:ea typeface="Source Sans Pro"/>
                <a:cs typeface="Source Sans Pro"/>
                <a:sym typeface="Source Sans Pro"/>
              </a:rPr>
              <a:t>payroll</a:t>
            </a:r>
            <a:r>
              <a:rPr lang="en" sz="1600">
                <a:solidFill>
                  <a:srgbClr val="454454"/>
                </a:solidFill>
                <a:latin typeface="Source Sans Pro"/>
                <a:ea typeface="Source Sans Pro"/>
                <a:cs typeface="Source Sans Pro"/>
                <a:sym typeface="Source Sans Pro"/>
              </a:rPr>
              <a:t> deductions</a:t>
            </a:r>
            <a:endParaRPr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had more than one current job</a:t>
            </a:r>
            <a:endParaRPr b="1" sz="1600">
              <a:solidFill>
                <a:srgbClr val="454454"/>
              </a:solidFill>
              <a:latin typeface="Source Sans Pro"/>
              <a:ea typeface="Source Sans Pro"/>
              <a:cs typeface="Source Sans Pro"/>
              <a:sym typeface="Source Sans Pro"/>
            </a:endParaRPr>
          </a:p>
        </p:txBody>
      </p:sp>
      <p:pic>
        <p:nvPicPr>
          <p:cNvPr id="158" name="Google Shape;158;p30"/>
          <p:cNvPicPr preferRelativeResize="0"/>
          <p:nvPr/>
        </p:nvPicPr>
        <p:blipFill>
          <a:blip r:embed="rId3">
            <a:alphaModFix/>
          </a:blip>
          <a:stretch>
            <a:fillRect/>
          </a:stretch>
        </p:blipFill>
        <p:spPr>
          <a:xfrm>
            <a:off x="5028700" y="83350"/>
            <a:ext cx="3625750" cy="4976801"/>
          </a:xfrm>
          <a:prstGeom prst="rect">
            <a:avLst/>
          </a:prstGeom>
          <a:noFill/>
          <a:ln>
            <a:noFill/>
          </a:ln>
          <a:effectLst>
            <a:outerShdw blurRad="57150" rotWithShape="0" algn="bl" dir="5400000" dist="19050">
              <a:srgbClr val="B7B7B7">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VA benefits</a:t>
            </a:r>
            <a:endParaRPr sz="2400">
              <a:solidFill>
                <a:srgbClr val="0070BC"/>
              </a:solidFill>
              <a:latin typeface="Bitter"/>
              <a:ea typeface="Bitter"/>
              <a:cs typeface="Bitter"/>
              <a:sym typeface="Bitter"/>
            </a:endParaRPr>
          </a:p>
        </p:txBody>
      </p:sp>
      <p:sp>
        <p:nvSpPr>
          <p:cNvPr id="164" name="Google Shape;164;p31"/>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65" name="Google Shape;165;p31"/>
          <p:cNvSpPr txBox="1"/>
          <p:nvPr/>
        </p:nvSpPr>
        <p:spPr>
          <a:xfrm>
            <a:off x="221750" y="1386650"/>
            <a:ext cx="45420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agreed that VA benefit payments should be included in income, while others thought it would be excluded</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participants were able to explain why the total amount was different from the amount </a:t>
            </a:r>
            <a:r>
              <a:rPr b="1" lang="en" sz="1600">
                <a:solidFill>
                  <a:srgbClr val="454454"/>
                </a:solidFill>
                <a:latin typeface="Source Sans Pro"/>
                <a:ea typeface="Source Sans Pro"/>
                <a:cs typeface="Source Sans Pro"/>
                <a:sym typeface="Source Sans Pro"/>
              </a:rPr>
              <a:t>received</a:t>
            </a:r>
            <a:r>
              <a:rPr b="1" lang="en" sz="1600">
                <a:solidFill>
                  <a:srgbClr val="454454"/>
                </a:solidFill>
                <a:latin typeface="Source Sans Pro"/>
                <a:ea typeface="Source Sans Pro"/>
                <a:cs typeface="Source Sans Pro"/>
                <a:sym typeface="Source Sans Pro"/>
              </a:rPr>
              <a:t>, but others were angry that it didn’t state the reason</a:t>
            </a:r>
            <a:endParaRPr b="1" sz="1600">
              <a:solidFill>
                <a:srgbClr val="454454"/>
              </a:solidFill>
              <a:latin typeface="Source Sans Pro"/>
              <a:ea typeface="Source Sans Pro"/>
              <a:cs typeface="Source Sans Pro"/>
              <a:sym typeface="Source Sans Pro"/>
            </a:endParaRPr>
          </a:p>
        </p:txBody>
      </p:sp>
      <p:pic>
        <p:nvPicPr>
          <p:cNvPr id="166" name="Google Shape;166;p31"/>
          <p:cNvPicPr preferRelativeResize="0"/>
          <p:nvPr/>
        </p:nvPicPr>
        <p:blipFill>
          <a:blip r:embed="rId3">
            <a:alphaModFix/>
          </a:blip>
          <a:stretch>
            <a:fillRect/>
          </a:stretch>
        </p:blipFill>
        <p:spPr>
          <a:xfrm>
            <a:off x="4869125" y="734575"/>
            <a:ext cx="4100426" cy="3911075"/>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Spouse information</a:t>
            </a:r>
            <a:endParaRPr sz="2400">
              <a:solidFill>
                <a:srgbClr val="0070BC"/>
              </a:solidFill>
              <a:latin typeface="Bitter"/>
              <a:ea typeface="Bitter"/>
              <a:cs typeface="Bitter"/>
              <a:sym typeface="Bitter"/>
            </a:endParaRPr>
          </a:p>
        </p:txBody>
      </p:sp>
      <p:sp>
        <p:nvSpPr>
          <p:cNvPr id="172" name="Google Shape;172;p32"/>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73" name="Google Shape;173;p32"/>
          <p:cNvSpPr txBox="1"/>
          <p:nvPr/>
        </p:nvSpPr>
        <p:spPr>
          <a:xfrm>
            <a:off x="221750" y="1386650"/>
            <a:ext cx="4389900" cy="33621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was very bothered by the designations of marital status</a:t>
            </a:r>
            <a:endParaRPr b="1" sz="1600">
              <a:solidFill>
                <a:srgbClr val="454454"/>
              </a:solidFill>
              <a:latin typeface="Source Sans Pro"/>
              <a:ea typeface="Source Sans Pro"/>
              <a:cs typeface="Source Sans Pro"/>
              <a:sym typeface="Source Sans Pro"/>
            </a:endParaRPr>
          </a:p>
          <a:p>
            <a:pPr indent="-304800" lvl="1" marL="914400" rtl="0" algn="l">
              <a:lnSpc>
                <a:spcPct val="114000"/>
              </a:lnSpc>
              <a:spcBef>
                <a:spcPts val="1000"/>
              </a:spcBef>
              <a:spcAft>
                <a:spcPts val="0"/>
              </a:spcAft>
              <a:buClr>
                <a:srgbClr val="454454"/>
              </a:buClr>
              <a:buSzPts val="1200"/>
              <a:buFont typeface="Source Sans Pro"/>
              <a:buAutoNum type="alphaLcPeriod"/>
            </a:pPr>
            <a:r>
              <a:rPr lang="en" sz="1200">
                <a:solidFill>
                  <a:srgbClr val="454454"/>
                </a:solidFill>
                <a:latin typeface="Source Sans Pro"/>
                <a:ea typeface="Source Sans Pro"/>
                <a:cs typeface="Source Sans Pro"/>
                <a:sym typeface="Source Sans Pro"/>
              </a:rPr>
              <a:t>"It’s insulting, because I am divorced, and it doesn’t matter. Unless you guys can come up with a legal reason, there’s no reason for it. It’s prejudicial."</a:t>
            </a:r>
            <a:endParaRPr sz="12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Several participants weren’t sure why their spouse’s information would be relevant to their benefit debts</a:t>
            </a:r>
            <a:endParaRPr b="1"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Several participants would need their spouse’s help to fill in their employment details</a:t>
            </a:r>
            <a:endParaRPr b="1" sz="1600">
              <a:solidFill>
                <a:srgbClr val="454454"/>
              </a:solidFill>
              <a:latin typeface="Source Sans Pro"/>
              <a:ea typeface="Source Sans Pro"/>
              <a:cs typeface="Source Sans Pro"/>
              <a:sym typeface="Source Sans Pro"/>
            </a:endParaRPr>
          </a:p>
        </p:txBody>
      </p:sp>
      <p:pic>
        <p:nvPicPr>
          <p:cNvPr id="174" name="Google Shape;174;p32"/>
          <p:cNvPicPr preferRelativeResize="0"/>
          <p:nvPr/>
        </p:nvPicPr>
        <p:blipFill>
          <a:blip r:embed="rId3">
            <a:alphaModFix/>
          </a:blip>
          <a:stretch>
            <a:fillRect/>
          </a:stretch>
        </p:blipFill>
        <p:spPr>
          <a:xfrm>
            <a:off x="4763750" y="1297500"/>
            <a:ext cx="4215426" cy="2684900"/>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nvSpPr>
        <p:spPr>
          <a:xfrm>
            <a:off x="221750" y="677975"/>
            <a:ext cx="86454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Spouse information</a:t>
            </a:r>
            <a:endParaRPr sz="2400">
              <a:solidFill>
                <a:srgbClr val="0070BC"/>
              </a:solidFill>
              <a:latin typeface="Bitter"/>
              <a:ea typeface="Bitter"/>
              <a:cs typeface="Bitter"/>
              <a:sym typeface="Bitter"/>
            </a:endParaRPr>
          </a:p>
        </p:txBody>
      </p:sp>
      <p:sp>
        <p:nvSpPr>
          <p:cNvPr id="180" name="Google Shape;180;p33"/>
          <p:cNvSpPr txBox="1"/>
          <p:nvPr/>
        </p:nvSpPr>
        <p:spPr>
          <a:xfrm>
            <a:off x="194675" y="162500"/>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81" name="Google Shape;181;p33"/>
          <p:cNvSpPr txBox="1"/>
          <p:nvPr/>
        </p:nvSpPr>
        <p:spPr>
          <a:xfrm>
            <a:off x="221750" y="1386650"/>
            <a:ext cx="45420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One participant hesitated and wondered qualified as “VA benefits”</a:t>
            </a:r>
            <a:endParaRPr b="1"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100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“My husband has Tricare, does that count?”</a:t>
            </a:r>
            <a:endParaRPr sz="1600">
              <a:solidFill>
                <a:srgbClr val="454454"/>
              </a:solidFill>
              <a:latin typeface="Source Sans Pro"/>
              <a:ea typeface="Source Sans Pro"/>
              <a:cs typeface="Source Sans Pro"/>
              <a:sym typeface="Source Sans Pro"/>
            </a:endParaRPr>
          </a:p>
        </p:txBody>
      </p:sp>
      <p:pic>
        <p:nvPicPr>
          <p:cNvPr id="182" name="Google Shape;182;p33"/>
          <p:cNvPicPr preferRelativeResize="0"/>
          <p:nvPr/>
        </p:nvPicPr>
        <p:blipFill>
          <a:blip r:embed="rId3">
            <a:alphaModFix/>
          </a:blip>
          <a:stretch>
            <a:fillRect/>
          </a:stretch>
        </p:blipFill>
        <p:spPr>
          <a:xfrm>
            <a:off x="4873275" y="1770626"/>
            <a:ext cx="4053199" cy="1737951"/>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nvSpPr>
        <p:spPr>
          <a:xfrm>
            <a:off x="221750" y="677975"/>
            <a:ext cx="8707500" cy="550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 sz="2400">
                <a:solidFill>
                  <a:srgbClr val="0070BC"/>
                </a:solidFill>
                <a:latin typeface="Bitter"/>
                <a:ea typeface="Bitter"/>
                <a:cs typeface="Bitter"/>
                <a:sym typeface="Bitter"/>
              </a:rPr>
              <a:t>Household assets</a:t>
            </a:r>
            <a:endParaRPr sz="2400">
              <a:solidFill>
                <a:srgbClr val="0070BC"/>
              </a:solidFill>
              <a:latin typeface="Bitter"/>
              <a:ea typeface="Bitter"/>
              <a:cs typeface="Bitter"/>
              <a:sym typeface="Bitter"/>
            </a:endParaRPr>
          </a:p>
        </p:txBody>
      </p:sp>
      <p:sp>
        <p:nvSpPr>
          <p:cNvPr id="188" name="Google Shape;188;p34"/>
          <p:cNvSpPr txBox="1"/>
          <p:nvPr/>
        </p:nvSpPr>
        <p:spPr>
          <a:xfrm>
            <a:off x="194675" y="162500"/>
            <a:ext cx="87345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 sz="1600">
                <a:solidFill>
                  <a:srgbClr val="A7A7A7"/>
                </a:solidFill>
                <a:latin typeface="Source Sans Pro"/>
                <a:ea typeface="Source Sans Pro"/>
                <a:cs typeface="Source Sans Pro"/>
                <a:sym typeface="Source Sans Pro"/>
              </a:rPr>
              <a:t>FSR MVP Usability</a:t>
            </a:r>
            <a:endParaRPr b="1" sz="1600">
              <a:solidFill>
                <a:srgbClr val="A7A7A7"/>
              </a:solidFill>
              <a:latin typeface="Source Sans Pro"/>
              <a:ea typeface="Source Sans Pro"/>
              <a:cs typeface="Source Sans Pro"/>
              <a:sym typeface="Source Sans Pro"/>
            </a:endParaRPr>
          </a:p>
        </p:txBody>
      </p:sp>
      <p:sp>
        <p:nvSpPr>
          <p:cNvPr id="189" name="Google Shape;189;p34"/>
          <p:cNvSpPr txBox="1"/>
          <p:nvPr/>
        </p:nvSpPr>
        <p:spPr>
          <a:xfrm>
            <a:off x="221750" y="1386650"/>
            <a:ext cx="4542000" cy="3222000"/>
          </a:xfrm>
          <a:prstGeom prst="rect">
            <a:avLst/>
          </a:prstGeom>
          <a:noFill/>
          <a:ln>
            <a:noFill/>
          </a:ln>
        </p:spPr>
        <p:txBody>
          <a:bodyPr anchorCtr="0" anchor="t" bIns="91425" lIns="91425" spcFirstLastPara="1" rIns="91425" wrap="square" tIns="91425">
            <a:noAutofit/>
          </a:bodyPr>
          <a:lstStyle/>
          <a:p>
            <a:pPr indent="-330200" lvl="0" marL="457200" rtl="0" algn="l">
              <a:lnSpc>
                <a:spcPct val="114000"/>
              </a:lnSpc>
              <a:spcBef>
                <a:spcPts val="0"/>
              </a:spcBef>
              <a:spcAft>
                <a:spcPts val="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Several participants reacted negatively to this section</a:t>
            </a:r>
            <a:endParaRPr b="1" sz="1600">
              <a:solidFill>
                <a:srgbClr val="454454"/>
              </a:solidFill>
              <a:latin typeface="Source Sans Pro"/>
              <a:ea typeface="Source Sans Pro"/>
              <a:cs typeface="Source Sans Pro"/>
              <a:sym typeface="Source Sans Pro"/>
            </a:endParaRPr>
          </a:p>
          <a:p>
            <a:pPr indent="-330200" lvl="1" marL="914400" rtl="0" algn="l">
              <a:lnSpc>
                <a:spcPct val="114000"/>
              </a:lnSpc>
              <a:spcBef>
                <a:spcPts val="1000"/>
              </a:spcBef>
              <a:spcAft>
                <a:spcPts val="0"/>
              </a:spcAft>
              <a:buClr>
                <a:srgbClr val="454454"/>
              </a:buClr>
              <a:buSzPts val="1600"/>
              <a:buFont typeface="Source Sans Pro"/>
              <a:buAutoNum type="alphaLcPeriod"/>
            </a:pPr>
            <a:r>
              <a:rPr lang="en" sz="1600">
                <a:solidFill>
                  <a:srgbClr val="454454"/>
                </a:solidFill>
                <a:latin typeface="Source Sans Pro"/>
                <a:ea typeface="Source Sans Pro"/>
                <a:cs typeface="Source Sans Pro"/>
                <a:sym typeface="Source Sans Pro"/>
              </a:rPr>
              <a:t>One participant remarked, “if I had U.S. Savings Bonds or stocks, I wouldn’t be filling this out!”</a:t>
            </a:r>
            <a:endParaRPr sz="1600">
              <a:solidFill>
                <a:srgbClr val="454454"/>
              </a:solidFill>
              <a:latin typeface="Source Sans Pro"/>
              <a:ea typeface="Source Sans Pro"/>
              <a:cs typeface="Source Sans Pro"/>
              <a:sym typeface="Source Sans Pro"/>
            </a:endParaRPr>
          </a:p>
          <a:p>
            <a:pPr indent="-330200" lvl="0" marL="457200" rtl="0" algn="l">
              <a:lnSpc>
                <a:spcPct val="114000"/>
              </a:lnSpc>
              <a:spcBef>
                <a:spcPts val="1000"/>
              </a:spcBef>
              <a:spcAft>
                <a:spcPts val="1000"/>
              </a:spcAft>
              <a:buClr>
                <a:srgbClr val="454454"/>
              </a:buClr>
              <a:buSzPts val="1600"/>
              <a:buFont typeface="Source Sans Pro"/>
              <a:buAutoNum type="arabicPeriod"/>
            </a:pPr>
            <a:r>
              <a:rPr b="1" lang="en" sz="1600">
                <a:solidFill>
                  <a:srgbClr val="454454"/>
                </a:solidFill>
                <a:latin typeface="Source Sans Pro"/>
                <a:ea typeface="Source Sans Pro"/>
                <a:cs typeface="Source Sans Pro"/>
                <a:sym typeface="Source Sans Pro"/>
              </a:rPr>
              <a:t>Some of our participants would omit their other cash</a:t>
            </a:r>
            <a:endParaRPr b="1" sz="1600">
              <a:solidFill>
                <a:srgbClr val="454454"/>
              </a:solidFill>
              <a:latin typeface="Source Sans Pro"/>
              <a:ea typeface="Source Sans Pro"/>
              <a:cs typeface="Source Sans Pro"/>
              <a:sym typeface="Source Sans Pro"/>
            </a:endParaRPr>
          </a:p>
        </p:txBody>
      </p:sp>
      <p:pic>
        <p:nvPicPr>
          <p:cNvPr id="190" name="Google Shape;190;p34"/>
          <p:cNvPicPr preferRelativeResize="0"/>
          <p:nvPr/>
        </p:nvPicPr>
        <p:blipFill>
          <a:blip r:embed="rId3">
            <a:alphaModFix/>
          </a:blip>
          <a:stretch>
            <a:fillRect/>
          </a:stretch>
        </p:blipFill>
        <p:spPr>
          <a:xfrm>
            <a:off x="4701869" y="707800"/>
            <a:ext cx="4076556" cy="3727901"/>
          </a:xfrm>
          <a:prstGeom prst="rect">
            <a:avLst/>
          </a:prstGeom>
          <a:noFill/>
          <a:ln>
            <a:noFill/>
          </a:ln>
          <a:effectLst>
            <a:outerShdw blurRad="57150" rotWithShape="0" algn="bl" dir="5400000" dist="19050">
              <a:srgbClr val="999999">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