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8" r:id="rId5"/>
    <p:sldMasterId id="2147483668" r:id="rId6"/>
  </p:sldMasterIdLst>
  <p:notesMasterIdLst>
    <p:notesMasterId r:id="rId40"/>
  </p:notesMasterIdLst>
  <p:handoutMasterIdLst>
    <p:handoutMasterId r:id="rId41"/>
  </p:handoutMasterIdLst>
  <p:sldIdLst>
    <p:sldId id="256" r:id="rId7"/>
    <p:sldId id="588" r:id="rId8"/>
    <p:sldId id="626" r:id="rId9"/>
    <p:sldId id="590" r:id="rId10"/>
    <p:sldId id="636" r:id="rId11"/>
    <p:sldId id="713" r:id="rId12"/>
    <p:sldId id="671" r:id="rId13"/>
    <p:sldId id="661" r:id="rId14"/>
    <p:sldId id="723" r:id="rId15"/>
    <p:sldId id="674" r:id="rId16"/>
    <p:sldId id="677" r:id="rId17"/>
    <p:sldId id="632" r:id="rId18"/>
    <p:sldId id="633" r:id="rId19"/>
    <p:sldId id="728" r:id="rId20"/>
    <p:sldId id="734" r:id="rId21"/>
    <p:sldId id="729" r:id="rId22"/>
    <p:sldId id="730" r:id="rId23"/>
    <p:sldId id="731" r:id="rId24"/>
    <p:sldId id="733" r:id="rId25"/>
    <p:sldId id="660" r:id="rId26"/>
    <p:sldId id="714" r:id="rId27"/>
    <p:sldId id="710" r:id="rId28"/>
    <p:sldId id="721" r:id="rId29"/>
    <p:sldId id="649" r:id="rId30"/>
    <p:sldId id="651" r:id="rId31"/>
    <p:sldId id="725" r:id="rId32"/>
    <p:sldId id="726" r:id="rId33"/>
    <p:sldId id="727" r:id="rId34"/>
    <p:sldId id="715" r:id="rId35"/>
    <p:sldId id="720" r:id="rId36"/>
    <p:sldId id="719" r:id="rId37"/>
    <p:sldId id="724" r:id="rId38"/>
    <p:sldId id="735" r:id="rId39"/>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A0B1C0-6BE6-4F2D-948A-72AAF91DFB59}">
          <p14:sldIdLst>
            <p14:sldId id="256"/>
            <p14:sldId id="588"/>
            <p14:sldId id="626"/>
            <p14:sldId id="590"/>
            <p14:sldId id="636"/>
            <p14:sldId id="713"/>
            <p14:sldId id="671"/>
            <p14:sldId id="661"/>
            <p14:sldId id="723"/>
            <p14:sldId id="674"/>
            <p14:sldId id="677"/>
            <p14:sldId id="632"/>
            <p14:sldId id="633"/>
            <p14:sldId id="728"/>
            <p14:sldId id="734"/>
            <p14:sldId id="729"/>
            <p14:sldId id="730"/>
            <p14:sldId id="731"/>
            <p14:sldId id="733"/>
            <p14:sldId id="660"/>
            <p14:sldId id="714"/>
            <p14:sldId id="710"/>
            <p14:sldId id="721"/>
            <p14:sldId id="649"/>
            <p14:sldId id="651"/>
            <p14:sldId id="725"/>
            <p14:sldId id="726"/>
            <p14:sldId id="727"/>
            <p14:sldId id="715"/>
            <p14:sldId id="720"/>
            <p14:sldId id="719"/>
            <p14:sldId id="724"/>
            <p14:sldId id="7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0" userDrawn="1">
          <p15:clr>
            <a:srgbClr val="A4A3A4"/>
          </p15:clr>
        </p15:guide>
        <p15:guide id="2" pos="223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e" initials="J" lastIdx="40" clrIdx="0"/>
  <p:cmAuthor id="7" name="Jackie Johnson" initials="JJ" lastIdx="20" clrIdx="7"/>
  <p:cmAuthor id="1" name="Jackie Zimmermann" initials="JZ" lastIdx="134" clrIdx="1"/>
  <p:cmAuthor id="8" name="jackie.johnson" initials="j" lastIdx="11" clrIdx="8"/>
  <p:cmAuthor id="2" name="Tracey-BITS" initials="T" lastIdx="4" clrIdx="2"/>
  <p:cmAuthor id="3" name="Kim Adams" initials="KA" lastIdx="111" clrIdx="3"/>
  <p:cmAuthor id="4" name="Alain Jachiet" initials="AJ" lastIdx="1" clrIdx="4"/>
  <p:cmAuthor id="5" name="Cara Hewes" initials="CH" lastIdx="43" clrIdx="5"/>
  <p:cmAuthor id="6" name="Julie Gentile" initials="JG" lastIdx="56"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292F"/>
    <a:srgbClr val="054D7A"/>
    <a:srgbClr val="FF9900"/>
    <a:srgbClr val="4172AD"/>
    <a:srgbClr val="004D7A"/>
    <a:srgbClr val="173E69"/>
    <a:srgbClr val="173E67"/>
    <a:srgbClr val="173E60"/>
    <a:srgbClr val="13365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1734" autoAdjust="0"/>
  </p:normalViewPr>
  <p:slideViewPr>
    <p:cSldViewPr snapToGrid="0" snapToObjects="1">
      <p:cViewPr varScale="1">
        <p:scale>
          <a:sx n="55" d="100"/>
          <a:sy n="55" d="100"/>
        </p:scale>
        <p:origin x="1092" y="72"/>
      </p:cViewPr>
      <p:guideLst>
        <p:guide orient="horz" pos="2160"/>
        <p:guide pos="2880"/>
      </p:guideLst>
    </p:cSldViewPr>
  </p:slideViewPr>
  <p:outlineViewPr>
    <p:cViewPr>
      <p:scale>
        <a:sx n="33" d="100"/>
        <a:sy n="33" d="100"/>
      </p:scale>
      <p:origin x="0" y="-18018"/>
    </p:cViewPr>
    <p:sldLst>
      <p:sld r:id="rId1" collapse="1"/>
      <p:sld r:id="rId2" collapse="1"/>
    </p:sldLst>
  </p:outlineViewPr>
  <p:notesTextViewPr>
    <p:cViewPr>
      <p:scale>
        <a:sx n="3" d="2"/>
        <a:sy n="3" d="2"/>
      </p:scale>
      <p:origin x="0" y="0"/>
    </p:cViewPr>
  </p:notesTextViewPr>
  <p:sorterViewPr>
    <p:cViewPr>
      <p:scale>
        <a:sx n="70" d="100"/>
        <a:sy n="70" d="100"/>
      </p:scale>
      <p:origin x="0" y="-2148"/>
    </p:cViewPr>
  </p:sorterViewPr>
  <p:notesViewPr>
    <p:cSldViewPr snapToGrid="0" snapToObjects="1">
      <p:cViewPr varScale="1">
        <p:scale>
          <a:sx n="54" d="100"/>
          <a:sy n="54" d="100"/>
        </p:scale>
        <p:origin x="2862" y="78"/>
      </p:cViewPr>
      <p:guideLst>
        <p:guide orient="horz" pos="2950"/>
        <p:guide pos="223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slide" Target="slides/slide9.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Sites Grouped by VetLink Check-In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5"/>
                <c:pt idx="0">
                  <c:v>85%+</c:v>
                </c:pt>
                <c:pt idx="1">
                  <c:v>75-85%</c:v>
                </c:pt>
                <c:pt idx="2">
                  <c:v>65-75%</c:v>
                </c:pt>
                <c:pt idx="3">
                  <c:v>55-65%</c:v>
                </c:pt>
                <c:pt idx="4">
                  <c:v>Below 55%</c:v>
                </c:pt>
              </c:strCache>
            </c:strRef>
          </c:cat>
          <c:val>
            <c:numRef>
              <c:f>Sheet1!$B$2:$B$9</c:f>
              <c:numCache>
                <c:formatCode>General</c:formatCode>
                <c:ptCount val="8"/>
                <c:pt idx="0">
                  <c:v>34</c:v>
                </c:pt>
                <c:pt idx="1">
                  <c:v>66</c:v>
                </c:pt>
                <c:pt idx="2">
                  <c:v>32</c:v>
                </c:pt>
                <c:pt idx="3">
                  <c:v>13</c:v>
                </c:pt>
                <c:pt idx="4">
                  <c:v>10</c:v>
                </c:pt>
              </c:numCache>
            </c:numRef>
          </c:val>
          <c:extLst>
            <c:ext xmlns:c16="http://schemas.microsoft.com/office/drawing/2014/chart" uri="{C3380CC4-5D6E-409C-BE32-E72D297353CC}">
              <c16:uniqueId val="{00000000-2539-40F8-BA88-258CB3A25F0D}"/>
            </c:ext>
          </c:extLst>
        </c:ser>
        <c:dLbls>
          <c:showLegendKey val="0"/>
          <c:showVal val="0"/>
          <c:showCatName val="0"/>
          <c:showSerName val="0"/>
          <c:showPercent val="0"/>
          <c:showBubbleSize val="0"/>
        </c:dLbls>
        <c:gapWidth val="219"/>
        <c:overlap val="-27"/>
        <c:axId val="349651336"/>
        <c:axId val="349651664"/>
      </c:barChart>
      <c:catAx>
        <c:axId val="349651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9651664"/>
        <c:crosses val="autoZero"/>
        <c:auto val="1"/>
        <c:lblAlgn val="ctr"/>
        <c:lblOffset val="100"/>
        <c:noMultiLvlLbl val="0"/>
      </c:catAx>
      <c:valAx>
        <c:axId val="349651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a:solidFill>
              <a:schemeClr val="accent1"/>
            </a:solidFill>
          </a:ln>
          <a:effectLst/>
        </c:spPr>
        <c:txPr>
          <a:bodyPr rot="-60000000" spcFirstLastPara="1" vertOverflow="ellipsis" vert="horz" wrap="square" anchor="ctr"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349651336"/>
        <c:crosses val="autoZero"/>
        <c:crossBetween val="between"/>
      </c:valAx>
      <c:spPr>
        <a:noFill/>
        <a:ln>
          <a:noFill/>
        </a:ln>
        <a:effectLst/>
      </c:spPr>
    </c:plotArea>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66517" cy="468560"/>
          </a:xfrm>
          <a:prstGeom prst="rect">
            <a:avLst/>
          </a:prstGeom>
        </p:spPr>
        <p:txBody>
          <a:bodyPr vert="horz" lIns="93245" tIns="46623" rIns="93245" bIns="46623" rtlCol="0"/>
          <a:lstStyle>
            <a:lvl1pPr algn="l">
              <a:defRPr sz="1200"/>
            </a:lvl1pPr>
          </a:lstStyle>
          <a:p>
            <a:endParaRPr lang="en-US" dirty="0"/>
          </a:p>
        </p:txBody>
      </p:sp>
      <p:sp>
        <p:nvSpPr>
          <p:cNvPr id="3" name="Date Placeholder 2"/>
          <p:cNvSpPr>
            <a:spLocks noGrp="1"/>
          </p:cNvSpPr>
          <p:nvPr>
            <p:ph type="dt" sz="quarter" idx="1"/>
          </p:nvPr>
        </p:nvSpPr>
        <p:spPr>
          <a:xfrm>
            <a:off x="4008943" y="0"/>
            <a:ext cx="3066517" cy="468560"/>
          </a:xfrm>
          <a:prstGeom prst="rect">
            <a:avLst/>
          </a:prstGeom>
        </p:spPr>
        <p:txBody>
          <a:bodyPr vert="horz" lIns="93245" tIns="46623" rIns="93245" bIns="46623" rtlCol="0"/>
          <a:lstStyle>
            <a:lvl1pPr algn="r">
              <a:defRPr sz="1200"/>
            </a:lvl1pPr>
          </a:lstStyle>
          <a:p>
            <a:fld id="{6DCB76E7-0336-4DDF-9AF1-A443855B1180}" type="datetimeFigureOut">
              <a:rPr lang="en-US" smtClean="0"/>
              <a:t>2/25/2021</a:t>
            </a:fld>
            <a:endParaRPr lang="en-US" dirty="0"/>
          </a:p>
        </p:txBody>
      </p:sp>
      <p:sp>
        <p:nvSpPr>
          <p:cNvPr id="4" name="Footer Placeholder 3"/>
          <p:cNvSpPr>
            <a:spLocks noGrp="1"/>
          </p:cNvSpPr>
          <p:nvPr>
            <p:ph type="ftr" sz="quarter" idx="2"/>
          </p:nvPr>
        </p:nvSpPr>
        <p:spPr>
          <a:xfrm>
            <a:off x="2" y="8892895"/>
            <a:ext cx="3066517" cy="468560"/>
          </a:xfrm>
          <a:prstGeom prst="rect">
            <a:avLst/>
          </a:prstGeom>
        </p:spPr>
        <p:txBody>
          <a:bodyPr vert="horz" lIns="93245" tIns="46623" rIns="93245" bIns="466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943" y="8892895"/>
            <a:ext cx="3066517" cy="468560"/>
          </a:xfrm>
          <a:prstGeom prst="rect">
            <a:avLst/>
          </a:prstGeom>
        </p:spPr>
        <p:txBody>
          <a:bodyPr vert="horz" lIns="93245" tIns="46623" rIns="93245" bIns="46623" rtlCol="0" anchor="b"/>
          <a:lstStyle>
            <a:lvl1pPr algn="r">
              <a:defRPr sz="1200"/>
            </a:lvl1pPr>
          </a:lstStyle>
          <a:p>
            <a:fld id="{AF010A96-C7E9-4D97-A5D9-C37A0FF9B11F}" type="slidenum">
              <a:rPr lang="en-US" smtClean="0"/>
              <a:t>‹#›</a:t>
            </a:fld>
            <a:endParaRPr lang="en-US" dirty="0"/>
          </a:p>
        </p:txBody>
      </p:sp>
    </p:spTree>
    <p:extLst>
      <p:ext uri="{BB962C8B-B14F-4D97-AF65-F5344CB8AC3E}">
        <p14:creationId xmlns:p14="http://schemas.microsoft.com/office/powerpoint/2010/main" val="16492200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98563" y="577850"/>
            <a:ext cx="4681537" cy="3511550"/>
          </a:xfrm>
          <a:prstGeom prst="rect">
            <a:avLst/>
          </a:prstGeom>
          <a:noFill/>
          <a:ln w="12700">
            <a:solidFill>
              <a:prstClr val="black"/>
            </a:solidFill>
          </a:ln>
        </p:spPr>
        <p:txBody>
          <a:bodyPr vert="horz" lIns="94271" tIns="47136" rIns="94271" bIns="47136" rtlCol="0" anchor="ctr"/>
          <a:lstStyle/>
          <a:p>
            <a:endParaRPr lang="en-US" dirty="0"/>
          </a:p>
        </p:txBody>
      </p:sp>
      <p:sp>
        <p:nvSpPr>
          <p:cNvPr id="5" name="Notes Placeholder 4"/>
          <p:cNvSpPr>
            <a:spLocks noGrp="1"/>
          </p:cNvSpPr>
          <p:nvPr>
            <p:ph type="body" sz="quarter" idx="3"/>
          </p:nvPr>
        </p:nvSpPr>
        <p:spPr>
          <a:xfrm>
            <a:off x="263656" y="4229908"/>
            <a:ext cx="6577517" cy="4430938"/>
          </a:xfrm>
          <a:prstGeom prst="rect">
            <a:avLst/>
          </a:prstGeom>
        </p:spPr>
        <p:txBody>
          <a:bodyPr vert="horz" lIns="94271" tIns="47136" rIns="94271" bIns="4713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5"/>
          </p:nvPr>
        </p:nvSpPr>
        <p:spPr>
          <a:xfrm>
            <a:off x="4008943" y="8892895"/>
            <a:ext cx="3066517" cy="468560"/>
          </a:xfrm>
          <a:prstGeom prst="rect">
            <a:avLst/>
          </a:prstGeom>
        </p:spPr>
        <p:txBody>
          <a:bodyPr vert="horz" lIns="93245" tIns="46623" rIns="93245" bIns="46623" rtlCol="0" anchor="b"/>
          <a:lstStyle>
            <a:lvl1pPr algn="r">
              <a:defRPr sz="1200"/>
            </a:lvl1pPr>
          </a:lstStyle>
          <a:p>
            <a:fld id="{6EB78811-4CA7-4298-8493-40F121EB159A}" type="slidenum">
              <a:rPr lang="en-US" smtClean="0"/>
              <a:t>‹#›</a:t>
            </a:fld>
            <a:endParaRPr lang="en-US" dirty="0"/>
          </a:p>
        </p:txBody>
      </p:sp>
    </p:spTree>
    <p:extLst>
      <p:ext uri="{BB962C8B-B14F-4D97-AF65-F5344CB8AC3E}">
        <p14:creationId xmlns:p14="http://schemas.microsoft.com/office/powerpoint/2010/main" val="1719041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8563" y="579438"/>
            <a:ext cx="4681537" cy="35115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B78811-4CA7-4298-8493-40F121EB159A}" type="slidenum">
              <a:rPr lang="en-US" smtClean="0"/>
              <a:t>1</a:t>
            </a:fld>
            <a:endParaRPr lang="en-US" dirty="0"/>
          </a:p>
        </p:txBody>
      </p:sp>
    </p:spTree>
    <p:extLst>
      <p:ext uri="{BB962C8B-B14F-4D97-AF65-F5344CB8AC3E}">
        <p14:creationId xmlns:p14="http://schemas.microsoft.com/office/powerpoint/2010/main" val="1332807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254000"/>
            <a:ext cx="4546600" cy="3409950"/>
          </a:xfrm>
        </p:spPr>
      </p:sp>
      <p:sp>
        <p:nvSpPr>
          <p:cNvPr id="3" name="Notes Placeholder 2"/>
          <p:cNvSpPr>
            <a:spLocks noGrp="1"/>
          </p:cNvSpPr>
          <p:nvPr>
            <p:ph type="body" idx="1"/>
          </p:nvPr>
        </p:nvSpPr>
        <p:spPr>
          <a:xfrm>
            <a:off x="271501" y="3853077"/>
            <a:ext cx="6773249" cy="4348284"/>
          </a:xfrm>
        </p:spPr>
        <p:txBody>
          <a:bodyPr/>
          <a:lstStyle/>
          <a:p>
            <a:endParaRPr lang="en-US" dirty="0"/>
          </a:p>
        </p:txBody>
      </p:sp>
      <p:sp>
        <p:nvSpPr>
          <p:cNvPr id="4" name="Slide Number Placeholder 3"/>
          <p:cNvSpPr>
            <a:spLocks noGrp="1"/>
          </p:cNvSpPr>
          <p:nvPr>
            <p:ph type="sldNum" sz="quarter" idx="10"/>
          </p:nvPr>
        </p:nvSpPr>
        <p:spPr/>
        <p:txBody>
          <a:bodyPr/>
          <a:lstStyle/>
          <a:p>
            <a:fld id="{75353922-9135-41A5-806E-0F061A2CC6E6}" type="slidenum">
              <a:rPr lang="en-US" smtClean="0"/>
              <a:t>10</a:t>
            </a:fld>
            <a:endParaRPr lang="en-US" dirty="0"/>
          </a:p>
        </p:txBody>
      </p:sp>
    </p:spTree>
    <p:extLst>
      <p:ext uri="{BB962C8B-B14F-4D97-AF65-F5344CB8AC3E}">
        <p14:creationId xmlns:p14="http://schemas.microsoft.com/office/powerpoint/2010/main" val="803563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1438" y="387350"/>
            <a:ext cx="4827587" cy="3619500"/>
          </a:xfrm>
        </p:spPr>
      </p:sp>
      <p:sp>
        <p:nvSpPr>
          <p:cNvPr id="3" name="Notes Placeholder 2"/>
          <p:cNvSpPr>
            <a:spLocks noGrp="1"/>
          </p:cNvSpPr>
          <p:nvPr>
            <p:ph type="body" idx="1"/>
          </p:nvPr>
        </p:nvSpPr>
        <p:spPr/>
        <p:txBody>
          <a:bodyPr/>
          <a:lstStyle/>
          <a:p>
            <a:pPr defTabSz="954487">
              <a:defRPr/>
            </a:pPr>
            <a:endParaRPr lang="en-US" dirty="0"/>
          </a:p>
        </p:txBody>
      </p:sp>
      <p:sp>
        <p:nvSpPr>
          <p:cNvPr id="4" name="Slide Number Placeholder 3"/>
          <p:cNvSpPr>
            <a:spLocks noGrp="1"/>
          </p:cNvSpPr>
          <p:nvPr>
            <p:ph type="sldNum" sz="quarter" idx="10"/>
          </p:nvPr>
        </p:nvSpPr>
        <p:spPr/>
        <p:txBody>
          <a:bodyPr/>
          <a:lstStyle/>
          <a:p>
            <a:fld id="{75353922-9135-41A5-806E-0F061A2CC6E6}" type="slidenum">
              <a:rPr lang="en-US" smtClean="0"/>
              <a:t>11</a:t>
            </a:fld>
            <a:endParaRPr lang="en-US" dirty="0"/>
          </a:p>
        </p:txBody>
      </p:sp>
    </p:spTree>
    <p:extLst>
      <p:ext uri="{BB962C8B-B14F-4D97-AF65-F5344CB8AC3E}">
        <p14:creationId xmlns:p14="http://schemas.microsoft.com/office/powerpoint/2010/main" val="3293307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2700" y="377825"/>
            <a:ext cx="4713288" cy="3535363"/>
          </a:xfrm>
        </p:spPr>
      </p:sp>
      <p:sp>
        <p:nvSpPr>
          <p:cNvPr id="3" name="Notes Placeholder 2"/>
          <p:cNvSpPr>
            <a:spLocks noGrp="1"/>
          </p:cNvSpPr>
          <p:nvPr>
            <p:ph type="body" idx="1"/>
          </p:nvPr>
        </p:nvSpPr>
        <p:spPr/>
        <p:txBody>
          <a:bodyPr/>
          <a:lstStyle/>
          <a:p>
            <a:pPr defTabSz="954465">
              <a:defRPr/>
            </a:pPr>
            <a:endParaRPr lang="en-US" dirty="0"/>
          </a:p>
        </p:txBody>
      </p:sp>
      <p:sp>
        <p:nvSpPr>
          <p:cNvPr id="4" name="Slide Number Placeholder 3"/>
          <p:cNvSpPr>
            <a:spLocks noGrp="1"/>
          </p:cNvSpPr>
          <p:nvPr>
            <p:ph type="sldNum" sz="quarter" idx="10"/>
          </p:nvPr>
        </p:nvSpPr>
        <p:spPr/>
        <p:txBody>
          <a:bodyPr/>
          <a:lstStyle/>
          <a:p>
            <a:fld id="{75353922-9135-41A5-806E-0F061A2CC6E6}" type="slidenum">
              <a:rPr lang="en-US" smtClean="0"/>
              <a:t>12</a:t>
            </a:fld>
            <a:endParaRPr lang="en-US" dirty="0"/>
          </a:p>
        </p:txBody>
      </p:sp>
    </p:spTree>
    <p:extLst>
      <p:ext uri="{BB962C8B-B14F-4D97-AF65-F5344CB8AC3E}">
        <p14:creationId xmlns:p14="http://schemas.microsoft.com/office/powerpoint/2010/main" val="2512799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2700" y="377825"/>
            <a:ext cx="4713288" cy="3535363"/>
          </a:xfrm>
        </p:spPr>
      </p:sp>
      <p:sp>
        <p:nvSpPr>
          <p:cNvPr id="3" name="Notes Placeholder 2"/>
          <p:cNvSpPr>
            <a:spLocks noGrp="1"/>
          </p:cNvSpPr>
          <p:nvPr>
            <p:ph type="body" idx="1"/>
          </p:nvPr>
        </p:nvSpPr>
        <p:spPr/>
        <p:txBody>
          <a:bodyPr/>
          <a:lstStyle/>
          <a:p>
            <a:pPr defTabSz="954465">
              <a:spcAft>
                <a:spcPts val="610"/>
              </a:spcAft>
              <a:defRPr/>
            </a:pPr>
            <a:endParaRPr lang="en-US" dirty="0"/>
          </a:p>
        </p:txBody>
      </p:sp>
      <p:sp>
        <p:nvSpPr>
          <p:cNvPr id="4" name="Slide Number Placeholder 3"/>
          <p:cNvSpPr>
            <a:spLocks noGrp="1"/>
          </p:cNvSpPr>
          <p:nvPr>
            <p:ph type="sldNum" sz="quarter" idx="10"/>
          </p:nvPr>
        </p:nvSpPr>
        <p:spPr/>
        <p:txBody>
          <a:bodyPr/>
          <a:lstStyle/>
          <a:p>
            <a:fld id="{75353922-9135-41A5-806E-0F061A2CC6E6}" type="slidenum">
              <a:rPr lang="en-US" smtClean="0"/>
              <a:t>13</a:t>
            </a:fld>
            <a:endParaRPr lang="en-US" dirty="0"/>
          </a:p>
        </p:txBody>
      </p:sp>
    </p:spTree>
    <p:extLst>
      <p:ext uri="{BB962C8B-B14F-4D97-AF65-F5344CB8AC3E}">
        <p14:creationId xmlns:p14="http://schemas.microsoft.com/office/powerpoint/2010/main" val="3583684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B78811-4CA7-4298-8493-40F121EB159A}" type="slidenum">
              <a:rPr lang="en-US" smtClean="0"/>
              <a:t>16</a:t>
            </a:fld>
            <a:endParaRPr lang="en-US" dirty="0"/>
          </a:p>
        </p:txBody>
      </p:sp>
    </p:spTree>
    <p:extLst>
      <p:ext uri="{BB962C8B-B14F-4D97-AF65-F5344CB8AC3E}">
        <p14:creationId xmlns:p14="http://schemas.microsoft.com/office/powerpoint/2010/main" val="37306384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B78811-4CA7-4298-8493-40F121EB159A}" type="slidenum">
              <a:rPr lang="en-US" smtClean="0"/>
              <a:t>17</a:t>
            </a:fld>
            <a:endParaRPr lang="en-US" dirty="0"/>
          </a:p>
        </p:txBody>
      </p:sp>
    </p:spTree>
    <p:extLst>
      <p:ext uri="{BB962C8B-B14F-4D97-AF65-F5344CB8AC3E}">
        <p14:creationId xmlns:p14="http://schemas.microsoft.com/office/powerpoint/2010/main" val="2859938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B78811-4CA7-4298-8493-40F121EB159A}" type="slidenum">
              <a:rPr lang="en-US" smtClean="0"/>
              <a:t>18</a:t>
            </a:fld>
            <a:endParaRPr lang="en-US" dirty="0"/>
          </a:p>
        </p:txBody>
      </p:sp>
    </p:spTree>
    <p:extLst>
      <p:ext uri="{BB962C8B-B14F-4D97-AF65-F5344CB8AC3E}">
        <p14:creationId xmlns:p14="http://schemas.microsoft.com/office/powerpoint/2010/main" val="367684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B78811-4CA7-4298-8493-40F121EB159A}" type="slidenum">
              <a:rPr lang="en-US" smtClean="0"/>
              <a:t>19</a:t>
            </a:fld>
            <a:endParaRPr lang="en-US" dirty="0"/>
          </a:p>
        </p:txBody>
      </p:sp>
    </p:spTree>
    <p:extLst>
      <p:ext uri="{BB962C8B-B14F-4D97-AF65-F5344CB8AC3E}">
        <p14:creationId xmlns:p14="http://schemas.microsoft.com/office/powerpoint/2010/main" val="4261627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F3F38C-27BA-4BD9-8ADA-00FCA2E7EA3D}"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451760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353922-9135-41A5-806E-0F061A2CC6E6}" type="slidenum">
              <a:rPr lang="en-US" smtClean="0"/>
              <a:t>22</a:t>
            </a:fld>
            <a:endParaRPr lang="en-US" dirty="0"/>
          </a:p>
        </p:txBody>
      </p:sp>
    </p:spTree>
    <p:extLst>
      <p:ext uri="{BB962C8B-B14F-4D97-AF65-F5344CB8AC3E}">
        <p14:creationId xmlns:p14="http://schemas.microsoft.com/office/powerpoint/2010/main" val="3695410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B78811-4CA7-4298-8493-40F121EB159A}" type="slidenum">
              <a:rPr lang="en-US" smtClean="0"/>
              <a:t>2</a:t>
            </a:fld>
            <a:endParaRPr lang="en-US" dirty="0"/>
          </a:p>
        </p:txBody>
      </p:sp>
    </p:spTree>
    <p:extLst>
      <p:ext uri="{BB962C8B-B14F-4D97-AF65-F5344CB8AC3E}">
        <p14:creationId xmlns:p14="http://schemas.microsoft.com/office/powerpoint/2010/main" val="2601418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9863" y="187325"/>
            <a:ext cx="4214812" cy="3160713"/>
          </a:xfrm>
        </p:spPr>
      </p:sp>
      <p:sp>
        <p:nvSpPr>
          <p:cNvPr id="3" name="Notes Placeholder 2"/>
          <p:cNvSpPr>
            <a:spLocks noGrp="1"/>
          </p:cNvSpPr>
          <p:nvPr>
            <p:ph type="body" idx="1"/>
          </p:nvPr>
        </p:nvSpPr>
        <p:spPr>
          <a:xfrm>
            <a:off x="186268" y="3706367"/>
            <a:ext cx="6722533" cy="5656709"/>
          </a:xfrm>
        </p:spPr>
        <p:txBody>
          <a:bodyPr/>
          <a:lstStyle/>
          <a:p>
            <a:endParaRPr lang="en-US" sz="1200"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A738DBA-A5B9-4BED-AAAA-DF166A133E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895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5100" y="373063"/>
            <a:ext cx="4651375" cy="3487737"/>
          </a:xfrm>
        </p:spPr>
      </p:sp>
      <p:sp>
        <p:nvSpPr>
          <p:cNvPr id="3" name="Notes Placeholder 2"/>
          <p:cNvSpPr>
            <a:spLocks noGrp="1"/>
          </p:cNvSpPr>
          <p:nvPr>
            <p:ph type="body" idx="1"/>
          </p:nvPr>
        </p:nvSpPr>
        <p:spPr/>
        <p:txBody>
          <a:bodyPr/>
          <a:lstStyle/>
          <a:p>
            <a:pPr marL="174210" indent="-174210" defTabSz="954487">
              <a:buFont typeface="Arial" panose="020B0604020202020204" pitchFamily="34" charset="0"/>
              <a:buChar char="•"/>
              <a:defRPr/>
            </a:pPr>
            <a:endParaRPr lang="en-US" dirty="0"/>
          </a:p>
        </p:txBody>
      </p:sp>
      <p:sp>
        <p:nvSpPr>
          <p:cNvPr id="4" name="Slide Number Placeholder 3"/>
          <p:cNvSpPr>
            <a:spLocks noGrp="1"/>
          </p:cNvSpPr>
          <p:nvPr>
            <p:ph type="sldNum" sz="quarter" idx="10"/>
          </p:nvPr>
        </p:nvSpPr>
        <p:spPr/>
        <p:txBody>
          <a:bodyPr/>
          <a:lstStyle/>
          <a:p>
            <a:fld id="{75353922-9135-41A5-806E-0F061A2CC6E6}" type="slidenum">
              <a:rPr lang="en-US" smtClean="0"/>
              <a:t>24</a:t>
            </a:fld>
            <a:endParaRPr lang="en-US" dirty="0"/>
          </a:p>
        </p:txBody>
      </p:sp>
    </p:spTree>
    <p:extLst>
      <p:ext uri="{BB962C8B-B14F-4D97-AF65-F5344CB8AC3E}">
        <p14:creationId xmlns:p14="http://schemas.microsoft.com/office/powerpoint/2010/main" val="818572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363538"/>
            <a:ext cx="4543425" cy="3408362"/>
          </a:xfrm>
        </p:spPr>
      </p:sp>
      <p:sp>
        <p:nvSpPr>
          <p:cNvPr id="3" name="Notes Placeholder 2"/>
          <p:cNvSpPr>
            <a:spLocks noGrp="1"/>
          </p:cNvSpPr>
          <p:nvPr>
            <p:ph type="body" idx="1"/>
          </p:nvPr>
        </p:nvSpPr>
        <p:spPr/>
        <p:txBody>
          <a:bodyPr/>
          <a:lstStyle/>
          <a:p>
            <a:pPr defTabSz="954465">
              <a:defRPr/>
            </a:pPr>
            <a:endParaRPr lang="en-US" dirty="0"/>
          </a:p>
        </p:txBody>
      </p:sp>
      <p:sp>
        <p:nvSpPr>
          <p:cNvPr id="4" name="Slide Number Placeholder 3"/>
          <p:cNvSpPr>
            <a:spLocks noGrp="1"/>
          </p:cNvSpPr>
          <p:nvPr>
            <p:ph type="sldNum" sz="quarter" idx="10"/>
          </p:nvPr>
        </p:nvSpPr>
        <p:spPr/>
        <p:txBody>
          <a:bodyPr/>
          <a:lstStyle/>
          <a:p>
            <a:fld id="{75353922-9135-41A5-806E-0F061A2CC6E6}"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50231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5100" y="373063"/>
            <a:ext cx="4651375" cy="3487737"/>
          </a:xfrm>
        </p:spPr>
      </p:sp>
      <p:sp>
        <p:nvSpPr>
          <p:cNvPr id="3" name="Notes Placeholder 2"/>
          <p:cNvSpPr>
            <a:spLocks noGrp="1"/>
          </p:cNvSpPr>
          <p:nvPr>
            <p:ph type="body" idx="1"/>
          </p:nvPr>
        </p:nvSpPr>
        <p:spPr/>
        <p:txBody>
          <a:bodyPr/>
          <a:lstStyle/>
          <a:p>
            <a:pPr marL="174210" indent="-174210" defTabSz="954487">
              <a:buFont typeface="Arial" panose="020B0604020202020204" pitchFamily="34" charset="0"/>
              <a:buChar char="•"/>
              <a:defRPr/>
            </a:pPr>
            <a:endParaRPr lang="en-US" dirty="0"/>
          </a:p>
        </p:txBody>
      </p:sp>
      <p:sp>
        <p:nvSpPr>
          <p:cNvPr id="4" name="Slide Number Placeholder 3"/>
          <p:cNvSpPr>
            <a:spLocks noGrp="1"/>
          </p:cNvSpPr>
          <p:nvPr>
            <p:ph type="sldNum" sz="quarter" idx="10"/>
          </p:nvPr>
        </p:nvSpPr>
        <p:spPr/>
        <p:txBody>
          <a:bodyPr/>
          <a:lstStyle/>
          <a:p>
            <a:fld id="{75353922-9135-41A5-806E-0F061A2CC6E6}" type="slidenum">
              <a:rPr lang="en-US" smtClean="0"/>
              <a:t>26</a:t>
            </a:fld>
            <a:endParaRPr lang="en-US" dirty="0"/>
          </a:p>
        </p:txBody>
      </p:sp>
    </p:spTree>
    <p:extLst>
      <p:ext uri="{BB962C8B-B14F-4D97-AF65-F5344CB8AC3E}">
        <p14:creationId xmlns:p14="http://schemas.microsoft.com/office/powerpoint/2010/main" val="2987544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5100" y="373063"/>
            <a:ext cx="4651375" cy="3487737"/>
          </a:xfrm>
        </p:spPr>
      </p:sp>
      <p:sp>
        <p:nvSpPr>
          <p:cNvPr id="3" name="Notes Placeholder 2"/>
          <p:cNvSpPr>
            <a:spLocks noGrp="1"/>
          </p:cNvSpPr>
          <p:nvPr>
            <p:ph type="body" idx="1"/>
          </p:nvPr>
        </p:nvSpPr>
        <p:spPr/>
        <p:txBody>
          <a:bodyPr/>
          <a:lstStyle/>
          <a:p>
            <a:pPr marL="174210" indent="-174210" defTabSz="954487">
              <a:buFont typeface="Arial" panose="020B0604020202020204" pitchFamily="34" charset="0"/>
              <a:buChar char="•"/>
              <a:defRPr/>
            </a:pPr>
            <a:endParaRPr lang="en-US" dirty="0"/>
          </a:p>
        </p:txBody>
      </p:sp>
      <p:sp>
        <p:nvSpPr>
          <p:cNvPr id="4" name="Slide Number Placeholder 3"/>
          <p:cNvSpPr>
            <a:spLocks noGrp="1"/>
          </p:cNvSpPr>
          <p:nvPr>
            <p:ph type="sldNum" sz="quarter" idx="10"/>
          </p:nvPr>
        </p:nvSpPr>
        <p:spPr/>
        <p:txBody>
          <a:bodyPr/>
          <a:lstStyle/>
          <a:p>
            <a:fld id="{75353922-9135-41A5-806E-0F061A2CC6E6}" type="slidenum">
              <a:rPr lang="en-US" smtClean="0"/>
              <a:t>27</a:t>
            </a:fld>
            <a:endParaRPr lang="en-US" dirty="0"/>
          </a:p>
        </p:txBody>
      </p:sp>
    </p:spTree>
    <p:extLst>
      <p:ext uri="{BB962C8B-B14F-4D97-AF65-F5344CB8AC3E}">
        <p14:creationId xmlns:p14="http://schemas.microsoft.com/office/powerpoint/2010/main" val="9869803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5100" y="373063"/>
            <a:ext cx="4651375" cy="3487737"/>
          </a:xfrm>
        </p:spPr>
      </p:sp>
      <p:sp>
        <p:nvSpPr>
          <p:cNvPr id="3" name="Notes Placeholder 2"/>
          <p:cNvSpPr>
            <a:spLocks noGrp="1"/>
          </p:cNvSpPr>
          <p:nvPr>
            <p:ph type="body" idx="1"/>
          </p:nvPr>
        </p:nvSpPr>
        <p:spPr/>
        <p:txBody>
          <a:bodyPr/>
          <a:lstStyle/>
          <a:p>
            <a:pPr marL="174210" indent="-174210" defTabSz="954487">
              <a:buFont typeface="Arial" panose="020B0604020202020204" pitchFamily="34" charset="0"/>
              <a:buChar char="•"/>
              <a:defRPr/>
            </a:pPr>
            <a:endParaRPr lang="en-US" dirty="0"/>
          </a:p>
        </p:txBody>
      </p:sp>
      <p:sp>
        <p:nvSpPr>
          <p:cNvPr id="4" name="Slide Number Placeholder 3"/>
          <p:cNvSpPr>
            <a:spLocks noGrp="1"/>
          </p:cNvSpPr>
          <p:nvPr>
            <p:ph type="sldNum" sz="quarter" idx="10"/>
          </p:nvPr>
        </p:nvSpPr>
        <p:spPr/>
        <p:txBody>
          <a:bodyPr/>
          <a:lstStyle/>
          <a:p>
            <a:fld id="{75353922-9135-41A5-806E-0F061A2CC6E6}" type="slidenum">
              <a:rPr lang="en-US" smtClean="0"/>
              <a:t>28</a:t>
            </a:fld>
            <a:endParaRPr lang="en-US" dirty="0"/>
          </a:p>
        </p:txBody>
      </p:sp>
    </p:spTree>
    <p:extLst>
      <p:ext uri="{BB962C8B-B14F-4D97-AF65-F5344CB8AC3E}">
        <p14:creationId xmlns:p14="http://schemas.microsoft.com/office/powerpoint/2010/main" val="612309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644525"/>
            <a:ext cx="4213225" cy="3160713"/>
          </a:xfrm>
        </p:spPr>
      </p:sp>
      <p:sp>
        <p:nvSpPr>
          <p:cNvPr id="3" name="Notes Placeholder 2"/>
          <p:cNvSpPr>
            <a:spLocks noGrp="1"/>
          </p:cNvSpPr>
          <p:nvPr>
            <p:ph type="body" idx="1"/>
          </p:nvPr>
        </p:nvSpPr>
        <p:spPr>
          <a:xfrm>
            <a:off x="338137" y="4133088"/>
            <a:ext cx="6400800" cy="4760209"/>
          </a:xfrm>
        </p:spPr>
        <p:txBody>
          <a:bodyPr/>
          <a:lstStyle/>
          <a:p>
            <a:endParaRPr lang="en-US" u="sng" dirty="0"/>
          </a:p>
        </p:txBody>
      </p:sp>
      <p:sp>
        <p:nvSpPr>
          <p:cNvPr id="4" name="Slide Number Placeholder 3"/>
          <p:cNvSpPr>
            <a:spLocks noGrp="1"/>
          </p:cNvSpPr>
          <p:nvPr>
            <p:ph type="sldNum" sz="quarter" idx="10"/>
          </p:nvPr>
        </p:nvSpPr>
        <p:spPr/>
        <p:txBody>
          <a:bodyPr/>
          <a:lstStyle/>
          <a:p>
            <a:fld id="{03ED7DA2-E49F-4480-BEFE-1BD1592CD08C}" type="slidenum">
              <a:rPr lang="en-US" smtClean="0"/>
              <a:t>32</a:t>
            </a:fld>
            <a:endParaRPr lang="en-US" dirty="0"/>
          </a:p>
        </p:txBody>
      </p:sp>
    </p:spTree>
    <p:extLst>
      <p:ext uri="{BB962C8B-B14F-4D97-AF65-F5344CB8AC3E}">
        <p14:creationId xmlns:p14="http://schemas.microsoft.com/office/powerpoint/2010/main" val="599928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5100" y="373063"/>
            <a:ext cx="4651375" cy="3487737"/>
          </a:xfrm>
        </p:spPr>
      </p:sp>
      <p:sp>
        <p:nvSpPr>
          <p:cNvPr id="3" name="Notes Placeholder 2"/>
          <p:cNvSpPr>
            <a:spLocks noGrp="1"/>
          </p:cNvSpPr>
          <p:nvPr>
            <p:ph type="body" idx="1"/>
          </p:nvPr>
        </p:nvSpPr>
        <p:spPr/>
        <p:txBody>
          <a:bodyPr/>
          <a:lstStyle/>
          <a:p>
            <a:pPr marL="174210" indent="-174210" defTabSz="954487">
              <a:buFont typeface="Arial" panose="020B0604020202020204" pitchFamily="34" charset="0"/>
              <a:buChar char="•"/>
              <a:defRPr/>
            </a:pPr>
            <a:endParaRPr lang="en-US" dirty="0"/>
          </a:p>
        </p:txBody>
      </p:sp>
      <p:sp>
        <p:nvSpPr>
          <p:cNvPr id="4" name="Slide Number Placeholder 3"/>
          <p:cNvSpPr>
            <a:spLocks noGrp="1"/>
          </p:cNvSpPr>
          <p:nvPr>
            <p:ph type="sldNum" sz="quarter" idx="10"/>
          </p:nvPr>
        </p:nvSpPr>
        <p:spPr/>
        <p:txBody>
          <a:bodyPr/>
          <a:lstStyle/>
          <a:p>
            <a:fld id="{75353922-9135-41A5-806E-0F061A2CC6E6}" type="slidenum">
              <a:rPr lang="en-US" smtClean="0"/>
              <a:t>33</a:t>
            </a:fld>
            <a:endParaRPr lang="en-US" dirty="0"/>
          </a:p>
        </p:txBody>
      </p:sp>
    </p:spTree>
    <p:extLst>
      <p:ext uri="{BB962C8B-B14F-4D97-AF65-F5344CB8AC3E}">
        <p14:creationId xmlns:p14="http://schemas.microsoft.com/office/powerpoint/2010/main" val="1065203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2700" y="377825"/>
            <a:ext cx="4713288" cy="3535363"/>
          </a:xfrm>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75353922-9135-41A5-806E-0F061A2CC6E6}" type="slidenum">
              <a:rPr lang="en-US" smtClean="0"/>
              <a:t>3</a:t>
            </a:fld>
            <a:endParaRPr lang="en-US" dirty="0"/>
          </a:p>
        </p:txBody>
      </p:sp>
    </p:spTree>
    <p:extLst>
      <p:ext uri="{BB962C8B-B14F-4D97-AF65-F5344CB8AC3E}">
        <p14:creationId xmlns:p14="http://schemas.microsoft.com/office/powerpoint/2010/main" val="635678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B78811-4CA7-4298-8493-40F121EB159A}" type="slidenum">
              <a:rPr lang="en-US" smtClean="0"/>
              <a:t>4</a:t>
            </a:fld>
            <a:endParaRPr lang="en-US" dirty="0"/>
          </a:p>
        </p:txBody>
      </p:sp>
    </p:spTree>
    <p:extLst>
      <p:ext uri="{BB962C8B-B14F-4D97-AF65-F5344CB8AC3E}">
        <p14:creationId xmlns:p14="http://schemas.microsoft.com/office/powerpoint/2010/main" val="4138580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descr="VetLink Welcome Screen showing audio mode, and tab and enter navigation buttons.&#10;"/>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5353922-9135-41A5-806E-0F061A2CC6E6}"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883409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363538"/>
            <a:ext cx="4543425" cy="34083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353922-9135-41A5-806E-0F061A2CC6E6}" type="slidenum">
              <a:rPr lang="en-US" smtClean="0"/>
              <a:t>6</a:t>
            </a:fld>
            <a:endParaRPr lang="en-US" dirty="0"/>
          </a:p>
        </p:txBody>
      </p:sp>
    </p:spTree>
    <p:extLst>
      <p:ext uri="{BB962C8B-B14F-4D97-AF65-F5344CB8AC3E}">
        <p14:creationId xmlns:p14="http://schemas.microsoft.com/office/powerpoint/2010/main" val="2035460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B78811-4CA7-4298-8493-40F121EB159A}" type="slidenum">
              <a:rPr lang="en-US" smtClean="0"/>
              <a:t>7</a:t>
            </a:fld>
            <a:endParaRPr lang="en-US" dirty="0"/>
          </a:p>
        </p:txBody>
      </p:sp>
    </p:spTree>
    <p:extLst>
      <p:ext uri="{BB962C8B-B14F-4D97-AF65-F5344CB8AC3E}">
        <p14:creationId xmlns:p14="http://schemas.microsoft.com/office/powerpoint/2010/main" val="1054283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9122">
              <a:defRPr/>
            </a:pPr>
            <a:endParaRPr lang="en-US" dirty="0"/>
          </a:p>
        </p:txBody>
      </p:sp>
      <p:sp>
        <p:nvSpPr>
          <p:cNvPr id="4" name="Slide Number Placeholder 3"/>
          <p:cNvSpPr>
            <a:spLocks noGrp="1"/>
          </p:cNvSpPr>
          <p:nvPr>
            <p:ph type="sldNum" sz="quarter" idx="10"/>
          </p:nvPr>
        </p:nvSpPr>
        <p:spPr/>
        <p:txBody>
          <a:bodyPr/>
          <a:lstStyle/>
          <a:p>
            <a:fld id="{75353922-9135-41A5-806E-0F061A2CC6E6}" type="slidenum">
              <a:rPr lang="en-US" smtClean="0"/>
              <a:pPr/>
              <a:t>8</a:t>
            </a:fld>
            <a:endParaRPr lang="en-US" dirty="0"/>
          </a:p>
        </p:txBody>
      </p:sp>
    </p:spTree>
    <p:extLst>
      <p:ext uri="{BB962C8B-B14F-4D97-AF65-F5344CB8AC3E}">
        <p14:creationId xmlns:p14="http://schemas.microsoft.com/office/powerpoint/2010/main" val="581786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3188" y="363538"/>
            <a:ext cx="4543425" cy="3406775"/>
          </a:xfrm>
        </p:spPr>
      </p:sp>
      <p:sp>
        <p:nvSpPr>
          <p:cNvPr id="3" name="Notes Placeholder 2"/>
          <p:cNvSpPr>
            <a:spLocks noGrp="1"/>
          </p:cNvSpPr>
          <p:nvPr>
            <p:ph type="body" idx="1"/>
          </p:nvPr>
        </p:nvSpPr>
        <p:spPr>
          <a:xfrm>
            <a:off x="271501" y="3902968"/>
            <a:ext cx="6773249" cy="4375191"/>
          </a:xfrm>
        </p:spPr>
        <p:txBody>
          <a:bodyPr/>
          <a:lstStyle/>
          <a:p>
            <a:pPr>
              <a:spcBef>
                <a:spcPts val="620"/>
              </a:spcBef>
            </a:pPr>
            <a:endParaRPr lang="en-US" dirty="0"/>
          </a:p>
        </p:txBody>
      </p:sp>
      <p:sp>
        <p:nvSpPr>
          <p:cNvPr id="4" name="Slide Number Placeholder 3"/>
          <p:cNvSpPr>
            <a:spLocks noGrp="1"/>
          </p:cNvSpPr>
          <p:nvPr>
            <p:ph type="sldNum" sz="quarter" idx="10"/>
          </p:nvPr>
        </p:nvSpPr>
        <p:spPr/>
        <p:txBody>
          <a:bodyPr/>
          <a:lstStyle/>
          <a:p>
            <a:fld id="{75353922-9135-41A5-806E-0F061A2CC6E6}" type="slidenum">
              <a:rPr lang="en-US" smtClean="0"/>
              <a:t>9</a:t>
            </a:fld>
            <a:endParaRPr lang="en-US" dirty="0"/>
          </a:p>
        </p:txBody>
      </p:sp>
    </p:spTree>
    <p:extLst>
      <p:ext uri="{BB962C8B-B14F-4D97-AF65-F5344CB8AC3E}">
        <p14:creationId xmlns:p14="http://schemas.microsoft.com/office/powerpoint/2010/main" val="536124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121312-VetlinkVPS-PPT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223576" y="1357804"/>
            <a:ext cx="7772400" cy="1470025"/>
          </a:xfrm>
          <a:prstGeom prst="rect">
            <a:avLst/>
          </a:prstGeom>
        </p:spPr>
        <p:txBody>
          <a:bodyPr>
            <a:normAutofit/>
          </a:bodyPr>
          <a:lstStyle>
            <a:lvl1pPr>
              <a:defRPr sz="4400" b="1">
                <a:solidFill>
                  <a:srgbClr val="054D7A"/>
                </a:solidFill>
              </a:defRPr>
            </a:lvl1pPr>
          </a:lstStyle>
          <a:p>
            <a:r>
              <a:rPr lang="en-US"/>
              <a:t>Click to edit Master title style</a:t>
            </a:r>
            <a:endParaRPr lang="en-US" dirty="0"/>
          </a:p>
        </p:txBody>
      </p:sp>
      <p:sp>
        <p:nvSpPr>
          <p:cNvPr id="3" name="Subtitle 2"/>
          <p:cNvSpPr>
            <a:spLocks noGrp="1"/>
          </p:cNvSpPr>
          <p:nvPr>
            <p:ph type="subTitle" idx="1"/>
          </p:nvPr>
        </p:nvSpPr>
        <p:spPr>
          <a:xfrm>
            <a:off x="223576" y="2837877"/>
            <a:ext cx="7772400" cy="950352"/>
          </a:xfrm>
          <a:prstGeom prst="rect">
            <a:avLst/>
          </a:prstGeom>
        </p:spPr>
        <p:txBody>
          <a:bodyPr/>
          <a:lstStyle>
            <a:lvl1pPr marL="0" indent="0" algn="l">
              <a:buNone/>
              <a:defRPr>
                <a:solidFill>
                  <a:srgbClr val="C00000"/>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071946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223576" y="1357805"/>
            <a:ext cx="7772400" cy="1470025"/>
          </a:xfrm>
          <a:prstGeom prst="rect">
            <a:avLst/>
          </a:prstGeom>
        </p:spPr>
        <p:txBody>
          <a:bodyPr>
            <a:normAutofit/>
          </a:bodyPr>
          <a:lstStyle>
            <a:lvl1pPr>
              <a:defRPr sz="3300" b="1">
                <a:solidFill>
                  <a:srgbClr val="054D7A"/>
                </a:solidFill>
              </a:defRPr>
            </a:lvl1pPr>
          </a:lstStyle>
          <a:p>
            <a:r>
              <a:rPr lang="en-US" dirty="0"/>
              <a:t>Click to edit Master title style</a:t>
            </a:r>
          </a:p>
        </p:txBody>
      </p:sp>
      <p:sp>
        <p:nvSpPr>
          <p:cNvPr id="3" name="Subtitle 2"/>
          <p:cNvSpPr>
            <a:spLocks noGrp="1"/>
          </p:cNvSpPr>
          <p:nvPr>
            <p:ph type="subTitle" idx="1"/>
          </p:nvPr>
        </p:nvSpPr>
        <p:spPr>
          <a:xfrm>
            <a:off x="223576" y="2837877"/>
            <a:ext cx="7772400" cy="950352"/>
          </a:xfrm>
          <a:prstGeom prst="rect">
            <a:avLst/>
          </a:prstGeom>
        </p:spPr>
        <p:txBody>
          <a:bodyPr/>
          <a:lstStyle>
            <a:lvl1pPr marL="0" indent="0" algn="l">
              <a:buNone/>
              <a:defRPr>
                <a:solidFill>
                  <a:srgbClr val="E9292F"/>
                </a:solidFill>
                <a:latin typeface="Calibri"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18297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524A81-6025-5F45-952D-BB67A749B17E}" type="slidenum">
              <a:rPr lang="en-US" smtClean="0"/>
              <a:t>‹#›</a:t>
            </a:fld>
            <a:endParaRPr lang="en-US" dirty="0"/>
          </a:p>
        </p:txBody>
      </p:sp>
      <p:sp>
        <p:nvSpPr>
          <p:cNvPr id="10" name="Title Placeholder 1"/>
          <p:cNvSpPr>
            <a:spLocks noGrp="1"/>
          </p:cNvSpPr>
          <p:nvPr>
            <p:ph type="title"/>
          </p:nvPr>
        </p:nvSpPr>
        <p:spPr>
          <a:xfrm>
            <a:off x="457200" y="274638"/>
            <a:ext cx="6428232"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p:cNvSpPr>
            <a:spLocks noGrp="1"/>
          </p:cNvSpPr>
          <p:nvPr>
            <p:ph sz="quarter" idx="13"/>
          </p:nvPr>
        </p:nvSpPr>
        <p:spPr>
          <a:xfrm>
            <a:off x="457200" y="1808163"/>
            <a:ext cx="8229600" cy="43982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0807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005" y="1703906"/>
            <a:ext cx="7772400" cy="1362075"/>
          </a:xfrm>
          <a:prstGeom prst="rect">
            <a:avLst/>
          </a:prstGeom>
        </p:spPr>
        <p:txBody>
          <a:bodyPr anchor="b">
            <a:normAutofit/>
          </a:bodyPr>
          <a:lstStyle>
            <a:lvl1pPr algn="ctr">
              <a:defRPr sz="3300" b="1" cap="small" baseline="0"/>
            </a:lvl1pPr>
          </a:lstStyle>
          <a:p>
            <a:r>
              <a:rPr lang="en-US" dirty="0"/>
              <a:t>Click to edit Master title style</a:t>
            </a:r>
          </a:p>
        </p:txBody>
      </p:sp>
      <p:sp>
        <p:nvSpPr>
          <p:cNvPr id="3" name="Text Placeholder 2"/>
          <p:cNvSpPr>
            <a:spLocks noGrp="1"/>
          </p:cNvSpPr>
          <p:nvPr>
            <p:ph type="body" idx="1"/>
          </p:nvPr>
        </p:nvSpPr>
        <p:spPr>
          <a:xfrm>
            <a:off x="722313" y="4685271"/>
            <a:ext cx="7772400" cy="1500187"/>
          </a:xfrm>
          <a:prstGeom prst="rect">
            <a:avLst/>
          </a:prstGeom>
        </p:spPr>
        <p:txBody>
          <a:bodyPr anchor="t"/>
          <a:lstStyle>
            <a:lvl1pPr marL="0" indent="0" algn="ctr">
              <a:buNone/>
              <a:defRPr sz="1500" b="0">
                <a:solidFill>
                  <a:srgbClr val="E9292F"/>
                </a:solidFill>
                <a:latin typeface="Calibri" pitchFamily="34" charset="0"/>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1416274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2823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728217"/>
            <a:ext cx="4038600" cy="4525963"/>
          </a:xfrm>
          <a:prstGeom prst="rect">
            <a:avLst/>
          </a:prstGeom>
        </p:spPr>
        <p:txBody>
          <a:bodyPr/>
          <a:lstStyle>
            <a:lvl1pPr marL="173831" indent="-173831">
              <a:defRPr sz="2100"/>
            </a:lvl1pPr>
            <a:lvl2pPr marL="384572" indent="-214313">
              <a:defRPr sz="1800"/>
            </a:lvl2pPr>
            <a:lvl3pPr marL="554831" indent="-171450">
              <a:defRPr sz="1500"/>
            </a:lvl3pPr>
            <a:lvl4pPr marL="733425" indent="-171450">
              <a:defRPr sz="1350"/>
            </a:lvl4pPr>
            <a:lvl5pPr marL="894160" indent="-171450">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0778"/>
            <a:ext cx="4038600" cy="4525963"/>
          </a:xfrm>
          <a:prstGeom prst="rect">
            <a:avLst/>
          </a:prstGeom>
        </p:spPr>
        <p:txBody>
          <a:bodyPr/>
          <a:lstStyle>
            <a:lvl1pPr marL="173831" indent="-173831">
              <a:defRPr sz="2100"/>
            </a:lvl1pPr>
            <a:lvl2pPr marL="384572" indent="-214313">
              <a:defRPr sz="1800"/>
            </a:lvl2pPr>
            <a:lvl3pPr marL="554831" indent="-171450">
              <a:defRPr sz="1500"/>
            </a:lvl3pPr>
            <a:lvl4pPr marL="733425" indent="-171450">
              <a:defRPr sz="1350"/>
            </a:lvl4pPr>
            <a:lvl5pPr marL="896541" indent="-173831">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2178347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2823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728218"/>
            <a:ext cx="8229600" cy="2292639"/>
          </a:xfrm>
          <a:prstGeom prst="rect">
            <a:avLst/>
          </a:prstGeom>
        </p:spPr>
        <p:txBody>
          <a:bodyPr/>
          <a:lstStyle>
            <a:lvl1pPr marL="173831" indent="-173831">
              <a:defRPr sz="2100"/>
            </a:lvl1pPr>
            <a:lvl2pPr marL="384572" indent="-214313">
              <a:defRPr sz="1800"/>
            </a:lvl2pPr>
            <a:lvl3pPr marL="554831" indent="-171450">
              <a:defRPr sz="1500"/>
            </a:lvl3pPr>
            <a:lvl4pPr marL="733425" indent="-171450">
              <a:defRPr sz="1350"/>
            </a:lvl4pPr>
            <a:lvl5pPr marL="894160" indent="-171450">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 y="4158641"/>
            <a:ext cx="8229600" cy="2088098"/>
          </a:xfrm>
          <a:prstGeom prst="rect">
            <a:avLst/>
          </a:prstGeom>
        </p:spPr>
        <p:txBody>
          <a:bodyPr/>
          <a:lstStyle>
            <a:lvl1pPr marL="173831" indent="-173831">
              <a:defRPr sz="2100"/>
            </a:lvl1pPr>
            <a:lvl2pPr marL="384572" indent="-214313">
              <a:defRPr sz="1800"/>
            </a:lvl2pPr>
            <a:lvl3pPr marL="554831" indent="-171450">
              <a:defRPr sz="1500"/>
            </a:lvl3pPr>
            <a:lvl4pPr marL="733425" indent="-171450">
              <a:defRPr sz="1350"/>
            </a:lvl4pPr>
            <a:lvl5pPr marL="896541" indent="-173831">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2782026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2823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normAutofit/>
          </a:bodyPr>
          <a:lstStyle>
            <a:lvl1pPr marL="0" indent="0">
              <a:buNone/>
              <a:defRPr sz="1650" b="1">
                <a:solidFill>
                  <a:srgbClr val="054D7A"/>
                </a:solidFill>
                <a:latin typeface="Myriad Pro"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normAutofit/>
          </a:bodyPr>
          <a:lstStyle>
            <a:lvl1pPr marL="0" indent="0">
              <a:buNone/>
              <a:defRPr sz="1650" b="1">
                <a:solidFill>
                  <a:srgbClr val="054D7A"/>
                </a:solidFill>
                <a:latin typeface="Myriad Pro"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2265382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28232" cy="1143000"/>
          </a:xfrm>
          <a:prstGeom prst="rect">
            <a:avLst/>
          </a:prstGeom>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3870261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40093445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524A81-6025-5F45-952D-BB67A749B17E}" type="slidenum">
              <a:rPr lang="en-US" smtClean="0"/>
              <a:t>‹#›</a:t>
            </a:fld>
            <a:endParaRPr lang="en-US" dirty="0"/>
          </a:p>
        </p:txBody>
      </p:sp>
      <p:sp>
        <p:nvSpPr>
          <p:cNvPr id="10" name="Title Placeholder 1"/>
          <p:cNvSpPr>
            <a:spLocks noGrp="1"/>
          </p:cNvSpPr>
          <p:nvPr>
            <p:ph type="title"/>
          </p:nvPr>
        </p:nvSpPr>
        <p:spPr>
          <a:xfrm>
            <a:off x="457200" y="274638"/>
            <a:ext cx="6428232"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p:cNvSpPr>
            <a:spLocks noGrp="1"/>
          </p:cNvSpPr>
          <p:nvPr>
            <p:ph sz="quarter" idx="13"/>
          </p:nvPr>
        </p:nvSpPr>
        <p:spPr>
          <a:xfrm>
            <a:off x="457200" y="1808163"/>
            <a:ext cx="8229600" cy="43982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3089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223576" y="1357804"/>
            <a:ext cx="7772400" cy="1470025"/>
          </a:xfrm>
          <a:prstGeom prst="rect">
            <a:avLst/>
          </a:prstGeom>
        </p:spPr>
        <p:txBody>
          <a:bodyPr>
            <a:normAutofit/>
          </a:bodyPr>
          <a:lstStyle>
            <a:lvl1pPr>
              <a:defRPr sz="4400" b="1">
                <a:solidFill>
                  <a:srgbClr val="054D7A"/>
                </a:solidFill>
              </a:defRPr>
            </a:lvl1pPr>
          </a:lstStyle>
          <a:p>
            <a:r>
              <a:rPr lang="en-US" dirty="0"/>
              <a:t>Click to edit Master title style</a:t>
            </a:r>
          </a:p>
        </p:txBody>
      </p:sp>
      <p:sp>
        <p:nvSpPr>
          <p:cNvPr id="3" name="Subtitle 2"/>
          <p:cNvSpPr>
            <a:spLocks noGrp="1"/>
          </p:cNvSpPr>
          <p:nvPr>
            <p:ph type="subTitle" idx="1"/>
          </p:nvPr>
        </p:nvSpPr>
        <p:spPr>
          <a:xfrm>
            <a:off x="223576" y="2837877"/>
            <a:ext cx="7772400" cy="950352"/>
          </a:xfrm>
          <a:prstGeom prst="rect">
            <a:avLst/>
          </a:prstGeom>
        </p:spPr>
        <p:txBody>
          <a:bodyPr/>
          <a:lstStyle>
            <a:lvl1pPr marL="0" indent="0" algn="l">
              <a:buNone/>
              <a:defRPr>
                <a:solidFill>
                  <a:srgbClr val="E9292F"/>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611362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524A81-6025-5F45-952D-BB67A749B17E}" type="slidenum">
              <a:rPr lang="en-US" smtClean="0"/>
              <a:t>‹#›</a:t>
            </a:fld>
            <a:endParaRPr lang="en-US" dirty="0"/>
          </a:p>
        </p:txBody>
      </p:sp>
      <p:sp>
        <p:nvSpPr>
          <p:cNvPr id="10" name="Title Placeholder 1"/>
          <p:cNvSpPr>
            <a:spLocks noGrp="1"/>
          </p:cNvSpPr>
          <p:nvPr>
            <p:ph type="title"/>
          </p:nvPr>
        </p:nvSpPr>
        <p:spPr>
          <a:xfrm>
            <a:off x="457200" y="274638"/>
            <a:ext cx="6428232"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p:cNvSpPr>
            <a:spLocks noGrp="1"/>
          </p:cNvSpPr>
          <p:nvPr>
            <p:ph sz="quarter" idx="13"/>
          </p:nvPr>
        </p:nvSpPr>
        <p:spPr>
          <a:xfrm>
            <a:off x="457200" y="1808163"/>
            <a:ext cx="8229600" cy="43982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33304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524A81-6025-5F45-952D-BB67A749B17E}" type="slidenum">
              <a:rPr lang="en-US" smtClean="0"/>
              <a:t>‹#›</a:t>
            </a:fld>
            <a:endParaRPr lang="en-US" dirty="0"/>
          </a:p>
        </p:txBody>
      </p:sp>
      <p:sp>
        <p:nvSpPr>
          <p:cNvPr id="10" name="Title Placeholder 1"/>
          <p:cNvSpPr>
            <a:spLocks noGrp="1"/>
          </p:cNvSpPr>
          <p:nvPr>
            <p:ph type="title"/>
          </p:nvPr>
        </p:nvSpPr>
        <p:spPr>
          <a:xfrm>
            <a:off x="457200" y="274638"/>
            <a:ext cx="6428232"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p:cNvSpPr>
            <a:spLocks noGrp="1"/>
          </p:cNvSpPr>
          <p:nvPr>
            <p:ph sz="quarter" idx="13"/>
          </p:nvPr>
        </p:nvSpPr>
        <p:spPr>
          <a:xfrm>
            <a:off x="457200" y="1808163"/>
            <a:ext cx="8229600" cy="43982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32186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005" y="1703904"/>
            <a:ext cx="7772400" cy="1362075"/>
          </a:xfrm>
          <a:prstGeom prst="rect">
            <a:avLst/>
          </a:prstGeom>
        </p:spPr>
        <p:txBody>
          <a:bodyPr anchor="b">
            <a:normAutofit/>
          </a:bodyPr>
          <a:lstStyle>
            <a:lvl1pPr algn="ctr">
              <a:defRPr sz="4400" b="1" cap="small" baseline="0"/>
            </a:lvl1pPr>
          </a:lstStyle>
          <a:p>
            <a:r>
              <a:rPr lang="en-US" dirty="0"/>
              <a:t>Click to edit Master title style</a:t>
            </a:r>
          </a:p>
        </p:txBody>
      </p:sp>
      <p:sp>
        <p:nvSpPr>
          <p:cNvPr id="3" name="Text Placeholder 2"/>
          <p:cNvSpPr>
            <a:spLocks noGrp="1"/>
          </p:cNvSpPr>
          <p:nvPr>
            <p:ph type="body" idx="1"/>
          </p:nvPr>
        </p:nvSpPr>
        <p:spPr>
          <a:xfrm>
            <a:off x="722313" y="4685269"/>
            <a:ext cx="7772400" cy="1500187"/>
          </a:xfrm>
          <a:prstGeom prst="rect">
            <a:avLst/>
          </a:prstGeom>
        </p:spPr>
        <p:txBody>
          <a:bodyPr anchor="t"/>
          <a:lstStyle>
            <a:lvl1pPr marL="0" indent="0" algn="ctr">
              <a:buNone/>
              <a:defRPr sz="2000" b="0">
                <a:solidFill>
                  <a:srgbClr val="E9292F"/>
                </a:solidFill>
                <a:latin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3586784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2823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728216"/>
            <a:ext cx="4038600" cy="4525963"/>
          </a:xfrm>
          <a:prstGeom prst="rect">
            <a:avLst/>
          </a:prstGeom>
        </p:spPr>
        <p:txBody>
          <a:bodyPr/>
          <a:lstStyle>
            <a:lvl1pPr marL="231775" indent="-231775">
              <a:defRPr sz="2800"/>
            </a:lvl1pPr>
            <a:lvl2pPr marL="512763" indent="-285750">
              <a:defRPr sz="2400"/>
            </a:lvl2pPr>
            <a:lvl3pPr marL="739775" indent="-228600">
              <a:defRPr sz="2000"/>
            </a:lvl3pPr>
            <a:lvl4pPr marL="977900" indent="-228600">
              <a:defRPr sz="1800"/>
            </a:lvl4pPr>
            <a:lvl5pPr marL="1192213" indent="-228600">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0776"/>
            <a:ext cx="4038600" cy="4525963"/>
          </a:xfrm>
          <a:prstGeom prst="rect">
            <a:avLst/>
          </a:prstGeom>
        </p:spPr>
        <p:txBody>
          <a:bodyPr/>
          <a:lstStyle>
            <a:lvl1pPr marL="231775" indent="-231775">
              <a:defRPr sz="2800"/>
            </a:lvl1pPr>
            <a:lvl2pPr marL="512763" indent="-285750">
              <a:defRPr sz="2400"/>
            </a:lvl2pPr>
            <a:lvl3pPr marL="739775" indent="-228600">
              <a:defRPr sz="2000"/>
            </a:lvl3pPr>
            <a:lvl4pPr marL="977900" indent="-228600">
              <a:defRPr sz="1800"/>
            </a:lvl4pPr>
            <a:lvl5pPr marL="1195388" indent="-231775">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20718506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2823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728216"/>
            <a:ext cx="8229600" cy="2292639"/>
          </a:xfrm>
          <a:prstGeom prst="rect">
            <a:avLst/>
          </a:prstGeom>
        </p:spPr>
        <p:txBody>
          <a:bodyPr/>
          <a:lstStyle>
            <a:lvl1pPr marL="231775" indent="-231775">
              <a:defRPr sz="2800"/>
            </a:lvl1pPr>
            <a:lvl2pPr marL="512763" indent="-285750">
              <a:defRPr sz="2400"/>
            </a:lvl2pPr>
            <a:lvl3pPr marL="739775" indent="-228600">
              <a:defRPr sz="2000"/>
            </a:lvl3pPr>
            <a:lvl4pPr marL="977900" indent="-228600">
              <a:defRPr sz="1800"/>
            </a:lvl4pPr>
            <a:lvl5pPr marL="1192213" indent="-228600">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 y="4158641"/>
            <a:ext cx="8229600" cy="2088098"/>
          </a:xfrm>
          <a:prstGeom prst="rect">
            <a:avLst/>
          </a:prstGeom>
        </p:spPr>
        <p:txBody>
          <a:bodyPr/>
          <a:lstStyle>
            <a:lvl1pPr marL="231775" indent="-231775">
              <a:defRPr sz="2800"/>
            </a:lvl1pPr>
            <a:lvl2pPr marL="512763" indent="-285750">
              <a:defRPr sz="2400"/>
            </a:lvl2pPr>
            <a:lvl3pPr marL="739775" indent="-228600">
              <a:defRPr sz="2000"/>
            </a:lvl3pPr>
            <a:lvl4pPr marL="977900" indent="-228600">
              <a:defRPr sz="1800"/>
            </a:lvl4pPr>
            <a:lvl5pPr marL="1195388" indent="-231775">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27020781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2823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normAutofit/>
          </a:bodyPr>
          <a:lstStyle>
            <a:lvl1pPr marL="0" indent="0">
              <a:buNone/>
              <a:defRPr sz="2200" b="1">
                <a:solidFill>
                  <a:srgbClr val="054D7A"/>
                </a:solidFill>
                <a:latin typeface="Myriad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normAutofit/>
          </a:bodyPr>
          <a:lstStyle>
            <a:lvl1pPr marL="0" indent="0">
              <a:buNone/>
              <a:defRPr sz="2200" b="1">
                <a:solidFill>
                  <a:srgbClr val="054D7A"/>
                </a:solidFill>
                <a:latin typeface="Myriad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2757120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28232" cy="1143000"/>
          </a:xfrm>
          <a:prstGeom prst="rect">
            <a:avLst/>
          </a:prstGeom>
        </p:spPr>
        <p:txBody>
          <a:body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15875466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42873003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524A81-6025-5F45-952D-BB67A749B17E}" type="slidenum">
              <a:rPr lang="en-US" smtClean="0"/>
              <a:t>‹#›</a:t>
            </a:fld>
            <a:endParaRPr lang="en-US" dirty="0"/>
          </a:p>
        </p:txBody>
      </p:sp>
      <p:sp>
        <p:nvSpPr>
          <p:cNvPr id="10" name="Title Placeholder 1"/>
          <p:cNvSpPr>
            <a:spLocks noGrp="1"/>
          </p:cNvSpPr>
          <p:nvPr>
            <p:ph type="title"/>
          </p:nvPr>
        </p:nvSpPr>
        <p:spPr>
          <a:xfrm>
            <a:off x="457200" y="274638"/>
            <a:ext cx="6428232"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p:cNvSpPr>
            <a:spLocks noGrp="1"/>
          </p:cNvSpPr>
          <p:nvPr>
            <p:ph sz="quarter" idx="13"/>
          </p:nvPr>
        </p:nvSpPr>
        <p:spPr>
          <a:xfrm>
            <a:off x="457200" y="1808163"/>
            <a:ext cx="8229600" cy="43982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2910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93005" y="1703904"/>
            <a:ext cx="7772400" cy="1362075"/>
          </a:xfrm>
          <a:prstGeom prst="rect">
            <a:avLst/>
          </a:prstGeom>
        </p:spPr>
        <p:txBody>
          <a:bodyPr anchor="b">
            <a:normAutofit/>
          </a:bodyPr>
          <a:lstStyle>
            <a:lvl1pPr algn="ctr">
              <a:defRPr sz="4400" b="1" cap="small" baseline="0"/>
            </a:lvl1pPr>
          </a:lstStyle>
          <a:p>
            <a:r>
              <a:rPr lang="en-US"/>
              <a:t>Click to edit Master title style</a:t>
            </a:r>
            <a:endParaRPr lang="en-US" dirty="0"/>
          </a:p>
        </p:txBody>
      </p:sp>
      <p:sp>
        <p:nvSpPr>
          <p:cNvPr id="3" name="Text Placeholder 2"/>
          <p:cNvSpPr>
            <a:spLocks noGrp="1"/>
          </p:cNvSpPr>
          <p:nvPr>
            <p:ph type="body" idx="1"/>
          </p:nvPr>
        </p:nvSpPr>
        <p:spPr>
          <a:xfrm>
            <a:off x="722313" y="4685269"/>
            <a:ext cx="7772400" cy="1500187"/>
          </a:xfrm>
          <a:prstGeom prst="rect">
            <a:avLst/>
          </a:prstGeom>
        </p:spPr>
        <p:txBody>
          <a:bodyPr anchor="t"/>
          <a:lstStyle>
            <a:lvl1pPr marL="0" indent="0" algn="ctr">
              <a:buNone/>
              <a:defRPr sz="2000" b="0">
                <a:solidFill>
                  <a:srgbClr val="C00000"/>
                </a:solidFill>
                <a:latin typeface="Calibri"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149886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2823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728216"/>
            <a:ext cx="4038600" cy="4525963"/>
          </a:xfrm>
          <a:prstGeom prst="rect">
            <a:avLst/>
          </a:prstGeom>
        </p:spPr>
        <p:txBody>
          <a:bodyPr/>
          <a:lstStyle>
            <a:lvl1pPr marL="231775" indent="-231775">
              <a:defRPr sz="2800"/>
            </a:lvl1pPr>
            <a:lvl2pPr marL="512763" indent="-285750">
              <a:defRPr sz="2400"/>
            </a:lvl2pPr>
            <a:lvl3pPr marL="739775" indent="-228600">
              <a:defRPr sz="2000"/>
            </a:lvl3pPr>
            <a:lvl4pPr marL="977900" indent="-228600">
              <a:defRPr sz="1800"/>
            </a:lvl4pPr>
            <a:lvl5pPr marL="1192213" indent="-228600">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0776"/>
            <a:ext cx="4038600" cy="4525963"/>
          </a:xfrm>
          <a:prstGeom prst="rect">
            <a:avLst/>
          </a:prstGeom>
        </p:spPr>
        <p:txBody>
          <a:bodyPr/>
          <a:lstStyle>
            <a:lvl1pPr marL="231775" indent="-231775">
              <a:defRPr sz="2800"/>
            </a:lvl1pPr>
            <a:lvl2pPr marL="512763" indent="-285750">
              <a:defRPr sz="2400"/>
            </a:lvl2pPr>
            <a:lvl3pPr marL="739775" indent="-228600">
              <a:defRPr sz="2000"/>
            </a:lvl3pPr>
            <a:lvl4pPr marL="977900" indent="-228600">
              <a:defRPr sz="1800"/>
            </a:lvl4pPr>
            <a:lvl5pPr marL="1195388" indent="-231775">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15195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2823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728217"/>
            <a:ext cx="8229600" cy="2194560"/>
          </a:xfrm>
          <a:prstGeom prst="rect">
            <a:avLst/>
          </a:prstGeom>
        </p:spPr>
        <p:txBody>
          <a:bodyPr/>
          <a:lstStyle>
            <a:lvl1pPr marL="231775" indent="-231775">
              <a:defRPr sz="2800"/>
            </a:lvl1pPr>
            <a:lvl2pPr marL="512763" indent="-285750">
              <a:defRPr sz="2400"/>
            </a:lvl2pPr>
            <a:lvl3pPr marL="739775" indent="-228600">
              <a:defRPr sz="2000"/>
            </a:lvl3pPr>
            <a:lvl4pPr marL="977900" indent="-228600">
              <a:defRPr sz="1800"/>
            </a:lvl4pPr>
            <a:lvl5pPr marL="1192213" indent="-228600">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 y="4032069"/>
            <a:ext cx="8229600" cy="2194560"/>
          </a:xfrm>
          <a:prstGeom prst="rect">
            <a:avLst/>
          </a:prstGeom>
        </p:spPr>
        <p:txBody>
          <a:bodyPr/>
          <a:lstStyle>
            <a:lvl1pPr marL="231775" indent="-231775">
              <a:defRPr sz="2800"/>
            </a:lvl1pPr>
            <a:lvl2pPr marL="512763" indent="-285750">
              <a:defRPr sz="2400"/>
            </a:lvl2pPr>
            <a:lvl3pPr marL="739775" indent="-228600">
              <a:defRPr sz="2000"/>
            </a:lvl3pPr>
            <a:lvl4pPr marL="977900" indent="-228600">
              <a:defRPr sz="1800"/>
            </a:lvl4pPr>
            <a:lvl5pPr marL="1195388" indent="-231775">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360869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28232" cy="1143000"/>
          </a:xfrm>
          <a:prstGeom prst="rect">
            <a:avLst/>
          </a:prstGeo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normAutofit/>
          </a:bodyPr>
          <a:lstStyle>
            <a:lvl1pPr marL="0" indent="0">
              <a:buNone/>
              <a:defRPr sz="2200" b="1">
                <a:solidFill>
                  <a:srgbClr val="054D7A"/>
                </a:solidFill>
                <a:latin typeface="Myriad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normAutofit/>
          </a:bodyPr>
          <a:lstStyle>
            <a:lvl1pPr marL="0" indent="0">
              <a:buNone/>
              <a:defRPr sz="2200" b="1">
                <a:solidFill>
                  <a:srgbClr val="054D7A"/>
                </a:solidFill>
                <a:latin typeface="Myriad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2985192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28232" cy="1143000"/>
          </a:xfrm>
          <a:prstGeom prst="rect">
            <a:avLst/>
          </a:prstGeom>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3042403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A524A81-6025-5F45-952D-BB67A749B17E}" type="slidenum">
              <a:rPr lang="en-US" smtClean="0"/>
              <a:t>‹#›</a:t>
            </a:fld>
            <a:endParaRPr lang="en-US" dirty="0"/>
          </a:p>
        </p:txBody>
      </p:sp>
    </p:spTree>
    <p:extLst>
      <p:ext uri="{BB962C8B-B14F-4D97-AF65-F5344CB8AC3E}">
        <p14:creationId xmlns:p14="http://schemas.microsoft.com/office/powerpoint/2010/main" val="1210760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mparison 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2823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6000" y="1535113"/>
            <a:ext cx="2647731" cy="639762"/>
          </a:xfrm>
          <a:prstGeom prst="rect">
            <a:avLst/>
          </a:prstGeom>
        </p:spPr>
        <p:txBody>
          <a:bodyPr anchor="b">
            <a:normAutofit/>
          </a:bodyPr>
          <a:lstStyle>
            <a:lvl1pPr marL="0" indent="0" algn="ctr">
              <a:buNone/>
              <a:defRPr sz="2200" b="1">
                <a:solidFill>
                  <a:srgbClr val="054D7A"/>
                </a:solidFill>
                <a:latin typeface="Myriad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06000" y="2174875"/>
            <a:ext cx="2647731"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246538" y="1535113"/>
            <a:ext cx="2651760" cy="639762"/>
          </a:xfrm>
          <a:prstGeom prst="rect">
            <a:avLst/>
          </a:prstGeom>
        </p:spPr>
        <p:txBody>
          <a:bodyPr anchor="b">
            <a:normAutofit/>
          </a:bodyPr>
          <a:lstStyle>
            <a:lvl1pPr marL="0" indent="0" algn="ctr">
              <a:buNone/>
              <a:defRPr sz="2200" b="1">
                <a:solidFill>
                  <a:srgbClr val="054D7A"/>
                </a:solidFill>
                <a:latin typeface="Myriad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46538" y="2174875"/>
            <a:ext cx="265176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A524A81-6025-5F45-952D-BB67A749B17E}" type="slidenum">
              <a:rPr lang="en-US" smtClean="0"/>
              <a:t>‹#›</a:t>
            </a:fld>
            <a:endParaRPr lang="en-US" dirty="0"/>
          </a:p>
        </p:txBody>
      </p:sp>
      <p:sp>
        <p:nvSpPr>
          <p:cNvPr id="10" name="Text Placeholder 4"/>
          <p:cNvSpPr>
            <a:spLocks noGrp="1"/>
          </p:cNvSpPr>
          <p:nvPr>
            <p:ph type="body" sz="quarter" idx="13"/>
          </p:nvPr>
        </p:nvSpPr>
        <p:spPr>
          <a:xfrm>
            <a:off x="6298640" y="1532828"/>
            <a:ext cx="2651760" cy="639762"/>
          </a:xfrm>
          <a:prstGeom prst="rect">
            <a:avLst/>
          </a:prstGeom>
        </p:spPr>
        <p:txBody>
          <a:bodyPr anchor="b">
            <a:normAutofit/>
          </a:bodyPr>
          <a:lstStyle>
            <a:lvl1pPr marL="0" indent="0" algn="ctr">
              <a:buNone/>
              <a:defRPr sz="2200" b="1">
                <a:solidFill>
                  <a:srgbClr val="054D7A"/>
                </a:solidFill>
                <a:latin typeface="Myriad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p:cNvSpPr>
            <a:spLocks noGrp="1"/>
          </p:cNvSpPr>
          <p:nvPr>
            <p:ph sz="quarter" idx="14"/>
          </p:nvPr>
        </p:nvSpPr>
        <p:spPr>
          <a:xfrm>
            <a:off x="6298640" y="2172590"/>
            <a:ext cx="265176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9767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image" Target="../media/image1.jpg"/><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1">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7A524A81-6025-5F45-952D-BB67A749B17E}" type="slidenum">
              <a:rPr lang="en-US" smtClean="0"/>
              <a:pPr/>
              <a:t>‹#›</a:t>
            </a:fld>
            <a:endParaRPr lang="en-US" dirty="0"/>
          </a:p>
        </p:txBody>
      </p:sp>
      <p:sp>
        <p:nvSpPr>
          <p:cNvPr id="2" name="Title Placeholder 1"/>
          <p:cNvSpPr>
            <a:spLocks noGrp="1"/>
          </p:cNvSpPr>
          <p:nvPr>
            <p:ph type="title"/>
          </p:nvPr>
        </p:nvSpPr>
        <p:spPr>
          <a:xfrm>
            <a:off x="457200" y="274638"/>
            <a:ext cx="6425921"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10512"/>
            <a:ext cx="8229600" cy="43978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7282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6" r:id="rId5"/>
    <p:sldLayoutId id="2147483653" r:id="rId6"/>
    <p:sldLayoutId id="2147483654" r:id="rId7"/>
    <p:sldLayoutId id="2147483655" r:id="rId8"/>
    <p:sldLayoutId id="2147483657" r:id="rId9"/>
  </p:sldLayoutIdLst>
  <p:hf hdr="0" ftr="0" dt="0"/>
  <p:txStyles>
    <p:titleStyle>
      <a:lvl1pPr algn="l" defTabSz="457200" rtl="0" eaLnBrk="1" latinLnBrk="0" hangingPunct="1">
        <a:spcBef>
          <a:spcPct val="0"/>
        </a:spcBef>
        <a:buNone/>
        <a:defRPr sz="4000" b="0" kern="1200">
          <a:solidFill>
            <a:srgbClr val="054D7A"/>
          </a:solidFill>
          <a:latin typeface="Myriad Pro" pitchFamily="34" charset="0"/>
          <a:ea typeface="+mj-ea"/>
          <a:cs typeface="+mj-cs"/>
        </a:defRPr>
      </a:lvl1pPr>
    </p:titleStyle>
    <p:bodyStyle>
      <a:lvl1pPr marL="342900" indent="-342900" algn="l" defTabSz="457200" rtl="0" eaLnBrk="1" latinLnBrk="0" hangingPunct="1">
        <a:spcBef>
          <a:spcPct val="20000"/>
        </a:spcBef>
        <a:buClr>
          <a:srgbClr val="C00000"/>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C00000"/>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C00000"/>
        </a:buClr>
        <a:buFont typeface="Wingdings" pitchFamily="2" charset="2"/>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C00000"/>
        </a:buClr>
        <a:buFont typeface="Verdana" pitchFamily="34"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C00000"/>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7A524A81-6025-5F45-952D-BB67A749B17E}" type="slidenum">
              <a:rPr lang="en-US" smtClean="0"/>
              <a:pPr/>
              <a:t>‹#›</a:t>
            </a:fld>
            <a:endParaRPr lang="en-US" dirty="0"/>
          </a:p>
        </p:txBody>
      </p:sp>
      <p:sp>
        <p:nvSpPr>
          <p:cNvPr id="2" name="Title Placeholder 1"/>
          <p:cNvSpPr>
            <a:spLocks noGrp="1"/>
          </p:cNvSpPr>
          <p:nvPr>
            <p:ph type="title"/>
          </p:nvPr>
        </p:nvSpPr>
        <p:spPr>
          <a:xfrm>
            <a:off x="457201" y="274638"/>
            <a:ext cx="6425921"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810514"/>
            <a:ext cx="8229600" cy="439784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921072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xStyles>
    <p:titleStyle>
      <a:lvl1pPr algn="l" defTabSz="342900" rtl="0" eaLnBrk="1" latinLnBrk="0" hangingPunct="1">
        <a:spcBef>
          <a:spcPct val="0"/>
        </a:spcBef>
        <a:buNone/>
        <a:defRPr sz="3000" b="0" kern="1200">
          <a:solidFill>
            <a:srgbClr val="054D7A"/>
          </a:solidFill>
          <a:latin typeface="Myriad Pro" pitchFamily="34" charset="0"/>
          <a:ea typeface="+mj-ea"/>
          <a:cs typeface="+mj-cs"/>
        </a:defRPr>
      </a:lvl1pPr>
    </p:titleStyle>
    <p:bodyStyle>
      <a:lvl1pPr marL="257175" indent="-257175" algn="l" defTabSz="342900" rtl="0" eaLnBrk="1" latinLnBrk="0" hangingPunct="1">
        <a:spcBef>
          <a:spcPct val="20000"/>
        </a:spcBef>
        <a:buClr>
          <a:srgbClr val="E9292F"/>
        </a:buClr>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Clr>
          <a:srgbClr val="E9292F"/>
        </a:buClr>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Clr>
          <a:srgbClr val="E9292F"/>
        </a:buClr>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Clr>
          <a:srgbClr val="E9292F"/>
        </a:buClr>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Clr>
          <a:srgbClr val="E9292F"/>
        </a:buClr>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lumMod val="75000"/>
                    <a:lumOff val="25000"/>
                  </a:schemeClr>
                </a:solidFill>
              </a:defRPr>
            </a:lvl1pPr>
          </a:lstStyle>
          <a:p>
            <a:fld id="{7A524A81-6025-5F45-952D-BB67A749B17E}" type="slidenum">
              <a:rPr lang="en-US" smtClean="0"/>
              <a:pPr/>
              <a:t>‹#›</a:t>
            </a:fld>
            <a:endParaRPr lang="en-US" dirty="0"/>
          </a:p>
        </p:txBody>
      </p:sp>
      <p:sp>
        <p:nvSpPr>
          <p:cNvPr id="2" name="Title Placeholder 1"/>
          <p:cNvSpPr>
            <a:spLocks noGrp="1"/>
          </p:cNvSpPr>
          <p:nvPr>
            <p:ph type="title"/>
          </p:nvPr>
        </p:nvSpPr>
        <p:spPr>
          <a:xfrm>
            <a:off x="457200" y="274638"/>
            <a:ext cx="6425921"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810512"/>
            <a:ext cx="8229600" cy="439784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8057831"/>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txStyles>
    <p:titleStyle>
      <a:lvl1pPr algn="l" defTabSz="457200" rtl="0" eaLnBrk="1" latinLnBrk="0" hangingPunct="1">
        <a:spcBef>
          <a:spcPct val="0"/>
        </a:spcBef>
        <a:buNone/>
        <a:defRPr sz="4000" b="0" kern="1200">
          <a:solidFill>
            <a:srgbClr val="054D7A"/>
          </a:solidFill>
          <a:latin typeface="Myriad Pro" pitchFamily="34" charset="0"/>
          <a:ea typeface="+mj-ea"/>
          <a:cs typeface="+mj-cs"/>
        </a:defRPr>
      </a:lvl1pPr>
    </p:titleStyle>
    <p:bodyStyle>
      <a:lvl1pPr marL="342900" indent="-342900" algn="l" defTabSz="457200" rtl="0" eaLnBrk="1" latinLnBrk="0" hangingPunct="1">
        <a:spcBef>
          <a:spcPct val="20000"/>
        </a:spcBef>
        <a:buClr>
          <a:srgbClr val="E9292F"/>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E9292F"/>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E9292F"/>
        </a:buClr>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E9292F"/>
        </a:buClr>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E9292F"/>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vavps.aha.io/published/a1a4b62c5cd509b13f2a7c770387fc48?page=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4.xml"/><Relationship Id="rId7" Type="http://schemas.openxmlformats.org/officeDocument/2006/relationships/slide" Target="slide32.xml"/><Relationship Id="rId2" Type="http://schemas.openxmlformats.org/officeDocument/2006/relationships/slide" Target="slide22.xml"/><Relationship Id="rId1" Type="http://schemas.openxmlformats.org/officeDocument/2006/relationships/slideLayout" Target="../slideLayouts/slideLayout9.xml"/><Relationship Id="rId6" Type="http://schemas.openxmlformats.org/officeDocument/2006/relationships/slide" Target="slide31.xml"/><Relationship Id="rId5" Type="http://schemas.openxmlformats.org/officeDocument/2006/relationships/slide" Target="slide30.xml"/><Relationship Id="rId4" Type="http://schemas.openxmlformats.org/officeDocument/2006/relationships/slide" Target="slide2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slide" Target="slide26.xml"/><Relationship Id="rId7"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slide" Target="slide25.xml"/><Relationship Id="rId5" Type="http://schemas.openxmlformats.org/officeDocument/2006/relationships/slide" Target="slide28.xml"/><Relationship Id="rId4" Type="http://schemas.openxmlformats.org/officeDocument/2006/relationships/slide" Target="slide2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5.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hyperlink" Target="https://www.vapulse.net/groups/vetlink"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s://www.vapulse.net/groups/vetlink/blog/2015/09/02/initial-sharing-of-inform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ormAutofit/>
          </a:bodyPr>
          <a:lstStyle/>
          <a:p>
            <a:r>
              <a:rPr lang="en-US" dirty="0"/>
              <a:t>VetLink Capabilities Overview</a:t>
            </a:r>
          </a:p>
        </p:txBody>
      </p:sp>
      <p:sp>
        <p:nvSpPr>
          <p:cNvPr id="3" name="Subtitle 2"/>
          <p:cNvSpPr>
            <a:spLocks noGrp="1"/>
          </p:cNvSpPr>
          <p:nvPr>
            <p:ph type="subTitle" idx="1"/>
          </p:nvPr>
        </p:nvSpPr>
        <p:spPr>
          <a:xfrm>
            <a:off x="223576" y="2926012"/>
            <a:ext cx="7772400" cy="950352"/>
          </a:xfrm>
        </p:spPr>
        <p:txBody>
          <a:bodyPr>
            <a:noAutofit/>
          </a:bodyPr>
          <a:lstStyle/>
          <a:p>
            <a:pPr>
              <a:lnSpc>
                <a:spcPct val="120000"/>
              </a:lnSpc>
            </a:pPr>
            <a:r>
              <a:rPr lang="en-US" sz="2000" b="1" dirty="0">
                <a:solidFill>
                  <a:schemeClr val="tx1"/>
                </a:solidFill>
              </a:rPr>
              <a:t>Veteran and Staff Functionality</a:t>
            </a:r>
          </a:p>
        </p:txBody>
      </p:sp>
    </p:spTree>
    <p:extLst>
      <p:ext uri="{BB962C8B-B14F-4D97-AF65-F5344CB8AC3E}">
        <p14:creationId xmlns:p14="http://schemas.microsoft.com/office/powerpoint/2010/main" val="313388164"/>
      </p:ext>
    </p:extLst>
  </p:cSld>
  <p:clrMapOvr>
    <a:masterClrMapping/>
  </p:clrMapOvr>
  <mc:AlternateContent xmlns:mc="http://schemas.openxmlformats.org/markup-compatibility/2006" xmlns:p14="http://schemas.microsoft.com/office/powerpoint/2010/main">
    <mc:Choice Requires="p14">
      <p:transition spd="slow" p14:dur="2000" advTm="1355"/>
    </mc:Choice>
    <mc:Fallback xmlns="">
      <p:transition spd="slow" advTm="135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a:t>Manually Check In a Veteran</a:t>
            </a:r>
          </a:p>
        </p:txBody>
      </p:sp>
      <p:sp>
        <p:nvSpPr>
          <p:cNvPr id="3" name="Text Placeholder 2"/>
          <p:cNvSpPr>
            <a:spLocks noGrp="1"/>
          </p:cNvSpPr>
          <p:nvPr>
            <p:ph type="body" idx="1"/>
          </p:nvPr>
        </p:nvSpPr>
        <p:spPr>
          <a:xfrm>
            <a:off x="457200" y="2572903"/>
            <a:ext cx="4040188" cy="639762"/>
          </a:xfrm>
        </p:spPr>
        <p:txBody>
          <a:bodyPr>
            <a:normAutofit fontScale="92500" lnSpcReduction="20000"/>
          </a:bodyPr>
          <a:lstStyle/>
          <a:p>
            <a:r>
              <a:rPr lang="en-US" dirty="0"/>
              <a:t>If the patient tried to check in at the kiosk:</a:t>
            </a:r>
          </a:p>
        </p:txBody>
      </p:sp>
      <p:sp>
        <p:nvSpPr>
          <p:cNvPr id="18" name="Content Placeholder 17"/>
          <p:cNvSpPr>
            <a:spLocks noGrp="1"/>
          </p:cNvSpPr>
          <p:nvPr>
            <p:ph sz="half" idx="2"/>
          </p:nvPr>
        </p:nvSpPr>
        <p:spPr>
          <a:xfrm>
            <a:off x="457200" y="3212665"/>
            <a:ext cx="4040188" cy="3951288"/>
          </a:xfrm>
        </p:spPr>
        <p:txBody>
          <a:bodyPr>
            <a:normAutofit/>
          </a:bodyPr>
          <a:lstStyle/>
          <a:p>
            <a:pPr marL="400050" indent="-400050">
              <a:buFont typeface="Arial" panose="020B0604020202020204" pitchFamily="34" charset="0"/>
              <a:buChar char="•"/>
            </a:pPr>
            <a:r>
              <a:rPr lang="en-US" sz="2000" dirty="0"/>
              <a:t>Locate the patient in the Admin Patient Queue</a:t>
            </a:r>
          </a:p>
          <a:p>
            <a:pPr marL="400050" indent="-400050">
              <a:buFont typeface="Arial" panose="020B0604020202020204" pitchFamily="34" charset="0"/>
              <a:buChar char="•"/>
            </a:pPr>
            <a:r>
              <a:rPr lang="en-US" sz="2000" dirty="0"/>
              <a:t>Select </a:t>
            </a:r>
            <a:r>
              <a:rPr lang="en-US" sz="2000" b="1" dirty="0"/>
              <a:t>CHECK-IN</a:t>
            </a:r>
            <a:endParaRPr lang="en-US" sz="2000" dirty="0"/>
          </a:p>
        </p:txBody>
      </p:sp>
      <p:sp>
        <p:nvSpPr>
          <p:cNvPr id="4" name="Text Placeholder 3"/>
          <p:cNvSpPr>
            <a:spLocks noGrp="1"/>
          </p:cNvSpPr>
          <p:nvPr>
            <p:ph type="body" sz="quarter" idx="3"/>
          </p:nvPr>
        </p:nvSpPr>
        <p:spPr>
          <a:xfrm>
            <a:off x="4645025" y="2558389"/>
            <a:ext cx="4041775" cy="639762"/>
          </a:xfrm>
        </p:spPr>
        <p:txBody>
          <a:bodyPr>
            <a:normAutofit fontScale="92500" lnSpcReduction="20000"/>
          </a:bodyPr>
          <a:lstStyle/>
          <a:p>
            <a:r>
              <a:rPr lang="en-US" dirty="0"/>
              <a:t>If the patient did not use the kiosk:</a:t>
            </a:r>
          </a:p>
        </p:txBody>
      </p:sp>
      <p:sp>
        <p:nvSpPr>
          <p:cNvPr id="5" name="Content Placeholder 4"/>
          <p:cNvSpPr>
            <a:spLocks noGrp="1"/>
          </p:cNvSpPr>
          <p:nvPr>
            <p:ph sz="quarter" idx="4"/>
          </p:nvPr>
        </p:nvSpPr>
        <p:spPr>
          <a:xfrm>
            <a:off x="4645025" y="3198151"/>
            <a:ext cx="4041775" cy="3256645"/>
          </a:xfrm>
        </p:spPr>
        <p:txBody>
          <a:bodyPr>
            <a:normAutofit fontScale="92500" lnSpcReduction="20000"/>
          </a:bodyPr>
          <a:lstStyle/>
          <a:p>
            <a:pPr marL="457200" lvl="1" indent="-457200">
              <a:buFont typeface="+mj-lt"/>
              <a:buAutoNum type="arabicPeriod"/>
            </a:pPr>
            <a:r>
              <a:rPr lang="en-US" dirty="0"/>
              <a:t>Navigate to </a:t>
            </a:r>
            <a:r>
              <a:rPr lang="en-US" b="1" dirty="0"/>
              <a:t>Patient </a:t>
            </a:r>
            <a:r>
              <a:rPr lang="en-US" dirty="0"/>
              <a:t>&gt; </a:t>
            </a:r>
            <a:r>
              <a:rPr lang="en-US" b="1" dirty="0"/>
              <a:t>Patient Lookup</a:t>
            </a:r>
            <a:r>
              <a:rPr lang="en-US" dirty="0"/>
              <a:t> or use Patient Lookup widget</a:t>
            </a:r>
          </a:p>
          <a:p>
            <a:pPr marL="457200" lvl="1" indent="-457200">
              <a:buFont typeface="+mj-lt"/>
              <a:buAutoNum type="arabicPeriod"/>
            </a:pPr>
            <a:r>
              <a:rPr lang="en-US" dirty="0"/>
              <a:t>Search for the patient.</a:t>
            </a:r>
          </a:p>
          <a:p>
            <a:pPr marL="457200" lvl="1" indent="-457200">
              <a:buFont typeface="+mj-lt"/>
              <a:buAutoNum type="arabicPeriod"/>
            </a:pPr>
            <a:r>
              <a:rPr lang="en-US" dirty="0"/>
              <a:t>Make any needed information changes.</a:t>
            </a:r>
          </a:p>
          <a:p>
            <a:pPr marL="457200" lvl="1" indent="-457200">
              <a:buFont typeface="+mj-lt"/>
              <a:buAutoNum type="arabicPeriod"/>
            </a:pPr>
            <a:r>
              <a:rPr lang="en-US" dirty="0"/>
              <a:t>Select </a:t>
            </a:r>
            <a:r>
              <a:rPr lang="en-US" b="1" dirty="0"/>
              <a:t>SAVE CHANGES</a:t>
            </a:r>
            <a:r>
              <a:rPr lang="en-US" dirty="0"/>
              <a:t>.</a:t>
            </a:r>
          </a:p>
          <a:p>
            <a:pPr marL="457200" lvl="1" indent="-457200">
              <a:buFont typeface="+mj-lt"/>
              <a:buAutoNum type="arabicPeriod"/>
            </a:pPr>
            <a:r>
              <a:rPr lang="en-US" dirty="0"/>
              <a:t>Select the </a:t>
            </a:r>
            <a:r>
              <a:rPr lang="en-US" b="1" dirty="0" err="1"/>
              <a:t>Checkin</a:t>
            </a:r>
            <a:r>
              <a:rPr lang="en-US" b="1" dirty="0"/>
              <a:t> </a:t>
            </a:r>
            <a:r>
              <a:rPr lang="en-US" dirty="0"/>
              <a:t>box.</a:t>
            </a:r>
          </a:p>
          <a:p>
            <a:pPr marL="457200" lvl="1" indent="-457200">
              <a:buFont typeface="+mj-lt"/>
              <a:buAutoNum type="arabicPeriod"/>
            </a:pPr>
            <a:r>
              <a:rPr lang="en-US" dirty="0"/>
              <a:t>Select </a:t>
            </a:r>
            <a:r>
              <a:rPr lang="en-US" b="1" dirty="0"/>
              <a:t>CHECK-IN TO SELECTED APPOINTMENTS</a:t>
            </a:r>
            <a:r>
              <a:rPr lang="en-US" dirty="0"/>
              <a:t>.</a:t>
            </a:r>
          </a:p>
          <a:p>
            <a:pPr marL="457200" lvl="1" indent="-457200">
              <a:buFont typeface="+mj-lt"/>
              <a:buAutoNum type="arabicPeriod"/>
            </a:pPr>
            <a:r>
              <a:rPr lang="en-US" dirty="0"/>
              <a:t>Answer Verification message.</a:t>
            </a:r>
          </a:p>
        </p:txBody>
      </p:sp>
      <p:pic>
        <p:nvPicPr>
          <p:cNvPr id="3075" name="Picture 3" descr="Image of the patient queue highlighting the Check In button" title="Manually Check In a Veteran Example"/>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7163" y="1813834"/>
            <a:ext cx="88280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7A524A81-6025-5F45-952D-BB67A749B17E}" type="slidenum">
              <a:rPr lang="en-US" smtClean="0"/>
              <a:t>10</a:t>
            </a:fld>
            <a:endParaRPr lang="en-US" dirty="0"/>
          </a:p>
        </p:txBody>
      </p:sp>
      <p:pic>
        <p:nvPicPr>
          <p:cNvPr id="6" name="Picture 5">
            <a:extLst>
              <a:ext uri="{FF2B5EF4-FFF2-40B4-BE49-F238E27FC236}">
                <a16:creationId xmlns:a16="http://schemas.microsoft.com/office/drawing/2014/main" id="{0944206D-1246-4EA1-8FAD-8D5F01F1076B}"/>
              </a:ext>
            </a:extLst>
          </p:cNvPr>
          <p:cNvPicPr>
            <a:picLocks noChangeAspect="1"/>
          </p:cNvPicPr>
          <p:nvPr/>
        </p:nvPicPr>
        <p:blipFill>
          <a:blip r:embed="rId4"/>
          <a:stretch>
            <a:fillRect/>
          </a:stretch>
        </p:blipFill>
        <p:spPr>
          <a:xfrm>
            <a:off x="157163" y="4423432"/>
            <a:ext cx="4497388" cy="1727655"/>
          </a:xfrm>
          <a:prstGeom prst="rect">
            <a:avLst/>
          </a:prstGeom>
        </p:spPr>
      </p:pic>
    </p:spTree>
    <p:extLst>
      <p:ext uri="{BB962C8B-B14F-4D97-AF65-F5344CB8AC3E}">
        <p14:creationId xmlns:p14="http://schemas.microsoft.com/office/powerpoint/2010/main" val="352274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Adding Walk-In Patients to Queue in VetLink</a:t>
            </a:r>
          </a:p>
        </p:txBody>
      </p:sp>
      <p:sp>
        <p:nvSpPr>
          <p:cNvPr id="3" name="Slide Number Placeholder 2"/>
          <p:cNvSpPr>
            <a:spLocks noGrp="1"/>
          </p:cNvSpPr>
          <p:nvPr>
            <p:ph type="sldNum" sz="quarter" idx="12"/>
          </p:nvPr>
        </p:nvSpPr>
        <p:spPr/>
        <p:txBody>
          <a:bodyPr/>
          <a:lstStyle/>
          <a:p>
            <a:fld id="{7A524A81-6025-5F45-952D-BB67A749B17E}" type="slidenum">
              <a:rPr lang="en-US" smtClean="0"/>
              <a:pPr/>
              <a:t>11</a:t>
            </a:fld>
            <a:endParaRPr lang="en-US" dirty="0"/>
          </a:p>
        </p:txBody>
      </p:sp>
      <p:pic>
        <p:nvPicPr>
          <p:cNvPr id="2" name="Picture 1" title="Patient Queuing"/>
          <p:cNvPicPr>
            <a:picLocks noChangeAspect="1"/>
          </p:cNvPicPr>
          <p:nvPr/>
        </p:nvPicPr>
        <p:blipFill>
          <a:blip r:embed="rId3"/>
          <a:stretch>
            <a:fillRect/>
          </a:stretch>
        </p:blipFill>
        <p:spPr>
          <a:xfrm>
            <a:off x="1339524" y="1905492"/>
            <a:ext cx="6464952" cy="3923557"/>
          </a:xfrm>
          <a:prstGeom prst="rect">
            <a:avLst/>
          </a:prstGeom>
        </p:spPr>
      </p:pic>
    </p:spTree>
    <p:extLst>
      <p:ext uri="{BB962C8B-B14F-4D97-AF65-F5344CB8AC3E}">
        <p14:creationId xmlns:p14="http://schemas.microsoft.com/office/powerpoint/2010/main" val="205301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a:t>Benefits of Using VetLink for Veterans </a:t>
            </a:r>
          </a:p>
        </p:txBody>
      </p:sp>
      <p:sp>
        <p:nvSpPr>
          <p:cNvPr id="10" name="Content Placeholder 7"/>
          <p:cNvSpPr>
            <a:spLocks noGrp="1"/>
          </p:cNvSpPr>
          <p:nvPr>
            <p:ph sz="half" idx="1"/>
          </p:nvPr>
        </p:nvSpPr>
        <p:spPr>
          <a:xfrm>
            <a:off x="457199" y="1728216"/>
            <a:ext cx="5126037" cy="4525963"/>
          </a:xfrm>
        </p:spPr>
        <p:txBody>
          <a:bodyPr>
            <a:normAutofit fontScale="92500" lnSpcReduction="20000"/>
          </a:bodyPr>
          <a:lstStyle/>
          <a:p>
            <a:r>
              <a:rPr lang="en-US" dirty="0"/>
              <a:t>Convenience</a:t>
            </a:r>
          </a:p>
          <a:p>
            <a:r>
              <a:rPr lang="en-US" dirty="0"/>
              <a:t>Consistency</a:t>
            </a:r>
          </a:p>
          <a:p>
            <a:r>
              <a:rPr lang="en-US" dirty="0"/>
              <a:t>Kiosks empower Veterans</a:t>
            </a:r>
          </a:p>
          <a:p>
            <a:pPr lvl="1"/>
            <a:r>
              <a:rPr lang="en-US" dirty="0"/>
              <a:t>Check in for appointments </a:t>
            </a:r>
          </a:p>
          <a:p>
            <a:pPr lvl="1"/>
            <a:r>
              <a:rPr lang="en-US" dirty="0"/>
              <a:t>Update data</a:t>
            </a:r>
          </a:p>
          <a:p>
            <a:pPr lvl="1"/>
            <a:r>
              <a:rPr lang="en-US" dirty="0"/>
              <a:t>View/Print future appointments</a:t>
            </a:r>
          </a:p>
          <a:p>
            <a:pPr lvl="1"/>
            <a:r>
              <a:rPr lang="en-US" dirty="0"/>
              <a:t>View/Print directions to appointments</a:t>
            </a:r>
          </a:p>
          <a:p>
            <a:pPr lvl="1"/>
            <a:r>
              <a:rPr lang="en-US" dirty="0"/>
              <a:t>Request BeneTravel reimbursement</a:t>
            </a:r>
          </a:p>
          <a:p>
            <a:pPr lvl="1"/>
            <a:r>
              <a:rPr lang="en-US" dirty="0"/>
              <a:t>Request medical records (ROI)</a:t>
            </a:r>
          </a:p>
          <a:p>
            <a:pPr lvl="1"/>
            <a:r>
              <a:rPr lang="en-US" dirty="0"/>
              <a:t>Request same day services or information</a:t>
            </a:r>
          </a:p>
          <a:p>
            <a:pPr lvl="1"/>
            <a:r>
              <a:rPr lang="en-US" dirty="0"/>
              <a:t>Answer national / facility questionnaires</a:t>
            </a:r>
          </a:p>
        </p:txBody>
      </p:sp>
      <p:pic>
        <p:nvPicPr>
          <p:cNvPr id="13315" name="Picture 3" descr="Image of Veteran shadow saluting the American Flag" title="Benefits for Veterans"/>
          <p:cNvPicPr>
            <a:picLocks noGrp="1" noChangeAspect="1" noChangeArrowheads="1"/>
          </p:cNvPicPr>
          <p:nvPr>
            <p:ph sz="half" idx="2"/>
          </p:nvPr>
        </p:nvPicPr>
        <p:blipFill>
          <a:blip r:embed="rId3" cstate="screen">
            <a:extLst>
              <a:ext uri="{28A0092B-C50C-407E-A947-70E740481C1C}">
                <a14:useLocalDpi xmlns:a14="http://schemas.microsoft.com/office/drawing/2010/main"/>
              </a:ext>
            </a:extLst>
          </a:blip>
          <a:srcRect/>
          <a:stretch>
            <a:fillRect/>
          </a:stretch>
        </p:blipFill>
        <p:spPr bwMode="auto">
          <a:xfrm>
            <a:off x="5703888" y="3691275"/>
            <a:ext cx="2982912" cy="2355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7A524A81-6025-5F45-952D-BB67A749B17E}" type="slidenum">
              <a:rPr lang="en-US" smtClean="0"/>
              <a:pPr/>
              <a:t>12</a:t>
            </a:fld>
            <a:endParaRPr lang="en-US" dirty="0"/>
          </a:p>
        </p:txBody>
      </p:sp>
    </p:spTree>
    <p:extLst>
      <p:ext uri="{BB962C8B-B14F-4D97-AF65-F5344CB8AC3E}">
        <p14:creationId xmlns:p14="http://schemas.microsoft.com/office/powerpoint/2010/main" val="3678412126"/>
      </p:ext>
    </p:extLst>
  </p:cSld>
  <p:clrMapOvr>
    <a:masterClrMapping/>
  </p:clrMapOvr>
  <mc:AlternateContent xmlns:mc="http://schemas.openxmlformats.org/markup-compatibility/2006" xmlns:p14="http://schemas.microsoft.com/office/powerpoint/2010/main">
    <mc:Choice Requires="p14">
      <p:transition spd="slow" p14:dur="2000" advTm="143"/>
    </mc:Choice>
    <mc:Fallback xmlns="">
      <p:transition spd="slow" advTm="14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 of VetLink for Staff</a:t>
            </a:r>
          </a:p>
        </p:txBody>
      </p:sp>
      <p:sp>
        <p:nvSpPr>
          <p:cNvPr id="4" name="Content Placeholder 3"/>
          <p:cNvSpPr>
            <a:spLocks noGrp="1"/>
          </p:cNvSpPr>
          <p:nvPr>
            <p:ph sz="quarter" idx="13"/>
          </p:nvPr>
        </p:nvSpPr>
        <p:spPr/>
        <p:txBody>
          <a:bodyPr>
            <a:normAutofit fontScale="55000" lnSpcReduction="20000"/>
          </a:bodyPr>
          <a:lstStyle/>
          <a:p>
            <a:r>
              <a:rPr lang="en-US" dirty="0"/>
              <a:t>Frees staff to spend more time interacting with Veterans, examples include:</a:t>
            </a:r>
          </a:p>
          <a:p>
            <a:pPr lvl="1"/>
            <a:r>
              <a:rPr lang="en-US" dirty="0"/>
              <a:t>Focus on check-in exceptions</a:t>
            </a:r>
          </a:p>
          <a:p>
            <a:pPr lvl="1"/>
            <a:r>
              <a:rPr lang="en-US" dirty="0"/>
              <a:t>Manage urgent requests and walk-ins</a:t>
            </a:r>
          </a:p>
          <a:p>
            <a:pPr lvl="1"/>
            <a:r>
              <a:rPr lang="en-US" dirty="0"/>
              <a:t>Provide check-out functions </a:t>
            </a:r>
          </a:p>
          <a:p>
            <a:pPr lvl="2"/>
            <a:r>
              <a:rPr lang="en-US" dirty="0"/>
              <a:t>E.g. Appointment follow-up &amp; future appointment scheduling</a:t>
            </a:r>
          </a:p>
          <a:p>
            <a:r>
              <a:rPr lang="en-US" dirty="0"/>
              <a:t>Enables efficient and easy communication </a:t>
            </a:r>
          </a:p>
          <a:p>
            <a:pPr lvl="1"/>
            <a:r>
              <a:rPr lang="en-US" dirty="0"/>
              <a:t>Formalizes initial engagement across the facility</a:t>
            </a:r>
          </a:p>
          <a:p>
            <a:pPr lvl="1"/>
            <a:r>
              <a:rPr lang="en-US" dirty="0"/>
              <a:t>Improves front and back office communication</a:t>
            </a:r>
          </a:p>
          <a:p>
            <a:pPr lvl="1"/>
            <a:r>
              <a:rPr lang="en-US" dirty="0"/>
              <a:t>Standardizes and improves patient tracking methods</a:t>
            </a:r>
          </a:p>
          <a:p>
            <a:r>
              <a:rPr lang="en-US" dirty="0"/>
              <a:t>Ensures accurate and up-to-date information through patients’ control of their personal data</a:t>
            </a:r>
          </a:p>
          <a:p>
            <a:r>
              <a:rPr lang="en-US" dirty="0"/>
              <a:t>Enforces national and local standards</a:t>
            </a:r>
          </a:p>
          <a:p>
            <a:pPr lvl="1"/>
            <a:r>
              <a:rPr lang="en-US" dirty="0"/>
              <a:t>Logic checks prevents patients from checking under certain conditions (e.gs. Too late and Ineligible)</a:t>
            </a:r>
          </a:p>
          <a:p>
            <a:pPr lvl="1"/>
            <a:r>
              <a:rPr lang="en-US" dirty="0"/>
              <a:t>Logic checks require review of information at set intervals (e.g. NOK information can be set to be reviewed every 90 days)</a:t>
            </a:r>
          </a:p>
          <a:p>
            <a:r>
              <a:rPr lang="en-US" dirty="0"/>
              <a:t>Can trigger automatic printing of forms (custom-made or VistA printouts)</a:t>
            </a:r>
          </a:p>
        </p:txBody>
      </p:sp>
      <p:sp>
        <p:nvSpPr>
          <p:cNvPr id="5" name="Slide Number Placeholder 4"/>
          <p:cNvSpPr>
            <a:spLocks noGrp="1"/>
          </p:cNvSpPr>
          <p:nvPr>
            <p:ph type="sldNum" sz="quarter" idx="12"/>
          </p:nvPr>
        </p:nvSpPr>
        <p:spPr/>
        <p:txBody>
          <a:bodyPr/>
          <a:lstStyle/>
          <a:p>
            <a:fld id="{7A524A81-6025-5F45-952D-BB67A749B17E}" type="slidenum">
              <a:rPr lang="en-US" smtClean="0"/>
              <a:pPr/>
              <a:t>13</a:t>
            </a:fld>
            <a:endParaRPr lang="en-US" dirty="0"/>
          </a:p>
        </p:txBody>
      </p:sp>
    </p:spTree>
    <p:extLst>
      <p:ext uri="{BB962C8B-B14F-4D97-AF65-F5344CB8AC3E}">
        <p14:creationId xmlns:p14="http://schemas.microsoft.com/office/powerpoint/2010/main" val="3208407624"/>
      </p:ext>
    </p:extLst>
  </p:cSld>
  <p:clrMapOvr>
    <a:masterClrMapping/>
  </p:clrMapOvr>
  <mc:AlternateContent xmlns:mc="http://schemas.openxmlformats.org/markup-compatibility/2006" xmlns:p14="http://schemas.microsoft.com/office/powerpoint/2010/main">
    <mc:Choice Requires="p14">
      <p:transition spd="slow" p14:dur="2000" advTm="151"/>
    </mc:Choice>
    <mc:Fallback xmlns="">
      <p:transition spd="slow" advTm="15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524A81-6025-5F45-952D-BB67A749B17E}" type="slidenum">
              <a:rPr lang="en-US" smtClean="0"/>
              <a:t>14</a:t>
            </a:fld>
            <a:endParaRPr lang="en-US" dirty="0"/>
          </a:p>
        </p:txBody>
      </p:sp>
      <p:sp>
        <p:nvSpPr>
          <p:cNvPr id="3" name="Title 2"/>
          <p:cNvSpPr>
            <a:spLocks noGrp="1"/>
          </p:cNvSpPr>
          <p:nvPr>
            <p:ph type="title"/>
          </p:nvPr>
        </p:nvSpPr>
        <p:spPr/>
        <p:txBody>
          <a:bodyPr>
            <a:normAutofit fontScale="90000"/>
          </a:bodyPr>
          <a:lstStyle/>
          <a:p>
            <a:r>
              <a:rPr lang="en-US" dirty="0"/>
              <a:t>VetLink Functionalities</a:t>
            </a:r>
            <a:br>
              <a:rPr lang="en-US" dirty="0"/>
            </a:br>
            <a:r>
              <a:rPr lang="en-US" dirty="0"/>
              <a:t>Presently Deployed</a:t>
            </a:r>
          </a:p>
        </p:txBody>
      </p:sp>
      <p:sp>
        <p:nvSpPr>
          <p:cNvPr id="5" name="Content Placeholder 2"/>
          <p:cNvSpPr>
            <a:spLocks noGrp="1"/>
          </p:cNvSpPr>
          <p:nvPr>
            <p:ph sz="quarter" idx="13"/>
          </p:nvPr>
        </p:nvSpPr>
        <p:spPr>
          <a:xfrm>
            <a:off x="226031" y="1808163"/>
            <a:ext cx="8460769" cy="4398264"/>
          </a:xfrm>
        </p:spPr>
        <p:txBody>
          <a:bodyPr numCol="2">
            <a:normAutofit fontScale="47500" lnSpcReduction="20000"/>
          </a:bodyPr>
          <a:lstStyle/>
          <a:p>
            <a:pPr marL="285750" lvl="0" indent="-285750">
              <a:buFont typeface="Arial"/>
              <a:buChar char="•"/>
            </a:pPr>
            <a:r>
              <a:rPr lang="en-US" dirty="0"/>
              <a:t>Primary Workflows</a:t>
            </a:r>
          </a:p>
          <a:p>
            <a:pPr marL="685800" lvl="1">
              <a:buFont typeface="Arial"/>
              <a:buChar char="•"/>
            </a:pPr>
            <a:r>
              <a:rPr lang="en-US" dirty="0"/>
              <a:t>Pre-registration</a:t>
            </a:r>
          </a:p>
          <a:p>
            <a:pPr marL="1085850" lvl="2">
              <a:buFont typeface="Arial"/>
              <a:buChar char="•"/>
            </a:pPr>
            <a:r>
              <a:rPr lang="en-US" dirty="0"/>
              <a:t>Contact Info / Insurance / NOK review</a:t>
            </a:r>
          </a:p>
          <a:p>
            <a:pPr marL="685800" lvl="1">
              <a:buFont typeface="Arial"/>
              <a:buChar char="•"/>
            </a:pPr>
            <a:r>
              <a:rPr lang="en-US" dirty="0"/>
              <a:t>Check-in</a:t>
            </a:r>
          </a:p>
          <a:p>
            <a:pPr marL="685800" lvl="1">
              <a:buFont typeface="Arial"/>
              <a:buChar char="•"/>
            </a:pPr>
            <a:r>
              <a:rPr lang="en-US" dirty="0"/>
              <a:t>Combined (most used workflow)</a:t>
            </a:r>
          </a:p>
          <a:p>
            <a:pPr marL="1085850" lvl="2">
              <a:buFont typeface="Arial"/>
              <a:buChar char="•"/>
            </a:pPr>
            <a:r>
              <a:rPr lang="en-US" dirty="0"/>
              <a:t>Check-In + </a:t>
            </a:r>
            <a:r>
              <a:rPr lang="en-US" dirty="0" err="1"/>
              <a:t>Prereg</a:t>
            </a:r>
            <a:r>
              <a:rPr lang="en-US" dirty="0"/>
              <a:t> with most other offerings made available</a:t>
            </a:r>
          </a:p>
          <a:p>
            <a:pPr marL="685800" lvl="1">
              <a:buFont typeface="Arial"/>
              <a:buChar char="•"/>
            </a:pPr>
            <a:r>
              <a:rPr lang="en-US" dirty="0"/>
              <a:t>Request Medical Records (ROI)</a:t>
            </a:r>
          </a:p>
          <a:p>
            <a:pPr marL="685800" lvl="1">
              <a:buFont typeface="Arial"/>
              <a:buChar char="•"/>
            </a:pPr>
            <a:r>
              <a:rPr lang="en-US" dirty="0"/>
              <a:t>Request Benefit Travel (2</a:t>
            </a:r>
            <a:r>
              <a:rPr lang="en-US" baseline="30000" dirty="0"/>
              <a:t>nd or</a:t>
            </a:r>
            <a:r>
              <a:rPr lang="en-US" dirty="0"/>
              <a:t> 3</a:t>
            </a:r>
            <a:r>
              <a:rPr lang="en-US" baseline="30000" dirty="0"/>
              <a:t>rd</a:t>
            </a:r>
            <a:r>
              <a:rPr lang="en-US" dirty="0"/>
              <a:t> most used)</a:t>
            </a:r>
          </a:p>
          <a:p>
            <a:pPr marL="685800" lvl="1">
              <a:buFont typeface="Arial"/>
              <a:buChar char="•"/>
            </a:pPr>
            <a:r>
              <a:rPr lang="en-US" dirty="0"/>
              <a:t>Walk-In Workflows / Queuing (2</a:t>
            </a:r>
            <a:r>
              <a:rPr lang="en-US" baseline="30000" dirty="0"/>
              <a:t>nd</a:t>
            </a:r>
            <a:r>
              <a:rPr lang="en-US" dirty="0"/>
              <a:t> or 3</a:t>
            </a:r>
            <a:r>
              <a:rPr lang="en-US" baseline="30000" dirty="0"/>
              <a:t>rd</a:t>
            </a:r>
            <a:r>
              <a:rPr lang="en-US" dirty="0"/>
              <a:t> most used)</a:t>
            </a:r>
          </a:p>
          <a:p>
            <a:pPr marL="685800" lvl="1">
              <a:buFont typeface="Arial"/>
              <a:buChar char="•"/>
            </a:pPr>
            <a:r>
              <a:rPr lang="en-US" dirty="0"/>
              <a:t>Appointment-Based Wayfinding</a:t>
            </a:r>
          </a:p>
          <a:p>
            <a:pPr marL="685800" lvl="1">
              <a:buFont typeface="Arial"/>
              <a:buChar char="•"/>
            </a:pPr>
            <a:r>
              <a:rPr lang="en-US" dirty="0"/>
              <a:t>View Future Appointments</a:t>
            </a:r>
          </a:p>
          <a:p>
            <a:pPr marL="685800" lvl="1">
              <a:buFont typeface="Arial"/>
              <a:buChar char="•"/>
            </a:pPr>
            <a:r>
              <a:rPr lang="en-US" dirty="0"/>
              <a:t>Update My Information</a:t>
            </a:r>
          </a:p>
          <a:p>
            <a:pPr marL="685800" lvl="1">
              <a:buFont typeface="Arial"/>
              <a:buChar char="•"/>
            </a:pPr>
            <a:endParaRPr lang="en-US" dirty="0"/>
          </a:p>
          <a:p>
            <a:pPr marL="285750" lvl="0" indent="-285750"/>
            <a:endParaRPr lang="en-US" dirty="0"/>
          </a:p>
          <a:p>
            <a:pPr marL="285750" lvl="0" indent="-285750"/>
            <a:r>
              <a:rPr lang="en-US" dirty="0"/>
              <a:t>Patient Tracking</a:t>
            </a:r>
          </a:p>
          <a:p>
            <a:pPr lvl="1">
              <a:buFont typeface="Arial"/>
              <a:buChar char="•"/>
            </a:pPr>
            <a:r>
              <a:rPr lang="en-US" dirty="0"/>
              <a:t>Check In</a:t>
            </a:r>
          </a:p>
          <a:p>
            <a:pPr lvl="1">
              <a:buFont typeface="Arial"/>
              <a:buChar char="•"/>
            </a:pPr>
            <a:r>
              <a:rPr lang="en-US" dirty="0"/>
              <a:t>Surgery</a:t>
            </a:r>
          </a:p>
          <a:p>
            <a:pPr lvl="1">
              <a:buFont typeface="Arial"/>
              <a:buChar char="•"/>
            </a:pPr>
            <a:r>
              <a:rPr lang="en-US" dirty="0"/>
              <a:t>Walk-Ins (PC, SC, MH, </a:t>
            </a:r>
            <a:r>
              <a:rPr lang="en-US" dirty="0" err="1"/>
              <a:t>etc</a:t>
            </a:r>
            <a:r>
              <a:rPr lang="en-US" dirty="0"/>
              <a:t>…)</a:t>
            </a:r>
          </a:p>
          <a:p>
            <a:pPr lvl="1">
              <a:buFont typeface="Arial"/>
              <a:buChar char="•"/>
            </a:pPr>
            <a:r>
              <a:rPr lang="en-US" dirty="0"/>
              <a:t>Enrollment Office, Optical Shop, Labs, </a:t>
            </a:r>
            <a:r>
              <a:rPr lang="en-US" dirty="0" err="1"/>
              <a:t>etc</a:t>
            </a:r>
            <a:r>
              <a:rPr lang="en-US" dirty="0"/>
              <a:t>… </a:t>
            </a:r>
          </a:p>
          <a:p>
            <a:pPr marL="285750" lvl="0" indent="-285750">
              <a:buFont typeface="Arial"/>
              <a:buChar char="•"/>
            </a:pPr>
            <a:endParaRPr lang="en-US" dirty="0"/>
          </a:p>
          <a:p>
            <a:r>
              <a:rPr lang="en-US" dirty="0"/>
              <a:t>Add-ins for the workflows</a:t>
            </a:r>
          </a:p>
          <a:p>
            <a:pPr lvl="1">
              <a:buFont typeface="Arial"/>
              <a:buChar char="•"/>
            </a:pPr>
            <a:r>
              <a:rPr lang="en-US" dirty="0"/>
              <a:t>MVP</a:t>
            </a:r>
          </a:p>
          <a:p>
            <a:pPr lvl="1">
              <a:buFont typeface="Arial"/>
              <a:buChar char="•"/>
            </a:pPr>
            <a:r>
              <a:rPr lang="en-US" dirty="0"/>
              <a:t>View Future Appointments</a:t>
            </a:r>
          </a:p>
          <a:p>
            <a:pPr lvl="1">
              <a:buFont typeface="Arial"/>
              <a:buChar char="•"/>
            </a:pPr>
            <a:r>
              <a:rPr lang="en-US" dirty="0"/>
              <a:t>Update My Information</a:t>
            </a:r>
          </a:p>
          <a:p>
            <a:pPr lvl="1">
              <a:buFont typeface="Arial"/>
              <a:buChar char="•"/>
            </a:pPr>
            <a:r>
              <a:rPr lang="en-US" dirty="0"/>
              <a:t>View Balance</a:t>
            </a:r>
          </a:p>
          <a:p>
            <a:pPr lvl="1">
              <a:buFont typeface="Arial"/>
              <a:buChar char="•"/>
            </a:pPr>
            <a:r>
              <a:rPr lang="en-US" dirty="0"/>
              <a:t>Appointment-Based Wayfinding</a:t>
            </a:r>
          </a:p>
          <a:p>
            <a:pPr lvl="1">
              <a:buFont typeface="Arial"/>
              <a:buChar char="•"/>
            </a:pPr>
            <a:r>
              <a:rPr lang="en-US" dirty="0"/>
              <a:t>Clinical Reminders (e.g. flu shots)</a:t>
            </a:r>
          </a:p>
          <a:p>
            <a:pPr lvl="1">
              <a:buFont typeface="Arial"/>
              <a:buChar char="•"/>
            </a:pPr>
            <a:r>
              <a:rPr lang="en-US" dirty="0"/>
              <a:t>Patient Queuing </a:t>
            </a:r>
          </a:p>
          <a:p>
            <a:pPr lvl="1">
              <a:buFont typeface="Arial"/>
              <a:buChar char="•"/>
            </a:pPr>
            <a:r>
              <a:rPr lang="en-US" dirty="0"/>
              <a:t>Patient Questionnaires </a:t>
            </a:r>
          </a:p>
          <a:p>
            <a:pPr lvl="1">
              <a:buFont typeface="Arial"/>
              <a:buChar char="•"/>
            </a:pPr>
            <a:r>
              <a:rPr lang="en-US" dirty="0"/>
              <a:t>Primary Workflows as sub-workflows</a:t>
            </a:r>
          </a:p>
          <a:p>
            <a:pPr lvl="1">
              <a:buFont typeface="Arial"/>
              <a:buChar char="•"/>
            </a:pPr>
            <a:r>
              <a:rPr lang="en-US" dirty="0"/>
              <a:t>Information Display and Fact Sheet printouts</a:t>
            </a:r>
          </a:p>
          <a:p>
            <a:pPr lvl="1">
              <a:buFont typeface="Arial"/>
              <a:buChar char="•"/>
            </a:pPr>
            <a:endParaRPr lang="en-US" dirty="0"/>
          </a:p>
          <a:p>
            <a:pPr marL="285750" lvl="0" indent="-285750">
              <a:buFont typeface="Arial"/>
              <a:buChar char="•"/>
            </a:pPr>
            <a:endParaRPr lang="en-US" dirty="0"/>
          </a:p>
          <a:p>
            <a:pPr marL="285750" lvl="0" indent="-285750">
              <a:buFont typeface="Arial"/>
              <a:buChar char="•"/>
            </a:pPr>
            <a:endParaRPr lang="en-US" dirty="0"/>
          </a:p>
          <a:p>
            <a:pPr marL="285750" lvl="0" indent="-285750">
              <a:buFont typeface="Arial"/>
              <a:buChar char="•"/>
            </a:pPr>
            <a:endParaRPr lang="en-US" dirty="0"/>
          </a:p>
          <a:p>
            <a:pPr marL="285750" lvl="0" indent="-285750">
              <a:buFont typeface="Arial"/>
              <a:buChar char="•"/>
            </a:pPr>
            <a:endParaRPr lang="en-US" dirty="0"/>
          </a:p>
          <a:p>
            <a:pPr marL="285750" lvl="0" indent="-285750">
              <a:buFont typeface="Arial"/>
              <a:buChar char="•"/>
            </a:pPr>
            <a:endParaRPr lang="en-US" dirty="0"/>
          </a:p>
        </p:txBody>
      </p:sp>
    </p:spTree>
    <p:extLst>
      <p:ext uri="{BB962C8B-B14F-4D97-AF65-F5344CB8AC3E}">
        <p14:creationId xmlns:p14="http://schemas.microsoft.com/office/powerpoint/2010/main" val="3177781224"/>
      </p:ext>
    </p:extLst>
  </p:cSld>
  <p:clrMapOvr>
    <a:masterClrMapping/>
  </p:clrMapOvr>
  <mc:AlternateContent xmlns:mc="http://schemas.openxmlformats.org/markup-compatibility/2006" xmlns:p14="http://schemas.microsoft.com/office/powerpoint/2010/main">
    <mc:Choice Requires="p14">
      <p:transition spd="slow" p14:dur="2000" advTm="19196"/>
    </mc:Choice>
    <mc:Fallback xmlns="">
      <p:transition spd="slow" advTm="1919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524A81-6025-5F45-952D-BB67A749B17E}" type="slidenum">
              <a:rPr lang="en-US" smtClean="0"/>
              <a:t>15</a:t>
            </a:fld>
            <a:endParaRPr lang="en-US" dirty="0"/>
          </a:p>
        </p:txBody>
      </p:sp>
      <p:sp>
        <p:nvSpPr>
          <p:cNvPr id="3" name="Title 2"/>
          <p:cNvSpPr>
            <a:spLocks noGrp="1"/>
          </p:cNvSpPr>
          <p:nvPr>
            <p:ph type="title"/>
          </p:nvPr>
        </p:nvSpPr>
        <p:spPr/>
        <p:txBody>
          <a:bodyPr>
            <a:normAutofit fontScale="90000"/>
          </a:bodyPr>
          <a:lstStyle/>
          <a:p>
            <a:r>
              <a:rPr lang="en-US" dirty="0"/>
              <a:t>VetLink Functionalities</a:t>
            </a:r>
            <a:br>
              <a:rPr lang="en-US" dirty="0"/>
            </a:br>
            <a:r>
              <a:rPr lang="en-US" dirty="0"/>
              <a:t>Product Backlog</a:t>
            </a:r>
          </a:p>
        </p:txBody>
      </p:sp>
      <p:sp>
        <p:nvSpPr>
          <p:cNvPr id="6" name="Content Placeholder 3">
            <a:extLst>
              <a:ext uri="{FF2B5EF4-FFF2-40B4-BE49-F238E27FC236}">
                <a16:creationId xmlns:a16="http://schemas.microsoft.com/office/drawing/2014/main" id="{6DEE57BA-089F-4F00-9C7D-F5C72F83CFC6}"/>
              </a:ext>
            </a:extLst>
          </p:cNvPr>
          <p:cNvSpPr txBox="1">
            <a:spLocks/>
          </p:cNvSpPr>
          <p:nvPr/>
        </p:nvSpPr>
        <p:spPr>
          <a:xfrm>
            <a:off x="457200" y="1808163"/>
            <a:ext cx="8229600" cy="4398264"/>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Clr>
                <a:srgbClr val="C00000"/>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C00000"/>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C00000"/>
              </a:buClr>
              <a:buFont typeface="Wingdings" pitchFamily="2" charset="2"/>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C00000"/>
              </a:buClr>
              <a:buFont typeface="Verdana" pitchFamily="34"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C00000"/>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a:r>
              <a:rPr lang="en-US" dirty="0"/>
              <a:t>Presently in sustainment-only mode due to funding</a:t>
            </a:r>
          </a:p>
          <a:p>
            <a:pPr marL="285750" lvl="0" indent="-285750"/>
            <a:r>
              <a:rPr lang="en-US" dirty="0"/>
              <a:t>Product Backlog exists for many features, both new and enhancements to existing capabilities</a:t>
            </a:r>
          </a:p>
          <a:p>
            <a:pPr marL="285750" lvl="0" indent="-285750"/>
            <a:r>
              <a:rPr lang="en-US" dirty="0"/>
              <a:t>Some major items include:</a:t>
            </a:r>
          </a:p>
          <a:p>
            <a:pPr marL="685800" lvl="1"/>
            <a:r>
              <a:rPr lang="en-US" dirty="0"/>
              <a:t>Insurance Card Scanning (was briefly piloted)</a:t>
            </a:r>
          </a:p>
          <a:p>
            <a:pPr marL="685800" lvl="1"/>
            <a:r>
              <a:rPr lang="en-US" dirty="0" err="1"/>
              <a:t>BeneTravel</a:t>
            </a:r>
            <a:r>
              <a:rPr lang="en-US" dirty="0"/>
              <a:t> System Integration</a:t>
            </a:r>
          </a:p>
          <a:p>
            <a:pPr marL="685800" lvl="1"/>
            <a:r>
              <a:rPr lang="en-US" dirty="0"/>
              <a:t>Clinical Reminder – Phase 2 (Write)</a:t>
            </a:r>
          </a:p>
          <a:p>
            <a:pPr marL="685800" lvl="1"/>
            <a:r>
              <a:rPr lang="en-US" dirty="0"/>
              <a:t>Vitals Kiosk</a:t>
            </a:r>
          </a:p>
          <a:p>
            <a:pPr marL="685800" lvl="1"/>
            <a:r>
              <a:rPr lang="en-US" dirty="0"/>
              <a:t>Wayfinding – Phase 2 (was briefly piloted)</a:t>
            </a:r>
          </a:p>
          <a:p>
            <a:pPr marL="685800" lvl="1"/>
            <a:r>
              <a:rPr lang="en-US" dirty="0"/>
              <a:t>Release of Information – Phase 3 (Additional ROI forms, </a:t>
            </a:r>
            <a:r>
              <a:rPr lang="en-US" dirty="0" err="1"/>
              <a:t>esignature</a:t>
            </a:r>
            <a:r>
              <a:rPr lang="en-US" dirty="0"/>
              <a:t>, and/or digital signature)</a:t>
            </a:r>
          </a:p>
          <a:p>
            <a:pPr marL="685800" lvl="1"/>
            <a:r>
              <a:rPr lang="en-US" dirty="0"/>
              <a:t>MHV Integration</a:t>
            </a:r>
          </a:p>
          <a:p>
            <a:pPr marL="285750" lvl="0" indent="-285750"/>
            <a:r>
              <a:rPr lang="en-US" dirty="0"/>
              <a:t>Complete Backlog is available online</a:t>
            </a:r>
          </a:p>
          <a:p>
            <a:pPr marL="685800" lvl="1"/>
            <a:r>
              <a:rPr lang="en-US" dirty="0">
                <a:hlinkClick r:id="rId2"/>
              </a:rPr>
              <a:t>https://vavps.aha.io/published/a1a4b62c5cd509b13f2a7c770387fc48?page=2</a:t>
            </a:r>
            <a:endParaRPr lang="en-US" dirty="0"/>
          </a:p>
          <a:p>
            <a:pPr marL="285750" lvl="0" indent="-285750"/>
            <a:endParaRPr lang="en-US" dirty="0"/>
          </a:p>
        </p:txBody>
      </p:sp>
    </p:spTree>
    <p:extLst>
      <p:ext uri="{BB962C8B-B14F-4D97-AF65-F5344CB8AC3E}">
        <p14:creationId xmlns:p14="http://schemas.microsoft.com/office/powerpoint/2010/main" val="284165942"/>
      </p:ext>
    </p:extLst>
  </p:cSld>
  <p:clrMapOvr>
    <a:masterClrMapping/>
  </p:clrMapOvr>
  <mc:AlternateContent xmlns:mc="http://schemas.openxmlformats.org/markup-compatibility/2006" xmlns:p14="http://schemas.microsoft.com/office/powerpoint/2010/main">
    <mc:Choice Requires="p14">
      <p:transition spd="slow" p14:dur="2000" advTm="36859"/>
    </mc:Choice>
    <mc:Fallback xmlns="">
      <p:transition spd="slow" advTm="3685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524A81-6025-5F45-952D-BB67A749B17E}" type="slidenum">
              <a:rPr lang="en-US" smtClean="0"/>
              <a:t>16</a:t>
            </a:fld>
            <a:endParaRPr lang="en-US" dirty="0"/>
          </a:p>
        </p:txBody>
      </p:sp>
      <p:sp>
        <p:nvSpPr>
          <p:cNvPr id="3" name="Title 2"/>
          <p:cNvSpPr>
            <a:spLocks noGrp="1"/>
          </p:cNvSpPr>
          <p:nvPr>
            <p:ph type="title"/>
          </p:nvPr>
        </p:nvSpPr>
        <p:spPr/>
        <p:txBody>
          <a:bodyPr>
            <a:normAutofit fontScale="90000"/>
          </a:bodyPr>
          <a:lstStyle/>
          <a:p>
            <a:r>
              <a:rPr lang="en-US" dirty="0"/>
              <a:t>VetLink Statistics</a:t>
            </a:r>
            <a:br>
              <a:rPr lang="en-US" dirty="0"/>
            </a:br>
            <a:r>
              <a:rPr lang="en-US" dirty="0"/>
              <a:t>Appointments</a:t>
            </a:r>
          </a:p>
        </p:txBody>
      </p:sp>
      <p:sp>
        <p:nvSpPr>
          <p:cNvPr id="5" name="Content Placeholder 2"/>
          <p:cNvSpPr>
            <a:spLocks noGrp="1"/>
          </p:cNvSpPr>
          <p:nvPr>
            <p:ph sz="quarter" idx="13"/>
          </p:nvPr>
        </p:nvSpPr>
        <p:spPr>
          <a:xfrm>
            <a:off x="226031" y="1808164"/>
            <a:ext cx="8620017" cy="1701720"/>
          </a:xfrm>
        </p:spPr>
        <p:txBody>
          <a:bodyPr numCol="1">
            <a:normAutofit fontScale="85000" lnSpcReduction="10000"/>
          </a:bodyPr>
          <a:lstStyle/>
          <a:p>
            <a:pPr marL="285750" lvl="0" indent="-285750">
              <a:buFont typeface="Arial"/>
              <a:buChar char="•"/>
            </a:pPr>
            <a:r>
              <a:rPr lang="en-US" dirty="0"/>
              <a:t>VetLink Impact on Check-In</a:t>
            </a:r>
          </a:p>
          <a:p>
            <a:pPr marL="685800" lvl="1">
              <a:buFont typeface="Arial"/>
              <a:buChar char="•"/>
            </a:pPr>
            <a:r>
              <a:rPr lang="en-US" dirty="0"/>
              <a:t>75%+ (3m+) of appointments checked in by VetLink per month</a:t>
            </a:r>
          </a:p>
          <a:p>
            <a:pPr marL="1085850" lvl="2">
              <a:buFont typeface="Arial"/>
              <a:buChar char="•"/>
            </a:pPr>
            <a:r>
              <a:rPr lang="en-US" dirty="0"/>
              <a:t>30-35%+ by Patients using VetLink Kiosks</a:t>
            </a:r>
          </a:p>
          <a:p>
            <a:pPr marL="1085850" lvl="2">
              <a:buFont typeface="Arial"/>
              <a:buChar char="•"/>
            </a:pPr>
            <a:r>
              <a:rPr lang="en-US" dirty="0"/>
              <a:t>40-45% by Staff using VetLink Staff Application</a:t>
            </a:r>
          </a:p>
        </p:txBody>
      </p:sp>
      <p:graphicFrame>
        <p:nvGraphicFramePr>
          <p:cNvPr id="7" name="Chart 6">
            <a:extLst>
              <a:ext uri="{FF2B5EF4-FFF2-40B4-BE49-F238E27FC236}">
                <a16:creationId xmlns:a16="http://schemas.microsoft.com/office/drawing/2014/main" id="{7C17169E-AA41-4EC7-913D-26ECE1937AAC}"/>
              </a:ext>
            </a:extLst>
          </p:cNvPr>
          <p:cNvGraphicFramePr>
            <a:graphicFrameLocks/>
          </p:cNvGraphicFramePr>
          <p:nvPr>
            <p:extLst>
              <p:ext uri="{D42A27DB-BD31-4B8C-83A1-F6EECF244321}">
                <p14:modId xmlns:p14="http://schemas.microsoft.com/office/powerpoint/2010/main" val="3241725304"/>
              </p:ext>
            </p:extLst>
          </p:nvPr>
        </p:nvGraphicFramePr>
        <p:xfrm>
          <a:off x="1514100" y="3509883"/>
          <a:ext cx="6043877" cy="29468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74253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524A81-6025-5F45-952D-BB67A749B17E}" type="slidenum">
              <a:rPr lang="en-US" smtClean="0"/>
              <a:t>17</a:t>
            </a:fld>
            <a:endParaRPr lang="en-US" dirty="0"/>
          </a:p>
        </p:txBody>
      </p:sp>
      <p:sp>
        <p:nvSpPr>
          <p:cNvPr id="3" name="Title 2"/>
          <p:cNvSpPr>
            <a:spLocks noGrp="1"/>
          </p:cNvSpPr>
          <p:nvPr>
            <p:ph type="title"/>
          </p:nvPr>
        </p:nvSpPr>
        <p:spPr/>
        <p:txBody>
          <a:bodyPr>
            <a:normAutofit fontScale="90000"/>
          </a:bodyPr>
          <a:lstStyle/>
          <a:p>
            <a:r>
              <a:rPr lang="en-US" dirty="0"/>
              <a:t>VetLink Statistics</a:t>
            </a:r>
            <a:br>
              <a:rPr lang="en-US" dirty="0"/>
            </a:br>
            <a:r>
              <a:rPr lang="en-US" dirty="0"/>
              <a:t>Queuing</a:t>
            </a:r>
          </a:p>
        </p:txBody>
      </p:sp>
      <p:sp>
        <p:nvSpPr>
          <p:cNvPr id="5" name="Content Placeholder 2"/>
          <p:cNvSpPr>
            <a:spLocks noGrp="1"/>
          </p:cNvSpPr>
          <p:nvPr>
            <p:ph sz="quarter" idx="13"/>
          </p:nvPr>
        </p:nvSpPr>
        <p:spPr>
          <a:xfrm>
            <a:off x="226031" y="1808164"/>
            <a:ext cx="8620017" cy="4548186"/>
          </a:xfrm>
        </p:spPr>
        <p:txBody>
          <a:bodyPr numCol="1">
            <a:normAutofit/>
          </a:bodyPr>
          <a:lstStyle/>
          <a:p>
            <a:pPr marL="285750" lvl="0" indent="-285750">
              <a:buFont typeface="Arial"/>
              <a:buChar char="•"/>
            </a:pPr>
            <a:r>
              <a:rPr lang="en-US" dirty="0"/>
              <a:t>Queuing</a:t>
            </a:r>
          </a:p>
          <a:p>
            <a:pPr marL="685800" lvl="1">
              <a:buFont typeface="Arial"/>
              <a:buChar char="•"/>
            </a:pPr>
            <a:r>
              <a:rPr lang="en-US" dirty="0"/>
              <a:t>In use at 97 sites</a:t>
            </a:r>
          </a:p>
          <a:p>
            <a:pPr marL="1085850" lvl="2">
              <a:buFont typeface="Arial"/>
              <a:buChar char="•"/>
            </a:pPr>
            <a:r>
              <a:rPr lang="en-US" dirty="0"/>
              <a:t>56 – Walk-In workflow</a:t>
            </a:r>
          </a:p>
          <a:p>
            <a:pPr marL="1085850" lvl="2">
              <a:buFont typeface="Arial"/>
              <a:buChar char="•"/>
            </a:pPr>
            <a:r>
              <a:rPr lang="en-US" dirty="0"/>
              <a:t>55 – Appointment workflow</a:t>
            </a:r>
          </a:p>
          <a:p>
            <a:pPr marL="1085850" lvl="2">
              <a:buFont typeface="Arial"/>
              <a:buChar char="•"/>
            </a:pPr>
            <a:r>
              <a:rPr lang="en-US" dirty="0"/>
              <a:t>24 – Both Walk-In and Appointment Workflow</a:t>
            </a:r>
          </a:p>
          <a:p>
            <a:pPr marL="685800" lvl="1">
              <a:buFont typeface="Arial"/>
              <a:buChar char="•"/>
            </a:pPr>
            <a:r>
              <a:rPr lang="en-US" dirty="0"/>
              <a:t>~150k walk-ins per month (e.gs. Lab, Radiology, Enrollment, Optical Shop)</a:t>
            </a:r>
          </a:p>
          <a:p>
            <a:pPr marL="685800" lvl="1">
              <a:buFont typeface="Arial"/>
              <a:buChar char="•"/>
            </a:pPr>
            <a:r>
              <a:rPr lang="en-US" dirty="0"/>
              <a:t>~270k appointment-based queuing per month</a:t>
            </a:r>
          </a:p>
        </p:txBody>
      </p:sp>
    </p:spTree>
    <p:extLst>
      <p:ext uri="{BB962C8B-B14F-4D97-AF65-F5344CB8AC3E}">
        <p14:creationId xmlns:p14="http://schemas.microsoft.com/office/powerpoint/2010/main" val="2754770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524A81-6025-5F45-952D-BB67A749B17E}" type="slidenum">
              <a:rPr lang="en-US" smtClean="0"/>
              <a:t>18</a:t>
            </a:fld>
            <a:endParaRPr lang="en-US" dirty="0"/>
          </a:p>
        </p:txBody>
      </p:sp>
      <p:sp>
        <p:nvSpPr>
          <p:cNvPr id="3" name="Title 2"/>
          <p:cNvSpPr>
            <a:spLocks noGrp="1"/>
          </p:cNvSpPr>
          <p:nvPr>
            <p:ph type="title"/>
          </p:nvPr>
        </p:nvSpPr>
        <p:spPr/>
        <p:txBody>
          <a:bodyPr>
            <a:normAutofit fontScale="90000"/>
          </a:bodyPr>
          <a:lstStyle/>
          <a:p>
            <a:r>
              <a:rPr lang="en-US" dirty="0"/>
              <a:t>VetLink Statistics</a:t>
            </a:r>
            <a:br>
              <a:rPr lang="en-US" dirty="0"/>
            </a:br>
            <a:r>
              <a:rPr lang="en-US" dirty="0"/>
              <a:t>Demographic Updates</a:t>
            </a:r>
          </a:p>
        </p:txBody>
      </p:sp>
      <p:sp>
        <p:nvSpPr>
          <p:cNvPr id="5" name="Content Placeholder 2"/>
          <p:cNvSpPr>
            <a:spLocks noGrp="1"/>
          </p:cNvSpPr>
          <p:nvPr>
            <p:ph sz="quarter" idx="13"/>
          </p:nvPr>
        </p:nvSpPr>
        <p:spPr>
          <a:xfrm>
            <a:off x="226031" y="1808164"/>
            <a:ext cx="8620017" cy="1674775"/>
          </a:xfrm>
        </p:spPr>
        <p:txBody>
          <a:bodyPr numCol="1">
            <a:normAutofit/>
          </a:bodyPr>
          <a:lstStyle/>
          <a:p>
            <a:pPr marL="285750" lvl="0" indent="-285750">
              <a:buFont typeface="Arial"/>
              <a:buChar char="•"/>
            </a:pPr>
            <a:r>
              <a:rPr lang="en-US" dirty="0"/>
              <a:t>90k Updates Submitted by Patients per month</a:t>
            </a:r>
          </a:p>
        </p:txBody>
      </p:sp>
      <p:graphicFrame>
        <p:nvGraphicFramePr>
          <p:cNvPr id="4" name="Table 3">
            <a:extLst>
              <a:ext uri="{FF2B5EF4-FFF2-40B4-BE49-F238E27FC236}">
                <a16:creationId xmlns:a16="http://schemas.microsoft.com/office/drawing/2014/main" id="{9BEF7965-DEC0-4F83-AAE4-E3691CD558B3}"/>
              </a:ext>
            </a:extLst>
          </p:cNvPr>
          <p:cNvGraphicFramePr>
            <a:graphicFrameLocks noGrp="1"/>
          </p:cNvGraphicFramePr>
          <p:nvPr>
            <p:extLst>
              <p:ext uri="{D42A27DB-BD31-4B8C-83A1-F6EECF244321}">
                <p14:modId xmlns:p14="http://schemas.microsoft.com/office/powerpoint/2010/main" val="1283675391"/>
              </p:ext>
            </p:extLst>
          </p:nvPr>
        </p:nvGraphicFramePr>
        <p:xfrm>
          <a:off x="1488039" y="2375609"/>
          <a:ext cx="6096000" cy="40792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293634814"/>
                    </a:ext>
                  </a:extLst>
                </a:gridCol>
                <a:gridCol w="3048000">
                  <a:extLst>
                    <a:ext uri="{9D8B030D-6E8A-4147-A177-3AD203B41FA5}">
                      <a16:colId xmlns:a16="http://schemas.microsoft.com/office/drawing/2014/main" val="3671244721"/>
                    </a:ext>
                  </a:extLst>
                </a:gridCol>
              </a:tblGrid>
              <a:tr h="370840">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Individual Data Elements Breakdown</a:t>
                      </a:r>
                    </a:p>
                  </a:txBody>
                  <a:tcPr/>
                </a:tc>
                <a:tc hMerge="1">
                  <a:txBody>
                    <a:bodyPr/>
                    <a:lstStyle/>
                    <a:p>
                      <a:endParaRPr lang="en-US" dirty="0"/>
                    </a:p>
                  </a:txBody>
                  <a:tcPr/>
                </a:tc>
                <a:extLst>
                  <a:ext uri="{0D108BD9-81ED-4DB2-BD59-A6C34878D82A}">
                    <a16:rowId xmlns:a16="http://schemas.microsoft.com/office/drawing/2014/main" val="3990834512"/>
                  </a:ext>
                </a:extLst>
              </a:tr>
              <a:tr h="370840">
                <a:tc>
                  <a:txBody>
                    <a:bodyPr/>
                    <a:lstStyle/>
                    <a:p>
                      <a:r>
                        <a:rPr lang="en-US" sz="1800" b="1" kern="1200" dirty="0">
                          <a:solidFill>
                            <a:schemeClr val="lt1"/>
                          </a:solidFill>
                          <a:latin typeface="+mn-lt"/>
                          <a:ea typeface="+mn-ea"/>
                          <a:cs typeface="+mn-cs"/>
                        </a:rPr>
                        <a:t>Update Category</a:t>
                      </a:r>
                    </a:p>
                  </a:txBody>
                  <a:tcPr>
                    <a:solidFill>
                      <a:schemeClr val="accent1"/>
                    </a:solidFill>
                  </a:tcPr>
                </a:tc>
                <a:tc>
                  <a:txBody>
                    <a:bodyPr/>
                    <a:lstStyle/>
                    <a:p>
                      <a:r>
                        <a:rPr lang="en-US" sz="1800" b="1" kern="1200" dirty="0">
                          <a:solidFill>
                            <a:schemeClr val="lt1"/>
                          </a:solidFill>
                          <a:latin typeface="+mn-lt"/>
                          <a:ea typeface="+mn-ea"/>
                          <a:cs typeface="+mn-cs"/>
                        </a:rPr>
                        <a:t>Average Updates per Month</a:t>
                      </a:r>
                    </a:p>
                  </a:txBody>
                  <a:tcPr>
                    <a:solidFill>
                      <a:schemeClr val="accent1"/>
                    </a:solidFill>
                  </a:tcPr>
                </a:tc>
                <a:extLst>
                  <a:ext uri="{0D108BD9-81ED-4DB2-BD59-A6C34878D82A}">
                    <a16:rowId xmlns:a16="http://schemas.microsoft.com/office/drawing/2014/main" val="2428582625"/>
                  </a:ext>
                </a:extLst>
              </a:tr>
              <a:tr h="370840">
                <a:tc>
                  <a:txBody>
                    <a:bodyPr/>
                    <a:lstStyle/>
                    <a:p>
                      <a:r>
                        <a:rPr lang="en-US" dirty="0"/>
                        <a:t>Address</a:t>
                      </a:r>
                    </a:p>
                  </a:txBody>
                  <a:tcPr/>
                </a:tc>
                <a:tc>
                  <a:txBody>
                    <a:bodyPr/>
                    <a:lstStyle/>
                    <a:p>
                      <a:r>
                        <a:rPr lang="en-US" dirty="0"/>
                        <a:t>12.5k</a:t>
                      </a:r>
                    </a:p>
                  </a:txBody>
                  <a:tcPr/>
                </a:tc>
                <a:extLst>
                  <a:ext uri="{0D108BD9-81ED-4DB2-BD59-A6C34878D82A}">
                    <a16:rowId xmlns:a16="http://schemas.microsoft.com/office/drawing/2014/main" val="2629704393"/>
                  </a:ext>
                </a:extLst>
              </a:tr>
              <a:tr h="370840">
                <a:tc>
                  <a:txBody>
                    <a:bodyPr/>
                    <a:lstStyle/>
                    <a:p>
                      <a:r>
                        <a:rPr lang="en-US" dirty="0"/>
                        <a:t>Phone</a:t>
                      </a:r>
                    </a:p>
                  </a:txBody>
                  <a:tcPr/>
                </a:tc>
                <a:tc>
                  <a:txBody>
                    <a:bodyPr/>
                    <a:lstStyle/>
                    <a:p>
                      <a:r>
                        <a:rPr lang="en-US" dirty="0"/>
                        <a:t>65k</a:t>
                      </a:r>
                    </a:p>
                  </a:txBody>
                  <a:tcPr/>
                </a:tc>
                <a:extLst>
                  <a:ext uri="{0D108BD9-81ED-4DB2-BD59-A6C34878D82A}">
                    <a16:rowId xmlns:a16="http://schemas.microsoft.com/office/drawing/2014/main" val="3845716179"/>
                  </a:ext>
                </a:extLst>
              </a:tr>
              <a:tr h="370840">
                <a:tc>
                  <a:txBody>
                    <a:bodyPr/>
                    <a:lstStyle/>
                    <a:p>
                      <a:r>
                        <a:rPr lang="en-US" dirty="0"/>
                        <a:t>Email</a:t>
                      </a:r>
                    </a:p>
                  </a:txBody>
                  <a:tcPr/>
                </a:tc>
                <a:tc>
                  <a:txBody>
                    <a:bodyPr/>
                    <a:lstStyle/>
                    <a:p>
                      <a:r>
                        <a:rPr lang="en-US" dirty="0"/>
                        <a:t>34k</a:t>
                      </a:r>
                    </a:p>
                  </a:txBody>
                  <a:tcPr/>
                </a:tc>
                <a:extLst>
                  <a:ext uri="{0D108BD9-81ED-4DB2-BD59-A6C34878D82A}">
                    <a16:rowId xmlns:a16="http://schemas.microsoft.com/office/drawing/2014/main" val="3270527696"/>
                  </a:ext>
                </a:extLst>
              </a:tr>
              <a:tr h="370840">
                <a:tc>
                  <a:txBody>
                    <a:bodyPr/>
                    <a:lstStyle/>
                    <a:p>
                      <a:r>
                        <a:rPr lang="en-US" dirty="0"/>
                        <a:t>NOK1</a:t>
                      </a:r>
                    </a:p>
                  </a:txBody>
                  <a:tcPr/>
                </a:tc>
                <a:tc>
                  <a:txBody>
                    <a:bodyPr/>
                    <a:lstStyle/>
                    <a:p>
                      <a:r>
                        <a:rPr lang="en-US" dirty="0"/>
                        <a:t>95k</a:t>
                      </a:r>
                    </a:p>
                  </a:txBody>
                  <a:tcPr/>
                </a:tc>
                <a:extLst>
                  <a:ext uri="{0D108BD9-81ED-4DB2-BD59-A6C34878D82A}">
                    <a16:rowId xmlns:a16="http://schemas.microsoft.com/office/drawing/2014/main" val="3410111867"/>
                  </a:ext>
                </a:extLst>
              </a:tr>
              <a:tr h="370840">
                <a:tc>
                  <a:txBody>
                    <a:bodyPr/>
                    <a:lstStyle/>
                    <a:p>
                      <a:r>
                        <a:rPr lang="en-US" dirty="0"/>
                        <a:t>NOK2</a:t>
                      </a:r>
                    </a:p>
                  </a:txBody>
                  <a:tcPr/>
                </a:tc>
                <a:tc>
                  <a:txBody>
                    <a:bodyPr/>
                    <a:lstStyle/>
                    <a:p>
                      <a:r>
                        <a:rPr lang="en-US" dirty="0"/>
                        <a:t>4.5k</a:t>
                      </a:r>
                    </a:p>
                  </a:txBody>
                  <a:tcPr/>
                </a:tc>
                <a:extLst>
                  <a:ext uri="{0D108BD9-81ED-4DB2-BD59-A6C34878D82A}">
                    <a16:rowId xmlns:a16="http://schemas.microsoft.com/office/drawing/2014/main" val="3314610225"/>
                  </a:ext>
                </a:extLst>
              </a:tr>
              <a:tr h="370840">
                <a:tc>
                  <a:txBody>
                    <a:bodyPr/>
                    <a:lstStyle/>
                    <a:p>
                      <a:r>
                        <a:rPr lang="en-US" dirty="0"/>
                        <a:t>ECONT1</a:t>
                      </a:r>
                    </a:p>
                  </a:txBody>
                  <a:tcPr/>
                </a:tc>
                <a:tc>
                  <a:txBody>
                    <a:bodyPr/>
                    <a:lstStyle/>
                    <a:p>
                      <a:r>
                        <a:rPr lang="en-US" dirty="0"/>
                        <a:t>74.5k</a:t>
                      </a:r>
                    </a:p>
                  </a:txBody>
                  <a:tcPr/>
                </a:tc>
                <a:extLst>
                  <a:ext uri="{0D108BD9-81ED-4DB2-BD59-A6C34878D82A}">
                    <a16:rowId xmlns:a16="http://schemas.microsoft.com/office/drawing/2014/main" val="2379074734"/>
                  </a:ext>
                </a:extLst>
              </a:tr>
              <a:tr h="370840">
                <a:tc>
                  <a:txBody>
                    <a:bodyPr/>
                    <a:lstStyle/>
                    <a:p>
                      <a:r>
                        <a:rPr lang="en-US" dirty="0"/>
                        <a:t>ECONT2</a:t>
                      </a:r>
                    </a:p>
                  </a:txBody>
                  <a:tcPr/>
                </a:tc>
                <a:tc>
                  <a:txBody>
                    <a:bodyPr/>
                    <a:lstStyle/>
                    <a:p>
                      <a:r>
                        <a:rPr lang="en-US" dirty="0"/>
                        <a:t>3k</a:t>
                      </a:r>
                    </a:p>
                  </a:txBody>
                  <a:tcPr/>
                </a:tc>
                <a:extLst>
                  <a:ext uri="{0D108BD9-81ED-4DB2-BD59-A6C34878D82A}">
                    <a16:rowId xmlns:a16="http://schemas.microsoft.com/office/drawing/2014/main" val="3506161287"/>
                  </a:ext>
                </a:extLst>
              </a:tr>
              <a:tr h="370840">
                <a:tc>
                  <a:txBody>
                    <a:bodyPr/>
                    <a:lstStyle/>
                    <a:p>
                      <a:r>
                        <a:rPr lang="en-US" dirty="0"/>
                        <a:t>Race</a:t>
                      </a:r>
                    </a:p>
                  </a:txBody>
                  <a:tcPr/>
                </a:tc>
                <a:tc>
                  <a:txBody>
                    <a:bodyPr/>
                    <a:lstStyle/>
                    <a:p>
                      <a:r>
                        <a:rPr lang="en-US" dirty="0"/>
                        <a:t>10k</a:t>
                      </a:r>
                    </a:p>
                  </a:txBody>
                  <a:tcPr/>
                </a:tc>
                <a:extLst>
                  <a:ext uri="{0D108BD9-81ED-4DB2-BD59-A6C34878D82A}">
                    <a16:rowId xmlns:a16="http://schemas.microsoft.com/office/drawing/2014/main" val="2762078839"/>
                  </a:ext>
                </a:extLst>
              </a:tr>
              <a:tr h="370840">
                <a:tc>
                  <a:txBody>
                    <a:bodyPr/>
                    <a:lstStyle/>
                    <a:p>
                      <a:r>
                        <a:rPr lang="en-US" dirty="0"/>
                        <a:t>Ethnicity</a:t>
                      </a:r>
                    </a:p>
                  </a:txBody>
                  <a:tcPr/>
                </a:tc>
                <a:tc>
                  <a:txBody>
                    <a:bodyPr/>
                    <a:lstStyle/>
                    <a:p>
                      <a:r>
                        <a:rPr lang="en-US" dirty="0"/>
                        <a:t>3.5k</a:t>
                      </a:r>
                    </a:p>
                  </a:txBody>
                  <a:tcPr/>
                </a:tc>
                <a:extLst>
                  <a:ext uri="{0D108BD9-81ED-4DB2-BD59-A6C34878D82A}">
                    <a16:rowId xmlns:a16="http://schemas.microsoft.com/office/drawing/2014/main" val="1866322115"/>
                  </a:ext>
                </a:extLst>
              </a:tr>
            </a:tbl>
          </a:graphicData>
        </a:graphic>
      </p:graphicFrame>
    </p:spTree>
    <p:extLst>
      <p:ext uri="{BB962C8B-B14F-4D97-AF65-F5344CB8AC3E}">
        <p14:creationId xmlns:p14="http://schemas.microsoft.com/office/powerpoint/2010/main" val="152844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A524A81-6025-5F45-952D-BB67A749B17E}" type="slidenum">
              <a:rPr lang="en-US" smtClean="0"/>
              <a:t>19</a:t>
            </a:fld>
            <a:endParaRPr lang="en-US" dirty="0"/>
          </a:p>
        </p:txBody>
      </p:sp>
      <p:sp>
        <p:nvSpPr>
          <p:cNvPr id="3" name="Title 2"/>
          <p:cNvSpPr>
            <a:spLocks noGrp="1"/>
          </p:cNvSpPr>
          <p:nvPr>
            <p:ph type="title"/>
          </p:nvPr>
        </p:nvSpPr>
        <p:spPr/>
        <p:txBody>
          <a:bodyPr>
            <a:normAutofit fontScale="90000"/>
          </a:bodyPr>
          <a:lstStyle/>
          <a:p>
            <a:r>
              <a:rPr lang="en-US" dirty="0"/>
              <a:t>VetLink Statistics</a:t>
            </a:r>
            <a:br>
              <a:rPr lang="en-US" dirty="0"/>
            </a:br>
            <a:r>
              <a:rPr lang="en-US" dirty="0"/>
              <a:t>Beneficiary Travel</a:t>
            </a:r>
          </a:p>
        </p:txBody>
      </p:sp>
      <p:sp>
        <p:nvSpPr>
          <p:cNvPr id="5" name="Content Placeholder 2"/>
          <p:cNvSpPr>
            <a:spLocks noGrp="1"/>
          </p:cNvSpPr>
          <p:nvPr>
            <p:ph sz="quarter" idx="13"/>
          </p:nvPr>
        </p:nvSpPr>
        <p:spPr>
          <a:xfrm>
            <a:off x="226031" y="1808164"/>
            <a:ext cx="8620017" cy="1674775"/>
          </a:xfrm>
        </p:spPr>
        <p:txBody>
          <a:bodyPr numCol="1">
            <a:normAutofit/>
          </a:bodyPr>
          <a:lstStyle/>
          <a:p>
            <a:pPr marL="285750" lvl="0" indent="-285750">
              <a:buFont typeface="Arial"/>
              <a:buChar char="•"/>
            </a:pPr>
            <a:r>
              <a:rPr lang="en-US" dirty="0"/>
              <a:t>330k Unique Patients using VetLink </a:t>
            </a:r>
            <a:r>
              <a:rPr lang="en-US" dirty="0" err="1"/>
              <a:t>BeneTravel</a:t>
            </a:r>
            <a:r>
              <a:rPr lang="en-US" dirty="0"/>
              <a:t> per month</a:t>
            </a:r>
          </a:p>
          <a:p>
            <a:pPr marL="285750" lvl="0" indent="-285750">
              <a:buFont typeface="Arial"/>
              <a:buChar char="•"/>
            </a:pPr>
            <a:r>
              <a:rPr lang="en-US" dirty="0"/>
              <a:t>575k VetLink </a:t>
            </a:r>
            <a:r>
              <a:rPr lang="en-US" dirty="0" err="1"/>
              <a:t>BeneTravel</a:t>
            </a:r>
            <a:r>
              <a:rPr lang="en-US" dirty="0"/>
              <a:t> submissions per month</a:t>
            </a:r>
          </a:p>
        </p:txBody>
      </p:sp>
    </p:spTree>
    <p:extLst>
      <p:ext uri="{BB962C8B-B14F-4D97-AF65-F5344CB8AC3E}">
        <p14:creationId xmlns:p14="http://schemas.microsoft.com/office/powerpoint/2010/main" val="4119030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is VetLink?</a:t>
            </a:r>
          </a:p>
        </p:txBody>
      </p:sp>
      <p:sp>
        <p:nvSpPr>
          <p:cNvPr id="4" name="Content Placeholder 3"/>
          <p:cNvSpPr>
            <a:spLocks noGrp="1"/>
          </p:cNvSpPr>
          <p:nvPr>
            <p:ph sz="quarter" idx="13"/>
          </p:nvPr>
        </p:nvSpPr>
        <p:spPr/>
        <p:txBody>
          <a:bodyPr>
            <a:normAutofit fontScale="77500" lnSpcReduction="20000"/>
          </a:bodyPr>
          <a:lstStyle/>
          <a:p>
            <a:r>
              <a:rPr lang="en-US" dirty="0"/>
              <a:t>For the Veteran:</a:t>
            </a:r>
          </a:p>
          <a:p>
            <a:pPr lvl="1"/>
            <a:r>
              <a:rPr lang="en-US" dirty="0"/>
              <a:t>Touchscreen self-service patient kiosks</a:t>
            </a:r>
          </a:p>
          <a:p>
            <a:pPr lvl="1"/>
            <a:r>
              <a:rPr lang="en-US" dirty="0"/>
              <a:t>Enable independent check-in, requests for VA services, and information updates</a:t>
            </a:r>
          </a:p>
          <a:p>
            <a:pPr lvl="1"/>
            <a:endParaRPr lang="en-US" dirty="0"/>
          </a:p>
          <a:p>
            <a:r>
              <a:rPr lang="en-US" dirty="0"/>
              <a:t>For staff:</a:t>
            </a:r>
          </a:p>
          <a:p>
            <a:pPr lvl="1"/>
            <a:r>
              <a:rPr lang="en-US" dirty="0"/>
              <a:t>Application to manage patient check-ins and updates, coordinate care across team(s), analyze data to inform clinic / facility management</a:t>
            </a:r>
          </a:p>
          <a:p>
            <a:pPr lvl="1"/>
            <a:r>
              <a:rPr lang="en-US" dirty="0"/>
              <a:t>Supports kiosk operations, and coordinates data transfer with VistA</a:t>
            </a:r>
          </a:p>
          <a:p>
            <a:pPr lvl="1"/>
            <a:r>
              <a:rPr lang="en-US" dirty="0"/>
              <a:t>Access to highly configurable VetLink software components that enable staff to build service and facility-specific workflows</a:t>
            </a:r>
          </a:p>
          <a:p>
            <a:pPr lvl="1"/>
            <a:endParaRPr lang="en-US" dirty="0"/>
          </a:p>
        </p:txBody>
      </p:sp>
      <p:sp>
        <p:nvSpPr>
          <p:cNvPr id="2" name="Slide Number Placeholder 1"/>
          <p:cNvSpPr>
            <a:spLocks noGrp="1"/>
          </p:cNvSpPr>
          <p:nvPr>
            <p:ph type="sldNum" sz="quarter" idx="12"/>
          </p:nvPr>
        </p:nvSpPr>
        <p:spPr/>
        <p:txBody>
          <a:bodyPr/>
          <a:lstStyle/>
          <a:p>
            <a:fld id="{7A524A81-6025-5F45-952D-BB67A749B17E}" type="slidenum">
              <a:rPr lang="en-US" smtClean="0"/>
              <a:t>2</a:t>
            </a:fld>
            <a:endParaRPr lang="en-US" dirty="0"/>
          </a:p>
        </p:txBody>
      </p:sp>
    </p:spTree>
    <p:extLst>
      <p:ext uri="{BB962C8B-B14F-4D97-AF65-F5344CB8AC3E}">
        <p14:creationId xmlns:p14="http://schemas.microsoft.com/office/powerpoint/2010/main" val="3289684402"/>
      </p:ext>
    </p:extLst>
  </p:cSld>
  <p:clrMapOvr>
    <a:masterClrMapping/>
  </p:clrMapOvr>
  <mc:AlternateContent xmlns:mc="http://schemas.openxmlformats.org/markup-compatibility/2006" xmlns:p14="http://schemas.microsoft.com/office/powerpoint/2010/main">
    <mc:Choice Requires="p14">
      <p:transition spd="slow" p14:dur="2000" advTm="159"/>
    </mc:Choice>
    <mc:Fallback xmlns="">
      <p:transition spd="slow" advTm="159"/>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6"/>
          <p:cNvSpPr>
            <a:spLocks noGrp="1"/>
          </p:cNvSpPr>
          <p:nvPr>
            <p:ph type="title"/>
          </p:nvPr>
        </p:nvSpPr>
        <p:spPr>
          <a:xfrm>
            <a:off x="457200" y="274638"/>
            <a:ext cx="7217596" cy="1143000"/>
          </a:xfrm>
        </p:spPr>
        <p:txBody>
          <a:bodyPr>
            <a:normAutofit fontScale="90000"/>
          </a:bodyPr>
          <a:lstStyle/>
          <a:p>
            <a:r>
              <a:rPr lang="en-US" dirty="0"/>
              <a:t>Staff Coordination: Activity Buttons</a:t>
            </a:r>
          </a:p>
        </p:txBody>
      </p:sp>
      <p:graphicFrame>
        <p:nvGraphicFramePr>
          <p:cNvPr id="4" name="Content Placeholder 3" descr="Table listing the activity buttons for Clinical, Administrative, Laboratory, Pharmacy, and Radiology areas to be used by staff to process the patient through their visit." title="Activity Buttons"/>
          <p:cNvGraphicFramePr>
            <a:graphicFrameLocks noGrp="1"/>
          </p:cNvGraphicFramePr>
          <p:nvPr>
            <p:ph sz="quarter" idx="13"/>
          </p:nvPr>
        </p:nvGraphicFramePr>
        <p:xfrm>
          <a:off x="205741" y="1808163"/>
          <a:ext cx="8835389" cy="4529790"/>
        </p:xfrm>
        <a:graphic>
          <a:graphicData uri="http://schemas.openxmlformats.org/drawingml/2006/table">
            <a:tbl>
              <a:tblPr firstRow="1" bandCol="1">
                <a:tableStyleId>{B301B821-A1FF-4177-AEE7-76D212191A09}</a:tableStyleId>
              </a:tblPr>
              <a:tblGrid>
                <a:gridCol w="1537902">
                  <a:extLst>
                    <a:ext uri="{9D8B030D-6E8A-4147-A177-3AD203B41FA5}">
                      <a16:colId xmlns:a16="http://schemas.microsoft.com/office/drawing/2014/main" val="20000"/>
                    </a:ext>
                  </a:extLst>
                </a:gridCol>
                <a:gridCol w="1477590">
                  <a:extLst>
                    <a:ext uri="{9D8B030D-6E8A-4147-A177-3AD203B41FA5}">
                      <a16:colId xmlns:a16="http://schemas.microsoft.com/office/drawing/2014/main" val="20001"/>
                    </a:ext>
                  </a:extLst>
                </a:gridCol>
                <a:gridCol w="2065609">
                  <a:extLst>
                    <a:ext uri="{9D8B030D-6E8A-4147-A177-3AD203B41FA5}">
                      <a16:colId xmlns:a16="http://schemas.microsoft.com/office/drawing/2014/main" val="20002"/>
                    </a:ext>
                  </a:extLst>
                </a:gridCol>
                <a:gridCol w="2080689">
                  <a:extLst>
                    <a:ext uri="{9D8B030D-6E8A-4147-A177-3AD203B41FA5}">
                      <a16:colId xmlns:a16="http://schemas.microsoft.com/office/drawing/2014/main" val="20003"/>
                    </a:ext>
                  </a:extLst>
                </a:gridCol>
                <a:gridCol w="1673599">
                  <a:extLst>
                    <a:ext uri="{9D8B030D-6E8A-4147-A177-3AD203B41FA5}">
                      <a16:colId xmlns:a16="http://schemas.microsoft.com/office/drawing/2014/main" val="20004"/>
                    </a:ext>
                  </a:extLst>
                </a:gridCol>
              </a:tblGrid>
              <a:tr h="192087">
                <a:tc>
                  <a:txBody>
                    <a:bodyPr/>
                    <a:lstStyle/>
                    <a:p>
                      <a:r>
                        <a:rPr lang="en-US" sz="1700" dirty="0"/>
                        <a:t>Clinical</a:t>
                      </a:r>
                    </a:p>
                  </a:txBody>
                  <a:tcPr marL="42836" marR="42836"/>
                </a:tc>
                <a:tc>
                  <a:txBody>
                    <a:bodyPr/>
                    <a:lstStyle/>
                    <a:p>
                      <a:r>
                        <a:rPr lang="en-US" sz="1700" dirty="0"/>
                        <a:t>Administrative</a:t>
                      </a:r>
                    </a:p>
                  </a:txBody>
                  <a:tcPr marL="42836" marR="42836"/>
                </a:tc>
                <a:tc>
                  <a:txBody>
                    <a:bodyPr/>
                    <a:lstStyle/>
                    <a:p>
                      <a:r>
                        <a:rPr lang="en-US" sz="1700" dirty="0"/>
                        <a:t>Laboratory</a:t>
                      </a:r>
                    </a:p>
                  </a:txBody>
                  <a:tcPr marL="42836" marR="42836"/>
                </a:tc>
                <a:tc>
                  <a:txBody>
                    <a:bodyPr/>
                    <a:lstStyle/>
                    <a:p>
                      <a:r>
                        <a:rPr lang="en-US" sz="1700" dirty="0"/>
                        <a:t>Pharmacy</a:t>
                      </a:r>
                    </a:p>
                  </a:txBody>
                  <a:tcPr marL="42836" marR="42836"/>
                </a:tc>
                <a:tc>
                  <a:txBody>
                    <a:bodyPr/>
                    <a:lstStyle/>
                    <a:p>
                      <a:r>
                        <a:rPr lang="en-US" sz="1700" dirty="0"/>
                        <a:t>Radiology</a:t>
                      </a:r>
                    </a:p>
                  </a:txBody>
                  <a:tcPr marL="42836" marR="42836"/>
                </a:tc>
                <a:extLst>
                  <a:ext uri="{0D108BD9-81ED-4DB2-BD59-A6C34878D82A}">
                    <a16:rowId xmlns:a16="http://schemas.microsoft.com/office/drawing/2014/main" val="10000"/>
                  </a:ext>
                </a:extLst>
              </a:tr>
              <a:tr h="298599">
                <a:tc>
                  <a:txBody>
                    <a:bodyPr/>
                    <a:lstStyle/>
                    <a:p>
                      <a:r>
                        <a:rPr lang="en-US" sz="1600" dirty="0"/>
                        <a:t>Call</a:t>
                      </a:r>
                    </a:p>
                  </a:txBody>
                  <a:tcPr marL="42836" marR="42836"/>
                </a:tc>
                <a:tc>
                  <a:txBody>
                    <a:bodyPr/>
                    <a:lstStyle/>
                    <a:p>
                      <a:r>
                        <a:rPr lang="en-US" sz="1600" dirty="0"/>
                        <a:t>Call</a:t>
                      </a:r>
                    </a:p>
                  </a:txBody>
                  <a:tcPr marL="42836" marR="42836"/>
                </a:tc>
                <a:tc>
                  <a:txBody>
                    <a:bodyPr/>
                    <a:lstStyle/>
                    <a:p>
                      <a:r>
                        <a:rPr lang="en-US" sz="1600" dirty="0"/>
                        <a:t>Call</a:t>
                      </a:r>
                    </a:p>
                  </a:txBody>
                  <a:tcPr marL="42836" marR="42836"/>
                </a:tc>
                <a:tc>
                  <a:txBody>
                    <a:bodyPr/>
                    <a:lstStyle/>
                    <a:p>
                      <a:r>
                        <a:rPr lang="en-US" sz="1600" dirty="0"/>
                        <a:t>Call</a:t>
                      </a:r>
                    </a:p>
                  </a:txBody>
                  <a:tcPr marL="42836" marR="42836"/>
                </a:tc>
                <a:tc>
                  <a:txBody>
                    <a:bodyPr/>
                    <a:lstStyle/>
                    <a:p>
                      <a:r>
                        <a:rPr lang="en-US" sz="1600" dirty="0"/>
                        <a:t>Call</a:t>
                      </a:r>
                    </a:p>
                  </a:txBody>
                  <a:tcPr marL="42836" marR="42836"/>
                </a:tc>
                <a:extLst>
                  <a:ext uri="{0D108BD9-81ED-4DB2-BD59-A6C34878D82A}">
                    <a16:rowId xmlns:a16="http://schemas.microsoft.com/office/drawing/2014/main" val="10001"/>
                  </a:ext>
                </a:extLst>
              </a:tr>
              <a:tr h="298599">
                <a:tc>
                  <a:txBody>
                    <a:bodyPr/>
                    <a:lstStyle/>
                    <a:p>
                      <a:r>
                        <a:rPr lang="en-US" sz="1600" dirty="0"/>
                        <a:t>Call Again</a:t>
                      </a:r>
                    </a:p>
                  </a:txBody>
                  <a:tcPr marL="42836" marR="42836"/>
                </a:tc>
                <a:tc>
                  <a:txBody>
                    <a:bodyPr/>
                    <a:lstStyle/>
                    <a:p>
                      <a:r>
                        <a:rPr lang="en-US" sz="1600" dirty="0"/>
                        <a:t>Call Again</a:t>
                      </a:r>
                    </a:p>
                  </a:txBody>
                  <a:tcPr marL="42836" marR="42836"/>
                </a:tc>
                <a:tc>
                  <a:txBody>
                    <a:bodyPr/>
                    <a:lstStyle/>
                    <a:p>
                      <a:r>
                        <a:rPr lang="en-US" sz="1600" dirty="0"/>
                        <a:t>Call Again</a:t>
                      </a:r>
                    </a:p>
                  </a:txBody>
                  <a:tcPr marL="42836" marR="42836"/>
                </a:tc>
                <a:tc>
                  <a:txBody>
                    <a:bodyPr/>
                    <a:lstStyle/>
                    <a:p>
                      <a:r>
                        <a:rPr lang="en-US" sz="1600" dirty="0"/>
                        <a:t>Call Again</a:t>
                      </a:r>
                    </a:p>
                  </a:txBody>
                  <a:tcPr marL="42836" marR="42836"/>
                </a:tc>
                <a:tc>
                  <a:txBody>
                    <a:bodyPr/>
                    <a:lstStyle/>
                    <a:p>
                      <a:r>
                        <a:rPr lang="en-US" sz="1600" dirty="0"/>
                        <a:t>Call Again</a:t>
                      </a:r>
                    </a:p>
                  </a:txBody>
                  <a:tcPr marL="42836" marR="42836"/>
                </a:tc>
                <a:extLst>
                  <a:ext uri="{0D108BD9-81ED-4DB2-BD59-A6C34878D82A}">
                    <a16:rowId xmlns:a16="http://schemas.microsoft.com/office/drawing/2014/main" val="10002"/>
                  </a:ext>
                </a:extLst>
              </a:tr>
              <a:tr h="298599">
                <a:tc>
                  <a:txBody>
                    <a:bodyPr/>
                    <a:lstStyle/>
                    <a:p>
                      <a:r>
                        <a:rPr lang="en-US" sz="1600" dirty="0"/>
                        <a:t>Undo</a:t>
                      </a:r>
                    </a:p>
                  </a:txBody>
                  <a:tcPr marL="42836" marR="42836"/>
                </a:tc>
                <a:tc>
                  <a:txBody>
                    <a:bodyPr/>
                    <a:lstStyle/>
                    <a:p>
                      <a:r>
                        <a:rPr lang="en-US" sz="1600" dirty="0"/>
                        <a:t>Undo</a:t>
                      </a:r>
                    </a:p>
                  </a:txBody>
                  <a:tcPr marL="42836" marR="42836"/>
                </a:tc>
                <a:tc>
                  <a:txBody>
                    <a:bodyPr/>
                    <a:lstStyle/>
                    <a:p>
                      <a:r>
                        <a:rPr lang="en-US" sz="1600" dirty="0"/>
                        <a:t>Undo</a:t>
                      </a:r>
                    </a:p>
                  </a:txBody>
                  <a:tcPr marL="42836" marR="42836"/>
                </a:tc>
                <a:tc>
                  <a:txBody>
                    <a:bodyPr/>
                    <a:lstStyle/>
                    <a:p>
                      <a:r>
                        <a:rPr lang="en-US" sz="1600" dirty="0"/>
                        <a:t>Undo</a:t>
                      </a:r>
                    </a:p>
                  </a:txBody>
                  <a:tcPr marL="42836" marR="42836"/>
                </a:tc>
                <a:tc>
                  <a:txBody>
                    <a:bodyPr/>
                    <a:lstStyle/>
                    <a:p>
                      <a:r>
                        <a:rPr lang="en-US" sz="1600" dirty="0"/>
                        <a:t>Undo</a:t>
                      </a:r>
                    </a:p>
                  </a:txBody>
                  <a:tcPr marL="42836" marR="42836"/>
                </a:tc>
                <a:extLst>
                  <a:ext uri="{0D108BD9-81ED-4DB2-BD59-A6C34878D82A}">
                    <a16:rowId xmlns:a16="http://schemas.microsoft.com/office/drawing/2014/main" val="10003"/>
                  </a:ext>
                </a:extLst>
              </a:tr>
              <a:tr h="298599">
                <a:tc>
                  <a:txBody>
                    <a:bodyPr/>
                    <a:lstStyle/>
                    <a:p>
                      <a:r>
                        <a:rPr lang="en-US" sz="1600" dirty="0"/>
                        <a:t>No Show</a:t>
                      </a:r>
                    </a:p>
                  </a:txBody>
                  <a:tcPr marL="42836" marR="42836"/>
                </a:tc>
                <a:tc>
                  <a:txBody>
                    <a:bodyPr/>
                    <a:lstStyle/>
                    <a:p>
                      <a:r>
                        <a:rPr lang="en-US" sz="1600" dirty="0"/>
                        <a:t>Not Seen</a:t>
                      </a:r>
                    </a:p>
                  </a:txBody>
                  <a:tcPr marL="42836" marR="42836"/>
                </a:tc>
                <a:tc>
                  <a:txBody>
                    <a:bodyPr/>
                    <a:lstStyle/>
                    <a:p>
                      <a:r>
                        <a:rPr lang="en-US" sz="1600" dirty="0"/>
                        <a:t>No Show</a:t>
                      </a:r>
                    </a:p>
                  </a:txBody>
                  <a:tcPr marL="42836" marR="42836"/>
                </a:tc>
                <a:tc>
                  <a:txBody>
                    <a:bodyPr/>
                    <a:lstStyle/>
                    <a:p>
                      <a:r>
                        <a:rPr lang="en-US" sz="1600" dirty="0"/>
                        <a:t>Not</a:t>
                      </a:r>
                      <a:r>
                        <a:rPr lang="en-US" sz="1600" baseline="0" dirty="0"/>
                        <a:t> Seen</a:t>
                      </a:r>
                      <a:endParaRPr lang="en-US" sz="1600" dirty="0"/>
                    </a:p>
                  </a:txBody>
                  <a:tcPr marL="42836" marR="42836"/>
                </a:tc>
                <a:tc>
                  <a:txBody>
                    <a:bodyPr/>
                    <a:lstStyle/>
                    <a:p>
                      <a:r>
                        <a:rPr lang="en-US" sz="1600" dirty="0"/>
                        <a:t>Not Seen</a:t>
                      </a:r>
                    </a:p>
                  </a:txBody>
                  <a:tcPr marL="42836" marR="42836"/>
                </a:tc>
                <a:extLst>
                  <a:ext uri="{0D108BD9-81ED-4DB2-BD59-A6C34878D82A}">
                    <a16:rowId xmlns:a16="http://schemas.microsoft.com/office/drawing/2014/main" val="10004"/>
                  </a:ext>
                </a:extLst>
              </a:tr>
              <a:tr h="298599">
                <a:tc>
                  <a:txBody>
                    <a:bodyPr/>
                    <a:lstStyle/>
                    <a:p>
                      <a:r>
                        <a:rPr lang="en-US" sz="1600" dirty="0"/>
                        <a:t>With Clerk</a:t>
                      </a:r>
                    </a:p>
                  </a:txBody>
                  <a:tcPr marL="42836" marR="42836"/>
                </a:tc>
                <a:tc>
                  <a:txBody>
                    <a:bodyPr/>
                    <a:lstStyle/>
                    <a:p>
                      <a:r>
                        <a:rPr lang="en-US" sz="1600" dirty="0"/>
                        <a:t>With Staff</a:t>
                      </a:r>
                    </a:p>
                  </a:txBody>
                  <a:tcPr marL="42836" marR="42836"/>
                </a:tc>
                <a:tc>
                  <a:txBody>
                    <a:bodyPr/>
                    <a:lstStyle/>
                    <a:p>
                      <a:r>
                        <a:rPr lang="en-US" sz="1600" dirty="0"/>
                        <a:t>With Lab Clerk</a:t>
                      </a:r>
                    </a:p>
                  </a:txBody>
                  <a:tcPr marL="42836" marR="42836"/>
                </a:tc>
                <a:tc>
                  <a:txBody>
                    <a:bodyPr/>
                    <a:lstStyle/>
                    <a:p>
                      <a:r>
                        <a:rPr lang="en-US" sz="1600" dirty="0"/>
                        <a:t>With Tech</a:t>
                      </a:r>
                    </a:p>
                  </a:txBody>
                  <a:tcPr marL="42836" marR="42836"/>
                </a:tc>
                <a:tc>
                  <a:txBody>
                    <a:bodyPr/>
                    <a:lstStyle/>
                    <a:p>
                      <a:r>
                        <a:rPr lang="en-US" sz="1600" dirty="0"/>
                        <a:t>With Staff</a:t>
                      </a:r>
                    </a:p>
                  </a:txBody>
                  <a:tcPr marL="42836" marR="42836"/>
                </a:tc>
                <a:extLst>
                  <a:ext uri="{0D108BD9-81ED-4DB2-BD59-A6C34878D82A}">
                    <a16:rowId xmlns:a16="http://schemas.microsoft.com/office/drawing/2014/main" val="10005"/>
                  </a:ext>
                </a:extLst>
              </a:tr>
              <a:tr h="338790">
                <a:tc>
                  <a:txBody>
                    <a:bodyPr/>
                    <a:lstStyle/>
                    <a:p>
                      <a:r>
                        <a:rPr lang="en-US" sz="1600" dirty="0"/>
                        <a:t>Done with Clerk</a:t>
                      </a:r>
                    </a:p>
                  </a:txBody>
                  <a:tcPr marL="42836" marR="42836"/>
                </a:tc>
                <a:tc>
                  <a:txBody>
                    <a:bodyPr/>
                    <a:lstStyle/>
                    <a:p>
                      <a:r>
                        <a:rPr lang="en-US" sz="1600" dirty="0"/>
                        <a:t>Done With</a:t>
                      </a:r>
                      <a:r>
                        <a:rPr lang="en-US" sz="1600" baseline="0" dirty="0"/>
                        <a:t> Staff</a:t>
                      </a:r>
                      <a:endParaRPr lang="en-US" sz="1600" dirty="0"/>
                    </a:p>
                  </a:txBody>
                  <a:tcPr marL="42836" marR="42836"/>
                </a:tc>
                <a:tc>
                  <a:txBody>
                    <a:bodyPr/>
                    <a:lstStyle/>
                    <a:p>
                      <a:r>
                        <a:rPr lang="en-US" sz="1600" dirty="0"/>
                        <a:t>Done With</a:t>
                      </a:r>
                      <a:r>
                        <a:rPr lang="en-US" sz="1600" baseline="0" dirty="0"/>
                        <a:t> Lab Clerk</a:t>
                      </a:r>
                      <a:endParaRPr lang="en-US" sz="1600" dirty="0"/>
                    </a:p>
                  </a:txBody>
                  <a:tcPr marL="42836" marR="42836"/>
                </a:tc>
                <a:tc>
                  <a:txBody>
                    <a:bodyPr/>
                    <a:lstStyle/>
                    <a:p>
                      <a:r>
                        <a:rPr lang="en-US" sz="1600" dirty="0"/>
                        <a:t>Done With</a:t>
                      </a:r>
                      <a:r>
                        <a:rPr lang="en-US" sz="1600" baseline="0" dirty="0"/>
                        <a:t> Tech</a:t>
                      </a:r>
                      <a:endParaRPr lang="en-US" sz="1600" dirty="0"/>
                    </a:p>
                  </a:txBody>
                  <a:tcPr marL="42836" marR="42836"/>
                </a:tc>
                <a:tc>
                  <a:txBody>
                    <a:bodyPr/>
                    <a:lstStyle/>
                    <a:p>
                      <a:r>
                        <a:rPr lang="en-US" sz="1600" dirty="0"/>
                        <a:t>Done With Staff</a:t>
                      </a:r>
                    </a:p>
                  </a:txBody>
                  <a:tcPr marL="42836" marR="42836"/>
                </a:tc>
                <a:extLst>
                  <a:ext uri="{0D108BD9-81ED-4DB2-BD59-A6C34878D82A}">
                    <a16:rowId xmlns:a16="http://schemas.microsoft.com/office/drawing/2014/main" val="10006"/>
                  </a:ext>
                </a:extLst>
              </a:tr>
              <a:tr h="298599">
                <a:tc>
                  <a:txBody>
                    <a:bodyPr/>
                    <a:lstStyle/>
                    <a:p>
                      <a:r>
                        <a:rPr lang="en-US" sz="1600" dirty="0"/>
                        <a:t>With Nurse</a:t>
                      </a:r>
                    </a:p>
                  </a:txBody>
                  <a:tcPr marL="42836" marR="42836"/>
                </a:tc>
                <a:tc>
                  <a:txBody>
                    <a:bodyPr/>
                    <a:lstStyle/>
                    <a:p>
                      <a:r>
                        <a:rPr lang="en-US" sz="1600" kern="1200" dirty="0"/>
                        <a:t>Done</a:t>
                      </a:r>
                      <a:endParaRPr lang="en-US" sz="1600" kern="1200" dirty="0">
                        <a:solidFill>
                          <a:schemeClr val="dk1"/>
                        </a:solidFill>
                        <a:latin typeface="+mn-lt"/>
                        <a:ea typeface="+mn-ea"/>
                        <a:cs typeface="+mn-cs"/>
                      </a:endParaRPr>
                    </a:p>
                  </a:txBody>
                  <a:tcPr marL="42836" marR="42836">
                    <a:lnB w="12700" cap="flat" cmpd="sng" algn="ctr">
                      <a:solidFill>
                        <a:schemeClr val="tx1"/>
                      </a:solidFill>
                      <a:prstDash val="solid"/>
                      <a:round/>
                      <a:headEnd type="none" w="med" len="med"/>
                      <a:tailEnd type="none" w="med" len="med"/>
                    </a:lnB>
                  </a:tcPr>
                </a:tc>
                <a:tc>
                  <a:txBody>
                    <a:bodyPr/>
                    <a:lstStyle/>
                    <a:p>
                      <a:r>
                        <a:rPr lang="en-US" sz="1600" dirty="0"/>
                        <a:t>With Lab Tech</a:t>
                      </a:r>
                    </a:p>
                  </a:txBody>
                  <a:tcPr marL="42836" marR="42836"/>
                </a:tc>
                <a:tc>
                  <a:txBody>
                    <a:bodyPr/>
                    <a:lstStyle/>
                    <a:p>
                      <a:r>
                        <a:rPr lang="en-US" sz="1600" dirty="0"/>
                        <a:t>With Pharmacist</a:t>
                      </a:r>
                    </a:p>
                  </a:txBody>
                  <a:tcPr marL="42836" marR="42836"/>
                </a:tc>
                <a:tc>
                  <a:txBody>
                    <a:bodyPr/>
                    <a:lstStyle/>
                    <a:p>
                      <a:r>
                        <a:rPr lang="en-US" sz="1600" dirty="0"/>
                        <a:t>With Tech</a:t>
                      </a:r>
                    </a:p>
                  </a:txBody>
                  <a:tcPr marL="42836" marR="42836"/>
                </a:tc>
                <a:extLst>
                  <a:ext uri="{0D108BD9-81ED-4DB2-BD59-A6C34878D82A}">
                    <a16:rowId xmlns:a16="http://schemas.microsoft.com/office/drawing/2014/main" val="10007"/>
                  </a:ext>
                </a:extLst>
              </a:tr>
              <a:tr h="259080">
                <a:tc>
                  <a:txBody>
                    <a:bodyPr/>
                    <a:lstStyle/>
                    <a:p>
                      <a:r>
                        <a:rPr lang="en-US" sz="1600" dirty="0"/>
                        <a:t>Done With</a:t>
                      </a:r>
                      <a:r>
                        <a:rPr lang="en-US" sz="1600" baseline="0" dirty="0"/>
                        <a:t> Nurse</a:t>
                      </a:r>
                      <a:endParaRPr lang="en-US" sz="1600" dirty="0"/>
                    </a:p>
                  </a:txBody>
                  <a:tcPr marL="42836" marR="42836"/>
                </a:tc>
                <a:tc>
                  <a:txBody>
                    <a:bodyPr/>
                    <a:lstStyle/>
                    <a:p>
                      <a:endParaRPr lang="en-US" sz="1600" dirty="0"/>
                    </a:p>
                  </a:txBody>
                  <a:tcPr marL="42836" marR="42836">
                    <a:lnT w="12700" cap="flat" cmpd="sng" algn="ctr">
                      <a:solidFill>
                        <a:schemeClr val="tx1"/>
                      </a:solidFill>
                      <a:prstDash val="solid"/>
                      <a:round/>
                      <a:headEnd type="none" w="med" len="med"/>
                      <a:tailEnd type="none" w="med" len="med"/>
                    </a:lnT>
                    <a:lnB w="12700" cmpd="sng">
                      <a:noFill/>
                    </a:lnB>
                    <a:noFill/>
                  </a:tcPr>
                </a:tc>
                <a:tc>
                  <a:txBody>
                    <a:bodyPr/>
                    <a:lstStyle/>
                    <a:p>
                      <a:r>
                        <a:rPr lang="en-US" sz="1600" dirty="0"/>
                        <a:t>Done With</a:t>
                      </a:r>
                      <a:r>
                        <a:rPr lang="en-US" sz="1600" baseline="0" dirty="0"/>
                        <a:t> Lab Tech</a:t>
                      </a:r>
                      <a:endParaRPr lang="en-US" sz="1600" dirty="0"/>
                    </a:p>
                  </a:txBody>
                  <a:tcPr marL="42836" marR="42836"/>
                </a:tc>
                <a:tc>
                  <a:txBody>
                    <a:bodyPr/>
                    <a:lstStyle/>
                    <a:p>
                      <a:r>
                        <a:rPr lang="en-US" sz="1600" dirty="0"/>
                        <a:t>Done With Pharmacist</a:t>
                      </a:r>
                    </a:p>
                  </a:txBody>
                  <a:tcPr marL="42836" marR="42836">
                    <a:lnB w="12700" cap="flat" cmpd="sng" algn="ctr">
                      <a:solidFill>
                        <a:schemeClr val="tx1"/>
                      </a:solidFill>
                      <a:prstDash val="solid"/>
                      <a:round/>
                      <a:headEnd type="none" w="med" len="med"/>
                      <a:tailEnd type="none" w="med" len="med"/>
                    </a:lnB>
                  </a:tcPr>
                </a:tc>
                <a:tc>
                  <a:txBody>
                    <a:bodyPr/>
                    <a:lstStyle/>
                    <a:p>
                      <a:r>
                        <a:rPr lang="en-US" sz="1600" dirty="0"/>
                        <a:t>Done With Tech</a:t>
                      </a:r>
                    </a:p>
                  </a:txBody>
                  <a:tcPr marL="42836" marR="42836"/>
                </a:tc>
                <a:extLst>
                  <a:ext uri="{0D108BD9-81ED-4DB2-BD59-A6C34878D82A}">
                    <a16:rowId xmlns:a16="http://schemas.microsoft.com/office/drawing/2014/main" val="10008"/>
                  </a:ext>
                </a:extLst>
              </a:tr>
              <a:tr h="152400">
                <a:tc>
                  <a:txBody>
                    <a:bodyPr/>
                    <a:lstStyle/>
                    <a:p>
                      <a:r>
                        <a:rPr lang="en-US" sz="1600" dirty="0"/>
                        <a:t>With Provider</a:t>
                      </a:r>
                    </a:p>
                  </a:txBody>
                  <a:tcPr marL="42836" marR="42836">
                    <a:lnR>
                      <a:noFill/>
                    </a:lnR>
                  </a:tcPr>
                </a:tc>
                <a:tc>
                  <a:txBody>
                    <a:bodyPr/>
                    <a:lstStyle/>
                    <a:p>
                      <a:endParaRPr lang="en-US" sz="1600" dirty="0"/>
                    </a:p>
                  </a:txBody>
                  <a:tcPr marL="42836" marR="42836">
                    <a:lnL>
                      <a:noFill/>
                    </a:lnL>
                    <a:lnR>
                      <a:noFill/>
                    </a:lnR>
                    <a:lnT w="12700" cmpd="sng">
                      <a:noFill/>
                    </a:lnT>
                    <a:lnB w="12700" cmpd="sng">
                      <a:noFill/>
                    </a:lnB>
                    <a:lnTlToBr w="12700" cmpd="sng">
                      <a:noFill/>
                      <a:prstDash val="solid"/>
                    </a:lnTlToBr>
                    <a:lnBlToTr w="12700" cmpd="sng">
                      <a:noFill/>
                      <a:prstDash val="solid"/>
                    </a:lnBlToTr>
                    <a:noFill/>
                  </a:tcPr>
                </a:tc>
                <a:tc>
                  <a:txBody>
                    <a:bodyPr/>
                    <a:lstStyle/>
                    <a:p>
                      <a:r>
                        <a:rPr lang="en-US" sz="1600" dirty="0"/>
                        <a:t>Done With</a:t>
                      </a:r>
                      <a:r>
                        <a:rPr lang="en-US" sz="1600" baseline="0" dirty="0"/>
                        <a:t> Lab Order</a:t>
                      </a:r>
                      <a:endParaRPr lang="en-US" sz="1600" dirty="0"/>
                    </a:p>
                  </a:txBody>
                  <a:tcPr marL="42836" marR="42836">
                    <a:lnL>
                      <a:noFill/>
                    </a:lnL>
                    <a:lnB w="12700" cap="flat" cmpd="sng" algn="ctr">
                      <a:solidFill>
                        <a:schemeClr val="tx1"/>
                      </a:solidFill>
                      <a:prstDash val="solid"/>
                      <a:round/>
                      <a:headEnd type="none" w="med" len="med"/>
                      <a:tailEnd type="none" w="med" len="med"/>
                    </a:lnB>
                  </a:tcPr>
                </a:tc>
                <a:tc>
                  <a:txBody>
                    <a:bodyPr/>
                    <a:lstStyle/>
                    <a:p>
                      <a:endParaRPr lang="en-US" sz="1600" dirty="0"/>
                    </a:p>
                  </a:txBody>
                  <a:tcPr marL="42836" marR="42836">
                    <a:lnT w="12700" cap="flat" cmpd="sng" algn="ctr">
                      <a:solidFill>
                        <a:schemeClr val="tx1"/>
                      </a:solidFill>
                      <a:prstDash val="solid"/>
                      <a:round/>
                      <a:headEnd type="none" w="med" len="med"/>
                      <a:tailEnd type="none" w="med" len="med"/>
                    </a:lnT>
                    <a:lnB w="12700" cmpd="sng">
                      <a:noFill/>
                    </a:lnB>
                    <a:noFill/>
                  </a:tcPr>
                </a:tc>
                <a:tc>
                  <a:txBody>
                    <a:bodyPr/>
                    <a:lstStyle/>
                    <a:p>
                      <a:r>
                        <a:rPr lang="en-US" sz="1600" dirty="0"/>
                        <a:t>With Radiologist</a:t>
                      </a:r>
                    </a:p>
                  </a:txBody>
                  <a:tcPr marL="42836" marR="42836"/>
                </a:tc>
                <a:extLst>
                  <a:ext uri="{0D108BD9-81ED-4DB2-BD59-A6C34878D82A}">
                    <a16:rowId xmlns:a16="http://schemas.microsoft.com/office/drawing/2014/main" val="10009"/>
                  </a:ext>
                </a:extLst>
              </a:tr>
              <a:tr h="515762">
                <a:tc>
                  <a:txBody>
                    <a:bodyPr/>
                    <a:lstStyle/>
                    <a:p>
                      <a:r>
                        <a:rPr lang="en-US" sz="1600" dirty="0"/>
                        <a:t>Done With Provider</a:t>
                      </a:r>
                    </a:p>
                  </a:txBody>
                  <a:tcPr marL="42836" marR="42836">
                    <a:lnR>
                      <a:noFill/>
                    </a:lnR>
                  </a:tcPr>
                </a:tc>
                <a:tc>
                  <a:txBody>
                    <a:bodyPr/>
                    <a:lstStyle/>
                    <a:p>
                      <a:endParaRPr lang="en-US" sz="1600" dirty="0"/>
                    </a:p>
                  </a:txBody>
                  <a:tcPr marL="42836" marR="42836">
                    <a:lnL>
                      <a:noFill/>
                    </a:lnL>
                    <a:lnR>
                      <a:noFill/>
                    </a:lnR>
                    <a:lnT w="12700" cmpd="sng">
                      <a:noFill/>
                    </a:lnT>
                    <a:lnB w="12700" cmpd="sng">
                      <a:noFill/>
                    </a:lnB>
                    <a:lnTlToBr w="12700" cmpd="sng">
                      <a:noFill/>
                      <a:prstDash val="solid"/>
                    </a:lnTlToBr>
                    <a:lnBlToTr w="12700" cmpd="sng">
                      <a:noFill/>
                      <a:prstDash val="solid"/>
                    </a:lnBlToTr>
                    <a:noFill/>
                  </a:tcPr>
                </a:tc>
                <a:tc>
                  <a:txBody>
                    <a:bodyPr/>
                    <a:lstStyle/>
                    <a:p>
                      <a:endParaRPr lang="en-US" sz="1600" dirty="0"/>
                    </a:p>
                  </a:txBody>
                  <a:tcPr marL="42836" marR="42836">
                    <a:lnL>
                      <a:noFill/>
                    </a:lnL>
                    <a:lnR>
                      <a:noFill/>
                    </a:lnR>
                    <a:lnT w="12700" cap="flat" cmpd="sng" algn="ctr">
                      <a:solidFill>
                        <a:schemeClr val="tx1"/>
                      </a:solidFill>
                      <a:prstDash val="solid"/>
                      <a:round/>
                      <a:headEnd type="none" w="med" len="med"/>
                      <a:tailEnd type="none" w="med" len="med"/>
                    </a:lnT>
                    <a:lnB w="12700" cmpd="sng">
                      <a:noFill/>
                    </a:lnB>
                    <a:noFill/>
                  </a:tcPr>
                </a:tc>
                <a:tc>
                  <a:txBody>
                    <a:bodyPr/>
                    <a:lstStyle/>
                    <a:p>
                      <a:endParaRPr lang="en-US" sz="1600" dirty="0"/>
                    </a:p>
                  </a:txBody>
                  <a:tcPr marL="42836" marR="42836">
                    <a:lnL>
                      <a:noFill/>
                    </a:lnL>
                    <a:lnR>
                      <a:noFill/>
                    </a:lnR>
                    <a:lnT w="12700" cmpd="sng">
                      <a:noFill/>
                    </a:lnT>
                    <a:lnB w="12700" cmpd="sng">
                      <a:noFill/>
                    </a:lnB>
                    <a:lnTlToBr w="12700" cmpd="sng">
                      <a:noFill/>
                      <a:prstDash val="solid"/>
                    </a:lnTlToBr>
                    <a:lnBlToTr w="12700" cmpd="sng">
                      <a:noFill/>
                      <a:prstDash val="solid"/>
                    </a:lnBlToTr>
                    <a:noFill/>
                  </a:tcPr>
                </a:tc>
                <a:tc>
                  <a:txBody>
                    <a:bodyPr/>
                    <a:lstStyle/>
                    <a:p>
                      <a:pPr marL="0" algn="l" defTabSz="457200" rtl="0" eaLnBrk="1" latinLnBrk="0" hangingPunct="1"/>
                      <a:r>
                        <a:rPr lang="en-US" sz="1600" kern="1200" dirty="0">
                          <a:solidFill>
                            <a:schemeClr val="dk1"/>
                          </a:solidFill>
                          <a:latin typeface="+mn-lt"/>
                          <a:ea typeface="+mn-ea"/>
                          <a:cs typeface="+mn-cs"/>
                        </a:rPr>
                        <a:t>Done With Radiologist</a:t>
                      </a:r>
                    </a:p>
                  </a:txBody>
                  <a:tcPr marL="42836" marR="42836">
                    <a:lnL>
                      <a:noFill/>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515762">
                <a:tc>
                  <a:txBody>
                    <a:bodyPr/>
                    <a:lstStyle/>
                    <a:p>
                      <a:r>
                        <a:rPr lang="en-US" sz="1600" dirty="0"/>
                        <a:t>Done</a:t>
                      </a:r>
                      <a:r>
                        <a:rPr lang="en-US" sz="1600" baseline="0" dirty="0"/>
                        <a:t> With Appointment</a:t>
                      </a:r>
                      <a:endParaRPr lang="en-US" sz="1600" dirty="0"/>
                    </a:p>
                  </a:txBody>
                  <a:tcPr marL="42836" marR="42836">
                    <a:lnR>
                      <a:noFill/>
                    </a:lnR>
                    <a:lnB w="12700" cap="flat" cmpd="sng" algn="ctr">
                      <a:solidFill>
                        <a:schemeClr val="tx1"/>
                      </a:solidFill>
                      <a:prstDash val="solid"/>
                      <a:round/>
                      <a:headEnd type="none" w="med" len="med"/>
                      <a:tailEnd type="none" w="med" len="med"/>
                    </a:lnB>
                  </a:tcPr>
                </a:tc>
                <a:tc>
                  <a:txBody>
                    <a:bodyPr/>
                    <a:lstStyle/>
                    <a:p>
                      <a:endParaRPr lang="en-US" sz="1600" dirty="0"/>
                    </a:p>
                  </a:txBody>
                  <a:tcPr marL="42836" marR="42836">
                    <a:lnL>
                      <a:noFill/>
                    </a:lnL>
                    <a:lnR>
                      <a:noFill/>
                    </a:lnR>
                    <a:lnT w="12700" cmpd="sng">
                      <a:noFill/>
                    </a:lnT>
                    <a:lnB w="12700" cmpd="sng">
                      <a:noFill/>
                    </a:lnB>
                    <a:lnTlToBr w="12700" cmpd="sng">
                      <a:noFill/>
                      <a:prstDash val="solid"/>
                    </a:lnTlToBr>
                    <a:lnBlToTr w="12700" cmpd="sng">
                      <a:noFill/>
                      <a:prstDash val="solid"/>
                    </a:lnBlToTr>
                    <a:noFill/>
                  </a:tcPr>
                </a:tc>
                <a:tc>
                  <a:txBody>
                    <a:bodyPr/>
                    <a:lstStyle/>
                    <a:p>
                      <a:endParaRPr lang="en-US" sz="1600" dirty="0"/>
                    </a:p>
                  </a:txBody>
                  <a:tcPr marL="42836" marR="42836">
                    <a:lnL>
                      <a:noFill/>
                    </a:lnL>
                    <a:lnR>
                      <a:noFill/>
                    </a:lnR>
                    <a:lnT w="12700" cmpd="sng">
                      <a:noFill/>
                    </a:lnT>
                    <a:lnB w="12700" cmpd="sng">
                      <a:noFill/>
                    </a:lnB>
                    <a:lnTlToBr w="12700" cmpd="sng">
                      <a:noFill/>
                      <a:prstDash val="solid"/>
                    </a:lnTlToBr>
                    <a:lnBlToTr w="12700" cmpd="sng">
                      <a:noFill/>
                      <a:prstDash val="solid"/>
                    </a:lnBlToTr>
                    <a:noFill/>
                  </a:tcPr>
                </a:tc>
                <a:tc>
                  <a:txBody>
                    <a:bodyPr/>
                    <a:lstStyle/>
                    <a:p>
                      <a:endParaRPr lang="en-US" sz="1600" dirty="0"/>
                    </a:p>
                  </a:txBody>
                  <a:tcPr marL="42836" marR="42836">
                    <a:lnL>
                      <a:noFill/>
                    </a:lnL>
                    <a:lnR>
                      <a:noFill/>
                    </a:lnR>
                    <a:lnT w="12700" cmpd="sng">
                      <a:noFill/>
                    </a:lnT>
                    <a:lnB w="12700" cmpd="sng">
                      <a:noFill/>
                    </a:lnB>
                    <a:lnTlToBr w="12700" cmpd="sng">
                      <a:noFill/>
                      <a:prstDash val="solid"/>
                    </a:lnTlToBr>
                    <a:lnBlToTr w="12700" cmpd="sng">
                      <a:noFill/>
                      <a:prstDash val="solid"/>
                    </a:lnBlToTr>
                    <a:noFill/>
                  </a:tcPr>
                </a:tc>
                <a:tc>
                  <a:txBody>
                    <a:bodyPr/>
                    <a:lstStyle/>
                    <a:p>
                      <a:endParaRPr lang="en-US" sz="1600" dirty="0"/>
                    </a:p>
                  </a:txBody>
                  <a:tcPr marL="42836" marR="42836">
                    <a:lnL>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6" name="Slide Number Placeholder 3"/>
          <p:cNvSpPr>
            <a:spLocks noGrp="1"/>
          </p:cNvSpPr>
          <p:nvPr>
            <p:ph type="sldNum" sz="quarter" idx="12"/>
          </p:nvPr>
        </p:nvSpPr>
        <p:spPr/>
        <p:txBody>
          <a:bodyPr/>
          <a:lstStyle/>
          <a:p>
            <a:fld id="{7A524A81-6025-5F45-952D-BB67A749B17E}" type="slidenum">
              <a:rPr lang="en-US" smtClean="0"/>
              <a:pPr/>
              <a:t>20</a:t>
            </a:fld>
            <a:endParaRPr lang="en-US" dirty="0"/>
          </a:p>
        </p:txBody>
      </p:sp>
    </p:spTree>
    <p:extLst>
      <p:ext uri="{BB962C8B-B14F-4D97-AF65-F5344CB8AC3E}">
        <p14:creationId xmlns:p14="http://schemas.microsoft.com/office/powerpoint/2010/main" val="3268674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6693613" cy="1143000"/>
          </a:xfrm>
        </p:spPr>
        <p:txBody>
          <a:bodyPr>
            <a:normAutofit fontScale="90000"/>
          </a:bodyPr>
          <a:lstStyle/>
          <a:p>
            <a:r>
              <a:rPr lang="en-US" dirty="0"/>
              <a:t>Example Functionality Overviews</a:t>
            </a:r>
          </a:p>
        </p:txBody>
      </p:sp>
      <p:sp>
        <p:nvSpPr>
          <p:cNvPr id="4" name="Content Placeholder 3"/>
          <p:cNvSpPr>
            <a:spLocks noGrp="1"/>
          </p:cNvSpPr>
          <p:nvPr>
            <p:ph sz="half" idx="2"/>
          </p:nvPr>
        </p:nvSpPr>
        <p:spPr>
          <a:xfrm>
            <a:off x="1291472" y="1819373"/>
            <a:ext cx="7107810" cy="4306790"/>
          </a:xfrm>
        </p:spPr>
        <p:txBody>
          <a:bodyPr>
            <a:noAutofit/>
          </a:bodyPr>
          <a:lstStyle/>
          <a:p>
            <a:r>
              <a:rPr lang="en-US" sz="2800" dirty="0">
                <a:hlinkClick r:id="rId2" action="ppaction://hlinksldjump"/>
              </a:rPr>
              <a:t>Queuing</a:t>
            </a:r>
            <a:endParaRPr lang="en-US" sz="2800" dirty="0"/>
          </a:p>
          <a:p>
            <a:r>
              <a:rPr lang="en-US" sz="2800" dirty="0">
                <a:hlinkClick r:id="rId3" action="ppaction://hlinksldjump"/>
              </a:rPr>
              <a:t>Questionnaires</a:t>
            </a:r>
            <a:endParaRPr lang="en-US" sz="2800" dirty="0"/>
          </a:p>
          <a:p>
            <a:pPr lvl="1"/>
            <a:r>
              <a:rPr lang="en-US" sz="2800" dirty="0"/>
              <a:t>Flu Screening</a:t>
            </a:r>
          </a:p>
          <a:p>
            <a:r>
              <a:rPr lang="en-US" sz="2800" dirty="0">
                <a:hlinkClick r:id="rId4" action="ppaction://hlinksldjump"/>
              </a:rPr>
              <a:t>Beneficiary Travel</a:t>
            </a:r>
            <a:endParaRPr lang="en-US" sz="2800" dirty="0"/>
          </a:p>
          <a:p>
            <a:r>
              <a:rPr lang="en-US" sz="2800" dirty="0">
                <a:hlinkClick r:id="rId5" action="ppaction://hlinksldjump"/>
              </a:rPr>
              <a:t>Patient Tracking</a:t>
            </a:r>
            <a:endParaRPr lang="en-US" sz="2800" dirty="0"/>
          </a:p>
          <a:p>
            <a:pPr lvl="1"/>
            <a:r>
              <a:rPr lang="en-US" sz="2800" dirty="0"/>
              <a:t>Surgery</a:t>
            </a:r>
          </a:p>
          <a:p>
            <a:r>
              <a:rPr lang="en-US" sz="2800" dirty="0">
                <a:hlinkClick r:id="rId6" action="ppaction://hlinksldjump"/>
              </a:rPr>
              <a:t>Release of Information</a:t>
            </a:r>
            <a:endParaRPr lang="en-US" sz="2800" dirty="0"/>
          </a:p>
          <a:p>
            <a:r>
              <a:rPr lang="en-US" sz="2800" dirty="0">
                <a:hlinkClick r:id="rId7" action="ppaction://hlinksldjump"/>
              </a:rPr>
              <a:t>Million Veteran Program</a:t>
            </a:r>
            <a:endParaRPr lang="en-US" sz="2800" dirty="0"/>
          </a:p>
        </p:txBody>
      </p:sp>
      <p:sp>
        <p:nvSpPr>
          <p:cNvPr id="7" name="Slide Number Placeholder 6"/>
          <p:cNvSpPr>
            <a:spLocks noGrp="1"/>
          </p:cNvSpPr>
          <p:nvPr>
            <p:ph type="sldNum" sz="quarter" idx="12"/>
          </p:nvPr>
        </p:nvSpPr>
        <p:spPr/>
        <p:txBody>
          <a:bodyPr/>
          <a:lstStyle/>
          <a:p>
            <a:fld id="{7A524A81-6025-5F45-952D-BB67A749B17E}" type="slidenum">
              <a:rPr lang="en-US" smtClean="0"/>
              <a:t>21</a:t>
            </a:fld>
            <a:endParaRPr lang="en-US" dirty="0"/>
          </a:p>
        </p:txBody>
      </p:sp>
    </p:spTree>
    <p:extLst>
      <p:ext uri="{BB962C8B-B14F-4D97-AF65-F5344CB8AC3E}">
        <p14:creationId xmlns:p14="http://schemas.microsoft.com/office/powerpoint/2010/main" val="816035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 Functionality: Queuing</a:t>
            </a:r>
          </a:p>
        </p:txBody>
      </p:sp>
      <p:sp>
        <p:nvSpPr>
          <p:cNvPr id="7" name="Content Placeholder 6"/>
          <p:cNvSpPr>
            <a:spLocks noGrp="1"/>
          </p:cNvSpPr>
          <p:nvPr>
            <p:ph sz="quarter" idx="13"/>
          </p:nvPr>
        </p:nvSpPr>
        <p:spPr/>
        <p:txBody>
          <a:bodyPr>
            <a:normAutofit fontScale="70000" lnSpcReduction="20000"/>
          </a:bodyPr>
          <a:lstStyle/>
          <a:p>
            <a:r>
              <a:rPr lang="en-US" dirty="0"/>
              <a:t>Two types:</a:t>
            </a:r>
          </a:p>
          <a:p>
            <a:pPr lvl="1"/>
            <a:r>
              <a:rPr lang="en-US" dirty="0"/>
              <a:t>Stand-Alone/Walk-In Queuing</a:t>
            </a:r>
          </a:p>
          <a:p>
            <a:pPr lvl="2"/>
            <a:r>
              <a:rPr lang="en-US" dirty="0"/>
              <a:t>With Authentication</a:t>
            </a:r>
          </a:p>
          <a:p>
            <a:pPr lvl="2"/>
            <a:r>
              <a:rPr lang="en-US" dirty="0"/>
              <a:t>Without Authentication</a:t>
            </a:r>
          </a:p>
          <a:p>
            <a:pPr lvl="1"/>
            <a:r>
              <a:rPr lang="en-US" dirty="0"/>
              <a:t>Appointment-Based Queuing</a:t>
            </a:r>
          </a:p>
          <a:p>
            <a:r>
              <a:rPr lang="en-US" dirty="0"/>
              <a:t>Offers staff easy way to manage patient flow in clinic areas:</a:t>
            </a:r>
          </a:p>
          <a:p>
            <a:pPr lvl="1"/>
            <a:r>
              <a:rPr lang="en-US" dirty="0"/>
              <a:t>Patient can receive a queue number at kiosk</a:t>
            </a:r>
          </a:p>
          <a:p>
            <a:pPr lvl="1"/>
            <a:r>
              <a:rPr lang="en-US" dirty="0"/>
              <a:t>Staff calls patient to window using Action Buttons on the Patient Queue</a:t>
            </a:r>
          </a:p>
          <a:p>
            <a:pPr lvl="1"/>
            <a:r>
              <a:rPr lang="en-US" dirty="0"/>
              <a:t>Waiting room can have a Patient-Facing Queuing Display to show the numbers or patients presently called by staff and where to report to</a:t>
            </a:r>
          </a:p>
          <a:p>
            <a:pPr lvl="2"/>
            <a:r>
              <a:rPr lang="en-US" dirty="0"/>
              <a:t>Automated voice can also call out the patient number being called and which station/window to report to</a:t>
            </a:r>
          </a:p>
          <a:p>
            <a:r>
              <a:rPr lang="en-US" dirty="0"/>
              <a:t>Data can be analyzed to better understand bottlenecks, and assess progress, and understand the amount of services being provided</a:t>
            </a:r>
          </a:p>
        </p:txBody>
      </p:sp>
      <p:sp>
        <p:nvSpPr>
          <p:cNvPr id="2" name="Slide Number Placeholder 1"/>
          <p:cNvSpPr>
            <a:spLocks noGrp="1"/>
          </p:cNvSpPr>
          <p:nvPr>
            <p:ph type="sldNum" sz="quarter" idx="12"/>
          </p:nvPr>
        </p:nvSpPr>
        <p:spPr/>
        <p:txBody>
          <a:bodyPr/>
          <a:lstStyle/>
          <a:p>
            <a:fld id="{7A524A81-6025-5F45-952D-BB67A749B17E}" type="slidenum">
              <a:rPr lang="en-US" smtClean="0"/>
              <a:pPr/>
              <a:t>22</a:t>
            </a:fld>
            <a:endParaRPr lang="en-US" dirty="0"/>
          </a:p>
        </p:txBody>
      </p:sp>
    </p:spTree>
    <p:extLst>
      <p:ext uri="{BB962C8B-B14F-4D97-AF65-F5344CB8AC3E}">
        <p14:creationId xmlns:p14="http://schemas.microsoft.com/office/powerpoint/2010/main" val="1768625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2606"/>
            <a:ext cx="6428232" cy="1143000"/>
          </a:xfrm>
        </p:spPr>
        <p:txBody>
          <a:bodyPr>
            <a:normAutofit fontScale="90000"/>
          </a:bodyPr>
          <a:lstStyle/>
          <a:p>
            <a:r>
              <a:rPr lang="en-US" dirty="0"/>
              <a:t>Queuing: Patient-Facing System</a:t>
            </a:r>
          </a:p>
        </p:txBody>
      </p:sp>
      <p:sp>
        <p:nvSpPr>
          <p:cNvPr id="3" name="Content Placeholder 2"/>
          <p:cNvSpPr>
            <a:spLocks noGrp="1"/>
          </p:cNvSpPr>
          <p:nvPr>
            <p:ph sz="half" idx="1"/>
          </p:nvPr>
        </p:nvSpPr>
        <p:spPr>
          <a:xfrm>
            <a:off x="364112" y="1875958"/>
            <a:ext cx="4405247" cy="2511333"/>
          </a:xfrm>
        </p:spPr>
        <p:txBody>
          <a:bodyPr>
            <a:normAutofit fontScale="85000" lnSpcReduction="20000"/>
          </a:bodyPr>
          <a:lstStyle/>
          <a:p>
            <a:pPr marL="0" indent="0" algn="ctr">
              <a:buNone/>
            </a:pPr>
            <a:r>
              <a:rPr lang="en-US" sz="3100" b="1" dirty="0"/>
              <a:t>Patient-Facing Queuing Displays</a:t>
            </a:r>
          </a:p>
          <a:p>
            <a:r>
              <a:rPr lang="en-US" sz="2400" dirty="0"/>
              <a:t>Visible to Veterans</a:t>
            </a:r>
          </a:p>
          <a:p>
            <a:r>
              <a:rPr lang="en-US" sz="2400" dirty="0"/>
              <a:t>Displays the number of the Patient being called</a:t>
            </a:r>
          </a:p>
          <a:p>
            <a:r>
              <a:rPr lang="en-US" sz="2400" dirty="0"/>
              <a:t>Displays the Station number or window where the Veteran will be assisted</a:t>
            </a:r>
            <a:endParaRPr lang="en-US" dirty="0"/>
          </a:p>
        </p:txBody>
      </p:sp>
      <p:pic>
        <p:nvPicPr>
          <p:cNvPr id="11" name="Content Placeholder 5" descr="Image of what displays on the monitor that displays to Veterans in waiting areas showing the patient queue number and what station they should report to" title="Patient-Facing Queuing System"/>
          <p:cNvPicPr>
            <a:picLocks/>
          </p:cNvPicPr>
          <p:nvPr/>
        </p:nvPicPr>
        <p:blipFill>
          <a:blip r:embed="rId3" cstate="print">
            <a:extLst>
              <a:ext uri="{28A0092B-C50C-407E-A947-70E740481C1C}">
                <a14:useLocalDpi xmlns:a14="http://schemas.microsoft.com/office/drawing/2010/main"/>
              </a:ext>
            </a:extLst>
          </a:blip>
          <a:stretch>
            <a:fillRect/>
          </a:stretch>
        </p:blipFill>
        <p:spPr>
          <a:xfrm>
            <a:off x="1245298" y="4707660"/>
            <a:ext cx="2868381" cy="1485900"/>
          </a:xfrm>
          <a:prstGeom prst="rect">
            <a:avLst/>
          </a:prstGeom>
          <a:ln>
            <a:solidFill>
              <a:schemeClr val="accent1"/>
            </a:solidFill>
          </a:ln>
        </p:spPr>
      </p:pic>
      <p:sp>
        <p:nvSpPr>
          <p:cNvPr id="7" name="Content Placeholder 6"/>
          <p:cNvSpPr>
            <a:spLocks noGrp="1"/>
          </p:cNvSpPr>
          <p:nvPr>
            <p:ph sz="half" idx="2"/>
          </p:nvPr>
        </p:nvSpPr>
        <p:spPr>
          <a:xfrm>
            <a:off x="4769359" y="1875958"/>
            <a:ext cx="4179432" cy="2650472"/>
          </a:xfrm>
        </p:spPr>
        <p:txBody>
          <a:bodyPr>
            <a:normAutofit fontScale="85000" lnSpcReduction="20000"/>
          </a:bodyPr>
          <a:lstStyle/>
          <a:p>
            <a:pPr marL="0" indent="0" algn="ctr">
              <a:buNone/>
            </a:pPr>
            <a:r>
              <a:rPr lang="en-US" sz="3100" b="1" dirty="0"/>
              <a:t>Staff-Facing </a:t>
            </a:r>
          </a:p>
          <a:p>
            <a:pPr marL="0" indent="0" algn="ctr">
              <a:buNone/>
            </a:pPr>
            <a:r>
              <a:rPr lang="en-US" sz="3100" b="1" dirty="0"/>
              <a:t>Displays</a:t>
            </a:r>
            <a:endParaRPr lang="en-US" sz="3100" dirty="0"/>
          </a:p>
          <a:p>
            <a:r>
              <a:rPr lang="en-US" sz="2400" dirty="0"/>
              <a:t>Visible to the clinic staff</a:t>
            </a:r>
          </a:p>
          <a:p>
            <a:r>
              <a:rPr lang="en-US" sz="2400" dirty="0"/>
              <a:t>Configurable display options </a:t>
            </a:r>
          </a:p>
          <a:p>
            <a:pPr lvl="1"/>
            <a:r>
              <a:rPr lang="en-US" sz="2000" dirty="0"/>
              <a:t>Can display the number of Veterans currently waiting in the queue </a:t>
            </a:r>
          </a:p>
          <a:p>
            <a:pPr lvl="1"/>
            <a:r>
              <a:rPr lang="en-US" sz="2000" dirty="0"/>
              <a:t>Can show list of waiting patients, activity status, clinic and location</a:t>
            </a:r>
          </a:p>
        </p:txBody>
      </p:sp>
      <p:pic>
        <p:nvPicPr>
          <p:cNvPr id="12" name="Picture 11" descr="Image of what displays on the monitor to the nurses and clerks showing how many Veterans are in the queue to be seen" title="Staff-Facing Display"/>
          <p:cNvPicPr/>
          <p:nvPr/>
        </p:nvPicPr>
        <p:blipFill>
          <a:blip r:embed="rId4" cstate="print">
            <a:extLst>
              <a:ext uri="{28A0092B-C50C-407E-A947-70E740481C1C}">
                <a14:useLocalDpi xmlns:a14="http://schemas.microsoft.com/office/drawing/2010/main"/>
              </a:ext>
            </a:extLst>
          </a:blip>
          <a:stretch>
            <a:fillRect/>
          </a:stretch>
        </p:blipFill>
        <p:spPr>
          <a:xfrm>
            <a:off x="5409057" y="4707661"/>
            <a:ext cx="2952749" cy="1485899"/>
          </a:xfrm>
          <a:prstGeom prst="rect">
            <a:avLst/>
          </a:prstGeom>
          <a:ln>
            <a:solidFill>
              <a:schemeClr val="accent1"/>
            </a:solidFill>
          </a:ln>
        </p:spPr>
      </p:pic>
      <p:sp>
        <p:nvSpPr>
          <p:cNvPr id="2" name="Slide Number Placeholder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A524A81-6025-5F45-952D-BB67A749B17E}" type="slidenum">
              <a:rPr kumimoji="0" lang="en-US" sz="1200" b="0" i="0" u="none" strike="noStrike" kern="1200" cap="none" spc="0" normalizeH="0" baseline="0" noProof="0" smtClean="0">
                <a:ln>
                  <a:noFill/>
                </a:ln>
                <a:solidFill>
                  <a:prstClr val="black">
                    <a:lumMod val="75000"/>
                    <a:lumOff val="2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Tree>
    <p:extLst>
      <p:ext uri="{BB962C8B-B14F-4D97-AF65-F5344CB8AC3E}">
        <p14:creationId xmlns:p14="http://schemas.microsoft.com/office/powerpoint/2010/main" val="2684797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Patient Questionnaires</a:t>
            </a:r>
          </a:p>
        </p:txBody>
      </p:sp>
      <p:sp>
        <p:nvSpPr>
          <p:cNvPr id="9" name="Content Placeholder 8"/>
          <p:cNvSpPr>
            <a:spLocks noGrp="1"/>
          </p:cNvSpPr>
          <p:nvPr>
            <p:ph sz="half" idx="1"/>
          </p:nvPr>
        </p:nvSpPr>
        <p:spPr>
          <a:xfrm>
            <a:off x="457200" y="1728215"/>
            <a:ext cx="4305236" cy="4993259"/>
          </a:xfrm>
        </p:spPr>
        <p:txBody>
          <a:bodyPr>
            <a:normAutofit fontScale="77500" lnSpcReduction="20000"/>
          </a:bodyPr>
          <a:lstStyle/>
          <a:p>
            <a:r>
              <a:rPr lang="en-US" dirty="0"/>
              <a:t>Questionnaires can display as their own workflow option (i.e. Main Menu) or embedded within certain workflows</a:t>
            </a:r>
          </a:p>
          <a:p>
            <a:pPr lvl="1"/>
            <a:r>
              <a:rPr lang="en-US" dirty="0"/>
              <a:t>Customized to the location</a:t>
            </a:r>
          </a:p>
          <a:p>
            <a:pPr lvl="1"/>
            <a:r>
              <a:rPr lang="en-US" dirty="0">
                <a:hlinkClick r:id="rId3" action="ppaction://hlinksldjump"/>
              </a:rPr>
              <a:t>Multiple question types</a:t>
            </a:r>
            <a:endParaRPr lang="en-US" dirty="0"/>
          </a:p>
          <a:p>
            <a:pPr lvl="1"/>
            <a:r>
              <a:rPr lang="en-US" dirty="0">
                <a:hlinkClick r:id="rId4" action="ppaction://hlinksldjump"/>
              </a:rPr>
              <a:t>Logic-based</a:t>
            </a:r>
            <a:r>
              <a:rPr lang="en-US" dirty="0"/>
              <a:t> (e.g. Go to Question 3 if Question 1 is answered with X)</a:t>
            </a:r>
          </a:p>
          <a:p>
            <a:pPr lvl="1"/>
            <a:r>
              <a:rPr lang="en-US" dirty="0">
                <a:hlinkClick r:id="rId5" action="ppaction://hlinksldjump"/>
              </a:rPr>
              <a:t>Actions</a:t>
            </a:r>
            <a:r>
              <a:rPr lang="en-US" dirty="0"/>
              <a:t> can be set based on certain conditions (e.g. Add to Patient Activity “Optical Shop” if option 2 is selected on question 1)</a:t>
            </a:r>
          </a:p>
          <a:p>
            <a:pPr lvl="1"/>
            <a:r>
              <a:rPr lang="en-US" dirty="0"/>
              <a:t>Questionnaires are the basis for creating </a:t>
            </a:r>
            <a:r>
              <a:rPr lang="en-US" dirty="0">
                <a:hlinkClick r:id="rId6" action="ppaction://hlinksldjump"/>
              </a:rPr>
              <a:t>Walk-in Service options</a:t>
            </a:r>
            <a:r>
              <a:rPr lang="en-US" dirty="0"/>
              <a:t> (e.g. “Walk-in Audiology”)</a:t>
            </a:r>
          </a:p>
          <a:p>
            <a:pPr lvl="1"/>
            <a:r>
              <a:rPr lang="en-US" dirty="0"/>
              <a:t>Can be written to VistA for recall within a TIU note via PDO invocation</a:t>
            </a:r>
          </a:p>
        </p:txBody>
      </p:sp>
      <p:pic>
        <p:nvPicPr>
          <p:cNvPr id="4" name="Content Placeholder 3" descr="Image of a Welcome menu at the kiosk highlighting Flu Vaccine menu option" title="Patient Questionnaires"/>
          <p:cNvPicPr>
            <a:picLocks noGrp="1" noChangeAspect="1"/>
          </p:cNvPicPr>
          <p:nvPr>
            <p:ph sz="half" idx="2"/>
          </p:nvPr>
        </p:nvPicPr>
        <p:blipFill>
          <a:blip r:embed="rId7"/>
          <a:stretch>
            <a:fillRect/>
          </a:stretch>
        </p:blipFill>
        <p:spPr>
          <a:xfrm>
            <a:off x="4923250" y="1923561"/>
            <a:ext cx="3924364" cy="4135271"/>
          </a:xfrm>
          <a:prstGeom prst="rect">
            <a:avLst/>
          </a:prstGeom>
        </p:spPr>
      </p:pic>
      <p:sp>
        <p:nvSpPr>
          <p:cNvPr id="3" name="Slide Number Placeholder 2"/>
          <p:cNvSpPr>
            <a:spLocks noGrp="1"/>
          </p:cNvSpPr>
          <p:nvPr>
            <p:ph type="sldNum" sz="quarter" idx="12"/>
          </p:nvPr>
        </p:nvSpPr>
        <p:spPr/>
        <p:txBody>
          <a:bodyPr/>
          <a:lstStyle/>
          <a:p>
            <a:fld id="{7A524A81-6025-5F45-952D-BB67A749B17E}" type="slidenum">
              <a:rPr lang="en-US" smtClean="0"/>
              <a:pPr/>
              <a:t>24</a:t>
            </a:fld>
            <a:endParaRPr lang="en-US" dirty="0"/>
          </a:p>
        </p:txBody>
      </p:sp>
    </p:spTree>
    <p:extLst>
      <p:ext uri="{BB962C8B-B14F-4D97-AF65-F5344CB8AC3E}">
        <p14:creationId xmlns:p14="http://schemas.microsoft.com/office/powerpoint/2010/main" val="431920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524A81-6025-5F45-952D-BB67A749B17E}" type="slidenum">
              <a:rPr lang="en-US" smtClean="0">
                <a:solidFill>
                  <a:prstClr val="black">
                    <a:lumMod val="75000"/>
                    <a:lumOff val="25000"/>
                  </a:prstClr>
                </a:solidFill>
              </a:rPr>
              <a:pPr/>
              <a:t>25</a:t>
            </a:fld>
            <a:endParaRPr lang="en-US" dirty="0">
              <a:solidFill>
                <a:prstClr val="black">
                  <a:lumMod val="75000"/>
                  <a:lumOff val="25000"/>
                </a:prstClr>
              </a:solidFill>
            </a:endParaRPr>
          </a:p>
        </p:txBody>
      </p:sp>
      <p:sp>
        <p:nvSpPr>
          <p:cNvPr id="17" name="Title 16"/>
          <p:cNvSpPr>
            <a:spLocks noGrp="1"/>
          </p:cNvSpPr>
          <p:nvPr>
            <p:ph type="title"/>
          </p:nvPr>
        </p:nvSpPr>
        <p:spPr/>
        <p:txBody>
          <a:bodyPr>
            <a:noAutofit/>
          </a:bodyPr>
          <a:lstStyle/>
          <a:p>
            <a:r>
              <a:rPr lang="en-US" sz="3200" dirty="0"/>
              <a:t>Additional Questions Display as Veteran Responds to Questions</a:t>
            </a:r>
          </a:p>
        </p:txBody>
      </p:sp>
      <p:pic>
        <p:nvPicPr>
          <p:cNvPr id="10244" name="Picture 4" descr="Images of three sample questionnaire screens asking the Veteran if they have received a flu shot, if they haven't would they like to and if not, would they like to print flu prevention tips." title="Sample Flu Vacine questionnaire screens"/>
          <p:cNvPicPr>
            <a:picLocks noGrp="1" noChangeAspect="1" noChangeArrowheads="1"/>
          </p:cNvPicPr>
          <p:nvPr>
            <p:ph sz="quarter" idx="13"/>
          </p:nvPr>
        </p:nvPicPr>
        <p:blipFill>
          <a:blip r:embed="rId3" cstate="screen">
            <a:extLst>
              <a:ext uri="{28A0092B-C50C-407E-A947-70E740481C1C}">
                <a14:useLocalDpi xmlns:a14="http://schemas.microsoft.com/office/drawing/2010/main"/>
              </a:ext>
            </a:extLst>
          </a:blip>
          <a:srcRect/>
          <a:stretch>
            <a:fillRect/>
          </a:stretch>
        </p:blipFill>
        <p:spPr bwMode="auto">
          <a:xfrm>
            <a:off x="596868" y="1808163"/>
            <a:ext cx="7950264" cy="439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8659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Question Types</a:t>
            </a:r>
          </a:p>
        </p:txBody>
      </p:sp>
      <p:sp>
        <p:nvSpPr>
          <p:cNvPr id="9" name="Content Placeholder 8"/>
          <p:cNvSpPr>
            <a:spLocks noGrp="1"/>
          </p:cNvSpPr>
          <p:nvPr>
            <p:ph sz="half" idx="1"/>
          </p:nvPr>
        </p:nvSpPr>
        <p:spPr>
          <a:xfrm>
            <a:off x="457200" y="1728216"/>
            <a:ext cx="8229600" cy="4525963"/>
          </a:xfrm>
        </p:spPr>
        <p:txBody>
          <a:bodyPr>
            <a:normAutofit fontScale="92500" lnSpcReduction="20000"/>
          </a:bodyPr>
          <a:lstStyle/>
          <a:p>
            <a:r>
              <a:rPr lang="en-US" dirty="0"/>
              <a:t>Descriptive / Informative</a:t>
            </a:r>
          </a:p>
          <a:p>
            <a:pPr lvl="1"/>
            <a:r>
              <a:rPr lang="en-US" dirty="0"/>
              <a:t>No response option offered; used to indicate information such as “Please have a seat to your left”</a:t>
            </a:r>
          </a:p>
          <a:p>
            <a:r>
              <a:rPr lang="en-US" dirty="0"/>
              <a:t>Multiple Choice (most used)</a:t>
            </a:r>
          </a:p>
          <a:p>
            <a:pPr lvl="2"/>
            <a:r>
              <a:rPr lang="en-US" dirty="0"/>
              <a:t>Radio button or multiselect</a:t>
            </a:r>
          </a:p>
          <a:p>
            <a:pPr lvl="2"/>
            <a:r>
              <a:rPr lang="en-US" dirty="0"/>
              <a:t>Default option can be selected</a:t>
            </a:r>
          </a:p>
          <a:p>
            <a:pPr lvl="2"/>
            <a:r>
              <a:rPr lang="en-US" dirty="0"/>
              <a:t>Can be required before proceeding</a:t>
            </a:r>
          </a:p>
          <a:p>
            <a:pPr lvl="2"/>
            <a:r>
              <a:rPr lang="en-US" dirty="0"/>
              <a:t>Hidden values can be assigned to response options</a:t>
            </a:r>
          </a:p>
          <a:p>
            <a:r>
              <a:rPr lang="en-US" dirty="0"/>
              <a:t>Date</a:t>
            </a:r>
          </a:p>
          <a:p>
            <a:pPr lvl="2"/>
            <a:r>
              <a:rPr lang="en-US" dirty="0"/>
              <a:t>Presents a calendar</a:t>
            </a:r>
          </a:p>
          <a:p>
            <a:pPr lvl="2"/>
            <a:r>
              <a:rPr lang="en-US" dirty="0"/>
              <a:t>Can be constrained to past dates or future dates</a:t>
            </a:r>
          </a:p>
          <a:p>
            <a:r>
              <a:rPr lang="en-US" dirty="0"/>
              <a:t>Question / Questionnaire Item Group</a:t>
            </a:r>
          </a:p>
          <a:p>
            <a:pPr lvl="2"/>
            <a:r>
              <a:rPr lang="en-US" dirty="0"/>
              <a:t>Used in conjunction with hidden values for calculated values (e.g. PHQ-9)</a:t>
            </a:r>
          </a:p>
          <a:p>
            <a:endParaRPr lang="en-US" dirty="0"/>
          </a:p>
        </p:txBody>
      </p:sp>
      <p:sp>
        <p:nvSpPr>
          <p:cNvPr id="3" name="Slide Number Placeholder 2"/>
          <p:cNvSpPr>
            <a:spLocks noGrp="1"/>
          </p:cNvSpPr>
          <p:nvPr>
            <p:ph type="sldNum" sz="quarter" idx="12"/>
          </p:nvPr>
        </p:nvSpPr>
        <p:spPr/>
        <p:txBody>
          <a:bodyPr/>
          <a:lstStyle/>
          <a:p>
            <a:fld id="{7A524A81-6025-5F45-952D-BB67A749B17E}" type="slidenum">
              <a:rPr lang="en-US" smtClean="0"/>
              <a:pPr/>
              <a:t>26</a:t>
            </a:fld>
            <a:endParaRPr lang="en-US" dirty="0"/>
          </a:p>
        </p:txBody>
      </p:sp>
    </p:spTree>
    <p:extLst>
      <p:ext uri="{BB962C8B-B14F-4D97-AF65-F5344CB8AC3E}">
        <p14:creationId xmlns:p14="http://schemas.microsoft.com/office/powerpoint/2010/main" val="1533134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Questionnaire Logic</a:t>
            </a:r>
          </a:p>
        </p:txBody>
      </p:sp>
      <p:sp>
        <p:nvSpPr>
          <p:cNvPr id="9" name="Content Placeholder 8"/>
          <p:cNvSpPr>
            <a:spLocks noGrp="1"/>
          </p:cNvSpPr>
          <p:nvPr>
            <p:ph sz="half" idx="1"/>
          </p:nvPr>
        </p:nvSpPr>
        <p:spPr>
          <a:xfrm>
            <a:off x="457200" y="1728216"/>
            <a:ext cx="4839286" cy="4525963"/>
          </a:xfrm>
        </p:spPr>
        <p:txBody>
          <a:bodyPr>
            <a:normAutofit lnSpcReduction="10000"/>
          </a:bodyPr>
          <a:lstStyle/>
          <a:p>
            <a:r>
              <a:rPr lang="en-US" dirty="0"/>
              <a:t>Can be set as “IS” or “IS NOT” statements</a:t>
            </a:r>
          </a:p>
          <a:p>
            <a:r>
              <a:rPr lang="en-US" dirty="0"/>
              <a:t>Multiple settings contained within each logic option</a:t>
            </a:r>
          </a:p>
          <a:p>
            <a:pPr lvl="1"/>
            <a:r>
              <a:rPr lang="en-US" dirty="0"/>
              <a:t>E.g. Choice Selection to Multiple Choice Question &lt;question number&gt; is &lt;response option&gt; for &lt;last/any/all&gt; responses</a:t>
            </a:r>
          </a:p>
          <a:p>
            <a:r>
              <a:rPr lang="en-US" dirty="0"/>
              <a:t>Can be combined with other logic</a:t>
            </a:r>
          </a:p>
          <a:p>
            <a:pPr lvl="1"/>
            <a:r>
              <a:rPr lang="en-US" dirty="0"/>
              <a:t>AND / AND NOT / OR / OR NOT</a:t>
            </a:r>
          </a:p>
        </p:txBody>
      </p:sp>
      <p:sp>
        <p:nvSpPr>
          <p:cNvPr id="3" name="Slide Number Placeholder 2"/>
          <p:cNvSpPr>
            <a:spLocks noGrp="1"/>
          </p:cNvSpPr>
          <p:nvPr>
            <p:ph type="sldNum" sz="quarter" idx="12"/>
          </p:nvPr>
        </p:nvSpPr>
        <p:spPr/>
        <p:txBody>
          <a:bodyPr/>
          <a:lstStyle/>
          <a:p>
            <a:fld id="{7A524A81-6025-5F45-952D-BB67A749B17E}" type="slidenum">
              <a:rPr lang="en-US" smtClean="0"/>
              <a:pPr/>
              <a:t>27</a:t>
            </a:fld>
            <a:endParaRPr lang="en-US" dirty="0"/>
          </a:p>
        </p:txBody>
      </p:sp>
      <p:pic>
        <p:nvPicPr>
          <p:cNvPr id="2" name="Picture 1"/>
          <p:cNvPicPr>
            <a:picLocks noChangeAspect="1"/>
          </p:cNvPicPr>
          <p:nvPr/>
        </p:nvPicPr>
        <p:blipFill rotWithShape="1">
          <a:blip r:embed="rId3"/>
          <a:srcRect l="3846" t="44596" r="67231" b="7244"/>
          <a:stretch/>
        </p:blipFill>
        <p:spPr>
          <a:xfrm>
            <a:off x="5296486" y="3080268"/>
            <a:ext cx="3390314" cy="3173911"/>
          </a:xfrm>
          <a:prstGeom prst="rect">
            <a:avLst/>
          </a:prstGeom>
        </p:spPr>
      </p:pic>
    </p:spTree>
    <p:extLst>
      <p:ext uri="{BB962C8B-B14F-4D97-AF65-F5344CB8AC3E}">
        <p14:creationId xmlns:p14="http://schemas.microsoft.com/office/powerpoint/2010/main" val="768532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Questionnaire Actions</a:t>
            </a:r>
          </a:p>
        </p:txBody>
      </p:sp>
      <p:sp>
        <p:nvSpPr>
          <p:cNvPr id="9" name="Content Placeholder 8"/>
          <p:cNvSpPr>
            <a:spLocks noGrp="1"/>
          </p:cNvSpPr>
          <p:nvPr>
            <p:ph sz="half" idx="1"/>
          </p:nvPr>
        </p:nvSpPr>
        <p:spPr>
          <a:xfrm>
            <a:off x="457200" y="1728216"/>
            <a:ext cx="8229600" cy="4525963"/>
          </a:xfrm>
        </p:spPr>
        <p:txBody>
          <a:bodyPr>
            <a:normAutofit/>
          </a:bodyPr>
          <a:lstStyle/>
          <a:p>
            <a:r>
              <a:rPr lang="en-US" dirty="0"/>
              <a:t>Multiple actions sets can be created</a:t>
            </a:r>
          </a:p>
          <a:p>
            <a:pPr lvl="1"/>
            <a:r>
              <a:rPr lang="en-US" dirty="0"/>
              <a:t>i.e. Do X for these instances and do Y for these other instances</a:t>
            </a:r>
          </a:p>
          <a:p>
            <a:r>
              <a:rPr lang="en-US" dirty="0"/>
              <a:t>Multiple actions can be done within a single action set</a:t>
            </a:r>
          </a:p>
          <a:p>
            <a:pPr lvl="1"/>
            <a:r>
              <a:rPr lang="en-US" dirty="0"/>
              <a:t>i.e. Do X and Y for Action Set 1</a:t>
            </a:r>
          </a:p>
        </p:txBody>
      </p:sp>
      <p:sp>
        <p:nvSpPr>
          <p:cNvPr id="3" name="Slide Number Placeholder 2"/>
          <p:cNvSpPr>
            <a:spLocks noGrp="1"/>
          </p:cNvSpPr>
          <p:nvPr>
            <p:ph type="sldNum" sz="quarter" idx="12"/>
          </p:nvPr>
        </p:nvSpPr>
        <p:spPr/>
        <p:txBody>
          <a:bodyPr/>
          <a:lstStyle/>
          <a:p>
            <a:fld id="{7A524A81-6025-5F45-952D-BB67A749B17E}" type="slidenum">
              <a:rPr lang="en-US" smtClean="0"/>
              <a:pPr/>
              <a:t>28</a:t>
            </a:fld>
            <a:endParaRPr lang="en-US" dirty="0"/>
          </a:p>
        </p:txBody>
      </p:sp>
      <p:pic>
        <p:nvPicPr>
          <p:cNvPr id="4" name="Picture 3"/>
          <p:cNvPicPr>
            <a:picLocks noChangeAspect="1"/>
          </p:cNvPicPr>
          <p:nvPr/>
        </p:nvPicPr>
        <p:blipFill rotWithShape="1">
          <a:blip r:embed="rId3"/>
          <a:srcRect l="5674" t="60109" r="57920" b="8024"/>
          <a:stretch/>
        </p:blipFill>
        <p:spPr>
          <a:xfrm>
            <a:off x="5357813" y="4615879"/>
            <a:ext cx="3328987" cy="1638300"/>
          </a:xfrm>
          <a:prstGeom prst="rect">
            <a:avLst/>
          </a:prstGeom>
        </p:spPr>
      </p:pic>
    </p:spTree>
    <p:extLst>
      <p:ext uri="{BB962C8B-B14F-4D97-AF65-F5344CB8AC3E}">
        <p14:creationId xmlns:p14="http://schemas.microsoft.com/office/powerpoint/2010/main" val="3515652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CB7EF-A4EB-49AE-BD93-436AEF9BB2C4}"/>
              </a:ext>
            </a:extLst>
          </p:cNvPr>
          <p:cNvSpPr>
            <a:spLocks noGrp="1"/>
          </p:cNvSpPr>
          <p:nvPr>
            <p:ph type="sldNum" sz="quarter" idx="12"/>
          </p:nvPr>
        </p:nvSpPr>
        <p:spPr/>
        <p:txBody>
          <a:bodyPr/>
          <a:lstStyle/>
          <a:p>
            <a:fld id="{7A524A81-6025-5F45-952D-BB67A749B17E}" type="slidenum">
              <a:rPr lang="en-US" smtClean="0"/>
              <a:t>29</a:t>
            </a:fld>
            <a:endParaRPr lang="en-US" dirty="0"/>
          </a:p>
        </p:txBody>
      </p:sp>
      <p:sp>
        <p:nvSpPr>
          <p:cNvPr id="3" name="Title 2">
            <a:extLst>
              <a:ext uri="{FF2B5EF4-FFF2-40B4-BE49-F238E27FC236}">
                <a16:creationId xmlns:a16="http://schemas.microsoft.com/office/drawing/2014/main" id="{431AF37B-0356-46F7-BDA3-6461FEC11104}"/>
              </a:ext>
            </a:extLst>
          </p:cNvPr>
          <p:cNvSpPr>
            <a:spLocks noGrp="1"/>
          </p:cNvSpPr>
          <p:nvPr>
            <p:ph type="title"/>
          </p:nvPr>
        </p:nvSpPr>
        <p:spPr/>
        <p:txBody>
          <a:bodyPr/>
          <a:lstStyle/>
          <a:p>
            <a:r>
              <a:rPr lang="en-US" dirty="0"/>
              <a:t>Beneficiary Travel</a:t>
            </a:r>
          </a:p>
        </p:txBody>
      </p:sp>
      <p:sp>
        <p:nvSpPr>
          <p:cNvPr id="4" name="Content Placeholder 3">
            <a:extLst>
              <a:ext uri="{FF2B5EF4-FFF2-40B4-BE49-F238E27FC236}">
                <a16:creationId xmlns:a16="http://schemas.microsoft.com/office/drawing/2014/main" id="{AB041861-0738-4637-B456-7DCA8A2A45B2}"/>
              </a:ext>
            </a:extLst>
          </p:cNvPr>
          <p:cNvSpPr>
            <a:spLocks noGrp="1"/>
          </p:cNvSpPr>
          <p:nvPr>
            <p:ph sz="quarter" idx="13"/>
          </p:nvPr>
        </p:nvSpPr>
        <p:spPr>
          <a:xfrm>
            <a:off x="457200" y="1808163"/>
            <a:ext cx="3601092" cy="4398264"/>
          </a:xfrm>
        </p:spPr>
        <p:txBody>
          <a:bodyPr>
            <a:normAutofit/>
          </a:bodyPr>
          <a:lstStyle/>
          <a:p>
            <a:pPr marL="0" indent="0" fontAlgn="base">
              <a:buNone/>
            </a:pPr>
            <a:r>
              <a:rPr lang="en-US" sz="2400" dirty="0"/>
              <a:t>VetLink Request Beneficiary Travel Mileage Reimbursement allows Veterans to use a kiosk to provide information about their mileage reimbursement claim and agree to conditions for reimbursement. </a:t>
            </a:r>
          </a:p>
          <a:p>
            <a:pPr marL="0" indent="0">
              <a:buNone/>
            </a:pPr>
            <a:endParaRPr lang="en-US" dirty="0"/>
          </a:p>
        </p:txBody>
      </p:sp>
      <p:pic>
        <p:nvPicPr>
          <p:cNvPr id="5" name="Picture 2" descr="Are the Following True?">
            <a:extLst>
              <a:ext uri="{FF2B5EF4-FFF2-40B4-BE49-F238E27FC236}">
                <a16:creationId xmlns:a16="http://schemas.microsoft.com/office/drawing/2014/main" id="{D2D6EEE0-24DF-453F-A765-908CC5060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099" y="1926082"/>
            <a:ext cx="3908452" cy="4375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79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VetLink Kiosks: Three Types</a:t>
            </a:r>
          </a:p>
        </p:txBody>
      </p:sp>
      <p:sp>
        <p:nvSpPr>
          <p:cNvPr id="9" name="Text Placeholder 8"/>
          <p:cNvSpPr>
            <a:spLocks noGrp="1"/>
          </p:cNvSpPr>
          <p:nvPr>
            <p:ph type="body" idx="1"/>
          </p:nvPr>
        </p:nvSpPr>
        <p:spPr>
          <a:xfrm>
            <a:off x="206483" y="1703928"/>
            <a:ext cx="2647731" cy="639762"/>
          </a:xfrm>
        </p:spPr>
        <p:txBody>
          <a:bodyPr/>
          <a:lstStyle/>
          <a:p>
            <a:r>
              <a:rPr lang="en-US" dirty="0"/>
              <a:t>Freestanding (FS)</a:t>
            </a:r>
          </a:p>
        </p:txBody>
      </p:sp>
      <p:pic>
        <p:nvPicPr>
          <p:cNvPr id="14" name="Picture 2" descr="VetLink freestanding kiosk image with digital signage accessory above the kiosk" title="VetLink Freestanding Kiosk"/>
          <p:cNvPicPr>
            <a:picLocks noGrp="1" noChangeAspect="1" noChangeArrowheads="1"/>
          </p:cNvPicPr>
          <p:nvPr>
            <p:ph sz="half" idx="2"/>
          </p:nvPr>
        </p:nvPicPr>
        <p:blipFill>
          <a:blip r:embed="rId3" cstate="screen">
            <a:extLst>
              <a:ext uri="{28A0092B-C50C-407E-A947-70E740481C1C}">
                <a14:useLocalDpi xmlns:a14="http://schemas.microsoft.com/office/drawing/2010/main"/>
              </a:ext>
            </a:extLst>
          </a:blip>
          <a:stretch>
            <a:fillRect/>
          </a:stretch>
        </p:blipFill>
        <p:spPr>
          <a:xfrm>
            <a:off x="996207" y="2340444"/>
            <a:ext cx="1068285" cy="3951288"/>
          </a:xfrm>
        </p:spPr>
      </p:pic>
      <p:sp>
        <p:nvSpPr>
          <p:cNvPr id="10" name="Text Placeholder 9"/>
          <p:cNvSpPr>
            <a:spLocks noGrp="1"/>
          </p:cNvSpPr>
          <p:nvPr>
            <p:ph type="body" sz="quarter" idx="3"/>
          </p:nvPr>
        </p:nvSpPr>
        <p:spPr>
          <a:xfrm>
            <a:off x="3246538" y="1700682"/>
            <a:ext cx="2651760" cy="639762"/>
          </a:xfrm>
        </p:spPr>
        <p:txBody>
          <a:bodyPr/>
          <a:lstStyle/>
          <a:p>
            <a:r>
              <a:rPr lang="en-US" dirty="0"/>
              <a:t>Table Top (TT)</a:t>
            </a:r>
          </a:p>
        </p:txBody>
      </p:sp>
      <p:pic>
        <p:nvPicPr>
          <p:cNvPr id="23" name="Picture 2" descr="VetLink table top kiosk image " title="VetLink Table Top Kiosk"/>
          <p:cNvPicPr>
            <a:picLocks noGrp="1" noChangeAspect="1" noChangeArrowheads="1"/>
          </p:cNvPicPr>
          <p:nvPr>
            <p:ph sz="quarter" idx="4"/>
          </p:nvPr>
        </p:nvPicPr>
        <p:blipFill>
          <a:blip r:embed="rId4">
            <a:extLst>
              <a:ext uri="{28A0092B-C50C-407E-A947-70E740481C1C}">
                <a14:useLocalDpi xmlns:a14="http://schemas.microsoft.com/office/drawing/2010/main"/>
              </a:ext>
            </a:extLst>
          </a:blip>
          <a:stretch>
            <a:fillRect/>
          </a:stretch>
        </p:blipFill>
        <p:spPr>
          <a:xfrm>
            <a:off x="3443590" y="2988828"/>
            <a:ext cx="2214517" cy="2342103"/>
          </a:xfrm>
        </p:spPr>
      </p:pic>
      <p:sp>
        <p:nvSpPr>
          <p:cNvPr id="18" name="Text Placeholder 17"/>
          <p:cNvSpPr>
            <a:spLocks noGrp="1"/>
          </p:cNvSpPr>
          <p:nvPr>
            <p:ph type="body" sz="quarter" idx="13"/>
          </p:nvPr>
        </p:nvSpPr>
        <p:spPr>
          <a:xfrm>
            <a:off x="6291105" y="1703928"/>
            <a:ext cx="2651760" cy="639762"/>
          </a:xfrm>
        </p:spPr>
        <p:txBody>
          <a:bodyPr>
            <a:normAutofit fontScale="92500" lnSpcReduction="20000"/>
          </a:bodyPr>
          <a:lstStyle/>
          <a:p>
            <a:r>
              <a:rPr lang="en-US" dirty="0"/>
              <a:t>Wall-mounted (WM)</a:t>
            </a:r>
          </a:p>
        </p:txBody>
      </p:sp>
      <p:pic>
        <p:nvPicPr>
          <p:cNvPr id="21" name="Content Placeholder 14" descr="VetLink wall-mounted kiosk image " title="VetLink Wall-mounted Kiosk"/>
          <p:cNvPicPr>
            <a:picLocks noGrp="1" noChangeAspect="1"/>
          </p:cNvPicPr>
          <p:nvPr>
            <p:ph sz="quarter" idx="14"/>
          </p:nvPr>
        </p:nvPicPr>
        <p:blipFill rotWithShape="1">
          <a:blip r:embed="rId5" cstate="screen">
            <a:extLst>
              <a:ext uri="{28A0092B-C50C-407E-A947-70E740481C1C}">
                <a14:useLocalDpi xmlns:a14="http://schemas.microsoft.com/office/drawing/2010/main"/>
              </a:ext>
            </a:extLst>
          </a:blip>
          <a:srcRect/>
          <a:stretch/>
        </p:blipFill>
        <p:spPr>
          <a:xfrm>
            <a:off x="6798352" y="2550859"/>
            <a:ext cx="1652337" cy="3199320"/>
          </a:xfrm>
        </p:spPr>
      </p:pic>
      <p:sp>
        <p:nvSpPr>
          <p:cNvPr id="4" name="Slide Number Placeholder 3"/>
          <p:cNvSpPr>
            <a:spLocks noGrp="1"/>
          </p:cNvSpPr>
          <p:nvPr>
            <p:ph type="sldNum" sz="quarter" idx="12"/>
          </p:nvPr>
        </p:nvSpPr>
        <p:spPr/>
        <p:txBody>
          <a:bodyPr/>
          <a:lstStyle/>
          <a:p>
            <a:fld id="{7A524A81-6025-5F45-952D-BB67A749B17E}" type="slidenum">
              <a:rPr lang="en-US" smtClean="0"/>
              <a:pPr/>
              <a:t>3</a:t>
            </a:fld>
            <a:endParaRPr lang="en-US" dirty="0"/>
          </a:p>
        </p:txBody>
      </p:sp>
    </p:spTree>
    <p:extLst>
      <p:ext uri="{BB962C8B-B14F-4D97-AF65-F5344CB8AC3E}">
        <p14:creationId xmlns:p14="http://schemas.microsoft.com/office/powerpoint/2010/main" val="2752549949"/>
      </p:ext>
    </p:extLst>
  </p:cSld>
  <p:clrMapOvr>
    <a:masterClrMapping/>
  </p:clrMapOvr>
  <mc:AlternateContent xmlns:mc="http://schemas.openxmlformats.org/markup-compatibility/2006" xmlns:p14="http://schemas.microsoft.com/office/powerpoint/2010/main">
    <mc:Choice Requires="p14">
      <p:transition spd="slow" p14:dur="2000" advTm="159"/>
    </mc:Choice>
    <mc:Fallback xmlns="">
      <p:transition spd="slow" advTm="15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BB128-F34D-4CBB-A7B1-9BB64ED2A7C4}"/>
              </a:ext>
            </a:extLst>
          </p:cNvPr>
          <p:cNvSpPr>
            <a:spLocks noGrp="1"/>
          </p:cNvSpPr>
          <p:nvPr>
            <p:ph sz="half" idx="1"/>
          </p:nvPr>
        </p:nvSpPr>
        <p:spPr>
          <a:xfrm>
            <a:off x="348793" y="1813060"/>
            <a:ext cx="4027998" cy="4525963"/>
          </a:xfrm>
        </p:spPr>
        <p:txBody>
          <a:bodyPr>
            <a:normAutofit fontScale="77500" lnSpcReduction="20000"/>
          </a:bodyPr>
          <a:lstStyle/>
          <a:p>
            <a:r>
              <a:rPr lang="en-US" sz="2400" dirty="0"/>
              <a:t>Surgery Patient Tracking enables VA staff and providers to easily update the status of patients in surgery</a:t>
            </a:r>
          </a:p>
          <a:p>
            <a:r>
              <a:rPr lang="en-US" sz="2400" dirty="0"/>
              <a:t>Improves cross-team communication</a:t>
            </a:r>
          </a:p>
          <a:p>
            <a:pPr lvl="1"/>
            <a:r>
              <a:rPr lang="en-US" sz="2100" dirty="0"/>
              <a:t>Chaplain Service</a:t>
            </a:r>
          </a:p>
          <a:p>
            <a:pPr lvl="1"/>
            <a:r>
              <a:rPr lang="en-US" sz="2100" dirty="0"/>
              <a:t>Inpatient Wards</a:t>
            </a:r>
          </a:p>
          <a:p>
            <a:pPr lvl="1"/>
            <a:r>
              <a:rPr lang="en-US" sz="2100" dirty="0"/>
              <a:t>Within the Surgery team</a:t>
            </a:r>
          </a:p>
          <a:p>
            <a:pPr lvl="2"/>
            <a:r>
              <a:rPr lang="en-US" sz="1800" dirty="0"/>
              <a:t>Holding </a:t>
            </a:r>
          </a:p>
          <a:p>
            <a:pPr lvl="2"/>
            <a:r>
              <a:rPr lang="en-US" sz="1800" dirty="0"/>
              <a:t>Surgery Suite </a:t>
            </a:r>
          </a:p>
          <a:p>
            <a:pPr lvl="2"/>
            <a:r>
              <a:rPr lang="en-US" sz="1800" dirty="0"/>
              <a:t>Recovery unit (PACU)</a:t>
            </a:r>
          </a:p>
          <a:p>
            <a:pPr lvl="2"/>
            <a:r>
              <a:rPr lang="en-US" sz="1800" dirty="0"/>
              <a:t>Front Desk</a:t>
            </a:r>
          </a:p>
          <a:p>
            <a:pPr lvl="2"/>
            <a:r>
              <a:rPr lang="en-US" sz="1800" dirty="0"/>
              <a:t>Multi-floor surgery units</a:t>
            </a:r>
          </a:p>
          <a:p>
            <a:r>
              <a:rPr lang="en-US" sz="2400" dirty="0"/>
              <a:t>Allows patients’ family and friends to track them through the surgery process</a:t>
            </a:r>
          </a:p>
          <a:p>
            <a:r>
              <a:rPr lang="en-US" sz="2400" dirty="0"/>
              <a:t>Reduces interruptions of staff</a:t>
            </a:r>
          </a:p>
        </p:txBody>
      </p:sp>
      <p:pic>
        <p:nvPicPr>
          <p:cNvPr id="6" name="Content Placeholder 3" descr="The image on the right is a snapshot of a waiting area with a patient reading the information on the Queuing Display." title="Queuing Display for Family Waiting Area">
            <a:extLst>
              <a:ext uri="{FF2B5EF4-FFF2-40B4-BE49-F238E27FC236}">
                <a16:creationId xmlns:a16="http://schemas.microsoft.com/office/drawing/2014/main" id="{85D108A6-1086-4533-82B7-F590D6CD7752}"/>
              </a:ext>
            </a:extLst>
          </p:cNvPr>
          <p:cNvPicPr/>
          <p:nvPr/>
        </p:nvPicPr>
        <p:blipFill>
          <a:blip r:embed="rId2">
            <a:extLst>
              <a:ext uri="{28A0092B-C50C-407E-A947-70E740481C1C}">
                <a14:useLocalDpi xmlns:a14="http://schemas.microsoft.com/office/drawing/2010/main" val="0"/>
              </a:ext>
            </a:extLst>
          </a:blip>
          <a:stretch>
            <a:fillRect/>
          </a:stretch>
        </p:blipFill>
        <p:spPr>
          <a:xfrm>
            <a:off x="4783733" y="1906532"/>
            <a:ext cx="3271101" cy="4339018"/>
          </a:xfrm>
          <a:prstGeom prst="rect">
            <a:avLst/>
          </a:prstGeom>
          <a:ln>
            <a:solidFill>
              <a:srgbClr val="002060"/>
            </a:solidFill>
          </a:ln>
        </p:spPr>
      </p:pic>
      <p:sp>
        <p:nvSpPr>
          <p:cNvPr id="2" name="Title 1"/>
          <p:cNvSpPr>
            <a:spLocks noGrp="1"/>
          </p:cNvSpPr>
          <p:nvPr>
            <p:ph type="title"/>
          </p:nvPr>
        </p:nvSpPr>
        <p:spPr/>
        <p:txBody>
          <a:bodyPr/>
          <a:lstStyle/>
          <a:p>
            <a:pPr rtl="0" eaLnBrk="1" latinLnBrk="0" hangingPunct="1"/>
            <a:r>
              <a:rPr lang="en-US" sz="4000" dirty="0"/>
              <a:t>Patient Tracking Surgery</a:t>
            </a:r>
          </a:p>
        </p:txBody>
      </p:sp>
    </p:spTree>
    <p:extLst>
      <p:ext uri="{BB962C8B-B14F-4D97-AF65-F5344CB8AC3E}">
        <p14:creationId xmlns:p14="http://schemas.microsoft.com/office/powerpoint/2010/main" val="42524794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19F4-C869-4D5F-8EF4-23013E6046C5}"/>
              </a:ext>
            </a:extLst>
          </p:cNvPr>
          <p:cNvSpPr>
            <a:spLocks noGrp="1"/>
          </p:cNvSpPr>
          <p:nvPr>
            <p:ph type="title"/>
          </p:nvPr>
        </p:nvSpPr>
        <p:spPr/>
        <p:txBody>
          <a:bodyPr/>
          <a:lstStyle/>
          <a:p>
            <a:r>
              <a:rPr lang="en-US" dirty="0"/>
              <a:t>Release of Information</a:t>
            </a:r>
          </a:p>
        </p:txBody>
      </p:sp>
      <p:sp>
        <p:nvSpPr>
          <p:cNvPr id="4" name="Content Placeholder 3">
            <a:extLst>
              <a:ext uri="{FF2B5EF4-FFF2-40B4-BE49-F238E27FC236}">
                <a16:creationId xmlns:a16="http://schemas.microsoft.com/office/drawing/2014/main" id="{5BDB1FE8-32F5-41BD-ACBB-48177FAD6979}"/>
              </a:ext>
            </a:extLst>
          </p:cNvPr>
          <p:cNvSpPr>
            <a:spLocks noGrp="1"/>
          </p:cNvSpPr>
          <p:nvPr>
            <p:ph sz="half" idx="2"/>
          </p:nvPr>
        </p:nvSpPr>
        <p:spPr>
          <a:xfrm>
            <a:off x="4458983" y="1816631"/>
            <a:ext cx="3780043" cy="4525963"/>
          </a:xfrm>
        </p:spPr>
        <p:txBody>
          <a:bodyPr>
            <a:normAutofit/>
          </a:bodyPr>
          <a:lstStyle/>
          <a:p>
            <a:r>
              <a:rPr lang="en-US" sz="2400" dirty="0"/>
              <a:t>Veterans may request a copy of their medical records from the kiosk</a:t>
            </a:r>
          </a:p>
          <a:p>
            <a:r>
              <a:rPr lang="en-US" sz="2400" dirty="0"/>
              <a:t>The Veteran initiates the request at the kiosk</a:t>
            </a:r>
          </a:p>
          <a:p>
            <a:r>
              <a:rPr lang="en-US" sz="2400" dirty="0"/>
              <a:t>Options permit the patient to indicate they want to pick up the copy or have it mailed</a:t>
            </a:r>
          </a:p>
        </p:txBody>
      </p:sp>
      <p:sp>
        <p:nvSpPr>
          <p:cNvPr id="5" name="Slide Number Placeholder 4">
            <a:extLst>
              <a:ext uri="{FF2B5EF4-FFF2-40B4-BE49-F238E27FC236}">
                <a16:creationId xmlns:a16="http://schemas.microsoft.com/office/drawing/2014/main" id="{CEB21319-2677-4696-A47F-5D80692339F6}"/>
              </a:ext>
            </a:extLst>
          </p:cNvPr>
          <p:cNvSpPr>
            <a:spLocks noGrp="1"/>
          </p:cNvSpPr>
          <p:nvPr>
            <p:ph type="sldNum" sz="quarter" idx="12"/>
          </p:nvPr>
        </p:nvSpPr>
        <p:spPr/>
        <p:txBody>
          <a:bodyPr/>
          <a:lstStyle/>
          <a:p>
            <a:fld id="{7A524A81-6025-5F45-952D-BB67A749B17E}" type="slidenum">
              <a:rPr lang="en-US" smtClean="0"/>
              <a:t>31</a:t>
            </a:fld>
            <a:endParaRPr lang="en-US" dirty="0"/>
          </a:p>
        </p:txBody>
      </p:sp>
      <p:pic>
        <p:nvPicPr>
          <p:cNvPr id="6" name="Picture 2" descr="Information Requested Page">
            <a:extLst>
              <a:ext uri="{FF2B5EF4-FFF2-40B4-BE49-F238E27FC236}">
                <a16:creationId xmlns:a16="http://schemas.microsoft.com/office/drawing/2014/main" id="{324201EF-4E1F-4C78-B287-4E8148CFE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40" y="1816631"/>
            <a:ext cx="3577461" cy="4466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7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dirty="0"/>
              <a:t>Million Veteran Program (MVP)</a:t>
            </a:r>
          </a:p>
        </p:txBody>
      </p:sp>
      <p:pic>
        <p:nvPicPr>
          <p:cNvPr id="3" name="Content Placeholder 2" descr="This screen includes five buttons from which the Veteran may select:&#10;What is MVP?&#10;What does participation involve?&#10;Who can participate?&#10;Where can I find more information?&#10;Where is the MVP Office at this facility?&#10;" title="Learn About the Million Veteran Program screen in the MVP Workflow"/>
          <p:cNvPicPr>
            <a:picLocks noGrp="1" noChangeAspect="1"/>
          </p:cNvPicPr>
          <p:nvPr>
            <p:ph sz="half" idx="1"/>
          </p:nvPr>
        </p:nvPicPr>
        <p:blipFill>
          <a:blip r:embed="rId3"/>
          <a:stretch>
            <a:fillRect/>
          </a:stretch>
        </p:blipFill>
        <p:spPr>
          <a:xfrm>
            <a:off x="172627" y="1797978"/>
            <a:ext cx="2644661" cy="3302048"/>
          </a:xfrm>
          <a:prstGeom prst="rect">
            <a:avLst/>
          </a:prstGeom>
          <a:ln>
            <a:solidFill>
              <a:schemeClr val="accent1"/>
            </a:solidFill>
          </a:ln>
        </p:spPr>
      </p:pic>
      <p:pic>
        <p:nvPicPr>
          <p:cNvPr id="6" name="Content Placeholder 4" descr="This screen presents information which explains that MVP is one of the largest voluntary research programs on genes and health in the United States.  Information from MVP may lead to new ways of preventing and treating illnesses in Veterans and all Americans.&#10;Includes three buttons:&#10;What does participation involve?&#10;Join today&#10;Back to Home Screen" title="What is MVP Screen in the MVP Workflow"/>
          <p:cNvPicPr>
            <a:picLocks noChangeAspect="1"/>
          </p:cNvPicPr>
          <p:nvPr/>
        </p:nvPicPr>
        <p:blipFill>
          <a:blip r:embed="rId4"/>
          <a:stretch>
            <a:fillRect/>
          </a:stretch>
        </p:blipFill>
        <p:spPr>
          <a:xfrm>
            <a:off x="2128920" y="2764708"/>
            <a:ext cx="2894423" cy="3620680"/>
          </a:xfrm>
          <a:prstGeom prst="rect">
            <a:avLst/>
          </a:prstGeom>
          <a:ln>
            <a:solidFill>
              <a:schemeClr val="accent1"/>
            </a:solidFill>
          </a:ln>
        </p:spPr>
      </p:pic>
      <p:sp>
        <p:nvSpPr>
          <p:cNvPr id="2" name="Content Placeholder 1"/>
          <p:cNvSpPr>
            <a:spLocks noGrp="1"/>
          </p:cNvSpPr>
          <p:nvPr>
            <p:ph sz="half" idx="2"/>
          </p:nvPr>
        </p:nvSpPr>
        <p:spPr>
          <a:xfrm>
            <a:off x="5383658" y="1859425"/>
            <a:ext cx="3760342" cy="4525963"/>
          </a:xfrm>
        </p:spPr>
        <p:txBody>
          <a:bodyPr>
            <a:normAutofit fontScale="92500" lnSpcReduction="10000"/>
          </a:bodyPr>
          <a:lstStyle/>
          <a:p>
            <a:r>
              <a:rPr lang="en-US" sz="2600" dirty="0"/>
              <a:t>Introduces MVP program and its purpose so Veterans may learn more about or join the program</a:t>
            </a:r>
          </a:p>
          <a:p>
            <a:r>
              <a:rPr lang="en-US" sz="2600" dirty="0"/>
              <a:t>Partnering with Veterans allows the MVP program to build one of the world’s largest medical databases by safely collecting blood samples and health information from one million Veteran volunteers</a:t>
            </a:r>
          </a:p>
          <a:p>
            <a:endParaRPr lang="en-US" dirty="0"/>
          </a:p>
        </p:txBody>
      </p:sp>
    </p:spTree>
    <p:extLst>
      <p:ext uri="{BB962C8B-B14F-4D97-AF65-F5344CB8AC3E}">
        <p14:creationId xmlns:p14="http://schemas.microsoft.com/office/powerpoint/2010/main" val="617818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Q&amp;A</a:t>
            </a:r>
          </a:p>
        </p:txBody>
      </p:sp>
      <p:sp>
        <p:nvSpPr>
          <p:cNvPr id="9" name="Content Placeholder 8"/>
          <p:cNvSpPr>
            <a:spLocks noGrp="1"/>
          </p:cNvSpPr>
          <p:nvPr>
            <p:ph sz="half" idx="1"/>
          </p:nvPr>
        </p:nvSpPr>
        <p:spPr>
          <a:xfrm>
            <a:off x="457200" y="1728216"/>
            <a:ext cx="8229600" cy="4525963"/>
          </a:xfrm>
        </p:spPr>
        <p:txBody>
          <a:bodyPr>
            <a:normAutofit lnSpcReduction="10000"/>
          </a:bodyPr>
          <a:lstStyle/>
          <a:p>
            <a:r>
              <a:rPr lang="en-US" dirty="0"/>
              <a:t>VA Pulse page (</a:t>
            </a:r>
            <a:r>
              <a:rPr lang="en-US" dirty="0">
                <a:hlinkClick r:id="rId3"/>
              </a:rPr>
              <a:t>https://www.vapulse.net/groups/vetlink</a:t>
            </a:r>
            <a:r>
              <a:rPr lang="en-US" dirty="0"/>
              <a:t>)</a:t>
            </a:r>
          </a:p>
          <a:p>
            <a:pPr lvl="1"/>
            <a:r>
              <a:rPr lang="en-US" dirty="0">
                <a:hlinkClick r:id="rId4"/>
              </a:rPr>
              <a:t>https://www.vapulse.net/groups/vetlink/blog/2015/09/02/initial-sharing-of-information</a:t>
            </a:r>
            <a:endParaRPr lang="en-US" dirty="0"/>
          </a:p>
          <a:p>
            <a:pPr lvl="2"/>
            <a:r>
              <a:rPr lang="en-US" dirty="0"/>
              <a:t>Training website</a:t>
            </a:r>
          </a:p>
          <a:p>
            <a:pPr lvl="2"/>
            <a:r>
              <a:rPr lang="en-US" dirty="0"/>
              <a:t>TMS Links</a:t>
            </a:r>
          </a:p>
          <a:p>
            <a:pPr lvl="2"/>
            <a:r>
              <a:rPr lang="en-US" dirty="0"/>
              <a:t>POCS</a:t>
            </a:r>
          </a:p>
          <a:p>
            <a:pPr lvl="3"/>
            <a:r>
              <a:rPr lang="en-US" dirty="0"/>
              <a:t>Vendor Support</a:t>
            </a:r>
          </a:p>
          <a:p>
            <a:pPr lvl="3"/>
            <a:r>
              <a:rPr lang="en-US" dirty="0"/>
              <a:t>Site Leads</a:t>
            </a:r>
          </a:p>
          <a:p>
            <a:pPr lvl="3"/>
            <a:r>
              <a:rPr lang="en-US" dirty="0"/>
              <a:t>PMO</a:t>
            </a:r>
          </a:p>
          <a:p>
            <a:pPr lvl="3"/>
            <a:r>
              <a:rPr lang="en-US" dirty="0"/>
              <a:t>Community Email Group</a:t>
            </a:r>
          </a:p>
          <a:p>
            <a:pPr lvl="2"/>
            <a:r>
              <a:rPr lang="en-US" dirty="0"/>
              <a:t>Request Hardware</a:t>
            </a:r>
          </a:p>
          <a:p>
            <a:pPr lvl="2"/>
            <a:r>
              <a:rPr lang="en-US" dirty="0"/>
              <a:t>Open Office Hours information</a:t>
            </a:r>
          </a:p>
          <a:p>
            <a:pPr lvl="1"/>
            <a:endParaRPr lang="en-US" dirty="0"/>
          </a:p>
        </p:txBody>
      </p:sp>
      <p:sp>
        <p:nvSpPr>
          <p:cNvPr id="3" name="Slide Number Placeholder 2"/>
          <p:cNvSpPr>
            <a:spLocks noGrp="1"/>
          </p:cNvSpPr>
          <p:nvPr>
            <p:ph type="sldNum" sz="quarter" idx="12"/>
          </p:nvPr>
        </p:nvSpPr>
        <p:spPr/>
        <p:txBody>
          <a:bodyPr/>
          <a:lstStyle/>
          <a:p>
            <a:fld id="{7A524A81-6025-5F45-952D-BB67A749B17E}" type="slidenum">
              <a:rPr lang="en-US" smtClean="0"/>
              <a:pPr/>
              <a:t>33</a:t>
            </a:fld>
            <a:endParaRPr lang="en-US" dirty="0"/>
          </a:p>
        </p:txBody>
      </p:sp>
    </p:spTree>
    <p:extLst>
      <p:ext uri="{BB962C8B-B14F-4D97-AF65-F5344CB8AC3E}">
        <p14:creationId xmlns:p14="http://schemas.microsoft.com/office/powerpoint/2010/main" val="4287382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Kiosk Details</a:t>
            </a:r>
          </a:p>
        </p:txBody>
      </p:sp>
      <p:sp>
        <p:nvSpPr>
          <p:cNvPr id="3" name="Content Placeholder 2"/>
          <p:cNvSpPr>
            <a:spLocks noGrp="1"/>
          </p:cNvSpPr>
          <p:nvPr>
            <p:ph sz="half" idx="1"/>
          </p:nvPr>
        </p:nvSpPr>
        <p:spPr/>
        <p:txBody>
          <a:bodyPr/>
          <a:lstStyle/>
          <a:p>
            <a:r>
              <a:rPr lang="en-US" dirty="0"/>
              <a:t>Interactive Touch Screen</a:t>
            </a:r>
          </a:p>
          <a:p>
            <a:r>
              <a:rPr lang="en-US" dirty="0"/>
              <a:t>Kiosk Peripherals</a:t>
            </a:r>
          </a:p>
          <a:p>
            <a:pPr lvl="1"/>
            <a:r>
              <a:rPr lang="en-US" dirty="0"/>
              <a:t>Magnetic Strip Reader</a:t>
            </a:r>
          </a:p>
          <a:p>
            <a:pPr lvl="1"/>
            <a:r>
              <a:rPr lang="en-US" dirty="0"/>
              <a:t>Barcode Scanner / Card imager</a:t>
            </a:r>
          </a:p>
          <a:p>
            <a:pPr lvl="1"/>
            <a:r>
              <a:rPr lang="en-US" dirty="0"/>
              <a:t>Thermal Printer</a:t>
            </a:r>
          </a:p>
          <a:p>
            <a:pPr lvl="1"/>
            <a:r>
              <a:rPr lang="en-US" dirty="0"/>
              <a:t>Proximity Sensor</a:t>
            </a:r>
          </a:p>
          <a:p>
            <a:pPr lvl="1"/>
            <a:r>
              <a:rPr lang="en-US" dirty="0"/>
              <a:t>Headphone Jack (below card imager)</a:t>
            </a:r>
          </a:p>
        </p:txBody>
      </p:sp>
      <p:pic>
        <p:nvPicPr>
          <p:cNvPr id="6" name="Content Placeholder 15" descr="Stand alone kiosk diagram showing position of the interactive touch screen (top center), magnetic strip reader (top left), card imager (top right), thermal printer (below touch screen on stand) and proximity sensor (below themal printer)." title="Labeled Kiosk"/>
          <p:cNvPicPr>
            <a:picLocks noGrp="1" noChangeAspect="1"/>
          </p:cNvPicPr>
          <p:nvPr>
            <p:ph sz="half" idx="2"/>
          </p:nvPr>
        </p:nvPicPr>
        <p:blipFill>
          <a:blip r:embed="rId3">
            <a:extLst>
              <a:ext uri="{28A0092B-C50C-407E-A947-70E740481C1C}">
                <a14:useLocalDpi xmlns:a14="http://schemas.microsoft.com/office/drawing/2010/main"/>
              </a:ext>
            </a:extLst>
          </a:blip>
          <a:stretch>
            <a:fillRect/>
          </a:stretch>
        </p:blipFill>
        <p:spPr>
          <a:xfrm>
            <a:off x="4804312" y="1720850"/>
            <a:ext cx="3726376" cy="4525963"/>
          </a:xfrm>
          <a:ln>
            <a:solidFill>
              <a:schemeClr val="tx2"/>
            </a:solidFill>
          </a:ln>
        </p:spPr>
      </p:pic>
      <p:sp>
        <p:nvSpPr>
          <p:cNvPr id="5" name="Slide Number Placeholder 4"/>
          <p:cNvSpPr>
            <a:spLocks noGrp="1"/>
          </p:cNvSpPr>
          <p:nvPr>
            <p:ph type="sldNum" sz="quarter" idx="12"/>
          </p:nvPr>
        </p:nvSpPr>
        <p:spPr/>
        <p:txBody>
          <a:bodyPr/>
          <a:lstStyle/>
          <a:p>
            <a:fld id="{7A524A81-6025-5F45-952D-BB67A749B17E}" type="slidenum">
              <a:rPr lang="en-US" smtClean="0"/>
              <a:t>4</a:t>
            </a:fld>
            <a:endParaRPr lang="en-US" dirty="0"/>
          </a:p>
        </p:txBody>
      </p:sp>
    </p:spTree>
    <p:extLst>
      <p:ext uri="{BB962C8B-B14F-4D97-AF65-F5344CB8AC3E}">
        <p14:creationId xmlns:p14="http://schemas.microsoft.com/office/powerpoint/2010/main" val="764976499"/>
      </p:ext>
    </p:extLst>
  </p:cSld>
  <p:clrMapOvr>
    <a:masterClrMapping/>
  </p:clrMapOvr>
  <mc:AlternateContent xmlns:mc="http://schemas.openxmlformats.org/markup-compatibility/2006" xmlns:p14="http://schemas.microsoft.com/office/powerpoint/2010/main">
    <mc:Choice Requires="p14">
      <p:transition spd="slow" p14:dur="2000" advTm="136"/>
    </mc:Choice>
    <mc:Fallback xmlns="">
      <p:transition spd="slow" advTm="13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Veteran Accessibility Mode</a:t>
            </a:r>
          </a:p>
        </p:txBody>
      </p:sp>
      <p:sp>
        <p:nvSpPr>
          <p:cNvPr id="18" name="Text Placeholder 17"/>
          <p:cNvSpPr>
            <a:spLocks noGrp="1"/>
          </p:cNvSpPr>
          <p:nvPr>
            <p:ph type="body" idx="1"/>
          </p:nvPr>
        </p:nvSpPr>
        <p:spPr>
          <a:xfrm>
            <a:off x="457200" y="1597068"/>
            <a:ext cx="7887413" cy="639762"/>
          </a:xfrm>
        </p:spPr>
        <p:txBody>
          <a:bodyPr>
            <a:normAutofit/>
          </a:bodyPr>
          <a:lstStyle/>
          <a:p>
            <a:pPr algn="l"/>
            <a:r>
              <a:rPr lang="en-US" b="0" dirty="0"/>
              <a:t>What is accessibility mode?</a:t>
            </a:r>
          </a:p>
        </p:txBody>
      </p:sp>
      <p:sp>
        <p:nvSpPr>
          <p:cNvPr id="9" name="Content Placeholder 8"/>
          <p:cNvSpPr>
            <a:spLocks noGrp="1"/>
          </p:cNvSpPr>
          <p:nvPr>
            <p:ph sz="half" idx="2"/>
          </p:nvPr>
        </p:nvSpPr>
        <p:spPr>
          <a:xfrm>
            <a:off x="206000" y="2295195"/>
            <a:ext cx="2647731" cy="3951288"/>
          </a:xfrm>
        </p:spPr>
        <p:txBody>
          <a:bodyPr>
            <a:normAutofit fontScale="92500" lnSpcReduction="20000"/>
          </a:bodyPr>
          <a:lstStyle/>
          <a:p>
            <a:r>
              <a:rPr lang="en-US" dirty="0"/>
              <a:t>Information on the kiosk will be available through headphones</a:t>
            </a:r>
          </a:p>
          <a:p>
            <a:r>
              <a:rPr lang="en-US" dirty="0"/>
              <a:t>Veterans can navigate using Tab and Enter buttons or by double tapping on selections</a:t>
            </a:r>
          </a:p>
          <a:p>
            <a:r>
              <a:rPr lang="en-US" dirty="0"/>
              <a:t>Volume and rate of speech controls are available</a:t>
            </a:r>
          </a:p>
        </p:txBody>
      </p:sp>
      <p:pic>
        <p:nvPicPr>
          <p:cNvPr id="23" name="508Image.png" descr="Image of VetLink welcome screen showing audio mode button." title="VetLink Welcome Screen"/>
          <p:cNvPicPr>
            <a:picLocks noGrp="1"/>
          </p:cNvPicPr>
          <p:nvPr>
            <p:ph sz="quarter" idx="4"/>
          </p:nvPr>
        </p:nvPicPr>
        <p:blipFill>
          <a:blip r:embed="rId3"/>
          <a:stretch>
            <a:fillRect/>
          </a:stretch>
        </p:blipFill>
        <p:spPr>
          <a:xfrm>
            <a:off x="3005807" y="2468477"/>
            <a:ext cx="2651125" cy="3240925"/>
          </a:xfrm>
          <a:prstGeom prst="rect">
            <a:avLst/>
          </a:prstGeom>
          <a:ln w="28575" cmpd="sng">
            <a:noFill/>
          </a:ln>
        </p:spPr>
      </p:pic>
      <p:pic>
        <p:nvPicPr>
          <p:cNvPr id="24" name="Selection_036.png" descr="Image of VetLink welcome screen showing tab and enter buttons." title="Second VetLink Welcome Screen"/>
          <p:cNvPicPr>
            <a:picLocks noGrp="1"/>
          </p:cNvPicPr>
          <p:nvPr>
            <p:ph sz="quarter" idx="14"/>
          </p:nvPr>
        </p:nvPicPr>
        <p:blipFill>
          <a:blip r:embed="rId4"/>
          <a:stretch>
            <a:fillRect/>
          </a:stretch>
        </p:blipFill>
        <p:spPr>
          <a:xfrm>
            <a:off x="5964648" y="2462248"/>
            <a:ext cx="2985678" cy="3033448"/>
          </a:xfrm>
          <a:prstGeom prst="rect">
            <a:avLst/>
          </a:prstGeom>
          <a:ln w="28575" cmpd="sng">
            <a:noFill/>
          </a:ln>
        </p:spPr>
      </p:pic>
      <p:sp>
        <p:nvSpPr>
          <p:cNvPr id="3" name="Slide Number Placeholder 2"/>
          <p:cNvSpPr>
            <a:spLocks noGrp="1"/>
          </p:cNvSpPr>
          <p:nvPr>
            <p:ph type="sldNum" sz="quarter" idx="12"/>
          </p:nvPr>
        </p:nvSpPr>
        <p:spPr/>
        <p:txBody>
          <a:bodyPr/>
          <a:lstStyle/>
          <a:p>
            <a:fld id="{7A524A81-6025-5F45-952D-BB67A749B17E}" type="slidenum">
              <a:rPr lang="en-US" smtClean="0"/>
              <a:pPr/>
              <a:t>5</a:t>
            </a:fld>
            <a:endParaRPr lang="en-US" dirty="0"/>
          </a:p>
        </p:txBody>
      </p:sp>
    </p:spTree>
    <p:extLst>
      <p:ext uri="{BB962C8B-B14F-4D97-AF65-F5344CB8AC3E}">
        <p14:creationId xmlns:p14="http://schemas.microsoft.com/office/powerpoint/2010/main" val="2088238085"/>
      </p:ext>
    </p:extLst>
  </p:cSld>
  <p:clrMapOvr>
    <a:masterClrMapping/>
  </p:clrMapOvr>
  <mc:AlternateContent xmlns:mc="http://schemas.openxmlformats.org/markup-compatibility/2006" xmlns:p14="http://schemas.microsoft.com/office/powerpoint/2010/main">
    <mc:Choice Requires="p14">
      <p:transition spd="slow" p14:dur="2000" advTm="138"/>
    </mc:Choice>
    <mc:Fallback xmlns="">
      <p:transition spd="slow" advTm="13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524A81-6025-5F45-952D-BB67A749B17E}" type="slidenum">
              <a:rPr lang="en-US" smtClean="0"/>
              <a:pPr/>
              <a:t>6</a:t>
            </a:fld>
            <a:endParaRPr lang="en-US" dirty="0"/>
          </a:p>
        </p:txBody>
      </p:sp>
      <p:sp>
        <p:nvSpPr>
          <p:cNvPr id="2" name="Title 1"/>
          <p:cNvSpPr>
            <a:spLocks noGrp="1"/>
          </p:cNvSpPr>
          <p:nvPr>
            <p:ph type="title"/>
          </p:nvPr>
        </p:nvSpPr>
        <p:spPr/>
        <p:txBody>
          <a:bodyPr/>
          <a:lstStyle/>
          <a:p>
            <a:r>
              <a:rPr lang="en-US" dirty="0"/>
              <a:t>Staff-Facing Patient Queue</a:t>
            </a:r>
          </a:p>
        </p:txBody>
      </p:sp>
      <p:pic>
        <p:nvPicPr>
          <p:cNvPr id="2051" name="Picture 3" descr="Image of the Patient Queue highlighting the column header row, hyperlinked names in the Name column, Walk-In and Appointment activity buttons in the Appointments column, Notifications column, Visit Statuses, and Actions column" title="Patient Queue"/>
          <p:cNvPicPr>
            <a:picLocks noGrp="1" noChangeAspect="1" noChangeArrowheads="1"/>
          </p:cNvPicPr>
          <p:nvPr>
            <p:ph sz="quarter" idx="13"/>
          </p:nvPr>
        </p:nvPicPr>
        <p:blipFill>
          <a:blip r:embed="rId3" cstate="screen">
            <a:extLst>
              <a:ext uri="{28A0092B-C50C-407E-A947-70E740481C1C}">
                <a14:useLocalDpi xmlns:a14="http://schemas.microsoft.com/office/drawing/2010/main"/>
              </a:ext>
            </a:extLst>
          </a:blip>
          <a:srcRect/>
          <a:stretch>
            <a:fillRect/>
          </a:stretch>
        </p:blipFill>
        <p:spPr bwMode="auto">
          <a:xfrm>
            <a:off x="457200" y="1996629"/>
            <a:ext cx="8229600" cy="3138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57200" y="5170835"/>
            <a:ext cx="8229600" cy="923330"/>
          </a:xfrm>
          <a:prstGeom prst="rect">
            <a:avLst/>
          </a:prstGeom>
        </p:spPr>
        <p:txBody>
          <a:bodyPr wrap="square">
            <a:spAutoFit/>
          </a:bodyPr>
          <a:lstStyle/>
          <a:p>
            <a:r>
              <a:rPr lang="en-US" dirty="0"/>
              <a:t>Real-time list of patients that can be filtered and/or sorted according a variety of criteria.  Staff can use their view of the Patient Queue as an active work list of patients awaiting their attention.</a:t>
            </a:r>
          </a:p>
        </p:txBody>
      </p:sp>
    </p:spTree>
    <p:extLst>
      <p:ext uri="{BB962C8B-B14F-4D97-AF65-F5344CB8AC3E}">
        <p14:creationId xmlns:p14="http://schemas.microsoft.com/office/powerpoint/2010/main" val="1565788639"/>
      </p:ext>
    </p:extLst>
  </p:cSld>
  <p:clrMapOvr>
    <a:masterClrMapping/>
  </p:clrMapOvr>
  <mc:AlternateContent xmlns:mc="http://schemas.openxmlformats.org/markup-compatibility/2006" xmlns:p14="http://schemas.microsoft.com/office/powerpoint/2010/main">
    <mc:Choice Requires="p14">
      <p:transition spd="slow" p14:dur="2000" advTm="142"/>
    </mc:Choice>
    <mc:Fallback xmlns="">
      <p:transition spd="slow" advTm="14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Examples of Staff-Facing Notifications</a:t>
            </a:r>
          </a:p>
        </p:txBody>
      </p:sp>
      <p:sp>
        <p:nvSpPr>
          <p:cNvPr id="5" name="Content Placeholder 4"/>
          <p:cNvSpPr>
            <a:spLocks noGrp="1"/>
          </p:cNvSpPr>
          <p:nvPr>
            <p:ph sz="half" idx="1"/>
          </p:nvPr>
        </p:nvSpPr>
        <p:spPr/>
        <p:txBody>
          <a:bodyPr>
            <a:normAutofit fontScale="85000" lnSpcReduction="20000"/>
          </a:bodyPr>
          <a:lstStyle/>
          <a:p>
            <a:r>
              <a:rPr lang="en-US" dirty="0" err="1"/>
              <a:t>VistA</a:t>
            </a:r>
            <a:r>
              <a:rPr lang="en-US" dirty="0"/>
              <a:t>-Based </a:t>
            </a:r>
          </a:p>
          <a:p>
            <a:pPr lvl="1"/>
            <a:r>
              <a:rPr lang="en-US" dirty="0"/>
              <a:t>Behavioral Pt (all Cat1 PRFs)</a:t>
            </a:r>
          </a:p>
          <a:p>
            <a:pPr lvl="1"/>
            <a:r>
              <a:rPr lang="en-US" dirty="0"/>
              <a:t>Not Enrolled / Ineligible</a:t>
            </a:r>
          </a:p>
          <a:p>
            <a:pPr lvl="1"/>
            <a:r>
              <a:rPr lang="en-US" dirty="0"/>
              <a:t>Outstanding Balance</a:t>
            </a:r>
          </a:p>
          <a:p>
            <a:pPr lvl="1"/>
            <a:r>
              <a:rPr lang="en-US" dirty="0"/>
              <a:t>Means Test Due</a:t>
            </a:r>
          </a:p>
          <a:p>
            <a:r>
              <a:rPr lang="en-US" dirty="0"/>
              <a:t>Issue at Kiosk</a:t>
            </a:r>
          </a:p>
          <a:p>
            <a:pPr lvl="1"/>
            <a:r>
              <a:rPr lang="en-US" dirty="0"/>
              <a:t>Unreadable VHIC</a:t>
            </a:r>
          </a:p>
          <a:p>
            <a:pPr lvl="1"/>
            <a:r>
              <a:rPr lang="en-US" dirty="0"/>
              <a:t>Timeout</a:t>
            </a:r>
          </a:p>
          <a:p>
            <a:pPr lvl="1"/>
            <a:r>
              <a:rPr lang="en-US" dirty="0"/>
              <a:t>Exited</a:t>
            </a:r>
          </a:p>
          <a:p>
            <a:pPr lvl="1"/>
            <a:r>
              <a:rPr lang="en-US" dirty="0"/>
              <a:t>Incorrect Identity</a:t>
            </a:r>
          </a:p>
          <a:p>
            <a:pPr lvl="1"/>
            <a:r>
              <a:rPr lang="en-US" dirty="0"/>
              <a:t>Locked Out</a:t>
            </a:r>
          </a:p>
          <a:p>
            <a:pPr lvl="1"/>
            <a:r>
              <a:rPr lang="en-US" dirty="0"/>
              <a:t>Error</a:t>
            </a:r>
          </a:p>
          <a:p>
            <a:pPr lvl="1"/>
            <a:r>
              <a:rPr lang="en-US" dirty="0"/>
              <a:t>Beneficiary Travel Failed Printing</a:t>
            </a:r>
          </a:p>
        </p:txBody>
      </p:sp>
      <p:sp>
        <p:nvSpPr>
          <p:cNvPr id="6" name="Content Placeholder 5"/>
          <p:cNvSpPr>
            <a:spLocks noGrp="1"/>
          </p:cNvSpPr>
          <p:nvPr>
            <p:ph sz="half" idx="2"/>
          </p:nvPr>
        </p:nvSpPr>
        <p:spPr/>
        <p:txBody>
          <a:bodyPr>
            <a:normAutofit fontScale="85000" lnSpcReduction="20000"/>
          </a:bodyPr>
          <a:lstStyle/>
          <a:p>
            <a:r>
              <a:rPr lang="en-US" dirty="0"/>
              <a:t>Veteran-Indicated</a:t>
            </a:r>
          </a:p>
          <a:p>
            <a:pPr lvl="1"/>
            <a:r>
              <a:rPr lang="en-US" dirty="0"/>
              <a:t>Insurance Incorrect</a:t>
            </a:r>
          </a:p>
          <a:p>
            <a:pPr lvl="1"/>
            <a:r>
              <a:rPr lang="en-US" dirty="0"/>
              <a:t>Insurance to be Added</a:t>
            </a:r>
          </a:p>
          <a:p>
            <a:pPr lvl="1"/>
            <a:r>
              <a:rPr lang="en-US" dirty="0"/>
              <a:t>Contact Info Updates Pending</a:t>
            </a:r>
          </a:p>
          <a:p>
            <a:pPr lvl="1"/>
            <a:r>
              <a:rPr lang="en-US" dirty="0"/>
              <a:t>Worker’s Comp/Legal</a:t>
            </a:r>
          </a:p>
          <a:p>
            <a:pPr lvl="1"/>
            <a:r>
              <a:rPr lang="en-US" dirty="0"/>
              <a:t>Transport Priority</a:t>
            </a:r>
          </a:p>
          <a:p>
            <a:pPr lvl="1"/>
            <a:r>
              <a:rPr lang="en-US" dirty="0"/>
              <a:t>Interested in  MVP</a:t>
            </a:r>
          </a:p>
          <a:p>
            <a:pPr lvl="1"/>
            <a:r>
              <a:rPr lang="en-US" dirty="0"/>
              <a:t>Beneficiary Travel Application Submitted</a:t>
            </a:r>
          </a:p>
          <a:p>
            <a:pPr lvl="1"/>
            <a:r>
              <a:rPr lang="en-US" dirty="0"/>
              <a:t>Beneficiary Travel Assistance Required</a:t>
            </a:r>
          </a:p>
        </p:txBody>
      </p:sp>
      <p:sp>
        <p:nvSpPr>
          <p:cNvPr id="2" name="Slide Number Placeholder 1"/>
          <p:cNvSpPr>
            <a:spLocks noGrp="1"/>
          </p:cNvSpPr>
          <p:nvPr>
            <p:ph type="sldNum" sz="quarter" idx="12"/>
          </p:nvPr>
        </p:nvSpPr>
        <p:spPr/>
        <p:txBody>
          <a:bodyPr/>
          <a:lstStyle/>
          <a:p>
            <a:fld id="{7A524A81-6025-5F45-952D-BB67A749B17E}" type="slidenum">
              <a:rPr lang="en-US" smtClean="0"/>
              <a:pPr/>
              <a:t>7</a:t>
            </a:fld>
            <a:endParaRPr lang="en-US" dirty="0"/>
          </a:p>
        </p:txBody>
      </p:sp>
    </p:spTree>
    <p:extLst>
      <p:ext uri="{BB962C8B-B14F-4D97-AF65-F5344CB8AC3E}">
        <p14:creationId xmlns:p14="http://schemas.microsoft.com/office/powerpoint/2010/main" val="3495307128"/>
      </p:ext>
    </p:extLst>
  </p:cSld>
  <p:clrMapOvr>
    <a:masterClrMapping/>
  </p:clrMapOvr>
  <mc:AlternateContent xmlns:mc="http://schemas.openxmlformats.org/markup-compatibility/2006" xmlns:p14="http://schemas.microsoft.com/office/powerpoint/2010/main">
    <mc:Choice Requires="p14">
      <p:transition spd="slow" p14:dur="2000" advTm="3495"/>
    </mc:Choice>
    <mc:Fallback xmlns="">
      <p:transition spd="slow" advTm="349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Hyperlinked Notifications</a:t>
            </a:r>
            <a:br>
              <a:rPr lang="en-US" dirty="0"/>
            </a:br>
            <a:r>
              <a:rPr lang="en-US" dirty="0"/>
              <a:t>Clinical Reminders Example</a:t>
            </a:r>
          </a:p>
        </p:txBody>
      </p:sp>
      <p:pic>
        <p:nvPicPr>
          <p:cNvPr id="4" name="Content Placeholder 3" descr="Image of the Patient Queue highlighting the Clinical Reminders Notification in the Notifications column" title="Hyperlinked Notifications Clinical Reminders"/>
          <p:cNvPicPr>
            <a:picLocks noGrp="1" noChangeAspect="1"/>
          </p:cNvPicPr>
          <p:nvPr>
            <p:ph sz="half" idx="1"/>
          </p:nvPr>
        </p:nvPicPr>
        <p:blipFill>
          <a:blip r:embed="rId3" cstate="screen">
            <a:extLst>
              <a:ext uri="{28A0092B-C50C-407E-A947-70E740481C1C}">
                <a14:useLocalDpi xmlns:a14="http://schemas.microsoft.com/office/drawing/2010/main"/>
              </a:ext>
            </a:extLst>
          </a:blip>
          <a:stretch>
            <a:fillRect/>
          </a:stretch>
        </p:blipFill>
        <p:spPr>
          <a:xfrm>
            <a:off x="718609" y="1728788"/>
            <a:ext cx="7706782" cy="2101850"/>
          </a:xfrm>
          <a:prstGeom prst="rect">
            <a:avLst/>
          </a:prstGeom>
        </p:spPr>
      </p:pic>
      <p:pic>
        <p:nvPicPr>
          <p:cNvPr id="14" name="Content Placeholder 13" descr="Screenshot of Clinical Reminder(s) in VetLink." title="Hyperlinked Notifications Clinical Reminders"/>
          <p:cNvPicPr>
            <a:picLocks noGrp="1" noChangeAspect="1"/>
          </p:cNvPicPr>
          <p:nvPr>
            <p:ph sz="half" idx="2"/>
          </p:nvPr>
        </p:nvPicPr>
        <p:blipFill>
          <a:blip r:embed="rId4">
            <a:extLst>
              <a:ext uri="{28A0092B-C50C-407E-A947-70E740481C1C}">
                <a14:useLocalDpi xmlns:a14="http://schemas.microsoft.com/office/drawing/2010/main"/>
              </a:ext>
            </a:extLst>
          </a:blip>
          <a:stretch>
            <a:fillRect/>
          </a:stretch>
        </p:blipFill>
        <p:spPr>
          <a:xfrm>
            <a:off x="2533365" y="3970988"/>
            <a:ext cx="4077269" cy="2048161"/>
          </a:xfrm>
          <a:prstGeom prst="rect">
            <a:avLst/>
          </a:prstGeom>
          <a:ln>
            <a:solidFill>
              <a:srgbClr val="054D7A"/>
            </a:solidFill>
          </a:ln>
        </p:spPr>
      </p:pic>
      <p:sp>
        <p:nvSpPr>
          <p:cNvPr id="9" name="Slide Number Placeholder 3"/>
          <p:cNvSpPr>
            <a:spLocks noGrp="1"/>
          </p:cNvSpPr>
          <p:nvPr>
            <p:ph type="sldNum" sz="quarter" idx="12"/>
          </p:nvPr>
        </p:nvSpPr>
        <p:spPr/>
        <p:txBody>
          <a:bodyPr/>
          <a:lstStyle/>
          <a:p>
            <a:fld id="{7A524A81-6025-5F45-952D-BB67A749B17E}" type="slidenum">
              <a:rPr lang="en-US" smtClean="0">
                <a:solidFill>
                  <a:prstClr val="black">
                    <a:lumMod val="75000"/>
                    <a:lumOff val="25000"/>
                  </a:prstClr>
                </a:solidFill>
              </a:rPr>
              <a:pPr/>
              <a:t>8</a:t>
            </a:fld>
            <a:endParaRPr lang="en-US" dirty="0">
              <a:solidFill>
                <a:prstClr val="black">
                  <a:lumMod val="75000"/>
                  <a:lumOff val="25000"/>
                </a:prstClr>
              </a:solidFill>
            </a:endParaRPr>
          </a:p>
        </p:txBody>
      </p:sp>
    </p:spTree>
    <p:extLst>
      <p:ext uri="{BB962C8B-B14F-4D97-AF65-F5344CB8AC3E}">
        <p14:creationId xmlns:p14="http://schemas.microsoft.com/office/powerpoint/2010/main" val="2487278555"/>
      </p:ext>
    </p:extLst>
  </p:cSld>
  <p:clrMapOvr>
    <a:masterClrMapping/>
  </p:clrMapOvr>
  <p:timing>
    <p:tnLst>
      <p:par>
        <p:cTn id="1" dur="indefinite" restart="never" nodeType="tmRoot">
          <p:childTnLst>
            <p:seq>
              <p:cTn id="2" nodeType="mainSeq">
                <p:childTnLst>
                  <p:par>
                    <p:cTn id="3" fill="freeze">
                      <p:stCondLst>
                        <p:cond delay="indefinite"/>
                      </p:stCondLst>
                      <p:childTnLst>
                        <p:par>
                          <p:cTn id="4"/>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mage of Queue Filters page highlighting the Queue Filters area, User Templates drop down menu and Update button" title="Queue Filters"/>
          <p:cNvPicPr>
            <a:picLocks noGrp="1" noChangeAspect="1"/>
          </p:cNvPicPr>
          <p:nvPr>
            <p:ph sz="quarter" idx="13"/>
          </p:nvPr>
        </p:nvPicPr>
        <p:blipFill>
          <a:blip r:embed="rId3" cstate="screen">
            <a:extLst>
              <a:ext uri="{28A0092B-C50C-407E-A947-70E740481C1C}">
                <a14:useLocalDpi xmlns:a14="http://schemas.microsoft.com/office/drawing/2010/main"/>
              </a:ext>
            </a:extLst>
          </a:blip>
          <a:stretch>
            <a:fillRect/>
          </a:stretch>
        </p:blipFill>
        <p:spPr>
          <a:xfrm>
            <a:off x="409531" y="1887159"/>
            <a:ext cx="5898802" cy="4152070"/>
          </a:xfrm>
          <a:prstGeom prst="rect">
            <a:avLst/>
          </a:prstGeom>
        </p:spPr>
      </p:pic>
      <p:sp>
        <p:nvSpPr>
          <p:cNvPr id="2" name="Slide Number Placeholder 1"/>
          <p:cNvSpPr>
            <a:spLocks noGrp="1"/>
          </p:cNvSpPr>
          <p:nvPr>
            <p:ph type="sldNum" sz="quarter" idx="12"/>
          </p:nvPr>
        </p:nvSpPr>
        <p:spPr/>
        <p:txBody>
          <a:bodyPr/>
          <a:lstStyle/>
          <a:p>
            <a:fld id="{7A524A81-6025-5F45-952D-BB67A749B17E}" type="slidenum">
              <a:rPr lang="en-US" smtClean="0"/>
              <a:pPr/>
              <a:t>9</a:t>
            </a:fld>
            <a:endParaRPr lang="en-US" dirty="0"/>
          </a:p>
        </p:txBody>
      </p:sp>
      <p:sp>
        <p:nvSpPr>
          <p:cNvPr id="8" name="Content Placeholder 2"/>
          <p:cNvSpPr txBox="1">
            <a:spLocks/>
          </p:cNvSpPr>
          <p:nvPr/>
        </p:nvSpPr>
        <p:spPr>
          <a:xfrm>
            <a:off x="6298578" y="2023223"/>
            <a:ext cx="2642844" cy="4333127"/>
          </a:xfrm>
          <a:prstGeom prst="rect">
            <a:avLst/>
          </a:prstGeom>
        </p:spPr>
        <p:txBody>
          <a:bodyPr>
            <a:normAutofit fontScale="92500"/>
          </a:bodyPr>
          <a:lstStyle>
            <a:lvl1pPr marL="342900" indent="-342900" algn="l" defTabSz="457200" rtl="0" eaLnBrk="1" latinLnBrk="0" hangingPunct="1">
              <a:spcBef>
                <a:spcPct val="20000"/>
              </a:spcBef>
              <a:buClr>
                <a:srgbClr val="C00000"/>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C00000"/>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C00000"/>
              </a:buClr>
              <a:buFont typeface="Wingdings" pitchFamily="2" charset="2"/>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C00000"/>
              </a:buClr>
              <a:buFont typeface="Verdana" pitchFamily="34"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C00000"/>
              </a:buClr>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400" dirty="0"/>
              <a:t>User Templates are preset combinations of filter options (e.g. Kiosk Group, Activity Status, Clinic).  They enable groups of users to filter and view patients they’re responsible for and can function as a work list.</a:t>
            </a:r>
          </a:p>
        </p:txBody>
      </p:sp>
      <p:sp>
        <p:nvSpPr>
          <p:cNvPr id="3" name="Title 2"/>
          <p:cNvSpPr>
            <a:spLocks noGrp="1"/>
          </p:cNvSpPr>
          <p:nvPr>
            <p:ph type="title"/>
          </p:nvPr>
        </p:nvSpPr>
        <p:spPr/>
        <p:txBody>
          <a:bodyPr/>
          <a:lstStyle/>
          <a:p>
            <a:r>
              <a:rPr lang="en-US" dirty="0"/>
              <a:t>User Templates &amp;</a:t>
            </a:r>
            <a:r>
              <a:rPr lang="en-US" baseline="0" dirty="0"/>
              <a:t> Filters</a:t>
            </a:r>
            <a:endParaRPr lang="en-US" dirty="0"/>
          </a:p>
        </p:txBody>
      </p:sp>
    </p:spTree>
    <p:extLst>
      <p:ext uri="{BB962C8B-B14F-4D97-AF65-F5344CB8AC3E}">
        <p14:creationId xmlns:p14="http://schemas.microsoft.com/office/powerpoint/2010/main" val="1517593824"/>
      </p:ext>
    </p:extLst>
  </p:cSld>
  <p:clrMapOvr>
    <a:masterClrMapping/>
  </p:clrMapOvr>
  <mc:AlternateContent xmlns:mc="http://schemas.openxmlformats.org/markup-compatibility/2006" xmlns:p14="http://schemas.microsoft.com/office/powerpoint/2010/main">
    <mc:Choice Requires="p14">
      <p:transition spd="slow" p14:dur="2000" advTm="111"/>
    </mc:Choice>
    <mc:Fallback xmlns="">
      <p:transition spd="slow" advTm="111"/>
    </mc:Fallback>
  </mc:AlternateContent>
</p:sld>
</file>

<file path=ppt/theme/theme1.xml><?xml version="1.0" encoding="utf-8"?>
<a:theme xmlns:a="http://schemas.openxmlformats.org/drawingml/2006/main" name="Staff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taff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aff Presentation Template.potx" id="{F730D26E-1A8D-44B6-BE12-B792D556BE16}" vid="{3A93425E-DF80-40F2-894B-6102E7FE8311}"/>
    </a:ext>
  </a:extLst>
</a:theme>
</file>

<file path=ppt/theme/theme3.xml><?xml version="1.0" encoding="utf-8"?>
<a:theme xmlns:a="http://schemas.openxmlformats.org/drawingml/2006/main" name="2_Staff Presentation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taff Presentation Template.potx" id="{F730D26E-1A8D-44B6-BE12-B792D556BE16}" vid="{3A93425E-DF80-40F2-894B-6102E7FE831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06861ACCEE1A4AB1C5B199D9B35185" ma:contentTypeVersion="5" ma:contentTypeDescription="Create a new document." ma:contentTypeScope="" ma:versionID="418f743f2007c10ea7736268fc3e2c98">
  <xsd:schema xmlns:xsd="http://www.w3.org/2001/XMLSchema" xmlns:xs="http://www.w3.org/2001/XMLSchema" xmlns:p="http://schemas.microsoft.com/office/2006/metadata/properties" xmlns:ns2="e535334c-0d1a-4a63-a3dc-12b376aec512" targetNamespace="http://schemas.microsoft.com/office/2006/metadata/properties" ma:root="true" ma:fieldsID="e2c6735a0438ff242a053926f30135b8" ns2:_="">
    <xsd:import namespace="e535334c-0d1a-4a63-a3dc-12b376aec512"/>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35334c-0d1a-4a63-a3dc-12b376aec51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E8C266-89B8-4E56-BA4D-FCA85E8081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35334c-0d1a-4a63-a3dc-12b376aec5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1591D8-0D26-4FAF-BD5F-2E121445B500}">
  <ds:schemaRefs>
    <ds:schemaRef ds:uri="http://www.w3.org/XML/1998/namespace"/>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http://schemas.microsoft.com/office/infopath/2007/PartnerControls"/>
    <ds:schemaRef ds:uri="e535334c-0d1a-4a63-a3dc-12b376aec512"/>
    <ds:schemaRef ds:uri="http://schemas.microsoft.com/office/2006/metadata/properties"/>
  </ds:schemaRefs>
</ds:datastoreItem>
</file>

<file path=customXml/itemProps3.xml><?xml version="1.0" encoding="utf-8"?>
<ds:datastoreItem xmlns:ds="http://schemas.openxmlformats.org/officeDocument/2006/customXml" ds:itemID="{6FE920F6-9340-4B09-B891-104B90A34A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Staff Presentation Template</Template>
  <TotalTime>70980</TotalTime>
  <Words>1886</Words>
  <Application>Microsoft Office PowerPoint</Application>
  <PresentationFormat>On-screen Show (4:3)</PresentationFormat>
  <Paragraphs>392</Paragraphs>
  <Slides>33</Slides>
  <Notes>27</Notes>
  <HiddenSlides>1</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33</vt:i4>
      </vt:variant>
    </vt:vector>
  </HeadingPairs>
  <TitlesOfParts>
    <vt:vector size="41" baseType="lpstr">
      <vt:lpstr>Arial</vt:lpstr>
      <vt:lpstr>Calibri</vt:lpstr>
      <vt:lpstr>Myriad Pro</vt:lpstr>
      <vt:lpstr>Verdana</vt:lpstr>
      <vt:lpstr>Wingdings</vt:lpstr>
      <vt:lpstr>Staff Presentation Template</vt:lpstr>
      <vt:lpstr>1_Staff Presentation Template</vt:lpstr>
      <vt:lpstr>2_Staff Presentation Template</vt:lpstr>
      <vt:lpstr>VetLink Capabilities Overview</vt:lpstr>
      <vt:lpstr>What is VetLink?</vt:lpstr>
      <vt:lpstr>VetLink Kiosks: Three Types</vt:lpstr>
      <vt:lpstr>Kiosk Details</vt:lpstr>
      <vt:lpstr>Veteran Accessibility Mode</vt:lpstr>
      <vt:lpstr>Staff-Facing Patient Queue</vt:lpstr>
      <vt:lpstr>Examples of Staff-Facing Notifications</vt:lpstr>
      <vt:lpstr>Hyperlinked Notifications Clinical Reminders Example</vt:lpstr>
      <vt:lpstr>User Templates &amp; Filters</vt:lpstr>
      <vt:lpstr>Manually Check In a Veteran</vt:lpstr>
      <vt:lpstr>Adding Walk-In Patients to Queue in VetLink</vt:lpstr>
      <vt:lpstr>Benefits of Using VetLink for Veterans </vt:lpstr>
      <vt:lpstr>Benefits of VetLink for Staff</vt:lpstr>
      <vt:lpstr>VetLink Functionalities Presently Deployed</vt:lpstr>
      <vt:lpstr>VetLink Functionalities Product Backlog</vt:lpstr>
      <vt:lpstr>VetLink Statistics Appointments</vt:lpstr>
      <vt:lpstr>VetLink Statistics Queuing</vt:lpstr>
      <vt:lpstr>VetLink Statistics Demographic Updates</vt:lpstr>
      <vt:lpstr>VetLink Statistics Beneficiary Travel</vt:lpstr>
      <vt:lpstr>Staff Coordination: Activity Buttons</vt:lpstr>
      <vt:lpstr>Example Functionality Overviews</vt:lpstr>
      <vt:lpstr> Functionality: Queuing</vt:lpstr>
      <vt:lpstr>Queuing: Patient-Facing System</vt:lpstr>
      <vt:lpstr>Patient Questionnaires</vt:lpstr>
      <vt:lpstr>Additional Questions Display as Veteran Responds to Questions</vt:lpstr>
      <vt:lpstr>Question Types</vt:lpstr>
      <vt:lpstr>Questionnaire Logic</vt:lpstr>
      <vt:lpstr>Questionnaire Actions</vt:lpstr>
      <vt:lpstr>Beneficiary Travel</vt:lpstr>
      <vt:lpstr>Patient Tracking Surgery</vt:lpstr>
      <vt:lpstr>Release of Information</vt:lpstr>
      <vt:lpstr>Million Veteran Program (MVP)</vt:lpstr>
      <vt:lpstr>Q&amp;A</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User Training for VetLink Navigators, Associates and Providers</dc:title>
  <dc:subject>VetLink Supervisor Training for Super Users</dc:subject>
  <dc:creator>Department of Veterans Affairs, Veterans Health Administration, Office of Employee Education, EES</dc:creator>
  <cp:keywords>vetlink, vps, super user, pmo reports, qr, kiosk</cp:keywords>
  <cp:lastModifiedBy>Ligh, Ming</cp:lastModifiedBy>
  <cp:revision>1384</cp:revision>
  <cp:lastPrinted>2016-07-05T00:00:39Z</cp:lastPrinted>
  <dcterms:created xsi:type="dcterms:W3CDTF">2013-01-08T20:52:28Z</dcterms:created>
  <dcterms:modified xsi:type="dcterms:W3CDTF">2021-02-26T00:47:57Z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Department of Veterans Affairs, Veterans Health Administration, Office of Employee Education, EES</vt:lpwstr>
  </property>
  <property fmtid="{D5CDD505-2E9C-101B-9397-08002B2CF9AE}" pid="3" name="language">
    <vt:lpwstr>en</vt:lpwstr>
  </property>
  <property fmtid="{D5CDD505-2E9C-101B-9397-08002B2CF9AE}" pid="4" name="type">
    <vt:lpwstr>presentation</vt:lpwstr>
  </property>
  <property fmtid="{D5CDD505-2E9C-101B-9397-08002B2CF9AE}" pid="5" name="DateCreated">
    <vt:lpwstr>20130619</vt:lpwstr>
  </property>
  <property fmtid="{D5CDD505-2E9C-101B-9397-08002B2CF9AE}" pid="6" name="DateReviewed">
    <vt:lpwstr>20130619</vt:lpwstr>
  </property>
  <property fmtid="{D5CDD505-2E9C-101B-9397-08002B2CF9AE}" pid="7" name="ContentTypeId">
    <vt:lpwstr>0x0101003A06861ACCEE1A4AB1C5B199D9B35185</vt:lpwstr>
  </property>
</Properties>
</file>