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"/>
  </p:notesMasterIdLst>
  <p:sldIdLst>
    <p:sldId id="49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89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9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22313F-14FB-41A4-8FB4-0DC52F1D6BCF}" type="datetimeFigureOut">
              <a:rPr lang="en-US" smtClean="0"/>
              <a:t>4/7/21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8CFEFE-F768-4AF6-8BC0-BEC9585BF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587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b3734de2be_1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gb3734de2be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562500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4FEC7-104E-4CF1-AF3B-3AC3E025B4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FE71FD-E936-455E-82A3-66501712EA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DF78B6-45F6-43A1-8E45-6445EB74C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A8EB-2AAD-42FB-9D7A-488C35D29B4B}" type="datetimeFigureOut">
              <a:rPr lang="en-US" smtClean="0"/>
              <a:t>4/7/21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0E7FB5-B516-43CE-8A9E-1758C9891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588D89-D5EC-469F-B1DA-95F966912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F875-9E3A-4C33-BF2C-A71CD09A4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520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6F038-005F-43AD-90A4-E3F652D14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F33463-A547-4A46-8C5C-D7CC8F5564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CB4C8-F902-4296-A777-10A4407A5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A8EB-2AAD-42FB-9D7A-488C35D29B4B}" type="datetimeFigureOut">
              <a:rPr lang="en-US" smtClean="0"/>
              <a:t>4/7/21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FA1AF6-6CD6-4C68-8692-15E9C5473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003CE-3031-45B9-A0DE-AB3578570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F875-9E3A-4C33-BF2C-A71CD09A4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170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AFDD4C-2966-47E5-B3AA-4A4855BD02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00DBBB-0BC1-4735-9FEB-EFB0AF036F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E4E78C-9BC8-43F1-B6AB-CD1B1827D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A8EB-2AAD-42FB-9D7A-488C35D29B4B}" type="datetimeFigureOut">
              <a:rPr lang="en-US" smtClean="0"/>
              <a:t>4/7/21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283DCB-F6CA-4182-974A-F3A558E64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73B27D-D711-4C1E-B99C-BBA96024C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F875-9E3A-4C33-BF2C-A71CD09A4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8383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1_Title and Conte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>
            <a:spLocks noGrp="1"/>
          </p:cNvSpPr>
          <p:nvPr>
            <p:ph type="title"/>
          </p:nvPr>
        </p:nvSpPr>
        <p:spPr>
          <a:xfrm>
            <a:off x="609600" y="685800"/>
            <a:ext cx="10058400" cy="839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body" idx="1"/>
          </p:nvPr>
        </p:nvSpPr>
        <p:spPr>
          <a:xfrm>
            <a:off x="609600" y="1701801"/>
            <a:ext cx="10058400" cy="44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lvl="0" indent="-457189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1pPr>
            <a:lvl2pPr marL="1219170" lvl="1" indent="-457189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marL="1828754" lvl="2" indent="-457189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2438339" lvl="3" indent="-457189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marL="3047924" lvl="4" indent="-457189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marL="3657509" lvl="5" indent="-457189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Google Shape;33;p4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Google Shape;34;p4"/>
          <p:cNvSpPr txBox="1">
            <a:spLocks noGrp="1"/>
          </p:cNvSpPr>
          <p:nvPr>
            <p:ph type="sldNum" idx="12"/>
          </p:nvPr>
        </p:nvSpPr>
        <p:spPr>
          <a:xfrm>
            <a:off x="10668000" y="6356351"/>
            <a:ext cx="914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Google Shape;35;p4"/>
          <p:cNvSpPr txBox="1">
            <a:spLocks noGrp="1"/>
          </p:cNvSpPr>
          <p:nvPr>
            <p:ph type="body" idx="2"/>
          </p:nvPr>
        </p:nvSpPr>
        <p:spPr>
          <a:xfrm>
            <a:off x="609600" y="330200"/>
            <a:ext cx="10058400" cy="3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lvl="0" indent="-304792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600" b="1" cap="none">
                <a:solidFill>
                  <a:schemeClr val="lt2"/>
                </a:solidFill>
              </a:defRPr>
            </a:lvl1pPr>
            <a:lvl2pPr marL="1219170" lvl="1" indent="-389457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333"/>
            </a:lvl2pPr>
            <a:lvl3pPr marL="1828754" lvl="2" indent="-389457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333"/>
            </a:lvl3pPr>
            <a:lvl4pPr marL="2438339" lvl="3" indent="-389457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333"/>
            </a:lvl4pPr>
            <a:lvl5pPr marL="3047924" lvl="4" indent="-389457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333"/>
            </a:lvl5pPr>
            <a:lvl6pPr marL="3657509" lvl="5" indent="-457189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73360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29F33-D99B-4F8A-9FCD-795CC5299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FB92B-0A08-4698-AE59-A298BE8CA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FD3D16-69F2-4D11-B3DA-F7F40AB6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A8EB-2AAD-42FB-9D7A-488C35D29B4B}" type="datetimeFigureOut">
              <a:rPr lang="en-US" smtClean="0"/>
              <a:t>4/7/21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ECE372-C147-42D2-97BE-9602E9CAE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70399A-56CC-4B2A-B278-D7AD57CB9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F875-9E3A-4C33-BF2C-A71CD09A4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146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C367B-C1D9-43E9-A7B3-AAC48360E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5BC29C-6A8F-4F90-AA6F-9860B91DA5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744B1F-BB39-4097-8774-4374587A7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A8EB-2AAD-42FB-9D7A-488C35D29B4B}" type="datetimeFigureOut">
              <a:rPr lang="en-US" smtClean="0"/>
              <a:t>4/7/21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339A73-0F6C-4F08-93C1-60D1A7E1E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1CD7D8-DB99-483E-8E4C-9131FFCB2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F875-9E3A-4C33-BF2C-A71CD09A4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900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36A8B-3901-42B0-B684-0A647D20C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CFA3E-22D7-40E2-BD77-A03D115DBE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A3B695-03DA-4A7E-95D4-914FA50715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F06AD5-3902-46B7-857C-8AED7F0AF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A8EB-2AAD-42FB-9D7A-488C35D29B4B}" type="datetimeFigureOut">
              <a:rPr lang="en-US" smtClean="0"/>
              <a:t>4/7/21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ACA08E-9F9E-483A-A57D-6043C479E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6C684B-3DD7-4A18-A8E3-3A23800DE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F875-9E3A-4C33-BF2C-A71CD09A4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603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54E8E-8691-483C-9507-04A48F94C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1E4B1D-69EA-413A-84B1-1D1583B9D6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6FA6F0-4FDE-4856-B788-A28E1D2EA4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65E09F-45D0-4245-8EA4-D190B78C16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D926EB-39A5-4C03-AAD7-3CF23E2AA5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7F656F-28F7-4E39-85CE-E03E9D238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A8EB-2AAD-42FB-9D7A-488C35D29B4B}" type="datetimeFigureOut">
              <a:rPr lang="en-US" smtClean="0"/>
              <a:t>4/7/21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F65D0E-323D-47EC-A161-AED0487DC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647EEA-9539-44F0-8846-B08AA88ED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F875-9E3A-4C33-BF2C-A71CD09A4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73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2A3FF-CE50-46C3-BBE3-F4EE2A28F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CC2F89-011D-419E-9BF4-6575696B4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A8EB-2AAD-42FB-9D7A-488C35D29B4B}" type="datetimeFigureOut">
              <a:rPr lang="en-US" smtClean="0"/>
              <a:t>4/7/21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B4241C-F509-4130-9E8D-EB26ED15B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037F1C-C62E-40D9-81D5-E4623D0A9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F875-9E3A-4C33-BF2C-A71CD09A4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34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72860F-4782-409C-94B0-3149B3167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A8EB-2AAD-42FB-9D7A-488C35D29B4B}" type="datetimeFigureOut">
              <a:rPr lang="en-US" smtClean="0"/>
              <a:t>4/7/21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6EDB96-D712-48C9-94AF-90B53E3D2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8C224D-F6D1-464C-B955-598B8E99E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F875-9E3A-4C33-BF2C-A71CD09A4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626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9F8FF-73CD-4337-B254-7798117DF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3AD3D-80E3-403E-8442-911F1D6560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0F973F-58D9-4046-82B8-30F51F0E85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8301C0-64F0-4864-A262-5DE6CDCA1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A8EB-2AAD-42FB-9D7A-488C35D29B4B}" type="datetimeFigureOut">
              <a:rPr lang="en-US" smtClean="0"/>
              <a:t>4/7/21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B1128B-4BA2-4406-B41E-7ED05F7C0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BA837C-65CC-46CB-B729-3EF8CE378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F875-9E3A-4C33-BF2C-A71CD09A4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68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8BBC6-A222-479D-925F-62D6314E5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2D3D3D-E06D-4483-82CD-6028103FB4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9D5575-2CBF-47A0-BCBF-8E77939C0A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14D53D-46D9-461F-889C-2218B961B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0A8EB-2AAD-42FB-9D7A-488C35D29B4B}" type="datetimeFigureOut">
              <a:rPr lang="en-US" smtClean="0"/>
              <a:t>4/7/21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6B03DA-2E70-4B88-9617-BA973DFE5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593583-EF12-4114-8F3C-424D045D0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BF875-9E3A-4C33-BF2C-A71CD09A4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905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304C03-8C62-42D1-B124-BFC608416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FC9F9-6E1A-4EA1-8542-7616FD7CA8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BA409B-0C67-4929-A2F7-3DE260BA70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60A8EB-2AAD-42FB-9D7A-488C35D29B4B}" type="datetimeFigureOut">
              <a:rPr lang="en-US" smtClean="0"/>
              <a:t>4/7/21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5188DD-234D-429B-BEFD-23A8C070A7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570009-7A74-4EB9-993F-BBF4873D29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3BF875-9E3A-4C33-BF2C-A71CD09A4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828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2"/>
          <p:cNvSpPr txBox="1">
            <a:spLocks noGrp="1"/>
          </p:cNvSpPr>
          <p:nvPr>
            <p:ph type="body" idx="1"/>
          </p:nvPr>
        </p:nvSpPr>
        <p:spPr>
          <a:xfrm>
            <a:off x="448107" y="1590191"/>
            <a:ext cx="5647893" cy="42435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1662" indent="0">
              <a:lnSpc>
                <a:spcPct val="115000"/>
              </a:lnSpc>
              <a:buSzPts val="1100"/>
              <a:buNone/>
            </a:pPr>
            <a:r>
              <a:rPr lang="en-US" sz="1800" b="1" i="1" dirty="0">
                <a:latin typeface="Arial" panose="020B0604020202020204" pitchFamily="34" charset="0"/>
                <a:cs typeface="Arial" panose="020B0604020202020204" pitchFamily="34" charset="0"/>
              </a:rPr>
              <a:t>How frequently are acronyms appearing in queries? </a:t>
            </a:r>
          </a:p>
          <a:p>
            <a:pPr marL="383112" indent="-171450">
              <a:lnSpc>
                <a:spcPct val="115000"/>
              </a:lnSpc>
              <a:buSzPts val="1100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83112" indent="-171450">
              <a:lnSpc>
                <a:spcPct val="115000"/>
              </a:lnSpc>
              <a:buSzPts val="1100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Overall, 85 acronyms found in top 1000 query terms, representing 8.5% of all query terms. </a:t>
            </a:r>
          </a:p>
          <a:p>
            <a:pPr marL="211662" indent="0">
              <a:lnSpc>
                <a:spcPct val="115000"/>
              </a:lnSpc>
              <a:buSzPts val="1100"/>
              <a:buNone/>
            </a:pPr>
            <a:endParaRPr lang="en-US" sz="1800" b="1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11662" indent="0">
              <a:lnSpc>
                <a:spcPct val="115000"/>
              </a:lnSpc>
              <a:buSzPts val="1100"/>
              <a:buNone/>
            </a:pPr>
            <a:r>
              <a:rPr lang="en-US" sz="1800" b="1" i="1" dirty="0">
                <a:latin typeface="Arial" panose="020B0604020202020204" pitchFamily="34" charset="0"/>
                <a:cs typeface="Arial" panose="020B0604020202020204" pitchFamily="34" charset="0"/>
              </a:rPr>
              <a:t>How frequently are users searching for acronyms? 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83112" indent="-171450">
              <a:lnSpc>
                <a:spcPct val="115000"/>
              </a:lnSpc>
              <a:buSzPts val="1100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Acronym Queries represent 9.64% of all queries</a:t>
            </a:r>
          </a:p>
          <a:p>
            <a:pPr marL="992697" lvl="1" indent="-171450">
              <a:lnSpc>
                <a:spcPct val="100000"/>
              </a:lnSpc>
              <a:spcBef>
                <a:spcPts val="0"/>
              </a:spcBef>
              <a:buSzPts val="1100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Acronym Queries = 280,391</a:t>
            </a:r>
          </a:p>
          <a:p>
            <a:pPr marL="992697" lvl="1" indent="-171450">
              <a:lnSpc>
                <a:spcPct val="100000"/>
              </a:lnSpc>
              <a:spcBef>
                <a:spcPts val="0"/>
              </a:spcBef>
              <a:buSzPts val="1100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Total Queries = 2,907,384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11662" indent="0">
              <a:lnSpc>
                <a:spcPct val="100000"/>
              </a:lnSpc>
              <a:buSzPts val="1100"/>
              <a:buNone/>
            </a:pPr>
            <a:endParaRPr 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11662" indent="0">
              <a:lnSpc>
                <a:spcPct val="115000"/>
              </a:lnSpc>
              <a:buSzPts val="1100"/>
              <a:buNone/>
            </a:pPr>
            <a:endParaRPr lang="en-US" sz="1800" b="1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11662" indent="0">
              <a:lnSpc>
                <a:spcPct val="115000"/>
              </a:lnSpc>
              <a:buSzPts val="1100"/>
              <a:buNone/>
            </a:pPr>
            <a:r>
              <a:rPr lang="en-US" sz="1800" b="1" i="1" dirty="0">
                <a:latin typeface="Arial" panose="020B0604020202020204" pitchFamily="34" charset="0"/>
                <a:cs typeface="Arial" panose="020B0604020202020204" pitchFamily="34" charset="0"/>
              </a:rPr>
              <a:t>When users search for an acronym are they finding relevant content?</a:t>
            </a:r>
          </a:p>
          <a:p>
            <a:pPr marL="211662" indent="0">
              <a:lnSpc>
                <a:spcPct val="115000"/>
              </a:lnSpc>
              <a:buSzPts val="1100"/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Average CTR Overall = 8.6% (low)</a:t>
            </a:r>
          </a:p>
          <a:p>
            <a:pPr marL="211662" indent="0">
              <a:lnSpc>
                <a:spcPct val="115000"/>
              </a:lnSpc>
              <a:buSzPts val="1100"/>
              <a:buNone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Average CTR Top 10 = 8.9% (low)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11662" indent="0">
              <a:lnSpc>
                <a:spcPct val="115000"/>
              </a:lnSpc>
              <a:buSzPts val="1100"/>
              <a:buNone/>
            </a:pPr>
            <a:endParaRPr lang="en-US" sz="20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11662" indent="0">
              <a:lnSpc>
                <a:spcPct val="115000"/>
              </a:lnSpc>
              <a:buSzPts val="1100"/>
              <a:buNone/>
            </a:pPr>
            <a:endParaRPr lang="en-US" sz="2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8" name="Google Shape;258;p32"/>
          <p:cNvSpPr txBox="1">
            <a:spLocks noGrp="1"/>
          </p:cNvSpPr>
          <p:nvPr>
            <p:ph type="title"/>
          </p:nvPr>
        </p:nvSpPr>
        <p:spPr>
          <a:xfrm>
            <a:off x="85618" y="262217"/>
            <a:ext cx="7635839" cy="713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>
              <a:buSzPts val="2800"/>
            </a:pPr>
            <a:r>
              <a:rPr lang="en-US" sz="3600" b="1" dirty="0">
                <a:solidFill>
                  <a:srgbClr val="0070C0"/>
                </a:solidFill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Acronym Audit</a:t>
            </a:r>
            <a:endParaRPr sz="1200" dirty="0">
              <a:latin typeface="Arial" panose="020B0604020202020204" pitchFamily="34" charset="0"/>
              <a:ea typeface="Source Sans Pro" panose="020B0503030403020204" pitchFamily="34" charset="0"/>
              <a:cs typeface="Arial" panose="020B0604020202020204" pitchFamily="34" charset="0"/>
            </a:endParaRPr>
          </a:p>
        </p:txBody>
      </p:sp>
      <p:sp>
        <p:nvSpPr>
          <p:cNvPr id="261" name="Google Shape;261;p32"/>
          <p:cNvSpPr txBox="1"/>
          <p:nvPr/>
        </p:nvSpPr>
        <p:spPr>
          <a:xfrm>
            <a:off x="85618" y="10942"/>
            <a:ext cx="7965562" cy="451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1467" b="1" i="0" u="none" strike="noStrike" kern="0" cap="none" spc="0" normalizeH="0" baseline="0" noProof="0" dirty="0">
                <a:ln>
                  <a:noFill/>
                </a:ln>
                <a:solidFill>
                  <a:srgbClr val="999999"/>
                </a:solidFill>
                <a:effectLst/>
                <a:uLnTx/>
                <a:uFillTx/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  <a:sym typeface="Avenir"/>
              </a:rPr>
              <a:t>Search &amp; Discovery</a:t>
            </a:r>
            <a:endParaRPr kumimoji="0" sz="1467" b="1" i="0" u="none" strike="noStrike" kern="0" cap="none" spc="0" normalizeH="0" baseline="0" noProof="0" dirty="0">
              <a:ln>
                <a:noFill/>
              </a:ln>
              <a:solidFill>
                <a:srgbClr val="999999"/>
              </a:solidFill>
              <a:effectLst/>
              <a:uLnTx/>
              <a:uFillTx/>
              <a:latin typeface="Arial" panose="020B0604020202020204" pitchFamily="34" charset="0"/>
              <a:ea typeface="Source Sans Pro" panose="020B0503030403020204" pitchFamily="34" charset="0"/>
              <a:cs typeface="Arial" panose="020B0604020202020204" pitchFamily="34" charset="0"/>
              <a:sym typeface="Avenir"/>
            </a:endParaRPr>
          </a:p>
        </p:txBody>
      </p:sp>
      <p:sp>
        <p:nvSpPr>
          <p:cNvPr id="7" name="Google Shape;257;p32">
            <a:extLst>
              <a:ext uri="{FF2B5EF4-FFF2-40B4-BE49-F238E27FC236}">
                <a16:creationId xmlns:a16="http://schemas.microsoft.com/office/drawing/2014/main" id="{4434818C-406B-48BA-B257-16D19590BDBA}"/>
              </a:ext>
            </a:extLst>
          </p:cNvPr>
          <p:cNvSpPr txBox="1">
            <a:spLocks/>
          </p:cNvSpPr>
          <p:nvPr/>
        </p:nvSpPr>
        <p:spPr>
          <a:xfrm>
            <a:off x="5160898" y="7264054"/>
            <a:ext cx="3788596" cy="6218774"/>
          </a:xfrm>
          <a:prstGeom prst="rect">
            <a:avLst/>
          </a:prstGeom>
          <a:noFill/>
          <a:ln w="50800">
            <a:solidFill>
              <a:srgbClr val="00B0F0"/>
            </a:solidFill>
          </a:ln>
        </p:spPr>
        <p:txBody>
          <a:bodyPr spcFirstLastPara="1" vert="horz" wrap="square" lIns="121900" tIns="274320" rIns="121900" bIns="274320" rtlCol="0" anchor="t" anchorCtr="0">
            <a:noAutofit/>
          </a:bodyPr>
          <a:lstStyle>
            <a:lvl1pPr marL="609585" lvl="0" indent="-457189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170" lvl="1" indent="-457189" algn="l" defTabSz="914400" rtl="0" eaLnBrk="1" latinLnBrk="0" hangingPunct="1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754" lvl="2" indent="-457189" algn="l" defTabSz="914400" rtl="0" eaLnBrk="1" latinLnBrk="0" hangingPunct="1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339" lvl="3" indent="-457189" algn="l" defTabSz="914400" rtl="0" eaLnBrk="1" latinLnBrk="0" hangingPunct="1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47924" lvl="4" indent="-457189" algn="l" defTabSz="914400" rtl="0" eaLnBrk="1" latinLnBrk="0" hangingPunct="1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509" lvl="5" indent="-457189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67093" lvl="6" indent="-457189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678" lvl="7" indent="-457189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263" lvl="8" indent="-457189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11662" lvl="0" indent="0">
              <a:lnSpc>
                <a:spcPct val="115000"/>
              </a:lnSpc>
              <a:buClr>
                <a:srgbClr val="44546A"/>
              </a:buClr>
              <a:buSzPts val="1100"/>
              <a:buNone/>
              <a:defRPr/>
            </a:pPr>
            <a:r>
              <a:rPr lang="en-US" sz="1400" b="1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Insights: </a:t>
            </a:r>
          </a:p>
          <a:p>
            <a:pPr marL="211662" lvl="0" indent="0">
              <a:lnSpc>
                <a:spcPct val="115000"/>
              </a:lnSpc>
              <a:buClr>
                <a:srgbClr val="44546A"/>
              </a:buClr>
              <a:buSzPts val="1100"/>
              <a:buNone/>
              <a:defRPr/>
            </a:pPr>
            <a:r>
              <a:rPr lang="en-US" sz="1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[From March 2020 Data]</a:t>
            </a:r>
          </a:p>
          <a:p>
            <a:pPr marL="211662" lvl="0" indent="0">
              <a:lnSpc>
                <a:spcPct val="115000"/>
              </a:lnSpc>
              <a:buClr>
                <a:srgbClr val="44546A"/>
              </a:buClr>
              <a:buSzPts val="1100"/>
              <a:buNone/>
              <a:defRPr/>
            </a:pPr>
            <a:endParaRPr lang="en-US" sz="14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11662" lvl="0" indent="0">
              <a:lnSpc>
                <a:spcPct val="115000"/>
              </a:lnSpc>
              <a:buClr>
                <a:srgbClr val="44546A"/>
              </a:buClr>
              <a:buSzPts val="1100"/>
              <a:buNone/>
              <a:defRPr/>
            </a:pP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Findability:</a:t>
            </a:r>
          </a:p>
          <a:p>
            <a:pPr marL="497412" indent="-285750">
              <a:lnSpc>
                <a:spcPct val="115000"/>
              </a:lnSpc>
              <a:buClr>
                <a:srgbClr val="44546A"/>
              </a:buClr>
              <a:buSzPts val="1100"/>
              <a:defRPr/>
            </a:pP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 Queries: 646,959 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⬆️</a:t>
            </a: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211662" lvl="0" indent="0" algn="ctr">
              <a:lnSpc>
                <a:spcPct val="115000"/>
              </a:lnSpc>
              <a:buClr>
                <a:srgbClr val="44546A"/>
              </a:buClr>
              <a:buSzPts val="1100"/>
              <a:buNone/>
              <a:defRPr/>
            </a:pP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(Feb – 559,914 Queries)</a:t>
            </a:r>
          </a:p>
          <a:p>
            <a:pPr marL="211662" lvl="0" indent="0">
              <a:lnSpc>
                <a:spcPct val="115000"/>
              </a:lnSpc>
              <a:buClr>
                <a:srgbClr val="44546A"/>
              </a:buClr>
              <a:buSzPts val="1100"/>
              <a:buNone/>
              <a:defRPr/>
            </a:pPr>
            <a:endParaRPr lang="en-US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11662" lvl="0" indent="0">
              <a:lnSpc>
                <a:spcPct val="115000"/>
              </a:lnSpc>
              <a:buClr>
                <a:srgbClr val="44546A"/>
              </a:buClr>
              <a:buSzPts val="1100"/>
              <a:buNone/>
              <a:defRPr/>
            </a:pP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Service Completion:</a:t>
            </a:r>
          </a:p>
          <a:p>
            <a:pPr marL="497412" indent="-285750">
              <a:lnSpc>
                <a:spcPct val="115000"/>
              </a:lnSpc>
              <a:buClr>
                <a:srgbClr val="44546A"/>
              </a:buClr>
              <a:buSzPts val="1100"/>
              <a:defRPr/>
            </a:pP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Click Thru Rate: 33.71%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⬇️ </a:t>
            </a:r>
            <a:endParaRPr lang="en-US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11662" indent="0" algn="ctr">
              <a:lnSpc>
                <a:spcPct val="115000"/>
              </a:lnSpc>
              <a:buClr>
                <a:srgbClr val="44546A"/>
              </a:buClr>
              <a:buSzPts val="1100"/>
              <a:buNone/>
              <a:defRPr/>
            </a:pP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(Feb – 34.44%)</a:t>
            </a:r>
          </a:p>
          <a:p>
            <a:pPr marL="497412" indent="-285750">
              <a:lnSpc>
                <a:spcPct val="115000"/>
              </a:lnSpc>
              <a:buClr>
                <a:srgbClr val="44546A"/>
              </a:buClr>
              <a:buSzPts val="1100"/>
              <a:defRPr/>
            </a:pP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 10 Queries</a:t>
            </a:r>
          </a:p>
          <a:p>
            <a:pPr marL="211662" indent="0" algn="ctr">
              <a:lnSpc>
                <a:spcPct val="115000"/>
              </a:lnSpc>
              <a:buClr>
                <a:srgbClr val="44546A"/>
              </a:buClr>
              <a:buSzPts val="1100"/>
              <a:buNone/>
              <a:defRPr/>
            </a:pPr>
            <a:endParaRPr 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11662" indent="0" algn="ctr">
              <a:lnSpc>
                <a:spcPct val="115000"/>
              </a:lnSpc>
              <a:buClr>
                <a:srgbClr val="44546A"/>
              </a:buClr>
              <a:buSzPts val="1100"/>
              <a:buNone/>
              <a:defRPr/>
            </a:pPr>
            <a:endParaRPr 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11662" indent="0" algn="ctr">
              <a:lnSpc>
                <a:spcPct val="115000"/>
              </a:lnSpc>
              <a:buClr>
                <a:srgbClr val="44546A"/>
              </a:buClr>
              <a:buSzPts val="1100"/>
              <a:buNone/>
              <a:defRPr/>
            </a:pPr>
            <a:endParaRPr 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11662" indent="0" algn="ctr">
              <a:lnSpc>
                <a:spcPct val="115000"/>
              </a:lnSpc>
              <a:buClr>
                <a:srgbClr val="44546A"/>
              </a:buClr>
              <a:buSzPts val="1100"/>
              <a:buNone/>
              <a:defRPr/>
            </a:pPr>
            <a:endParaRPr 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11662" indent="0" algn="ctr">
              <a:lnSpc>
                <a:spcPct val="115000"/>
              </a:lnSpc>
              <a:buClr>
                <a:srgbClr val="44546A"/>
              </a:buClr>
              <a:buSzPts val="1100"/>
              <a:buNone/>
              <a:defRPr/>
            </a:pPr>
            <a:endParaRPr 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11662" indent="0" algn="ctr">
              <a:lnSpc>
                <a:spcPct val="115000"/>
              </a:lnSpc>
              <a:buClr>
                <a:srgbClr val="44546A"/>
              </a:buClr>
              <a:buSzPts val="1100"/>
              <a:buNone/>
              <a:defRPr/>
            </a:pPr>
            <a:endParaRPr 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11662" indent="0" algn="ctr">
              <a:lnSpc>
                <a:spcPct val="115000"/>
              </a:lnSpc>
              <a:buClr>
                <a:srgbClr val="44546A"/>
              </a:buClr>
              <a:buSzPts val="1100"/>
              <a:buNone/>
              <a:defRPr/>
            </a:pPr>
            <a:endParaRPr 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11662" indent="0" algn="ctr">
              <a:lnSpc>
                <a:spcPct val="115000"/>
              </a:lnSpc>
              <a:buClr>
                <a:srgbClr val="44546A"/>
              </a:buClr>
              <a:buSzPts val="1100"/>
              <a:buNone/>
              <a:defRPr/>
            </a:pPr>
            <a:endParaRPr 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11662" indent="0" algn="ctr">
              <a:lnSpc>
                <a:spcPct val="115000"/>
              </a:lnSpc>
              <a:buClr>
                <a:srgbClr val="44546A"/>
              </a:buClr>
              <a:buSzPts val="1100"/>
              <a:buNone/>
              <a:defRPr/>
            </a:pPr>
            <a:endParaRPr 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11662" indent="0" algn="ctr">
              <a:lnSpc>
                <a:spcPct val="115000"/>
              </a:lnSpc>
              <a:buClr>
                <a:srgbClr val="44546A"/>
              </a:buClr>
              <a:buSzPts val="1100"/>
              <a:buNone/>
              <a:defRPr/>
            </a:pPr>
            <a:endParaRPr 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11662" lvl="0" indent="0">
              <a:lnSpc>
                <a:spcPct val="115000"/>
              </a:lnSpc>
              <a:buClr>
                <a:srgbClr val="44546A"/>
              </a:buClr>
              <a:buSzPts val="1100"/>
              <a:buNone/>
              <a:defRPr/>
            </a:pPr>
            <a:endParaRPr lang="en-US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11662" lvl="0" indent="0">
              <a:lnSpc>
                <a:spcPct val="115000"/>
              </a:lnSpc>
              <a:buClr>
                <a:srgbClr val="44546A"/>
              </a:buClr>
              <a:buSzPts val="1100"/>
              <a:buNone/>
              <a:defRPr/>
            </a:pP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 Satisfaction:</a:t>
            </a:r>
          </a:p>
          <a:p>
            <a:pPr marL="497412" indent="-285750">
              <a:lnSpc>
                <a:spcPct val="115000"/>
              </a:lnSpc>
              <a:buClr>
                <a:srgbClr val="44546A"/>
              </a:buClr>
              <a:buSzPts val="1100"/>
              <a:defRPr/>
            </a:pPr>
            <a:r>
              <a:rPr lang="en-US" sz="1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Zero Result Searches 7 </a:t>
            </a:r>
            <a:r>
              <a:rPr lang="en-US" sz="14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⬆️</a:t>
            </a:r>
            <a:endParaRPr lang="en-US" sz="14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11662" indent="0" algn="ctr">
              <a:lnSpc>
                <a:spcPct val="115000"/>
              </a:lnSpc>
              <a:buClr>
                <a:srgbClr val="44546A"/>
              </a:buClr>
              <a:buSzPts val="1100"/>
              <a:buNone/>
              <a:defRPr/>
            </a:pP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(Feb –3 query)</a:t>
            </a:r>
          </a:p>
          <a:p>
            <a:pPr marL="211662" indent="0" algn="ctr">
              <a:lnSpc>
                <a:spcPct val="115000"/>
              </a:lnSpc>
              <a:buClr>
                <a:srgbClr val="44546A"/>
              </a:buClr>
              <a:buSzPts val="1100"/>
              <a:buNone/>
              <a:defRPr/>
            </a:pPr>
            <a:endParaRPr 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11662" indent="0" algn="ctr">
              <a:lnSpc>
                <a:spcPct val="115000"/>
              </a:lnSpc>
              <a:buClr>
                <a:srgbClr val="44546A"/>
              </a:buClr>
              <a:buSzPts val="1100"/>
              <a:buNone/>
              <a:defRPr/>
            </a:pPr>
            <a:endParaRPr lang="en-US" sz="10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97412" lvl="0" indent="-285750">
              <a:lnSpc>
                <a:spcPct val="115000"/>
              </a:lnSpc>
              <a:buClr>
                <a:srgbClr val="44546A"/>
              </a:buClr>
              <a:buSzPts val="1100"/>
              <a:buFontTx/>
              <a:buChar char="-"/>
              <a:defRPr/>
            </a:pPr>
            <a:endParaRPr lang="en-US" sz="1400" b="1" i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Google Shape;258;p32">
            <a:extLst>
              <a:ext uri="{FF2B5EF4-FFF2-40B4-BE49-F238E27FC236}">
                <a16:creationId xmlns:a16="http://schemas.microsoft.com/office/drawing/2014/main" id="{031F0712-2C68-42D2-B2E8-A7D42C4F7C7E}"/>
              </a:ext>
            </a:extLst>
          </p:cNvPr>
          <p:cNvSpPr txBox="1">
            <a:spLocks/>
          </p:cNvSpPr>
          <p:nvPr/>
        </p:nvSpPr>
        <p:spPr>
          <a:xfrm>
            <a:off x="118403" y="828139"/>
            <a:ext cx="6867868" cy="53937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t" anchorCtr="0">
            <a:noAutofit/>
          </a:bodyPr>
          <a:lstStyle>
            <a:lvl1pPr lvl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buClr>
                <a:srgbClr val="4472C4"/>
              </a:buClr>
              <a:buSzPts val="2800"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Purpose: Examine the frequency at which VA.gov users are searching for acronyms.  </a:t>
            </a:r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Arial" panose="020B0604020202020204" pitchFamily="34" charset="0"/>
              <a:ea typeface="Source Sans Pro" panose="020B0503030403020204" pitchFamily="34" charset="0"/>
              <a:cs typeface="Arial" panose="020B0604020202020204" pitchFamily="34" charset="0"/>
              <a:sym typeface="Avenir"/>
            </a:endParaRPr>
          </a:p>
          <a:p>
            <a:pPr lvl="0">
              <a:buClr>
                <a:srgbClr val="4472C4"/>
              </a:buClr>
              <a:buSzPts val="2800"/>
              <a:defRPr/>
            </a:pPr>
            <a:endParaRPr kumimoji="0" lang="en-US" sz="12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Source Sans Pro" panose="020B0503030403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Google Shape;257;p32">
            <a:extLst>
              <a:ext uri="{FF2B5EF4-FFF2-40B4-BE49-F238E27FC236}">
                <a16:creationId xmlns:a16="http://schemas.microsoft.com/office/drawing/2014/main" id="{3EC1881C-B100-D64D-ACA3-BB815C9C62EE}"/>
              </a:ext>
            </a:extLst>
          </p:cNvPr>
          <p:cNvSpPr txBox="1">
            <a:spLocks/>
          </p:cNvSpPr>
          <p:nvPr/>
        </p:nvSpPr>
        <p:spPr>
          <a:xfrm>
            <a:off x="6373054" y="1590191"/>
            <a:ext cx="5152880" cy="352243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>
            <a:lvl1pPr marL="609585" lvl="0" indent="-457189" algn="l" defTabSz="914400" rtl="0" eaLnBrk="1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219170" lvl="1" indent="-457189" algn="l" defTabSz="914400" rtl="0" eaLnBrk="1" latinLnBrk="0" hangingPunct="1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754" lvl="2" indent="-457189" algn="l" defTabSz="914400" rtl="0" eaLnBrk="1" latinLnBrk="0" hangingPunct="1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438339" lvl="3" indent="-457189" algn="l" defTabSz="914400" rtl="0" eaLnBrk="1" latinLnBrk="0" hangingPunct="1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047924" lvl="4" indent="-457189" algn="l" defTabSz="914400" rtl="0" eaLnBrk="1" latinLnBrk="0" hangingPunct="1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657509" lvl="5" indent="-457189" algn="l" defTabSz="914400" rtl="0" eaLnBrk="1" latinLnBrk="0" hangingPunct="1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267093" lvl="6" indent="-457189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876678" lvl="7" indent="-457189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86263" lvl="8" indent="-457189" algn="l" defTabSz="914400" rtl="0" eaLnBrk="1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11662" indent="0">
              <a:lnSpc>
                <a:spcPct val="115000"/>
              </a:lnSpc>
              <a:buSzPts val="1100"/>
              <a:buFont typeface="Arial" panose="020B0604020202020204" pitchFamily="34" charset="0"/>
              <a:buNone/>
            </a:pPr>
            <a:r>
              <a:rPr lang="en-US" sz="1800" b="1" i="1" dirty="0">
                <a:latin typeface="Arial" panose="020B0604020202020204" pitchFamily="34" charset="0"/>
                <a:cs typeface="Arial" panose="020B0604020202020204" pitchFamily="34" charset="0"/>
              </a:rPr>
              <a:t>What are the top acronyms users are searching for? </a:t>
            </a:r>
          </a:p>
          <a:p>
            <a:pPr marL="211662" indent="0">
              <a:lnSpc>
                <a:spcPct val="115000"/>
              </a:lnSpc>
              <a:buSzPts val="1100"/>
              <a:buFont typeface="Arial" panose="020B0604020202020204" pitchFamily="34" charset="0"/>
              <a:buNone/>
            </a:pPr>
            <a:endParaRPr lang="en-US" sz="1800" b="1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11662" indent="0">
              <a:lnSpc>
                <a:spcPct val="115000"/>
              </a:lnSpc>
              <a:buSzPts val="1100"/>
              <a:buFont typeface="Arial" panose="020B0604020202020204" pitchFamily="34" charset="0"/>
              <a:buNone/>
            </a:pPr>
            <a:endParaRPr lang="en-US" sz="1800" b="1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11662" indent="0">
              <a:lnSpc>
                <a:spcPct val="115000"/>
              </a:lnSpc>
              <a:buSzPts val="1100"/>
              <a:buFont typeface="Arial" panose="020B0604020202020204" pitchFamily="34" charset="0"/>
              <a:buNone/>
            </a:pPr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11662" indent="0">
              <a:lnSpc>
                <a:spcPct val="115000"/>
              </a:lnSpc>
              <a:buSzPts val="1100"/>
              <a:buFont typeface="Arial" panose="020B0604020202020204" pitchFamily="34" charset="0"/>
              <a:buNone/>
            </a:pPr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11662" indent="0">
              <a:lnSpc>
                <a:spcPct val="115000"/>
              </a:lnSpc>
              <a:buSzPts val="1100"/>
              <a:buFont typeface="Arial" panose="020B0604020202020204" pitchFamily="34" charset="0"/>
              <a:buNone/>
            </a:pPr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11662" indent="0">
              <a:lnSpc>
                <a:spcPct val="115000"/>
              </a:lnSpc>
              <a:buSzPts val="1100"/>
              <a:buFont typeface="Arial" panose="020B0604020202020204" pitchFamily="34" charset="0"/>
              <a:buNone/>
            </a:pPr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11662" indent="0">
              <a:lnSpc>
                <a:spcPct val="115000"/>
              </a:lnSpc>
              <a:buSzPts val="1100"/>
              <a:buFont typeface="Arial" panose="020B0604020202020204" pitchFamily="34" charset="0"/>
              <a:buNone/>
            </a:pPr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11662" indent="0">
              <a:lnSpc>
                <a:spcPct val="115000"/>
              </a:lnSpc>
              <a:buSzPts val="1100"/>
              <a:buFont typeface="Arial" panose="020B0604020202020204" pitchFamily="34" charset="0"/>
              <a:buNone/>
            </a:pPr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11662" indent="0">
              <a:lnSpc>
                <a:spcPct val="115000"/>
              </a:lnSpc>
              <a:buSzPts val="1100"/>
              <a:buFont typeface="Arial" panose="020B0604020202020204" pitchFamily="34" charset="0"/>
              <a:buNone/>
            </a:pPr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11662" indent="0">
              <a:lnSpc>
                <a:spcPct val="115000"/>
              </a:lnSpc>
              <a:buSzPts val="1100"/>
              <a:buFont typeface="Arial" panose="020B0604020202020204" pitchFamily="34" charset="0"/>
              <a:buNone/>
            </a:pPr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11662" indent="0">
              <a:lnSpc>
                <a:spcPct val="115000"/>
              </a:lnSpc>
              <a:buSzPts val="1100"/>
              <a:buFont typeface="Arial" panose="020B0604020202020204" pitchFamily="34" charset="0"/>
              <a:buNone/>
            </a:pPr>
            <a:endParaRPr lang="en-US" sz="105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11662" indent="0" algn="r">
              <a:lnSpc>
                <a:spcPct val="115000"/>
              </a:lnSpc>
              <a:buSzPts val="1100"/>
              <a:buFont typeface="Arial" panose="020B0604020202020204" pitchFamily="34" charset="0"/>
              <a:buNone/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Represent 4.6% of all queries. 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11662" indent="0">
              <a:lnSpc>
                <a:spcPct val="115000"/>
              </a:lnSpc>
              <a:buSzPts val="1100"/>
              <a:buFont typeface="Arial" panose="020B0604020202020204" pitchFamily="34" charset="0"/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11662" indent="0">
              <a:lnSpc>
                <a:spcPct val="115000"/>
              </a:lnSpc>
              <a:buSzPts val="1100"/>
              <a:buFont typeface="Arial" panose="020B0604020202020204" pitchFamily="34" charset="0"/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11662" indent="0">
              <a:lnSpc>
                <a:spcPct val="115000"/>
              </a:lnSpc>
              <a:buSzPts val="1100"/>
              <a:buFont typeface="Arial" panose="020B0604020202020204" pitchFamily="34" charset="0"/>
              <a:buNone/>
            </a:pPr>
            <a:endParaRPr lang="en-US" sz="18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FEC24E-5073-5C45-AAB1-8918BBB051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4205" y="2406074"/>
            <a:ext cx="5590577" cy="2848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7804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FA9E54BA6B69C458B0931B483A9A4A3" ma:contentTypeVersion="0" ma:contentTypeDescription="Create a new document." ma:contentTypeScope="" ma:versionID="91ee4d68e5366d98fc80bd9b26014c11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7cdf7a6860228536088953e54c4b698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A88AEED-A067-4C05-97AE-D4303878B3A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4B59D89-1131-461A-A025-082154C8B47D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3F3A4936-9CBB-499C-B580-D942A9707BC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4863</TotalTime>
  <Words>173</Words>
  <Application>Microsoft Macintosh PowerPoint</Application>
  <PresentationFormat>Widescreen</PresentationFormat>
  <Paragraphs>56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Acronym Audit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of Teams protocol</dc:title>
  <dc:creator>Roueche, Rachael M.</dc:creator>
  <cp:lastModifiedBy>Denise Coveyduc</cp:lastModifiedBy>
  <cp:revision>89</cp:revision>
  <cp:lastPrinted>2021-03-16T16:00:07Z</cp:lastPrinted>
  <dcterms:created xsi:type="dcterms:W3CDTF">2021-02-18T01:44:28Z</dcterms:created>
  <dcterms:modified xsi:type="dcterms:W3CDTF">2021-04-07T15:56:06Z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0x0101009FA9E54BA6B69C458B0931B483A9A4A3</vt:lpwstr>
  </property>
</Properties>
</file>