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5" r:id="rId2"/>
    <p:sldId id="919" r:id="rId3"/>
    <p:sldId id="917" r:id="rId4"/>
    <p:sldId id="920" r:id="rId5"/>
    <p:sldId id="921" r:id="rId6"/>
    <p:sldId id="913" r:id="rId7"/>
    <p:sldId id="918" r:id="rId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919"/>
            <p14:sldId id="917"/>
            <p14:sldId id="920"/>
            <p14:sldId id="921"/>
            <p14:sldId id="91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, Jennifer Y." initials="LJY" lastIdx="4" clrIdx="0">
    <p:extLst>
      <p:ext uri="{19B8F6BF-5375-455C-9EA6-DF929625EA0E}">
        <p15:presenceInfo xmlns:p15="http://schemas.microsoft.com/office/powerpoint/2012/main" userId="S-1-5-21-776561741-1292428093-725345543-351627" providerId="AD"/>
      </p:ext>
    </p:extLst>
  </p:cmAuthor>
  <p:cmAuthor id="2" name="Lee, Jennifer Y." initials="LJY [2]" lastIdx="1" clrIdx="1">
    <p:extLst>
      <p:ext uri="{19B8F6BF-5375-455C-9EA6-DF929625EA0E}">
        <p15:presenceInfo xmlns:p15="http://schemas.microsoft.com/office/powerpoint/2012/main" userId="S::Jennifer.Lee27@va.gov::3dc6d44f-1802-4fd0-9e39-1dc8fc5e92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4AC46-6E0E-4D65-BD78-0CB587E5ED07}" v="6" dt="2021-01-08T14:57:29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2" autoAdjust="0"/>
    <p:restoredTop sz="91187" autoAdjust="0"/>
  </p:normalViewPr>
  <p:slideViewPr>
    <p:cSldViewPr snapToGrid="0" snapToObjects="1" showGuides="1">
      <p:cViewPr varScale="1">
        <p:scale>
          <a:sx n="132" d="100"/>
          <a:sy n="132" d="100"/>
        </p:scale>
        <p:origin x="534" y="120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5064AC46-6E0E-4D65-BD78-0CB587E5ED07}"/>
    <pc:docChg chg="undo custSel addSld modSld modSection">
      <pc:chgData name="Marci McGuire" userId="da076b16-69e6-40ca-b632-a9ea416c9c12" providerId="ADAL" clId="{5064AC46-6E0E-4D65-BD78-0CB587E5ED07}" dt="2021-01-08T14:57:32.810" v="2913" actId="113"/>
      <pc:docMkLst>
        <pc:docMk/>
      </pc:docMkLst>
      <pc:sldChg chg="modSp mod">
        <pc:chgData name="Marci McGuire" userId="da076b16-69e6-40ca-b632-a9ea416c9c12" providerId="ADAL" clId="{5064AC46-6E0E-4D65-BD78-0CB587E5ED07}" dt="2021-01-07T21:59:31.484" v="11" actId="20577"/>
        <pc:sldMkLst>
          <pc:docMk/>
          <pc:sldMk cId="508722900" sldId="275"/>
        </pc:sldMkLst>
        <pc:spChg chg="mod">
          <ac:chgData name="Marci McGuire" userId="da076b16-69e6-40ca-b632-a9ea416c9c12" providerId="ADAL" clId="{5064AC46-6E0E-4D65-BD78-0CB587E5ED07}" dt="2021-01-07T21:59:31.484" v="11" actId="20577"/>
          <ac:spMkLst>
            <pc:docMk/>
            <pc:sldMk cId="508722900" sldId="275"/>
            <ac:spMk id="13" creationId="{B2B08BA0-E1D9-DE44-9EBA-FE84E1E1767F}"/>
          </ac:spMkLst>
        </pc:spChg>
      </pc:sldChg>
      <pc:sldChg chg="modSp mod">
        <pc:chgData name="Marci McGuire" userId="da076b16-69e6-40ca-b632-a9ea416c9c12" providerId="ADAL" clId="{5064AC46-6E0E-4D65-BD78-0CB587E5ED07}" dt="2021-01-07T22:15:50.437" v="587" actId="20577"/>
        <pc:sldMkLst>
          <pc:docMk/>
          <pc:sldMk cId="2992612600" sldId="913"/>
        </pc:sldMkLst>
        <pc:spChg chg="mod">
          <ac:chgData name="Marci McGuire" userId="da076b16-69e6-40ca-b632-a9ea416c9c12" providerId="ADAL" clId="{5064AC46-6E0E-4D65-BD78-0CB587E5ED07}" dt="2021-01-07T22:13:18.941" v="455" actId="20577"/>
          <ac:spMkLst>
            <pc:docMk/>
            <pc:sldMk cId="2992612600" sldId="913"/>
            <ac:spMk id="9" creationId="{D0912D23-62CC-1243-9A7A-074BDA79DF4C}"/>
          </ac:spMkLst>
        </pc:spChg>
        <pc:spChg chg="mod">
          <ac:chgData name="Marci McGuire" userId="da076b16-69e6-40ca-b632-a9ea416c9c12" providerId="ADAL" clId="{5064AC46-6E0E-4D65-BD78-0CB587E5ED07}" dt="2021-01-07T22:14:21.949" v="459" actId="20577"/>
          <ac:spMkLst>
            <pc:docMk/>
            <pc:sldMk cId="2992612600" sldId="913"/>
            <ac:spMk id="13" creationId="{E94A7BA4-C4D8-0E46-9976-A29673E13733}"/>
          </ac:spMkLst>
        </pc:spChg>
        <pc:spChg chg="mod">
          <ac:chgData name="Marci McGuire" userId="da076b16-69e6-40ca-b632-a9ea416c9c12" providerId="ADAL" clId="{5064AC46-6E0E-4D65-BD78-0CB587E5ED07}" dt="2021-01-07T22:15:50.437" v="587" actId="20577"/>
          <ac:spMkLst>
            <pc:docMk/>
            <pc:sldMk cId="2992612600" sldId="913"/>
            <ac:spMk id="16" creationId="{211B76A7-7FE2-1341-8A81-D2743DF76C85}"/>
          </ac:spMkLst>
        </pc:spChg>
      </pc:sldChg>
      <pc:sldChg chg="modSp mod">
        <pc:chgData name="Marci McGuire" userId="da076b16-69e6-40ca-b632-a9ea416c9c12" providerId="ADAL" clId="{5064AC46-6E0E-4D65-BD78-0CB587E5ED07}" dt="2021-01-08T14:53:30.152" v="2884" actId="313"/>
        <pc:sldMkLst>
          <pc:docMk/>
          <pc:sldMk cId="2683071048" sldId="917"/>
        </pc:sldMkLst>
        <pc:spChg chg="mod">
          <ac:chgData name="Marci McGuire" userId="da076b16-69e6-40ca-b632-a9ea416c9c12" providerId="ADAL" clId="{5064AC46-6E0E-4D65-BD78-0CB587E5ED07}" dt="2021-01-07T22:00:28.664" v="34" actId="20577"/>
          <ac:spMkLst>
            <pc:docMk/>
            <pc:sldMk cId="2683071048" sldId="917"/>
            <ac:spMk id="2" creationId="{15D61F0D-ED14-4320-99E2-8994FA0F6D09}"/>
          </ac:spMkLst>
        </pc:spChg>
        <pc:spChg chg="mod">
          <ac:chgData name="Marci McGuire" userId="da076b16-69e6-40ca-b632-a9ea416c9c12" providerId="ADAL" clId="{5064AC46-6E0E-4D65-BD78-0CB587E5ED07}" dt="2021-01-08T14:53:30.152" v="2884" actId="313"/>
          <ac:spMkLst>
            <pc:docMk/>
            <pc:sldMk cId="2683071048" sldId="917"/>
            <ac:spMk id="3" creationId="{78208F45-475E-43C9-8668-FE45C6861B9C}"/>
          </ac:spMkLst>
        </pc:spChg>
      </pc:sldChg>
      <pc:sldChg chg="modSp mod">
        <pc:chgData name="Marci McGuire" userId="da076b16-69e6-40ca-b632-a9ea416c9c12" providerId="ADAL" clId="{5064AC46-6E0E-4D65-BD78-0CB587E5ED07}" dt="2021-01-08T14:57:32.810" v="2913" actId="113"/>
        <pc:sldMkLst>
          <pc:docMk/>
          <pc:sldMk cId="4146809214" sldId="919"/>
        </pc:sldMkLst>
        <pc:spChg chg="mod">
          <ac:chgData name="Marci McGuire" userId="da076b16-69e6-40ca-b632-a9ea416c9c12" providerId="ADAL" clId="{5064AC46-6E0E-4D65-BD78-0CB587E5ED07}" dt="2021-01-07T22:00:07.130" v="20" actId="20577"/>
          <ac:spMkLst>
            <pc:docMk/>
            <pc:sldMk cId="4146809214" sldId="919"/>
            <ac:spMk id="2" creationId="{15D61F0D-ED14-4320-99E2-8994FA0F6D09}"/>
          </ac:spMkLst>
        </pc:spChg>
        <pc:spChg chg="mod">
          <ac:chgData name="Marci McGuire" userId="da076b16-69e6-40ca-b632-a9ea416c9c12" providerId="ADAL" clId="{5064AC46-6E0E-4D65-BD78-0CB587E5ED07}" dt="2021-01-08T14:57:32.810" v="2913" actId="113"/>
          <ac:spMkLst>
            <pc:docMk/>
            <pc:sldMk cId="4146809214" sldId="919"/>
            <ac:spMk id="3" creationId="{78208F45-475E-43C9-8668-FE45C6861B9C}"/>
          </ac:spMkLst>
        </pc:spChg>
      </pc:sldChg>
      <pc:sldChg chg="addSp delSp modSp add mod modNotesTx">
        <pc:chgData name="Marci McGuire" userId="da076b16-69e6-40ca-b632-a9ea416c9c12" providerId="ADAL" clId="{5064AC46-6E0E-4D65-BD78-0CB587E5ED07}" dt="2021-01-08T14:49:01.295" v="2495" actId="20577"/>
        <pc:sldMkLst>
          <pc:docMk/>
          <pc:sldMk cId="2377739129" sldId="920"/>
        </pc:sldMkLst>
        <pc:spChg chg="mod">
          <ac:chgData name="Marci McGuire" userId="da076b16-69e6-40ca-b632-a9ea416c9c12" providerId="ADAL" clId="{5064AC46-6E0E-4D65-BD78-0CB587E5ED07}" dt="2021-01-07T22:46:43.765" v="664" actId="20577"/>
          <ac:spMkLst>
            <pc:docMk/>
            <pc:sldMk cId="2377739129" sldId="920"/>
            <ac:spMk id="2" creationId="{15D61F0D-ED14-4320-99E2-8994FA0F6D09}"/>
          </ac:spMkLst>
        </pc:spChg>
        <pc:spChg chg="mod">
          <ac:chgData name="Marci McGuire" userId="da076b16-69e6-40ca-b632-a9ea416c9c12" providerId="ADAL" clId="{5064AC46-6E0E-4D65-BD78-0CB587E5ED07}" dt="2021-01-07T22:47:22.177" v="669" actId="5793"/>
          <ac:spMkLst>
            <pc:docMk/>
            <pc:sldMk cId="2377739129" sldId="920"/>
            <ac:spMk id="3" creationId="{78208F45-475E-43C9-8668-FE45C6861B9C}"/>
          </ac:spMkLst>
        </pc:spChg>
        <pc:picChg chg="add del mod">
          <ac:chgData name="Marci McGuire" userId="da076b16-69e6-40ca-b632-a9ea416c9c12" providerId="ADAL" clId="{5064AC46-6E0E-4D65-BD78-0CB587E5ED07}" dt="2021-01-07T22:47:57.483" v="676" actId="478"/>
          <ac:picMkLst>
            <pc:docMk/>
            <pc:sldMk cId="2377739129" sldId="920"/>
            <ac:picMk id="7" creationId="{2CDC09B6-F795-4898-B004-CC0146384D37}"/>
          </ac:picMkLst>
        </pc:picChg>
        <pc:picChg chg="add del mod">
          <ac:chgData name="Marci McGuire" userId="da076b16-69e6-40ca-b632-a9ea416c9c12" providerId="ADAL" clId="{5064AC46-6E0E-4D65-BD78-0CB587E5ED07}" dt="2021-01-07T22:48:37.472" v="683" actId="478"/>
          <ac:picMkLst>
            <pc:docMk/>
            <pc:sldMk cId="2377739129" sldId="920"/>
            <ac:picMk id="9" creationId="{C5489F02-FC74-464D-877B-94EF31464EBF}"/>
          </ac:picMkLst>
        </pc:picChg>
        <pc:picChg chg="del">
          <ac:chgData name="Marci McGuire" userId="da076b16-69e6-40ca-b632-a9ea416c9c12" providerId="ADAL" clId="{5064AC46-6E0E-4D65-BD78-0CB587E5ED07}" dt="2021-01-07T22:47:16.164" v="666" actId="478"/>
          <ac:picMkLst>
            <pc:docMk/>
            <pc:sldMk cId="2377739129" sldId="920"/>
            <ac:picMk id="11" creationId="{5C242C6E-3349-534A-9FBB-73BC7D7F14BF}"/>
          </ac:picMkLst>
        </pc:picChg>
        <pc:picChg chg="add mod">
          <ac:chgData name="Marci McGuire" userId="da076b16-69e6-40ca-b632-a9ea416c9c12" providerId="ADAL" clId="{5064AC46-6E0E-4D65-BD78-0CB587E5ED07}" dt="2021-01-08T01:29:32.884" v="1880" actId="1076"/>
          <ac:picMkLst>
            <pc:docMk/>
            <pc:sldMk cId="2377739129" sldId="920"/>
            <ac:picMk id="12" creationId="{2B450438-2816-4951-8177-C170FD648CB0}"/>
          </ac:picMkLst>
        </pc:picChg>
        <pc:picChg chg="del">
          <ac:chgData name="Marci McGuire" userId="da076b16-69e6-40ca-b632-a9ea416c9c12" providerId="ADAL" clId="{5064AC46-6E0E-4D65-BD78-0CB587E5ED07}" dt="2021-01-07T22:47:17.719" v="667" actId="478"/>
          <ac:picMkLst>
            <pc:docMk/>
            <pc:sldMk cId="2377739129" sldId="920"/>
            <ac:picMk id="13" creationId="{7555227A-9736-8348-AE20-78B0628D00AA}"/>
          </ac:picMkLst>
        </pc:picChg>
        <pc:picChg chg="add mod">
          <ac:chgData name="Marci McGuire" userId="da076b16-69e6-40ca-b632-a9ea416c9c12" providerId="ADAL" clId="{5064AC46-6E0E-4D65-BD78-0CB587E5ED07}" dt="2021-01-08T01:29:18.908" v="1879" actId="14100"/>
          <ac:picMkLst>
            <pc:docMk/>
            <pc:sldMk cId="2377739129" sldId="920"/>
            <ac:picMk id="14" creationId="{4CD59729-59BB-4AC2-9CD5-92A6B3000C4D}"/>
          </ac:picMkLst>
        </pc:picChg>
      </pc:sldChg>
      <pc:sldChg chg="addSp delSp modSp add mod modNotesTx">
        <pc:chgData name="Marci McGuire" userId="da076b16-69e6-40ca-b632-a9ea416c9c12" providerId="ADAL" clId="{5064AC46-6E0E-4D65-BD78-0CB587E5ED07}" dt="2021-01-08T14:50:38.813" v="2687" actId="114"/>
        <pc:sldMkLst>
          <pc:docMk/>
          <pc:sldMk cId="979798494" sldId="921"/>
        </pc:sldMkLst>
        <pc:spChg chg="mod">
          <ac:chgData name="Marci McGuire" userId="da076b16-69e6-40ca-b632-a9ea416c9c12" providerId="ADAL" clId="{5064AC46-6E0E-4D65-BD78-0CB587E5ED07}" dt="2021-01-07T22:50:20.873" v="698" actId="20577"/>
          <ac:spMkLst>
            <pc:docMk/>
            <pc:sldMk cId="979798494" sldId="921"/>
            <ac:spMk id="2" creationId="{15D61F0D-ED14-4320-99E2-8994FA0F6D09}"/>
          </ac:spMkLst>
        </pc:spChg>
        <pc:picChg chg="add mod">
          <ac:chgData name="Marci McGuire" userId="da076b16-69e6-40ca-b632-a9ea416c9c12" providerId="ADAL" clId="{5064AC46-6E0E-4D65-BD78-0CB587E5ED07}" dt="2021-01-08T01:29:43.002" v="1882" actId="1076"/>
          <ac:picMkLst>
            <pc:docMk/>
            <pc:sldMk cId="979798494" sldId="921"/>
            <ac:picMk id="7" creationId="{BB4CECDA-B2F1-49C9-A79B-827233D54392}"/>
          </ac:picMkLst>
        </pc:picChg>
        <pc:picChg chg="add mod">
          <ac:chgData name="Marci McGuire" userId="da076b16-69e6-40ca-b632-a9ea416c9c12" providerId="ADAL" clId="{5064AC46-6E0E-4D65-BD78-0CB587E5ED07}" dt="2021-01-08T01:29:02.437" v="1877" actId="14100"/>
          <ac:picMkLst>
            <pc:docMk/>
            <pc:sldMk cId="979798494" sldId="921"/>
            <ac:picMk id="8" creationId="{6789A631-D4CC-4948-B1D5-82B70242E944}"/>
          </ac:picMkLst>
        </pc:picChg>
        <pc:picChg chg="del">
          <ac:chgData name="Marci McGuire" userId="da076b16-69e6-40ca-b632-a9ea416c9c12" providerId="ADAL" clId="{5064AC46-6E0E-4D65-BD78-0CB587E5ED07}" dt="2021-01-07T22:50:27.428" v="699" actId="478"/>
          <ac:picMkLst>
            <pc:docMk/>
            <pc:sldMk cId="979798494" sldId="921"/>
            <ac:picMk id="12" creationId="{2B450438-2816-4951-8177-C170FD648C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1/8/2021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half of the visits to the Search Page come from Google, no surprise.  About 25% is Direct -- people who went straight to VA.gov, or the referrer is unknown</a:t>
            </a: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% of total at top is total traffic across all VA.gov.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65% of the visits to the Form Details pages from Google, no surprise.  Only 9% is Direct -- people who went straight to VA.gov then found it via sitewide search.  We anticipate that direct number will increase once the link is made between the search and details pages.  </a:t>
            </a:r>
            <a:r>
              <a:rPr lang="en-US" b="1" i="1" dirty="0"/>
              <a:t>VA.gov &gt; Form &gt; Detail</a:t>
            </a:r>
            <a:r>
              <a:rPr lang="en-US" b="1" dirty="0"/>
              <a:t>  </a:t>
            </a:r>
            <a:r>
              <a:rPr lang="en-US" b="0" dirty="0"/>
              <a:t>vs</a:t>
            </a:r>
            <a:r>
              <a:rPr lang="en-US" b="1" dirty="0"/>
              <a:t>. </a:t>
            </a:r>
            <a:r>
              <a:rPr lang="en-US" b="1" i="1" dirty="0"/>
              <a:t>Google &gt; Detail</a:t>
            </a:r>
          </a:p>
          <a:p>
            <a:endParaRPr lang="en-US" dirty="0"/>
          </a:p>
          <a:p>
            <a:r>
              <a:rPr lang="en-US" dirty="0"/>
              <a:t>% of total at top is total traffic across all VA.gov.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1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89154"/>
            <a:ext cx="7886700" cy="5646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28651" y="850392"/>
            <a:ext cx="7886699" cy="1394045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2315511"/>
            <a:ext cx="2560320" cy="104335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3429936"/>
            <a:ext cx="2560320" cy="104148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91839" y="2316446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91839" y="343087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955029" y="2317381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955029" y="3429935"/>
            <a:ext cx="2560320" cy="1042416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DIGITAL SERVICE at 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  <p:sldLayoutId id="2147483696" r:id="rId3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0" y="2314222"/>
            <a:ext cx="914400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4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Update</a:t>
            </a:r>
            <a:b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</a:b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Modernized Find a VA Form 1.0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January 2021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Metrics: Find a VA Form </a:t>
            </a:r>
            <a:br>
              <a:rPr lang="en-US" dirty="0"/>
            </a:br>
            <a:r>
              <a:rPr lang="en-US" sz="1600" dirty="0"/>
              <a:t>(Dec 1 – Jan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52" y="1357403"/>
            <a:ext cx="4761781" cy="3352800"/>
          </a:xfrm>
        </p:spPr>
        <p:txBody>
          <a:bodyPr>
            <a:normAutofit/>
          </a:bodyPr>
          <a:lstStyle/>
          <a:p>
            <a:r>
              <a:rPr lang="en-US" sz="1400" b="1" dirty="0"/>
              <a:t>Unique pageviews </a:t>
            </a:r>
            <a:r>
              <a:rPr lang="en-US" sz="1400" dirty="0"/>
              <a:t>compared to previous month remained nearly the same (0.10% increase)</a:t>
            </a:r>
          </a:p>
          <a:p>
            <a:r>
              <a:rPr lang="en-US" sz="1400" b="1" dirty="0"/>
              <a:t>Bounce rate </a:t>
            </a:r>
            <a:r>
              <a:rPr lang="en-US" sz="1400" dirty="0"/>
              <a:t>from search page decreased by 2%</a:t>
            </a:r>
          </a:p>
          <a:p>
            <a:r>
              <a:rPr lang="en-US" sz="1400" dirty="0"/>
              <a:t>Clicks on 6 of the </a:t>
            </a:r>
            <a:r>
              <a:rPr lang="en-US" sz="1400" b="1" dirty="0"/>
              <a:t>Top Tasks </a:t>
            </a:r>
            <a:r>
              <a:rPr lang="en-US" sz="1400" dirty="0"/>
              <a:t>links on the search page saw double digit increases ranging from 11% to 44%</a:t>
            </a:r>
          </a:p>
          <a:p>
            <a:r>
              <a:rPr lang="en-US" sz="1400" dirty="0"/>
              <a:t>Clicks on 9 of the top 10 </a:t>
            </a:r>
            <a:r>
              <a:rPr lang="en-US" sz="1400" b="1" dirty="0"/>
              <a:t>More Information </a:t>
            </a:r>
            <a:r>
              <a:rPr lang="en-US" sz="1400" dirty="0"/>
              <a:t>links saw increases ranging from 4% to 92%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55B13-AC6C-7345-938B-8BD344A56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1" y="697156"/>
            <a:ext cx="2723450" cy="3257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62083-4EA7-5444-BEBE-3D4083A1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95" y="3486377"/>
            <a:ext cx="2080505" cy="12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Metrics - Form Detail Pages </a:t>
            </a:r>
            <a:br>
              <a:rPr lang="en-US" dirty="0"/>
            </a:br>
            <a:r>
              <a:rPr lang="en-US" sz="1600" dirty="0"/>
              <a:t>(Dec 1 – Jan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623758" cy="3352800"/>
          </a:xfrm>
        </p:spPr>
        <p:txBody>
          <a:bodyPr>
            <a:noAutofit/>
          </a:bodyPr>
          <a:lstStyle/>
          <a:p>
            <a:r>
              <a:rPr lang="en-US" sz="1400" dirty="0"/>
              <a:t>4% decrease in views of </a:t>
            </a:r>
            <a:r>
              <a:rPr lang="en-US" sz="1400" b="1" dirty="0"/>
              <a:t>Form Detail pages</a:t>
            </a:r>
            <a:r>
              <a:rPr lang="en-US" sz="1400" dirty="0"/>
              <a:t>, likely attributed to winter holiday period</a:t>
            </a:r>
          </a:p>
          <a:p>
            <a:r>
              <a:rPr lang="en-US" sz="1400" dirty="0"/>
              <a:t>Likewise, 9 of the </a:t>
            </a:r>
            <a:r>
              <a:rPr lang="en-US" sz="1400" b="1" dirty="0"/>
              <a:t>top 10 Form Detail pages </a:t>
            </a:r>
            <a:r>
              <a:rPr lang="en-US" sz="1400" dirty="0"/>
              <a:t>saw decreases ranging from 3% to 25%</a:t>
            </a:r>
          </a:p>
          <a:p>
            <a:r>
              <a:rPr lang="en-US" sz="1400" dirty="0"/>
              <a:t>70% of the form detail pages saw clicks to </a:t>
            </a:r>
            <a:r>
              <a:rPr lang="en-US" sz="1400" b="1" dirty="0"/>
              <a:t>Online Tools</a:t>
            </a:r>
            <a:r>
              <a:rPr lang="en-US" sz="1400" dirty="0"/>
              <a:t> increase from 3% to 37%, depending on form</a:t>
            </a:r>
          </a:p>
          <a:p>
            <a:r>
              <a:rPr lang="en-US" sz="1400" dirty="0"/>
              <a:t>Half of the form detail pages saw clicks to </a:t>
            </a:r>
            <a:r>
              <a:rPr lang="en-US" sz="1400" b="1" dirty="0"/>
              <a:t>Helpful Links </a:t>
            </a:r>
            <a:r>
              <a:rPr lang="en-US" sz="1400" dirty="0"/>
              <a:t>increase from 2% to 14%, depending on the form</a:t>
            </a:r>
            <a:endParaRPr lang="en-US" sz="1200" dirty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42C6E-3349-534A-9FBB-73BC7D7F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375" y="1270061"/>
            <a:ext cx="1963611" cy="1535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5227A-9736-8348-AE20-78B0628D0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35" y="2321672"/>
            <a:ext cx="2576902" cy="23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Engines – Find a VA Form Search Page</a:t>
            </a:r>
            <a:br>
              <a:rPr lang="en-US" dirty="0"/>
            </a:br>
            <a:r>
              <a:rPr lang="en-US" sz="1600" dirty="0"/>
              <a:t>(Dec 1 – Jan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623758" cy="3352800"/>
          </a:xfrm>
        </p:spPr>
        <p:txBody>
          <a:bodyPr>
            <a:noAutofit/>
          </a:bodyPr>
          <a:lstStyle/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50438-2816-4951-8177-C170FD648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95" y="1537608"/>
            <a:ext cx="2239205" cy="2678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D59729-59BB-4AC2-9CD5-92A6B300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1"/>
            <a:ext cx="5762171" cy="338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3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Engines – Form Detail Pages</a:t>
            </a:r>
            <a:br>
              <a:rPr lang="en-US" dirty="0"/>
            </a:br>
            <a:r>
              <a:rPr lang="en-US" sz="1600" dirty="0"/>
              <a:t>(Dec 1 – Jan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8F45-475E-43C9-8668-FE45C686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4623758" cy="3352800"/>
          </a:xfrm>
        </p:spPr>
        <p:txBody>
          <a:bodyPr>
            <a:noAutofit/>
          </a:bodyPr>
          <a:lstStyle/>
          <a:p>
            <a:pPr marL="338328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CECDA-B2F1-49C9-A79B-827233D5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12" y="1541061"/>
            <a:ext cx="2576902" cy="2307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9A631-D4CC-4948-B1D5-82B70242E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276350"/>
            <a:ext cx="574585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1F0D-ED14-4320-99E2-8994FA0F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59" y="468093"/>
            <a:ext cx="8505645" cy="629840"/>
          </a:xfrm>
        </p:spPr>
        <p:txBody>
          <a:bodyPr>
            <a:normAutofit/>
          </a:bodyPr>
          <a:lstStyle/>
          <a:p>
            <a:r>
              <a:rPr lang="en-US" sz="2400" dirty="0"/>
              <a:t>Iterative Improvements – Delivering Veteran Value Faster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F1AD-5C53-4FA0-8B62-D9D6DCD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8757" y="4741383"/>
            <a:ext cx="685800" cy="273844"/>
          </a:xfrm>
        </p:spPr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A0F78-DAB0-4D3F-BF77-82DAE1945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5760B9-EDD1-0748-A52F-5701BB958465}"/>
              </a:ext>
            </a:extLst>
          </p:cNvPr>
          <p:cNvSpPr/>
          <p:nvPr/>
        </p:nvSpPr>
        <p:spPr>
          <a:xfrm>
            <a:off x="405443" y="1282201"/>
            <a:ext cx="2613795" cy="329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12D23-62CC-1243-9A7A-074BDA79DF4C}"/>
              </a:ext>
            </a:extLst>
          </p:cNvPr>
          <p:cNvSpPr txBox="1"/>
          <p:nvPr/>
        </p:nvSpPr>
        <p:spPr>
          <a:xfrm>
            <a:off x="474459" y="1958186"/>
            <a:ext cx="232912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Added link to new Careers and Employment online tool on Form 28-8832 detail page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Embedded new analytics tags to enable reporting of new features launching this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API update to support connecting search results to detail pages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DF0E7-A18D-6C4A-9BB9-B6AEFFA5F6F6}"/>
              </a:ext>
            </a:extLst>
          </p:cNvPr>
          <p:cNvSpPr txBox="1"/>
          <p:nvPr/>
        </p:nvSpPr>
        <p:spPr>
          <a:xfrm>
            <a:off x="1207703" y="1359835"/>
            <a:ext cx="120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094296-3852-0543-BCB7-FCA7616F9F1C}"/>
              </a:ext>
            </a:extLst>
          </p:cNvPr>
          <p:cNvSpPr/>
          <p:nvPr/>
        </p:nvSpPr>
        <p:spPr>
          <a:xfrm>
            <a:off x="3240667" y="1282201"/>
            <a:ext cx="2613795" cy="329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A7BA4-C4D8-0E46-9976-A29673E13733}"/>
              </a:ext>
            </a:extLst>
          </p:cNvPr>
          <p:cNvSpPr txBox="1"/>
          <p:nvPr/>
        </p:nvSpPr>
        <p:spPr>
          <a:xfrm>
            <a:off x="3309682" y="1958186"/>
            <a:ext cx="24700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Connecting search results to detail pages and online applications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Displaying most recent of “modified” vs. “published” date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Tailoring search results to better handle deleted forms</a:t>
            </a:r>
            <a:br>
              <a:rPr lang="en-US" sz="1200" dirty="0">
                <a:solidFill>
                  <a:schemeClr val="bg1"/>
                </a:solidFill>
              </a:rPr>
            </a:b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Adding ability to sort forms by last modified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8B879-84A7-8C41-8A6F-2A22A1807469}"/>
              </a:ext>
            </a:extLst>
          </p:cNvPr>
          <p:cNvSpPr txBox="1"/>
          <p:nvPr/>
        </p:nvSpPr>
        <p:spPr>
          <a:xfrm>
            <a:off x="3706483" y="1385012"/>
            <a:ext cx="185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Underway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9A77E8-F37B-9641-B8D5-3A386D25A4CE}"/>
              </a:ext>
            </a:extLst>
          </p:cNvPr>
          <p:cNvSpPr/>
          <p:nvPr/>
        </p:nvSpPr>
        <p:spPr>
          <a:xfrm>
            <a:off x="6061512" y="1282201"/>
            <a:ext cx="2613795" cy="3295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76A7-7FE2-1341-8A81-D2743DF76C85}"/>
              </a:ext>
            </a:extLst>
          </p:cNvPr>
          <p:cNvSpPr txBox="1"/>
          <p:nvPr/>
        </p:nvSpPr>
        <p:spPr>
          <a:xfrm>
            <a:off x="6130528" y="1958186"/>
            <a:ext cx="238375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Improved search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Enhancements to produce relevant results for searches that omit dashes, spaces, letters in form names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Enhancements to rank form name and title matches higher than other types of matches in search results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78F16-8986-D949-9057-98152C1C4AB5}"/>
              </a:ext>
            </a:extLst>
          </p:cNvPr>
          <p:cNvSpPr txBox="1"/>
          <p:nvPr/>
        </p:nvSpPr>
        <p:spPr>
          <a:xfrm>
            <a:off x="6872399" y="1385012"/>
            <a:ext cx="120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9926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CC09-14FB-40AD-96FE-424C511B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Horizon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CA66-C9A0-4A4B-93E7-3B26A312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Q1/Q2 2021</a:t>
            </a:r>
          </a:p>
          <a:p>
            <a:pPr lvl="1"/>
            <a:r>
              <a:rPr lang="en-US" dirty="0"/>
              <a:t>Internal notifications for deleted forms</a:t>
            </a:r>
          </a:p>
          <a:p>
            <a:pPr lvl="1"/>
            <a:r>
              <a:rPr lang="en-US" dirty="0"/>
              <a:t>Discovery for VA forms management Proof of Concept (POC)</a:t>
            </a:r>
          </a:p>
          <a:p>
            <a:r>
              <a:rPr lang="en-US" dirty="0"/>
              <a:t>Ongoing</a:t>
            </a:r>
          </a:p>
          <a:p>
            <a:pPr lvl="1"/>
            <a:r>
              <a:rPr lang="en-US" dirty="0"/>
              <a:t>Link to new digital applications as they come online, transitioning veterans from paper submission to self-service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7C53-E4D0-4F01-9904-6CC3109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94F4D-90D7-413F-8BE8-297FCEC77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MODERNIZED Find a vA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21367</TotalTime>
  <Words>548</Words>
  <Application>Microsoft Office PowerPoint</Application>
  <PresentationFormat>On-screen Show (16:9)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Source Sans Pro Regular</vt:lpstr>
      <vt:lpstr>DSVA Template</vt:lpstr>
      <vt:lpstr>PowerPoint Presentation</vt:lpstr>
      <vt:lpstr>Metrics: Find a VA Form  (Dec 1 – Jan 1)</vt:lpstr>
      <vt:lpstr>Metrics - Form Detail Pages  (Dec 1 – Jan 1)</vt:lpstr>
      <vt:lpstr>Search Engines – Find a VA Form Search Page (Dec 1 – Jan 1)</vt:lpstr>
      <vt:lpstr>Search Engines – Form Detail Pages (Dec 1 – Jan 1)</vt:lpstr>
      <vt:lpstr>Iterative Improvements – Delivering Veteran Value Faster </vt:lpstr>
      <vt:lpstr>On the Horizon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Marci McGuire</cp:lastModifiedBy>
  <cp:revision>1068</cp:revision>
  <cp:lastPrinted>2019-09-23T13:38:55Z</cp:lastPrinted>
  <dcterms:created xsi:type="dcterms:W3CDTF">2018-05-15T00:48:14Z</dcterms:created>
  <dcterms:modified xsi:type="dcterms:W3CDTF">2021-01-08T14:57:43Z</dcterms:modified>
</cp:coreProperties>
</file>