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5" r:id="rId2"/>
    <p:sldId id="925" r:id="rId3"/>
    <p:sldId id="924" r:id="rId4"/>
    <p:sldId id="919" r:id="rId5"/>
    <p:sldId id="917" r:id="rId6"/>
    <p:sldId id="923" r:id="rId7"/>
    <p:sldId id="918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25"/>
            <p14:sldId id="924"/>
            <p14:sldId id="919"/>
            <p14:sldId id="917"/>
            <p14:sldId id="92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8" autoAdjust="0"/>
    <p:restoredTop sz="91253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114" y="150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B7919B4D-8577-4180-BA60-B6FAE92D6E70}"/>
    <pc:docChg chg="undo custSel modSld">
      <pc:chgData name="Marci McGuire" userId="da076b16-69e6-40ca-b632-a9ea416c9c12" providerId="ADAL" clId="{B7919B4D-8577-4180-BA60-B6FAE92D6E70}" dt="2021-03-12T15:22:26.631" v="990" actId="14100"/>
      <pc:docMkLst>
        <pc:docMk/>
      </pc:docMkLst>
      <pc:sldChg chg="modSp mod">
        <pc:chgData name="Marci McGuire" userId="da076b16-69e6-40ca-b632-a9ea416c9c12" providerId="ADAL" clId="{B7919B4D-8577-4180-BA60-B6FAE92D6E70}" dt="2021-03-10T21:01:00.594" v="4" actId="20577"/>
        <pc:sldMkLst>
          <pc:docMk/>
          <pc:sldMk cId="508722900" sldId="275"/>
        </pc:sldMkLst>
        <pc:spChg chg="mod">
          <ac:chgData name="Marci McGuire" userId="da076b16-69e6-40ca-b632-a9ea416c9c12" providerId="ADAL" clId="{B7919B4D-8577-4180-BA60-B6FAE92D6E70}" dt="2021-03-10T21:01:00.594" v="4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modSp mod">
        <pc:chgData name="Marci McGuire" userId="da076b16-69e6-40ca-b632-a9ea416c9c12" providerId="ADAL" clId="{B7919B4D-8577-4180-BA60-B6FAE92D6E70}" dt="2021-03-10T21:39:05.969" v="721" actId="20577"/>
        <pc:sldMkLst>
          <pc:docMk/>
          <pc:sldMk cId="2683071048" sldId="917"/>
        </pc:sldMkLst>
        <pc:spChg chg="mod">
          <ac:chgData name="Marci McGuire" userId="da076b16-69e6-40ca-b632-a9ea416c9c12" providerId="ADAL" clId="{B7919B4D-8577-4180-BA60-B6FAE92D6E70}" dt="2021-03-10T21:39:05.969" v="721" actId="20577"/>
          <ac:spMkLst>
            <pc:docMk/>
            <pc:sldMk cId="2683071048" sldId="917"/>
            <ac:spMk id="2" creationId="{15D61F0D-ED14-4320-99E2-8994FA0F6D09}"/>
          </ac:spMkLst>
        </pc:spChg>
        <pc:spChg chg="mod">
          <ac:chgData name="Marci McGuire" userId="da076b16-69e6-40ca-b632-a9ea416c9c12" providerId="ADAL" clId="{B7919B4D-8577-4180-BA60-B6FAE92D6E70}" dt="2021-03-10T21:38:25.690" v="713" actId="20577"/>
          <ac:spMkLst>
            <pc:docMk/>
            <pc:sldMk cId="2683071048" sldId="917"/>
            <ac:spMk id="3" creationId="{78208F45-475E-43C9-8668-FE45C6861B9C}"/>
          </ac:spMkLst>
        </pc:spChg>
      </pc:sldChg>
      <pc:sldChg chg="modSp mod">
        <pc:chgData name="Marci McGuire" userId="da076b16-69e6-40ca-b632-a9ea416c9c12" providerId="ADAL" clId="{B7919B4D-8577-4180-BA60-B6FAE92D6E70}" dt="2021-03-10T21:49:28.138" v="988" actId="20577"/>
        <pc:sldMkLst>
          <pc:docMk/>
          <pc:sldMk cId="152153718" sldId="918"/>
        </pc:sldMkLst>
        <pc:spChg chg="mod">
          <ac:chgData name="Marci McGuire" userId="da076b16-69e6-40ca-b632-a9ea416c9c12" providerId="ADAL" clId="{B7919B4D-8577-4180-BA60-B6FAE92D6E70}" dt="2021-03-10T21:49:28.138" v="988" actId="20577"/>
          <ac:spMkLst>
            <pc:docMk/>
            <pc:sldMk cId="152153718" sldId="918"/>
            <ac:spMk id="6" creationId="{B8FFFAA2-530F-DF47-BE0C-D34FDFF626A0}"/>
          </ac:spMkLst>
        </pc:spChg>
      </pc:sldChg>
      <pc:sldChg chg="modSp mod">
        <pc:chgData name="Marci McGuire" userId="da076b16-69e6-40ca-b632-a9ea416c9c12" providerId="ADAL" clId="{B7919B4D-8577-4180-BA60-B6FAE92D6E70}" dt="2021-03-10T21:30:38.662" v="499" actId="20577"/>
        <pc:sldMkLst>
          <pc:docMk/>
          <pc:sldMk cId="4146809214" sldId="919"/>
        </pc:sldMkLst>
        <pc:spChg chg="mod">
          <ac:chgData name="Marci McGuire" userId="da076b16-69e6-40ca-b632-a9ea416c9c12" providerId="ADAL" clId="{B7919B4D-8577-4180-BA60-B6FAE92D6E70}" dt="2021-03-10T21:30:38.662" v="499" actId="20577"/>
          <ac:spMkLst>
            <pc:docMk/>
            <pc:sldMk cId="4146809214" sldId="919"/>
            <ac:spMk id="3" creationId="{78208F45-475E-43C9-8668-FE45C6861B9C}"/>
          </ac:spMkLst>
        </pc:spChg>
        <pc:spChg chg="mod">
          <ac:chgData name="Marci McGuire" userId="da076b16-69e6-40ca-b632-a9ea416c9c12" providerId="ADAL" clId="{B7919B4D-8577-4180-BA60-B6FAE92D6E70}" dt="2021-03-10T21:30:07.617" v="483" actId="20577"/>
          <ac:spMkLst>
            <pc:docMk/>
            <pc:sldMk cId="4146809214" sldId="919"/>
            <ac:spMk id="14" creationId="{0258DA17-25C6-C945-8E40-012238151A18}"/>
          </ac:spMkLst>
        </pc:spChg>
      </pc:sldChg>
      <pc:sldChg chg="addSp delSp modSp mod">
        <pc:chgData name="Marci McGuire" userId="da076b16-69e6-40ca-b632-a9ea416c9c12" providerId="ADAL" clId="{B7919B4D-8577-4180-BA60-B6FAE92D6E70}" dt="2021-03-12T15:22:26.631" v="990" actId="14100"/>
        <pc:sldMkLst>
          <pc:docMk/>
          <pc:sldMk cId="3943552351" sldId="923"/>
        </pc:sldMkLst>
        <pc:spChg chg="mod">
          <ac:chgData name="Marci McGuire" userId="da076b16-69e6-40ca-b632-a9ea416c9c12" providerId="ADAL" clId="{B7919B4D-8577-4180-BA60-B6FAE92D6E70}" dt="2021-03-10T21:39:17.389" v="739" actId="20577"/>
          <ac:spMkLst>
            <pc:docMk/>
            <pc:sldMk cId="3943552351" sldId="923"/>
            <ac:spMk id="2" creationId="{15D61F0D-ED14-4320-99E2-8994FA0F6D09}"/>
          </ac:spMkLst>
        </pc:spChg>
        <pc:spChg chg="mod">
          <ac:chgData name="Marci McGuire" userId="da076b16-69e6-40ca-b632-a9ea416c9c12" providerId="ADAL" clId="{B7919B4D-8577-4180-BA60-B6FAE92D6E70}" dt="2021-03-10T21:49:12.420" v="984" actId="20577"/>
          <ac:spMkLst>
            <pc:docMk/>
            <pc:sldMk cId="3943552351" sldId="923"/>
            <ac:spMk id="3" creationId="{78208F45-475E-43C9-8668-FE45C6861B9C}"/>
          </ac:spMkLst>
        </pc:spChg>
        <pc:spChg chg="mod">
          <ac:chgData name="Marci McGuire" userId="da076b16-69e6-40ca-b632-a9ea416c9c12" providerId="ADAL" clId="{B7919B4D-8577-4180-BA60-B6FAE92D6E70}" dt="2021-03-10T21:46:39.487" v="957" actId="1037"/>
          <ac:spMkLst>
            <pc:docMk/>
            <pc:sldMk cId="3943552351" sldId="923"/>
            <ac:spMk id="14" creationId="{E1D5D373-BB51-EB48-876D-E163B1AEBF56}"/>
          </ac:spMkLst>
        </pc:spChg>
        <pc:spChg chg="mod">
          <ac:chgData name="Marci McGuire" userId="da076b16-69e6-40ca-b632-a9ea416c9c12" providerId="ADAL" clId="{B7919B4D-8577-4180-BA60-B6FAE92D6E70}" dt="2021-03-10T21:48:09.823" v="980" actId="1038"/>
          <ac:spMkLst>
            <pc:docMk/>
            <pc:sldMk cId="3943552351" sldId="923"/>
            <ac:spMk id="17" creationId="{3BE2FFE6-24C8-1D46-A402-CD24654BF51D}"/>
          </ac:spMkLst>
        </pc:spChg>
        <pc:picChg chg="mod">
          <ac:chgData name="Marci McGuire" userId="da076b16-69e6-40ca-b632-a9ea416c9c12" providerId="ADAL" clId="{B7919B4D-8577-4180-BA60-B6FAE92D6E70}" dt="2021-03-12T15:22:26.631" v="990" actId="14100"/>
          <ac:picMkLst>
            <pc:docMk/>
            <pc:sldMk cId="3943552351" sldId="923"/>
            <ac:picMk id="7" creationId="{5F423BE1-5E91-6447-BB11-763C56ECAB81}"/>
          </ac:picMkLst>
        </pc:picChg>
        <pc:picChg chg="add del mod">
          <ac:chgData name="Marci McGuire" userId="da076b16-69e6-40ca-b632-a9ea416c9c12" providerId="ADAL" clId="{B7919B4D-8577-4180-BA60-B6FAE92D6E70}" dt="2021-03-10T21:45:14.128" v="931" actId="478"/>
          <ac:picMkLst>
            <pc:docMk/>
            <pc:sldMk cId="3943552351" sldId="923"/>
            <ac:picMk id="8" creationId="{A51B1A06-2A7B-4C64-80F9-A39D0A2019FA}"/>
          </ac:picMkLst>
        </pc:picChg>
        <pc:picChg chg="add mod">
          <ac:chgData name="Marci McGuire" userId="da076b16-69e6-40ca-b632-a9ea416c9c12" providerId="ADAL" clId="{B7919B4D-8577-4180-BA60-B6FAE92D6E70}" dt="2021-03-10T21:46:35.082" v="951" actId="1037"/>
          <ac:picMkLst>
            <pc:docMk/>
            <pc:sldMk cId="3943552351" sldId="923"/>
            <ac:picMk id="10" creationId="{210020FA-1422-4E65-818B-0978A51BC5DE}"/>
          </ac:picMkLst>
        </pc:picChg>
        <pc:picChg chg="del">
          <ac:chgData name="Marci McGuire" userId="da076b16-69e6-40ca-b632-a9ea416c9c12" providerId="ADAL" clId="{B7919B4D-8577-4180-BA60-B6FAE92D6E70}" dt="2021-03-10T21:46:29.945" v="945" actId="478"/>
          <ac:picMkLst>
            <pc:docMk/>
            <pc:sldMk cId="3943552351" sldId="923"/>
            <ac:picMk id="11" creationId="{56B46513-5C76-204C-A7ED-4BD488FE6EA7}"/>
          </ac:picMkLst>
        </pc:picChg>
        <pc:picChg chg="del">
          <ac:chgData name="Marci McGuire" userId="da076b16-69e6-40ca-b632-a9ea416c9c12" providerId="ADAL" clId="{B7919B4D-8577-4180-BA60-B6FAE92D6E70}" dt="2021-03-10T21:45:45.738" v="939" actId="478"/>
          <ac:picMkLst>
            <pc:docMk/>
            <pc:sldMk cId="3943552351" sldId="923"/>
            <ac:picMk id="13" creationId="{4E212847-3CAC-EF4A-94F1-7E12CD785E2D}"/>
          </ac:picMkLst>
        </pc:picChg>
        <pc:picChg chg="add mod">
          <ac:chgData name="Marci McGuire" userId="da076b16-69e6-40ca-b632-a9ea416c9c12" providerId="ADAL" clId="{B7919B4D-8577-4180-BA60-B6FAE92D6E70}" dt="2021-03-10T21:48:26.196" v="982" actId="14100"/>
          <ac:picMkLst>
            <pc:docMk/>
            <pc:sldMk cId="3943552351" sldId="923"/>
            <ac:picMk id="15" creationId="{B9A27337-05FA-4342-AE9A-5881ECE177D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3/12/2021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week of January 18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7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March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Latest Releases: Connecting Search to Details Page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9FE50-00E5-E341-A107-EE0D03332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9" y="1516906"/>
            <a:ext cx="3165973" cy="308941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ABAB7-0D3F-3A46-84AC-C0857950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3" y="1250206"/>
            <a:ext cx="2991034" cy="34931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17D4BF5-80F3-5348-8603-3C430BDF785C}"/>
              </a:ext>
            </a:extLst>
          </p:cNvPr>
          <p:cNvSpPr/>
          <p:nvPr/>
        </p:nvSpPr>
        <p:spPr>
          <a:xfrm>
            <a:off x="4048518" y="2471889"/>
            <a:ext cx="1005509" cy="1179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Latest Releases: Search Sorting Feature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338E3-BDEE-6B46-BFED-064B6A937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2"/>
          <a:stretch/>
        </p:blipFill>
        <p:spPr>
          <a:xfrm>
            <a:off x="918603" y="1324057"/>
            <a:ext cx="4037445" cy="326333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A060C-01E7-DD44-B3A1-72E59AE9ED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/>
          <a:stretch/>
        </p:blipFill>
        <p:spPr>
          <a:xfrm>
            <a:off x="5676278" y="1220266"/>
            <a:ext cx="1756765" cy="3470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33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- Landing Page 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9308"/>
            <a:ext cx="4761781" cy="3352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b="1" dirty="0"/>
              <a:t>Notes: Metrics adjusted to show </a:t>
            </a:r>
            <a:r>
              <a:rPr lang="en-US" sz="1200" b="1" i="1" dirty="0"/>
              <a:t>unique</a:t>
            </a:r>
            <a:r>
              <a:rPr lang="en-US" sz="1200" b="1" dirty="0"/>
              <a:t> pageviews, events; exclude detail page views formerly shown as landing page visits</a:t>
            </a:r>
          </a:p>
          <a:p>
            <a:r>
              <a:rPr lang="en-US" sz="1200" b="1" dirty="0"/>
              <a:t>Unique Page Views:   </a:t>
            </a:r>
            <a:r>
              <a:rPr lang="en-US" sz="1200" dirty="0"/>
              <a:t>3% decrease since launch -- 160,543 in July to 156,207 in February.  Monthly average unique page views: 155,023, an average decrease of 0.4%.</a:t>
            </a:r>
          </a:p>
          <a:p>
            <a:pPr lvl="1"/>
            <a:r>
              <a:rPr lang="en-US" sz="1200" b="1" dirty="0"/>
              <a:t>Bounce rate: </a:t>
            </a:r>
            <a:r>
              <a:rPr lang="en-US" sz="1200" dirty="0"/>
              <a:t>18%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Unique Searches</a:t>
            </a:r>
            <a:r>
              <a:rPr lang="en-US" sz="1200" dirty="0"/>
              <a:t>:  8% decrease from January to February. 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Monthly average unique form searches: </a:t>
            </a:r>
            <a:r>
              <a:rPr lang="en-US" sz="1200" dirty="0"/>
              <a:t>85,289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200" b="1" dirty="0"/>
              <a:t>Search refinement rate: </a:t>
            </a:r>
            <a:r>
              <a:rPr lang="en-US" sz="1200" dirty="0"/>
              <a:t>51%</a:t>
            </a:r>
          </a:p>
          <a:p>
            <a:r>
              <a:rPr lang="en-US" sz="1200" b="1" dirty="0"/>
              <a:t>Top Forms Searches in February: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10-2850c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10-2850a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21-526ez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21-4138</a:t>
            </a:r>
          </a:p>
          <a:p>
            <a:pPr marL="68122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</a:rPr>
              <a:t>20-0995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Frequently used VA forms clicks:  </a:t>
            </a:r>
            <a:r>
              <a:rPr lang="en-US" sz="1200" dirty="0">
                <a:solidFill>
                  <a:schemeClr val="accent2"/>
                </a:solidFill>
              </a:rPr>
              <a:t>10,895 in February</a:t>
            </a:r>
            <a:r>
              <a:rPr lang="en-US" sz="1000" b="1" dirty="0"/>
              <a:t>	</a:t>
            </a:r>
            <a:r>
              <a:rPr lang="en-US" sz="1200" b="1" dirty="0"/>
              <a:t>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8DA17-25C6-C945-8E40-012238151A18}"/>
              </a:ext>
            </a:extLst>
          </p:cNvPr>
          <p:cNvSpPr txBox="1"/>
          <p:nvPr/>
        </p:nvSpPr>
        <p:spPr>
          <a:xfrm>
            <a:off x="2647528" y="3526646"/>
            <a:ext cx="2505911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21-22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10-10ez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10-2850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10-0885</a:t>
            </a:r>
          </a:p>
          <a:p>
            <a:pPr marL="681228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1000" dirty="0">
                <a:solidFill>
                  <a:schemeClr val="accent2"/>
                </a:solidFill>
              </a:rPr>
              <a:t>dd214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9" y="360321"/>
            <a:ext cx="2702875" cy="45438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6687"/>
            <a:ext cx="7543800" cy="7896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– Detail Pages</a:t>
            </a:r>
            <a:br>
              <a:rPr lang="en-US" dirty="0"/>
            </a:br>
            <a:r>
              <a:rPr lang="en-US" sz="1300" dirty="0"/>
              <a:t>February 2021 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167051" cy="3352800"/>
          </a:xfrm>
        </p:spPr>
        <p:txBody>
          <a:bodyPr>
            <a:noAutofit/>
          </a:bodyPr>
          <a:lstStyle/>
          <a:p>
            <a:r>
              <a:rPr lang="en-US" sz="1400" b="1" dirty="0"/>
              <a:t>Note: Metrics adjusted to show </a:t>
            </a:r>
            <a:r>
              <a:rPr lang="en-US" sz="1400" b="1" i="1" dirty="0"/>
              <a:t>unique</a:t>
            </a:r>
            <a:r>
              <a:rPr lang="en-US" sz="1400" b="1" dirty="0"/>
              <a:t> views and events vs. </a:t>
            </a:r>
            <a:r>
              <a:rPr lang="en-US" sz="1400" b="1" i="1" dirty="0"/>
              <a:t>total</a:t>
            </a:r>
            <a:r>
              <a:rPr lang="en-US" sz="1400" b="1" dirty="0"/>
              <a:t> views and events</a:t>
            </a:r>
          </a:p>
          <a:p>
            <a:r>
              <a:rPr lang="en-US" sz="1400" b="1" dirty="0"/>
              <a:t>Total Unique Page Views:</a:t>
            </a:r>
            <a:r>
              <a:rPr lang="en-US" sz="1400" dirty="0"/>
              <a:t>  Rose 14% to 172,000  from January to February.</a:t>
            </a:r>
          </a:p>
          <a:p>
            <a:r>
              <a:rPr lang="en-US" sz="1400" b="1" dirty="0"/>
              <a:t>Top 5 PDF Downloads from Detail Pages:</a:t>
            </a:r>
          </a:p>
          <a:p>
            <a:pPr lvl="1"/>
            <a:r>
              <a:rPr lang="en-US" sz="1400" dirty="0"/>
              <a:t>21-4138 (9,702)</a:t>
            </a:r>
          </a:p>
          <a:p>
            <a:pPr lvl="1"/>
            <a:r>
              <a:rPr lang="en-US" sz="1400" dirty="0"/>
              <a:t>10-5345 (6,548)</a:t>
            </a:r>
          </a:p>
          <a:p>
            <a:pPr lvl="1"/>
            <a:r>
              <a:rPr lang="en-US" sz="1400" dirty="0"/>
              <a:t>20-0995 (6,383)</a:t>
            </a:r>
          </a:p>
          <a:p>
            <a:pPr lvl="1"/>
            <a:r>
              <a:rPr lang="en-US" sz="1400" dirty="0"/>
              <a:t>10-10172 (5,026)</a:t>
            </a:r>
          </a:p>
          <a:p>
            <a:pPr lvl="1"/>
            <a:r>
              <a:rPr lang="en-US" sz="1400" dirty="0"/>
              <a:t>21-526EZ (4,808)</a:t>
            </a:r>
          </a:p>
          <a:p>
            <a:pPr lvl="1"/>
            <a:endParaRPr lang="en-US" sz="1400" dirty="0"/>
          </a:p>
          <a:p>
            <a:endParaRPr lang="en-US" sz="1400" dirty="0"/>
          </a:p>
          <a:p>
            <a:pPr marL="338328" lvl="1" indent="0">
              <a:buNone/>
            </a:pPr>
            <a:endParaRPr lang="en-US" sz="1400" b="1" dirty="0"/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545C9D-09D5-4840-A1D6-35E00027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3" y="514350"/>
            <a:ext cx="3942974" cy="406003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Metrics: Key Actions &amp; Drivers</a:t>
            </a:r>
            <a:br>
              <a:rPr lang="en-US" dirty="0"/>
            </a:br>
            <a:r>
              <a:rPr lang="en-US" sz="1600" dirty="0"/>
              <a:t>February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5" y="1179936"/>
            <a:ext cx="4761781" cy="3352800"/>
          </a:xfrm>
        </p:spPr>
        <p:txBody>
          <a:bodyPr>
            <a:noAutofit/>
          </a:bodyPr>
          <a:lstStyle/>
          <a:p>
            <a:r>
              <a:rPr lang="en-US" sz="1200" b="1" dirty="0"/>
              <a:t>Total VA Form PDF Downloads:  190,389 (3% decrease from Jan)</a:t>
            </a:r>
          </a:p>
          <a:p>
            <a:pPr lvl="1"/>
            <a:r>
              <a:rPr lang="en-US" sz="1200" dirty="0"/>
              <a:t>Landing Page:  62,065 (27.61% decrease)</a:t>
            </a:r>
          </a:p>
          <a:p>
            <a:pPr lvl="1"/>
            <a:r>
              <a:rPr lang="en-US" sz="1200" dirty="0"/>
              <a:t>Details Pages: 119,318 (16.33% increase)</a:t>
            </a:r>
          </a:p>
          <a:p>
            <a:r>
              <a:rPr lang="en-US" sz="1200" b="1" dirty="0"/>
              <a:t>Total Online Tool Clicks</a:t>
            </a:r>
            <a:r>
              <a:rPr lang="en-US" sz="1200" dirty="0"/>
              <a:t>:</a:t>
            </a:r>
            <a:r>
              <a:rPr lang="en-US" sz="1200" b="1" dirty="0"/>
              <a:t> 9,720</a:t>
            </a:r>
          </a:p>
          <a:p>
            <a:pPr lvl="1"/>
            <a:r>
              <a:rPr lang="en-US" sz="1200" dirty="0"/>
              <a:t>Landing Page: 3,457 (182% increase)</a:t>
            </a:r>
          </a:p>
          <a:p>
            <a:pPr lvl="1"/>
            <a:r>
              <a:rPr lang="en-US" sz="1200" dirty="0"/>
              <a:t>Details Pages: 12,150 (41.67% increase)</a:t>
            </a:r>
          </a:p>
          <a:p>
            <a:r>
              <a:rPr lang="en-US" sz="1200" b="1" dirty="0"/>
              <a:t>Top Sources of Traffic 	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18C40-F456-2445-A8DC-835B96433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6"/>
          <a:stretch/>
        </p:blipFill>
        <p:spPr>
          <a:xfrm>
            <a:off x="5432146" y="764060"/>
            <a:ext cx="2568854" cy="317774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23BE1-5E91-6447-BB11-763C56ECA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31" y="1939834"/>
            <a:ext cx="2745910" cy="282742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D5D373-BB51-EB48-876D-E163B1AEBF56}"/>
              </a:ext>
            </a:extLst>
          </p:cNvPr>
          <p:cNvSpPr txBox="1"/>
          <p:nvPr/>
        </p:nvSpPr>
        <p:spPr>
          <a:xfrm>
            <a:off x="370988" y="3365080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2FFE6-24C8-1D46-A402-CD24654BF51D}"/>
              </a:ext>
            </a:extLst>
          </p:cNvPr>
          <p:cNvSpPr txBox="1"/>
          <p:nvPr/>
        </p:nvSpPr>
        <p:spPr>
          <a:xfrm>
            <a:off x="2743049" y="3373273"/>
            <a:ext cx="110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Details Pages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0020FA-1422-4E65-818B-0978A51B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33" y="3578324"/>
            <a:ext cx="2239921" cy="103978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A27337-05FA-4342-AE9A-5881ECE17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132" y="3578324"/>
            <a:ext cx="2322468" cy="10574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35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Team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FFAA2-530F-DF47-BE0C-D34FDFF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5466522" cy="3255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Q1/Q2 2021</a:t>
            </a:r>
          </a:p>
          <a:p>
            <a:pPr lvl="1"/>
            <a:r>
              <a:rPr lang="en-US" dirty="0"/>
              <a:t>Improving Search experience </a:t>
            </a:r>
          </a:p>
          <a:p>
            <a:pPr lvl="1"/>
            <a:r>
              <a:rPr lang="en-US" dirty="0"/>
              <a:t>Discovery for VA forms management Proof of Concept (POC)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 to encourage veterans to self-serve and speed time to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22036</TotalTime>
  <Words>365</Words>
  <Application>Microsoft Office PowerPoint</Application>
  <PresentationFormat>On-screen Show (16:9)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Source Sans Pro Regular</vt:lpstr>
      <vt:lpstr>DSVA Template</vt:lpstr>
      <vt:lpstr>PowerPoint Presentation</vt:lpstr>
      <vt:lpstr>Latest Releases: Connecting Search to Details Page</vt:lpstr>
      <vt:lpstr>Latest Releases: Search Sorting Feature</vt:lpstr>
      <vt:lpstr>Metrics - Landing Page </vt:lpstr>
      <vt:lpstr>Metrics – Detail Pages February 2021  </vt:lpstr>
      <vt:lpstr>Metrics: Key Actions &amp; Drivers February 2021</vt:lpstr>
      <vt:lpstr>Product Team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1097</cp:revision>
  <cp:lastPrinted>2019-09-23T13:38:55Z</cp:lastPrinted>
  <dcterms:created xsi:type="dcterms:W3CDTF">2018-05-15T00:48:14Z</dcterms:created>
  <dcterms:modified xsi:type="dcterms:W3CDTF">2021-03-12T15:22:37Z</dcterms:modified>
</cp:coreProperties>
</file>