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68" r:id="rId5"/>
    <p:sldId id="345" r:id="rId6"/>
    <p:sldId id="346" r:id="rId7"/>
    <p:sldId id="347" r:id="rId8"/>
    <p:sldId id="348" r:id="rId9"/>
    <p:sldId id="352" r:id="rId10"/>
    <p:sldId id="349" r:id="rId11"/>
    <p:sldId id="350" r:id="rId12"/>
    <p:sldId id="356" r:id="rId13"/>
    <p:sldId id="353" r:id="rId14"/>
    <p:sldId id="354" r:id="rId15"/>
    <p:sldId id="355" r:id="rId16"/>
    <p:sldId id="357" r:id="rId17"/>
    <p:sldId id="3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0"/>
    <p:restoredTop sz="77809" autoAdjust="0"/>
  </p:normalViewPr>
  <p:slideViewPr>
    <p:cSldViewPr snapToGrid="0" snapToObjects="1">
      <p:cViewPr varScale="1">
        <p:scale>
          <a:sx n="90" d="100"/>
          <a:sy n="90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2D3FB-10A4-DF42-8E2F-55D9E4A5DDAB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93F8F-CBF8-C04F-9D4D-B49A3E39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93F8F-CBF8-C04F-9D4D-B49A3E393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0BD9-037B-5D4E-BFAA-2D0B34491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C4BEB-F6CC-C84E-BE95-B8E5CF839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CBDB-4F5A-0244-9BAE-55E64872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0E4C-5207-074E-A859-007D3BD1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10FD-93AC-D14F-B6FD-6CDFB294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3FD5-CB59-264C-BE59-C4829C23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E7554-04E1-AE4A-AA60-A7A7DEBB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4D96-1276-F840-90FA-D6BEA573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11B8-138B-1A4B-852A-8EDDF4DD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96D8-FAD2-B347-A80F-51FB24E5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57B9B-EBA5-3342-AADC-0B3BCC7C5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41AF8-A616-AF4B-9B47-45D838BE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D052E-69E4-B040-A1A8-DCEB0A77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BBA0-C7A2-3549-A1A8-7A38B9E3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F33B-CE82-9F43-83BE-546B9809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9" y="1"/>
            <a:ext cx="12185902" cy="6857999"/>
          </a:xfrm>
          <a:prstGeom prst="rect">
            <a:avLst/>
          </a:prstGeom>
        </p:spPr>
      </p:pic>
      <p:pic>
        <p:nvPicPr>
          <p:cNvPr id="15" name="VA logo" descr="Logo and seal for the U.S. Department of Veterans Affairs, Office of Information and Technology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26" y="5690438"/>
            <a:ext cx="3374138" cy="660157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3251911" y="1931133"/>
            <a:ext cx="5806727" cy="858806"/>
          </a:xfrm>
        </p:spPr>
        <p:txBody>
          <a:bodyPr anchor="t">
            <a:noAutofit/>
          </a:bodyPr>
          <a:lstStyle>
            <a:lvl1pPr>
              <a:defRPr sz="3000" b="1" i="0" cap="all" baseline="0">
                <a:solidFill>
                  <a:srgbClr val="17559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3252758" y="2831008"/>
            <a:ext cx="5806017" cy="374904"/>
          </a:xfrm>
        </p:spPr>
        <p:txBody>
          <a:bodyPr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 of Presenter</a:t>
            </a:r>
          </a:p>
        </p:txBody>
      </p:sp>
      <p:sp>
        <p:nvSpPr>
          <p:cNvPr id="18" name="Title of 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3252757" y="3254748"/>
            <a:ext cx="3182112" cy="393192"/>
          </a:xfrm>
        </p:spPr>
        <p:txBody>
          <a:bodyPr>
            <a:noAutofit/>
          </a:bodyPr>
          <a:lstStyle>
            <a:lvl1pPr marL="0" indent="0">
              <a:buNone/>
              <a:defRPr lang="en-US" sz="2200" i="1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Title of Presenter</a:t>
            </a:r>
          </a:p>
        </p:txBody>
      </p:sp>
      <p:sp>
        <p:nvSpPr>
          <p:cNvPr id="22" name="Presenter's Organiz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252758" y="3714953"/>
            <a:ext cx="5806017" cy="439738"/>
          </a:xfrm>
        </p:spPr>
        <p:txBody>
          <a:bodyPr>
            <a:noAutofit/>
          </a:bodyPr>
          <a:lstStyle>
            <a:lvl1pPr marL="0" indent="0">
              <a:buNone/>
              <a:defRPr lang="en-US" sz="2200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Presenter’s Organization</a:t>
            </a:r>
          </a:p>
        </p:txBody>
      </p:sp>
      <p:sp>
        <p:nvSpPr>
          <p:cNvPr id="27" name="Audience Name"/>
          <p:cNvSpPr>
            <a:spLocks noGrp="1"/>
          </p:cNvSpPr>
          <p:nvPr>
            <p:ph type="body" sz="quarter" idx="13" hasCustomPrompt="1"/>
          </p:nvPr>
        </p:nvSpPr>
        <p:spPr>
          <a:xfrm>
            <a:off x="3252757" y="4276351"/>
            <a:ext cx="3974592" cy="2468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Audience Name</a:t>
            </a:r>
          </a:p>
        </p:txBody>
      </p:sp>
      <p:sp>
        <p:nvSpPr>
          <p:cNvPr id="29" name="Month Day, YYYY"/>
          <p:cNvSpPr>
            <a:spLocks noGrp="1"/>
          </p:cNvSpPr>
          <p:nvPr>
            <p:ph type="body" sz="quarter" idx="14" hasCustomPrompt="1"/>
          </p:nvPr>
        </p:nvSpPr>
        <p:spPr>
          <a:xfrm>
            <a:off x="3252758" y="4560951"/>
            <a:ext cx="3985684" cy="265176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Month Day, YYYY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55E1-2795-BB42-8B2E-3B937E681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51200" y="5130800"/>
            <a:ext cx="3976688" cy="4397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0190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BD19F-01B4-594B-B087-BA66ABCC730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85902" cy="6857999"/>
          </a:xfrm>
          <a:prstGeom prst="rect">
            <a:avLst/>
          </a:prstGeom>
        </p:spPr>
      </p:pic>
      <p:pic>
        <p:nvPicPr>
          <p:cNvPr id="15" name="VA logo" descr="Logo and seal for the U.S. Department of Veterans Affairs, Office of Information and Technology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26" y="5690438"/>
            <a:ext cx="3374138" cy="660157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3251200" y="2570193"/>
            <a:ext cx="5806727" cy="439738"/>
          </a:xfrm>
        </p:spPr>
        <p:txBody>
          <a:bodyPr anchor="t">
            <a:noAutofit/>
          </a:bodyPr>
          <a:lstStyle>
            <a:lvl1pPr>
              <a:defRPr sz="3000" b="1" i="0" cap="none" baseline="0">
                <a:solidFill>
                  <a:srgbClr val="17559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55E1-2795-BB42-8B2E-3B937E681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51200" y="5130800"/>
            <a:ext cx="3976688" cy="4397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5885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417319"/>
            <a:ext cx="10515600" cy="4464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			     Office of Information and Technology</a:t>
            </a:r>
          </a:p>
        </p:txBody>
      </p:sp>
      <p:pic>
        <p:nvPicPr>
          <p:cNvPr id="9" name="Foot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C5DB-1E4A-884E-B2A2-F96E62C6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CF16-3BDA-C947-B337-9DEE8D35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8A6F-B24E-B84D-8967-BAD5ED1D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7B55-4E59-B043-A98D-73482A9E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E2B8-F08D-7D42-8EB4-9AC9B391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083E-25C8-9A49-A1FF-D7ED849C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EE30-E6FF-134F-A0E2-39EE4CEEE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8A3C-BD24-284E-96E6-BCB7466A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EBCC-7E49-5449-9004-6520A680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D3C05-E2F5-B041-958F-8449E3A5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944B-D7F4-E248-8745-6BDC7193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991A-0364-F047-9158-28A7C7DD1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898B8-5A0A-A84B-98E7-B7C523AC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B1796-28D6-FB4D-8AB3-360E8488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2AA7-33FF-1346-AD82-78D7F831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25F23-0D65-4D4A-8B2C-087597E3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0808-198F-B64F-BBBA-9465A51A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0CD45-F08A-524E-BF2F-66B2DDB42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9079F-0BEA-0849-8D57-4F621EDB2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47EE7-EDE9-6746-A9EA-FC0FED448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F21F3-F33F-6E4A-9B90-932F142EE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9772E-B7A3-F949-A355-F31DB445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65062-B3F3-724E-981A-7AB0AE7A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42A37-76BD-154A-AFDF-EAE151F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A145-8B26-A844-BDDC-9A39A303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9F2DD-1C30-1743-B4C9-3588F8D1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939A6-EAFF-0B4C-9DA1-6E2E6FB8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857C0-B197-5347-8EEA-271C8FD0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20A52-DC14-C047-8538-B962012B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C9053-26B7-DF4B-8574-59B45CD8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0FB2-15BE-5047-8877-A91FCDEC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ADD6-61C9-C543-BA37-91675422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A619-ACDA-2F4B-8A9F-74AE9ED2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551CB-AE94-A647-BEF5-EA38F391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351EA-389D-2F4E-A45D-B0C12DC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3D36-CC5D-6A45-8C73-1FD402AC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5F80-5FC2-DF4B-9DD3-E6413FD3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686A-5262-334F-B8F0-FF405D5F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0B1A7-F73F-A24D-8EF2-C03DD0568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B0597-4665-9F4E-AB8B-B13BD3F6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E84F-D8A5-774F-ACF1-A4D20200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FD58-A933-2448-8B65-1732CB32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4617-9017-594B-81DA-FE1E42C2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35D51-5C5A-0F47-9455-A6080DC7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B94F-0F02-FF43-B504-AA1B9543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D269-E9FC-E340-9F3E-46D6452CF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1CCD-3D50-7D46-B4E9-0A7AEDBEC2F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C170-BC97-324B-98EE-E57B9FBD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C538-7B8B-A443-BDE0-64B3A6277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A763-112E-B742-8439-9B05E17D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BACE-0B93-5845-810C-7E677EB2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199" y="2071912"/>
            <a:ext cx="8436303" cy="709510"/>
          </a:xfrm>
        </p:spPr>
        <p:txBody>
          <a:bodyPr/>
          <a:lstStyle/>
          <a:p>
            <a:r>
              <a:rPr lang="en-US" sz="4400" cap="none" dirty="0"/>
              <a:t>1010CG submission options</a:t>
            </a:r>
            <a:endParaRPr lang="en-US" sz="3200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84AB12-D1BF-A94B-B3CB-61D4736A4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2248" y="3774505"/>
            <a:ext cx="3974592" cy="2715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Office of the Chief Technology Officer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1D8D1-0B3A-BF4D-8A9E-2B416C8BA0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1200" y="4076578"/>
            <a:ext cx="3985684" cy="2916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July 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C0262C-482C-0D40-A216-D70A9B2861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7721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83E-A49B-A049-8573-F80C6B97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2805387"/>
            <a:ext cx="11344275" cy="12472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Option 2: </a:t>
            </a:r>
            <a:r>
              <a:rPr lang="en-US" sz="3600" b="1" dirty="0"/>
              <a:t>Communicate submission outcome from MuleSoft</a:t>
            </a:r>
          </a:p>
        </p:txBody>
      </p:sp>
    </p:spTree>
    <p:extLst>
      <p:ext uri="{BB962C8B-B14F-4D97-AF65-F5344CB8AC3E}">
        <p14:creationId xmlns:p14="http://schemas.microsoft.com/office/powerpoint/2010/main" val="411294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83E-A49B-A049-8573-F80C6B97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531"/>
            <a:ext cx="10515600" cy="12472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Communicate submission outcome from MuleSoft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F203-170F-0D42-B746-BD34BAD764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840656" cy="4191316"/>
          </a:xfrm>
        </p:spPr>
        <p:txBody>
          <a:bodyPr>
            <a:normAutofit/>
          </a:bodyPr>
          <a:lstStyle/>
          <a:p>
            <a:r>
              <a:rPr lang="en-US" sz="3200" dirty="0">
                <a:sym typeface="Wingdings" pitchFamily="2" charset="2"/>
              </a:rPr>
              <a:t>New, differential messaging based on MuleSoft outcome</a:t>
            </a:r>
          </a:p>
          <a:p>
            <a:r>
              <a:rPr lang="en-US" sz="3200" dirty="0">
                <a:sym typeface="Wingdings" pitchFamily="2" charset="2"/>
              </a:rPr>
              <a:t>Message is based on response received from MuleSoft</a:t>
            </a:r>
          </a:p>
          <a:p>
            <a:pPr lvl="1"/>
            <a:r>
              <a:rPr lang="en-US" sz="2800" dirty="0">
                <a:sym typeface="Wingdings" pitchFamily="2" charset="2"/>
              </a:rPr>
              <a:t>If MS creates CARMA case on first try, “success” message</a:t>
            </a:r>
          </a:p>
          <a:p>
            <a:pPr lvl="1"/>
            <a:r>
              <a:rPr lang="en-US" sz="2800" dirty="0">
                <a:sym typeface="Wingdings" pitchFamily="2" charset="2"/>
              </a:rPr>
              <a:t>IF CARMA fails on first try, “additional time needed” message</a:t>
            </a:r>
          </a:p>
          <a:p>
            <a:r>
              <a:rPr lang="en-US" sz="3200" i="1" dirty="0">
                <a:sym typeface="Wingdings" pitchFamily="2" charset="2"/>
              </a:rPr>
              <a:t>In addition</a:t>
            </a:r>
            <a:r>
              <a:rPr lang="en-US" sz="3200" dirty="0">
                <a:sym typeface="Wingdings" pitchFamily="2" charset="2"/>
              </a:rPr>
              <a:t> to existing messaging based on vets-</a:t>
            </a:r>
            <a:r>
              <a:rPr lang="en-US" sz="3200" dirty="0" err="1">
                <a:sym typeface="Wingdings" pitchFamily="2" charset="2"/>
              </a:rPr>
              <a:t>api</a:t>
            </a:r>
            <a:r>
              <a:rPr lang="en-US" sz="3200" dirty="0">
                <a:sym typeface="Wingdings" pitchFamily="2" charset="2"/>
              </a:rPr>
              <a:t> response</a:t>
            </a:r>
          </a:p>
          <a:p>
            <a:pPr lvl="1"/>
            <a:r>
              <a:rPr lang="en-US" sz="2800" dirty="0">
                <a:sym typeface="Wingdings" pitchFamily="2" charset="2"/>
              </a:rPr>
              <a:t>e.g., failure to reach MS  “download PDF and mail”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10DEE-4F2D-1C43-9B52-569F6F589FAC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Option 2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1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10DEE-4F2D-1C43-9B52-569F6F589FAC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Option 2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0C20D97-7D23-4DC4-96B5-B15E9E867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"/>
          <a:stretch/>
        </p:blipFill>
        <p:spPr>
          <a:xfrm>
            <a:off x="3925003" y="443463"/>
            <a:ext cx="4847522" cy="59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2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10DEE-4F2D-1C43-9B52-569F6F589FAC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Option 2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0C20D97-7D23-4DC4-96B5-B15E9E867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"/>
          <a:stretch/>
        </p:blipFill>
        <p:spPr>
          <a:xfrm>
            <a:off x="3925003" y="443463"/>
            <a:ext cx="4847522" cy="59523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E9107E-6020-762C-0D0B-F191732BB536}"/>
              </a:ext>
            </a:extLst>
          </p:cNvPr>
          <p:cNvSpPr/>
          <p:nvPr/>
        </p:nvSpPr>
        <p:spPr>
          <a:xfrm>
            <a:off x="3543299" y="477070"/>
            <a:ext cx="5400676" cy="5952305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BDC05-BC40-566D-4904-8954F5D8CD77}"/>
              </a:ext>
            </a:extLst>
          </p:cNvPr>
          <p:cNvSpPr txBox="1"/>
          <p:nvPr/>
        </p:nvSpPr>
        <p:spPr>
          <a:xfrm>
            <a:off x="0" y="2991557"/>
            <a:ext cx="187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Failures here impact user experience</a:t>
            </a:r>
          </a:p>
        </p:txBody>
      </p:sp>
      <p:cxnSp>
        <p:nvCxnSpPr>
          <p:cNvPr id="13" name="Elbow Connector 6">
            <a:extLst>
              <a:ext uri="{FF2B5EF4-FFF2-40B4-BE49-F238E27FC236}">
                <a16:creationId xmlns:a16="http://schemas.microsoft.com/office/drawing/2014/main" id="{6AC67643-7B4D-93AB-AE86-78D657AF44A2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1878733" y="3453222"/>
            <a:ext cx="16645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5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83E-A49B-A049-8573-F80C6B97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531"/>
            <a:ext cx="10515600" cy="12472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F203-170F-0D42-B746-BD34BAD764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840656" cy="4191316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Update current messaging to make it further clear that submission status might not be immediately available from contact center</a:t>
            </a:r>
          </a:p>
          <a:p>
            <a:r>
              <a:rPr lang="en-US" sz="2800" dirty="0">
                <a:sym typeface="Wingdings" pitchFamily="2" charset="2"/>
              </a:rPr>
              <a:t>Base </a:t>
            </a:r>
            <a:r>
              <a:rPr lang="en-US" dirty="0">
                <a:sym typeface="Wingdings" pitchFamily="2" charset="2"/>
              </a:rPr>
              <a:t>message on vets-</a:t>
            </a:r>
            <a:r>
              <a:rPr lang="en-US" dirty="0" err="1">
                <a:sym typeface="Wingdings" pitchFamily="2" charset="2"/>
              </a:rPr>
              <a:t>api</a:t>
            </a:r>
            <a:r>
              <a:rPr lang="en-US" dirty="0">
                <a:sym typeface="Wingdings" pitchFamily="2" charset="2"/>
              </a:rPr>
              <a:t> outcome to shield user from downstream issues</a:t>
            </a:r>
          </a:p>
          <a:p>
            <a:r>
              <a:rPr lang="en-US" dirty="0">
                <a:sym typeface="Wingdings" pitchFamily="2" charset="2"/>
              </a:rPr>
              <a:t>Implement MuleSoft queue as planned</a:t>
            </a:r>
          </a:p>
          <a:p>
            <a:r>
              <a:rPr lang="en-US" dirty="0">
                <a:sym typeface="Wingdings" pitchFamily="2" charset="2"/>
              </a:rPr>
              <a:t>Implement single payload from vets-</a:t>
            </a:r>
            <a:r>
              <a:rPr lang="en-US" dirty="0" err="1">
                <a:sym typeface="Wingdings" pitchFamily="2" charset="2"/>
              </a:rPr>
              <a:t>api</a:t>
            </a:r>
            <a:r>
              <a:rPr lang="en-US" dirty="0">
                <a:sym typeface="Wingdings" pitchFamily="2" charset="2"/>
              </a:rPr>
              <a:t> to MuleSoft, executed asynchronously by vets-</a:t>
            </a:r>
            <a:r>
              <a:rPr lang="en-US" dirty="0" err="1">
                <a:sym typeface="Wingdings" pitchFamily="2" charset="2"/>
              </a:rPr>
              <a:t>api</a:t>
            </a:r>
            <a:r>
              <a:rPr lang="en-US" dirty="0">
                <a:sym typeface="Wingdings" pitchFamily="2" charset="2"/>
              </a:rPr>
              <a:t> worker</a:t>
            </a:r>
          </a:p>
          <a:p>
            <a:pPr marL="0" indent="0">
              <a:buNone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10DEE-4F2D-1C43-9B52-569F6F589FAC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Recommendation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83E-A49B-A049-8573-F80C6B97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531"/>
            <a:ext cx="10515600" cy="12472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F203-170F-0D42-B746-BD34BAD764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840656" cy="4191316"/>
          </a:xfrm>
        </p:spPr>
        <p:txBody>
          <a:bodyPr>
            <a:normAutofit/>
          </a:bodyPr>
          <a:lstStyle/>
          <a:p>
            <a:r>
              <a:rPr lang="en-US" sz="3200" dirty="0">
                <a:sym typeface="Wingdings" pitchFamily="2" charset="2"/>
              </a:rPr>
              <a:t>Objectives:</a:t>
            </a:r>
          </a:p>
          <a:p>
            <a:pPr lvl="1"/>
            <a:r>
              <a:rPr lang="en-US" sz="2800" dirty="0">
                <a:sym typeface="Wingdings" pitchFamily="2" charset="2"/>
              </a:rPr>
              <a:t>Provide users with accurate and useful messaging</a:t>
            </a:r>
          </a:p>
          <a:p>
            <a:pPr lvl="1"/>
            <a:r>
              <a:rPr lang="en-US" sz="2800" dirty="0">
                <a:sym typeface="Wingdings" pitchFamily="2" charset="2"/>
              </a:rPr>
              <a:t>Increase form submissions success rate</a:t>
            </a:r>
          </a:p>
          <a:p>
            <a:r>
              <a:rPr lang="en-US" sz="3200" dirty="0">
                <a:sym typeface="Wingdings" pitchFamily="2" charset="2"/>
              </a:rPr>
              <a:t>Significant increase in submission volume expected &gt;= 10/1</a:t>
            </a:r>
          </a:p>
          <a:p>
            <a:r>
              <a:rPr lang="en-US" sz="3200" dirty="0">
                <a:sym typeface="Wingdings" pitchFamily="2" charset="2"/>
              </a:rPr>
              <a:t>High profile program with specific sensitivities around benefits and status of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10DEE-4F2D-1C43-9B52-569F6F589FAC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</a:p>
        </p:txBody>
      </p:sp>
    </p:spTree>
    <p:extLst>
      <p:ext uri="{BB962C8B-B14F-4D97-AF65-F5344CB8AC3E}">
        <p14:creationId xmlns:p14="http://schemas.microsoft.com/office/powerpoint/2010/main" val="40622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83E-A49B-A049-8573-F80C6B97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531"/>
            <a:ext cx="10515600" cy="12472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Current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10DEE-4F2D-1C43-9B52-569F6F589FAC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5B5BA3-6885-0D36-1C26-ECABED7071A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948448" cy="393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ym typeface="Wingdings" pitchFamily="2" charset="2"/>
              </a:rPr>
              <a:t>On submit:</a:t>
            </a:r>
          </a:p>
          <a:p>
            <a:pPr lvl="1"/>
            <a:r>
              <a:rPr lang="en-US" sz="2800" dirty="0">
                <a:sym typeface="Wingdings" pitchFamily="2" charset="2"/>
              </a:rPr>
              <a:t>If 2xx is received from MuleSoft, success message.</a:t>
            </a:r>
          </a:p>
          <a:p>
            <a:pPr lvl="1"/>
            <a:r>
              <a:rPr lang="en-US" sz="2800" dirty="0">
                <a:sym typeface="Wingdings" pitchFamily="2" charset="2"/>
              </a:rPr>
              <a:t>If non-2xx is received from MuleSoft, failure message and option to download PDF for manual submission.</a:t>
            </a:r>
          </a:p>
          <a:p>
            <a:pPr marL="0" indent="0">
              <a:buNone/>
            </a:pPr>
            <a:endParaRPr lang="en-US" sz="3200" dirty="0">
              <a:sym typeface="Wingdings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C8640-3C93-494C-C066-6AC221E4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39" y="1481137"/>
            <a:ext cx="3098711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66F7767-8786-FEC9-A500-EFF60DF0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07" y="419958"/>
            <a:ext cx="5058985" cy="60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6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83E-A49B-A049-8573-F80C6B97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531"/>
            <a:ext cx="10515600" cy="12472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F203-170F-0D42-B746-BD34BAD764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840656" cy="4191316"/>
          </a:xfrm>
        </p:spPr>
        <p:txBody>
          <a:bodyPr>
            <a:normAutofit/>
          </a:bodyPr>
          <a:lstStyle/>
          <a:p>
            <a:r>
              <a:rPr lang="en-US" sz="3200" dirty="0">
                <a:sym typeface="Wingdings" pitchFamily="2" charset="2"/>
              </a:rPr>
              <a:t>Option 1: Communicate submission outcome from vets-</a:t>
            </a:r>
            <a:r>
              <a:rPr lang="en-US" sz="3200" dirty="0" err="1">
                <a:sym typeface="Wingdings" pitchFamily="2" charset="2"/>
              </a:rPr>
              <a:t>api</a:t>
            </a:r>
            <a:endParaRPr lang="en-US" sz="3200" dirty="0">
              <a:sym typeface="Wingdings" pitchFamily="2" charset="2"/>
            </a:endParaRPr>
          </a:p>
          <a:p>
            <a:r>
              <a:rPr lang="en-US" sz="3200" dirty="0">
                <a:sym typeface="Wingdings" pitchFamily="2" charset="2"/>
              </a:rPr>
              <a:t>Option 2: Communicate submission outcome from MuleSoft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10DEE-4F2D-1C43-9B52-569F6F589FAC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</a:p>
        </p:txBody>
      </p:sp>
    </p:spTree>
    <p:extLst>
      <p:ext uri="{BB962C8B-B14F-4D97-AF65-F5344CB8AC3E}">
        <p14:creationId xmlns:p14="http://schemas.microsoft.com/office/powerpoint/2010/main" val="30460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83E-A49B-A049-8573-F80C6B97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2805387"/>
            <a:ext cx="11344275" cy="12472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Option 1: </a:t>
            </a:r>
            <a:r>
              <a:rPr lang="en-US" sz="3600" b="1" dirty="0"/>
              <a:t>Communicate submission outcome from vets-</a:t>
            </a:r>
            <a:r>
              <a:rPr lang="en-US" sz="3600" b="1" dirty="0" err="1"/>
              <a:t>api</a:t>
            </a:r>
            <a:r>
              <a:rPr lang="en-US" sz="36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57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83E-A49B-A049-8573-F80C6B97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531"/>
            <a:ext cx="10515600" cy="12472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Communicate submission outcome from vets-</a:t>
            </a:r>
            <a:r>
              <a:rPr lang="en-US" sz="3600" b="1" dirty="0" err="1">
                <a:latin typeface="+mn-lt"/>
              </a:rPr>
              <a:t>api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F203-170F-0D42-B746-BD34BAD764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840656" cy="4191316"/>
          </a:xfrm>
        </p:spPr>
        <p:txBody>
          <a:bodyPr>
            <a:normAutofit/>
          </a:bodyPr>
          <a:lstStyle/>
          <a:p>
            <a:r>
              <a:rPr lang="en-US" sz="3200" dirty="0">
                <a:sym typeface="Wingdings" pitchFamily="2" charset="2"/>
              </a:rPr>
              <a:t>Retain current messaging, but change basis for messaging</a:t>
            </a:r>
          </a:p>
          <a:p>
            <a:r>
              <a:rPr lang="en-US" sz="3200" dirty="0">
                <a:sym typeface="Wingdings" pitchFamily="2" charset="2"/>
              </a:rPr>
              <a:t>Message based on response received from vets-</a:t>
            </a:r>
            <a:r>
              <a:rPr lang="en-US" sz="3200" dirty="0" err="1">
                <a:sym typeface="Wingdings" pitchFamily="2" charset="2"/>
              </a:rPr>
              <a:t>api</a:t>
            </a:r>
            <a:endParaRPr lang="en-US" sz="3200" dirty="0">
              <a:sym typeface="Wingdings" pitchFamily="2" charset="2"/>
            </a:endParaRPr>
          </a:p>
          <a:p>
            <a:pPr lvl="1"/>
            <a:r>
              <a:rPr lang="en-US" sz="2800" dirty="0">
                <a:sym typeface="Wingdings" pitchFamily="2" charset="2"/>
              </a:rPr>
              <a:t>If form is received, validated, stored, and processed by vets-</a:t>
            </a:r>
            <a:r>
              <a:rPr lang="en-US" sz="2800" dirty="0" err="1">
                <a:sym typeface="Wingdings" pitchFamily="2" charset="2"/>
              </a:rPr>
              <a:t>api</a:t>
            </a:r>
            <a:r>
              <a:rPr lang="en-US" sz="2800" dirty="0">
                <a:sym typeface="Wingdings" pitchFamily="2" charset="2"/>
              </a:rPr>
              <a:t>, message is “submission successful”</a:t>
            </a:r>
          </a:p>
          <a:p>
            <a:pPr lvl="1"/>
            <a:r>
              <a:rPr lang="en-US" sz="2800" dirty="0">
                <a:sym typeface="Wingdings" pitchFamily="2" charset="2"/>
              </a:rPr>
              <a:t>If form is not received, validated, stored, or processed by vets-</a:t>
            </a:r>
            <a:r>
              <a:rPr lang="en-US" sz="2800" dirty="0" err="1">
                <a:sym typeface="Wingdings" pitchFamily="2" charset="2"/>
              </a:rPr>
              <a:t>api</a:t>
            </a:r>
            <a:r>
              <a:rPr lang="en-US" sz="2800" dirty="0">
                <a:sym typeface="Wingdings" pitchFamily="2" charset="2"/>
              </a:rPr>
              <a:t>, message is “there was an issue…”</a:t>
            </a:r>
          </a:p>
          <a:p>
            <a:r>
              <a:rPr lang="en-US" sz="3200" dirty="0">
                <a:sym typeface="Wingdings" pitchFamily="2" charset="2"/>
              </a:rPr>
              <a:t>User is shielded from any technical issues that might arise beyond vets-</a:t>
            </a:r>
            <a:r>
              <a:rPr lang="en-US" sz="3200" dirty="0" err="1">
                <a:sym typeface="Wingdings" pitchFamily="2" charset="2"/>
              </a:rPr>
              <a:t>api</a:t>
            </a:r>
            <a:endParaRPr lang="en-US" sz="3200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10DEE-4F2D-1C43-9B52-569F6F589FAC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Option 1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8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C31A7D-50AF-EC9D-BD5D-471B6138A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1"/>
          <a:stretch/>
        </p:blipFill>
        <p:spPr>
          <a:xfrm>
            <a:off x="3650530" y="597352"/>
            <a:ext cx="4890939" cy="5574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83722-8F8A-470E-D37C-0492FB2730C2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Option 1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8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C31A7D-50AF-EC9D-BD5D-471B6138A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1"/>
          <a:stretch/>
        </p:blipFill>
        <p:spPr>
          <a:xfrm>
            <a:off x="3650530" y="597352"/>
            <a:ext cx="4890939" cy="5574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83722-8F8A-470E-D37C-0492FB2730C2}"/>
              </a:ext>
            </a:extLst>
          </p:cNvPr>
          <p:cNvSpPr txBox="1"/>
          <p:nvPr/>
        </p:nvSpPr>
        <p:spPr>
          <a:xfrm>
            <a:off x="838200" y="289575"/>
            <a:ext cx="703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1010CG submission options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Option 1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978CDA-C25B-E111-E57C-3DAA4CF0F5C9}"/>
              </a:ext>
            </a:extLst>
          </p:cNvPr>
          <p:cNvSpPr/>
          <p:nvPr/>
        </p:nvSpPr>
        <p:spPr>
          <a:xfrm>
            <a:off x="3543300" y="597352"/>
            <a:ext cx="2400300" cy="5832023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12A-78D4-106C-C574-777F1F780BAD}"/>
              </a:ext>
            </a:extLst>
          </p:cNvPr>
          <p:cNvSpPr txBox="1"/>
          <p:nvPr/>
        </p:nvSpPr>
        <p:spPr>
          <a:xfrm>
            <a:off x="296502" y="3051698"/>
            <a:ext cx="187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Failures here impact user experience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1D6F9DB-448E-2FC1-5A1E-E46020203671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28850" y="3513364"/>
            <a:ext cx="13144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4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8964D4CEFB4486318D635C45D044" ma:contentTypeVersion="13" ma:contentTypeDescription="Create a new document." ma:contentTypeScope="" ma:versionID="d85ec57ff852d6e61fe003486dbf7437">
  <xsd:schema xmlns:xsd="http://www.w3.org/2001/XMLSchema" xmlns:xs="http://www.w3.org/2001/XMLSchema" xmlns:p="http://schemas.microsoft.com/office/2006/metadata/properties" xmlns:ns1="http://schemas.microsoft.com/sharepoint/v3" xmlns:ns3="8d051db9-c9d4-4eb5-bcc3-7d26b9757cda" xmlns:ns4="dcb27491-7fe8-4b54-9dc7-573e546bad1a" targetNamespace="http://schemas.microsoft.com/office/2006/metadata/properties" ma:root="true" ma:fieldsID="43870dbb2fbab7740dc6b1028be2949b" ns1:_="" ns3:_="" ns4:_="">
    <xsd:import namespace="http://schemas.microsoft.com/sharepoint/v3"/>
    <xsd:import namespace="8d051db9-c9d4-4eb5-bcc3-7d26b9757cda"/>
    <xsd:import namespace="dcb27491-7fe8-4b54-9dc7-573e546bad1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51db9-c9d4-4eb5-bcc3-7d26b9757c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b27491-7fe8-4b54-9dc7-573e546ba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134C5-F093-4E87-94E7-141B7982BC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d051db9-c9d4-4eb5-bcc3-7d26b9757cda"/>
    <ds:schemaRef ds:uri="dcb27491-7fe8-4b54-9dc7-573e546bad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048C54-6335-46B4-83B8-D5C3D64CFC69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dcb27491-7fe8-4b54-9dc7-573e546bad1a"/>
    <ds:schemaRef ds:uri="8d051db9-c9d4-4eb5-bcc3-7d26b9757cd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718038-92E0-442E-A439-93F878C170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373</Words>
  <Application>Microsoft Macintosh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1010CG submission options</vt:lpstr>
      <vt:lpstr>Context</vt:lpstr>
      <vt:lpstr>Current state</vt:lpstr>
      <vt:lpstr>PowerPoint Presentation</vt:lpstr>
      <vt:lpstr>Options</vt:lpstr>
      <vt:lpstr>Option 1: Communicate submission outcome from vets-api </vt:lpstr>
      <vt:lpstr>Communicate submission outcome from vets-api</vt:lpstr>
      <vt:lpstr>PowerPoint Presentation</vt:lpstr>
      <vt:lpstr>PowerPoint Presentation</vt:lpstr>
      <vt:lpstr>Option 2: Communicate submission outcome from MuleSoft</vt:lpstr>
      <vt:lpstr>Communicate submission outcome from MuleSoft</vt:lpstr>
      <vt:lpstr>PowerPoint Presentation</vt:lpstr>
      <vt:lpstr>PowerPoint Presentation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tools to support your facility’s COVID-19 vaccination program</dc:title>
  <dc:creator>Bateman, Patrick F.</dc:creator>
  <cp:lastModifiedBy>Bateman, Patrick F.</cp:lastModifiedBy>
  <cp:revision>68</cp:revision>
  <dcterms:created xsi:type="dcterms:W3CDTF">2021-01-07T18:16:05Z</dcterms:created>
  <dcterms:modified xsi:type="dcterms:W3CDTF">2022-07-05T16:15:24Z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0x010100D9F48964D4CEFB4486318D635C45D044</vt:lpwstr>
  </property>
</Properties>
</file>