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comments+xml" PartName="/ppt/comments/comment2.xml"/>
  <Override ContentType="application/vnd.openxmlformats-officedocument.presentationml.comments+xml" PartName="/ppt/comments/comment3.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Proxima Nova"/>
      <p:regular r:id="rId16"/>
      <p:bold r:id="rId17"/>
      <p:italic r:id="rId18"/>
      <p:boldItalic r:id="rId19"/>
    </p:embeddedFont>
    <p:embeddedFont>
      <p:font typeface="Source Sans Pro SemiBold"/>
      <p:regular r:id="rId20"/>
      <p:bold r:id="rId21"/>
      <p:italic r:id="rId22"/>
      <p:boldItalic r:id="rId23"/>
    </p:embeddedFont>
    <p:embeddedFont>
      <p:font typeface="Bitter"/>
      <p:regular r:id="rId24"/>
      <p:bold r:id="rId25"/>
      <p:italic r:id="rId26"/>
      <p:boldItalic r:id="rId27"/>
    </p:embeddedFont>
    <p:embeddedFont>
      <p:font typeface="Source Sans Pr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Michelle Middaugh"/>
  <p:cmAuthor clrIdx="1" id="1" initials="" lastIdx="3" name="Heather Justice"/>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SourceSansProSemiBold-regular.fntdata"/><Relationship Id="rId22" Type="http://schemas.openxmlformats.org/officeDocument/2006/relationships/font" Target="fonts/SourceSansProSemiBold-italic.fntdata"/><Relationship Id="rId21" Type="http://schemas.openxmlformats.org/officeDocument/2006/relationships/font" Target="fonts/SourceSansProSemiBold-bold.fntdata"/><Relationship Id="rId24" Type="http://schemas.openxmlformats.org/officeDocument/2006/relationships/font" Target="fonts/Bitter-regular.fntdata"/><Relationship Id="rId23" Type="http://schemas.openxmlformats.org/officeDocument/2006/relationships/font" Target="fonts/SourceSansProSemiBol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itter-italic.fntdata"/><Relationship Id="rId25" Type="http://schemas.openxmlformats.org/officeDocument/2006/relationships/font" Target="fonts/Bitter-bold.fntdata"/><Relationship Id="rId28" Type="http://schemas.openxmlformats.org/officeDocument/2006/relationships/font" Target="fonts/SourceSansPro-regular.fntdata"/><Relationship Id="rId27" Type="http://schemas.openxmlformats.org/officeDocument/2006/relationships/font" Target="fonts/Bitter-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SourceSansPro-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SourceSansPro-boldItalic.fntdata"/><Relationship Id="rId30" Type="http://schemas.openxmlformats.org/officeDocument/2006/relationships/font" Target="fonts/SourceSansPro-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roximaNova-bold.fntdata"/><Relationship Id="rId16" Type="http://schemas.openxmlformats.org/officeDocument/2006/relationships/font" Target="fonts/ProximaNova-regular.fntdata"/><Relationship Id="rId19" Type="http://schemas.openxmlformats.org/officeDocument/2006/relationships/font" Target="fonts/ProximaNova-boldItalic.fntdata"/><Relationship Id="rId18" Type="http://schemas.openxmlformats.org/officeDocument/2006/relationships/font" Target="fonts/ProximaNova-italic.fntdata"/></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3-01-05T18:18:50.763">
    <p:pos x="153" y="721"/>
    <p:text>suggest just nailing down the the OCTO-DE objectives, like - time from online benefit discovery to benefit delivery, time to successfully complete and submit online transactions, and  increasing the quality and reliability of VA services</p:text>
  </p:cm>
  <p:cm authorId="1" idx="1" dt="2023-01-05T18:18:50.763">
    <p:pos x="153" y="721"/>
    <p:text>How about this?  I think (hope) I am understanding this question better.</p:text>
  </p:cm>
</p:cmLst>
</file>

<file path=ppt/comments/comment2.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1" idx="2" dt="2023-01-05T17:39:29.290">
    <p:pos x="140" y="811"/>
    <p:text>I updated the Org challenges. I think i got a bit carried away with it initially</p:text>
  </p:cm>
</p:cmLst>
</file>

<file path=ppt/comments/comment3.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2" dt="2023-01-05T17:19:54.164">
    <p:pos x="3683" y="958"/>
    <p:text>this graph is beautiful - I'd personally skip the table in favor of the graph only - possibly with a second graph of the  % error to submissions</p:text>
  </p:cm>
  <p:cm authorId="1" idx="3" dt="2023-01-05T17:19:54.164">
    <p:pos x="3683" y="958"/>
    <p:text>what do you think about this?  I am good to do a second graph, but I combined the data here to see what it looked like.  Do you think it is too confusing?</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5d09d270e8_2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5d09d270e8_2_14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g5d09d270e8_2_14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c2cdbab226_2_2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0" name="Google Shape;90;gc2cdbab226_2_26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gc2cdbab226_2_26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1411ceb4310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8" name="Google Shape;98;g1411ceb4310_0_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g1411ceb4310_0_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8f60f92403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8f60f92403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g8f60f92403_0_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c2cdbab226_2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c2cdbab226_2_1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gc2cdbab226_2_1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411ceb4310_0_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411ceb4310_0_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1100"/>
              <a:buFont typeface="Arial"/>
              <a:buNone/>
            </a:pPr>
            <a:r>
              <a:rPr lang="en-US" sz="1500">
                <a:latin typeface="Source Sans Pro"/>
                <a:ea typeface="Source Sans Pro"/>
                <a:cs typeface="Source Sans Pro"/>
                <a:sym typeface="Source Sans Pro"/>
              </a:rPr>
              <a:t>While the percentage of errors were fairly low, it was not getting any better. The stakeholders wanted to find a way to make it more reliable for the Veterans, and also more efficient for the business.</a:t>
            </a:r>
            <a:endParaRPr/>
          </a:p>
        </p:txBody>
      </p:sp>
      <p:sp>
        <p:nvSpPr>
          <p:cNvPr id="124" name="Google Shape;124;g1411ceb4310_0_17: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c2cdbab226_2_15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c2cdbab226_2_15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gc2cdbab226_2_15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72c7463e88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72c7463e88_0_4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72c7463e88_0_4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c7a72e6e1c_3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c7a72e6e1c_3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9" name="Google Shape;149;g1c7a72e6e1c_3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p2"/>
          <p:cNvSpPr/>
          <p:nvPr/>
        </p:nvSpPr>
        <p:spPr>
          <a:xfrm>
            <a:off x="1010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 name="Google Shape;15;p2"/>
          <p:cNvPicPr preferRelativeResize="0"/>
          <p:nvPr/>
        </p:nvPicPr>
        <p:blipFill>
          <a:blip r:embed="rId2">
            <a:alphaModFix/>
          </a:blip>
          <a:stretch>
            <a:fillRect/>
          </a:stretch>
        </p:blipFill>
        <p:spPr>
          <a:xfrm>
            <a:off x="548575" y="466306"/>
            <a:ext cx="2559301" cy="569844"/>
          </a:xfrm>
          <a:prstGeom prst="rect">
            <a:avLst/>
          </a:prstGeom>
          <a:noFill/>
          <a:ln>
            <a:noFill/>
          </a:ln>
        </p:spPr>
      </p:pic>
      <p:sp>
        <p:nvSpPr>
          <p:cNvPr id="16" name="Google Shape;16;p2"/>
          <p:cNvSpPr txBox="1"/>
          <p:nvPr>
            <p:ph type="title"/>
          </p:nvPr>
        </p:nvSpPr>
        <p:spPr>
          <a:xfrm>
            <a:off x="1524000" y="1532950"/>
            <a:ext cx="9144000" cy="1613700"/>
          </a:xfrm>
          <a:prstGeom prst="rect">
            <a:avLst/>
          </a:prstGeom>
        </p:spPr>
        <p:txBody>
          <a:bodyPr anchorCtr="0" anchor="b" bIns="45700" lIns="45700" spcFirstLastPara="1" rIns="45700" wrap="square" tIns="45700">
            <a:noAutofit/>
          </a:bodyPr>
          <a:lstStyle>
            <a:lvl1pPr lvl="0" rtl="0" algn="ctr">
              <a:spcBef>
                <a:spcPts val="0"/>
              </a:spcBef>
              <a:spcAft>
                <a:spcPts val="0"/>
              </a:spcAft>
              <a:buNone/>
              <a:defRPr sz="4800">
                <a:solidFill>
                  <a:srgbClr val="F2F2F2"/>
                </a:solidFill>
              </a:defRPr>
            </a:lvl1pPr>
            <a:lvl2pPr lvl="1" rtl="0" algn="ctr">
              <a:spcBef>
                <a:spcPts val="0"/>
              </a:spcBef>
              <a:spcAft>
                <a:spcPts val="0"/>
              </a:spcAft>
              <a:buNone/>
              <a:defRPr sz="4800">
                <a:solidFill>
                  <a:srgbClr val="F2F2F2"/>
                </a:solidFill>
              </a:defRPr>
            </a:lvl2pPr>
            <a:lvl3pPr lvl="2" rtl="0" algn="ctr">
              <a:spcBef>
                <a:spcPts val="0"/>
              </a:spcBef>
              <a:spcAft>
                <a:spcPts val="0"/>
              </a:spcAft>
              <a:buNone/>
              <a:defRPr sz="4800">
                <a:solidFill>
                  <a:srgbClr val="F2F2F2"/>
                </a:solidFill>
              </a:defRPr>
            </a:lvl3pPr>
            <a:lvl4pPr lvl="3" rtl="0" algn="ctr">
              <a:spcBef>
                <a:spcPts val="0"/>
              </a:spcBef>
              <a:spcAft>
                <a:spcPts val="0"/>
              </a:spcAft>
              <a:buNone/>
              <a:defRPr sz="4800">
                <a:solidFill>
                  <a:srgbClr val="F2F2F2"/>
                </a:solidFill>
              </a:defRPr>
            </a:lvl4pPr>
            <a:lvl5pPr lvl="4" rtl="0" algn="ctr">
              <a:spcBef>
                <a:spcPts val="0"/>
              </a:spcBef>
              <a:spcAft>
                <a:spcPts val="0"/>
              </a:spcAft>
              <a:buNone/>
              <a:defRPr sz="4800">
                <a:solidFill>
                  <a:srgbClr val="F2F2F2"/>
                </a:solidFill>
              </a:defRPr>
            </a:lvl5pPr>
            <a:lvl6pPr lvl="5" rtl="0" algn="ctr">
              <a:spcBef>
                <a:spcPts val="0"/>
              </a:spcBef>
              <a:spcAft>
                <a:spcPts val="0"/>
              </a:spcAft>
              <a:buNone/>
              <a:defRPr sz="4800">
                <a:solidFill>
                  <a:srgbClr val="F2F2F2"/>
                </a:solidFill>
              </a:defRPr>
            </a:lvl6pPr>
            <a:lvl7pPr lvl="6" rtl="0" algn="ctr">
              <a:spcBef>
                <a:spcPts val="0"/>
              </a:spcBef>
              <a:spcAft>
                <a:spcPts val="0"/>
              </a:spcAft>
              <a:buNone/>
              <a:defRPr sz="4800">
                <a:solidFill>
                  <a:srgbClr val="F2F2F2"/>
                </a:solidFill>
              </a:defRPr>
            </a:lvl7pPr>
            <a:lvl8pPr lvl="7" rtl="0" algn="ctr">
              <a:spcBef>
                <a:spcPts val="0"/>
              </a:spcBef>
              <a:spcAft>
                <a:spcPts val="0"/>
              </a:spcAft>
              <a:buNone/>
              <a:defRPr sz="4800">
                <a:solidFill>
                  <a:srgbClr val="F2F2F2"/>
                </a:solidFill>
              </a:defRPr>
            </a:lvl8pPr>
            <a:lvl9pPr lvl="8" rtl="0" algn="ctr">
              <a:spcBef>
                <a:spcPts val="0"/>
              </a:spcBef>
              <a:spcAft>
                <a:spcPts val="0"/>
              </a:spcAft>
              <a:buNone/>
              <a:defRPr sz="4800">
                <a:solidFill>
                  <a:srgbClr val="F2F2F2"/>
                </a:solidFill>
              </a:defRPr>
            </a:lvl9pPr>
          </a:lstStyle>
          <a:p/>
        </p:txBody>
      </p:sp>
      <p:sp>
        <p:nvSpPr>
          <p:cNvPr id="17" name="Google Shape;17;p2"/>
          <p:cNvSpPr txBox="1"/>
          <p:nvPr>
            <p:ph idx="1" type="subTitle"/>
          </p:nvPr>
        </p:nvSpPr>
        <p:spPr>
          <a:xfrm>
            <a:off x="1534100" y="3146638"/>
            <a:ext cx="9144000" cy="759900"/>
          </a:xfrm>
          <a:prstGeom prst="rect">
            <a:avLst/>
          </a:prstGeom>
        </p:spPr>
        <p:txBody>
          <a:bodyPr anchorCtr="0" anchor="t" bIns="45700" lIns="45700" spcFirstLastPara="1" rIns="45700" wrap="square" tIns="45700">
            <a:noAutofit/>
          </a:bodyPr>
          <a:lstStyle>
            <a:lvl1pPr lvl="0" rtl="0" algn="ctr">
              <a:spcBef>
                <a:spcPts val="800"/>
              </a:spcBef>
              <a:spcAft>
                <a:spcPts val="0"/>
              </a:spcAft>
              <a:buNone/>
              <a:defRPr b="1" sz="1800">
                <a:solidFill>
                  <a:srgbClr val="F2F2F2"/>
                </a:solidFill>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 dark">
  <p:cSld name="Comparison dark">
    <p:bg>
      <p:bgPr>
        <a:solidFill>
          <a:schemeClr val="accent1"/>
        </a:solidFill>
      </p:bgPr>
    </p:bg>
    <p:spTree>
      <p:nvGrpSpPr>
        <p:cNvPr id="67" name="Shape 67"/>
        <p:cNvGrpSpPr/>
        <p:nvPr/>
      </p:nvGrpSpPr>
      <p:grpSpPr>
        <a:xfrm>
          <a:off x="0" y="0"/>
          <a:ext cx="0" cy="0"/>
          <a:chOff x="0" y="0"/>
          <a:chExt cx="0" cy="0"/>
        </a:xfrm>
      </p:grpSpPr>
      <p:sp>
        <p:nvSpPr>
          <p:cNvPr id="68" name="Google Shape;68;p1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a:solidFill>
                  <a:srgbClr val="89BDE8"/>
                </a:solidFill>
              </a:defRPr>
            </a:lvl1pPr>
            <a:lvl2pPr indent="0" lvl="1" marL="0" rtl="0" algn="r">
              <a:spcBef>
                <a:spcPts val="0"/>
              </a:spcBef>
              <a:buNone/>
              <a:defRPr>
                <a:solidFill>
                  <a:srgbClr val="89BDE8"/>
                </a:solidFill>
              </a:defRPr>
            </a:lvl2pPr>
            <a:lvl3pPr indent="0" lvl="2" marL="0" rtl="0" algn="r">
              <a:spcBef>
                <a:spcPts val="0"/>
              </a:spcBef>
              <a:buNone/>
              <a:defRPr>
                <a:solidFill>
                  <a:srgbClr val="89BDE8"/>
                </a:solidFill>
              </a:defRPr>
            </a:lvl3pPr>
            <a:lvl4pPr indent="0" lvl="3" marL="0" rtl="0" algn="r">
              <a:spcBef>
                <a:spcPts val="0"/>
              </a:spcBef>
              <a:buNone/>
              <a:defRPr>
                <a:solidFill>
                  <a:srgbClr val="89BDE8"/>
                </a:solidFill>
              </a:defRPr>
            </a:lvl4pPr>
            <a:lvl5pPr indent="0" lvl="4" marL="0" rtl="0" algn="r">
              <a:spcBef>
                <a:spcPts val="0"/>
              </a:spcBef>
              <a:buNone/>
              <a:defRPr>
                <a:solidFill>
                  <a:srgbClr val="89BDE8"/>
                </a:solidFill>
              </a:defRPr>
            </a:lvl5pPr>
            <a:lvl6pPr indent="0" lvl="5" marL="0" rtl="0" algn="r">
              <a:spcBef>
                <a:spcPts val="0"/>
              </a:spcBef>
              <a:buNone/>
              <a:defRPr>
                <a:solidFill>
                  <a:srgbClr val="89BDE8"/>
                </a:solidFill>
              </a:defRPr>
            </a:lvl6pPr>
            <a:lvl7pPr indent="0" lvl="6" marL="0" rtl="0" algn="r">
              <a:spcBef>
                <a:spcPts val="0"/>
              </a:spcBef>
              <a:buNone/>
              <a:defRPr>
                <a:solidFill>
                  <a:srgbClr val="89BDE8"/>
                </a:solidFill>
              </a:defRPr>
            </a:lvl7pPr>
            <a:lvl8pPr indent="0" lvl="7" marL="0" rtl="0" algn="r">
              <a:spcBef>
                <a:spcPts val="0"/>
              </a:spcBef>
              <a:buNone/>
              <a:defRPr>
                <a:solidFill>
                  <a:srgbClr val="89BDE8"/>
                </a:solidFill>
              </a:defRPr>
            </a:lvl8pPr>
            <a:lvl9pPr indent="0" lvl="8" marL="0" rt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69" name="Google Shape;69;p11"/>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70" name="Google Shape;70;p11"/>
          <p:cNvSpPr txBox="1"/>
          <p:nvPr>
            <p:ph idx="1" type="body"/>
          </p:nvPr>
        </p:nvSpPr>
        <p:spPr>
          <a:xfrm>
            <a:off x="592750" y="1406000"/>
            <a:ext cx="5283600" cy="47520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1pPr>
            <a:lvl2pPr indent="-228600" lvl="1" marL="9144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2pPr>
            <a:lvl3pPr indent="-228600" lvl="2" marL="13716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3pPr>
            <a:lvl4pPr indent="-228600" lvl="3" marL="18288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4pPr>
            <a:lvl5pPr indent="-228600" lvl="4" marL="2286000" rtl="0">
              <a:spcBef>
                <a:spcPts val="800"/>
              </a:spcBef>
              <a:spcAft>
                <a:spcPts val="0"/>
              </a:spcAft>
              <a:buClr>
                <a:srgbClr val="F2F2F2"/>
              </a:buClr>
              <a:buSzPts val="2000"/>
              <a:buFont typeface="Source Sans Pro"/>
              <a:buNone/>
              <a:defRPr sz="2000">
                <a:solidFill>
                  <a:srgbClr val="F2F2F2"/>
                </a:solidFill>
                <a:latin typeface="Source Sans Pro"/>
                <a:ea typeface="Source Sans Pro"/>
                <a:cs typeface="Source Sans Pro"/>
                <a:sym typeface="Source Sans Pro"/>
              </a:defRPr>
            </a:lvl5pPr>
            <a:lvl6pPr indent="-355600" lvl="5" marL="27432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6pPr>
            <a:lvl7pPr indent="-355600" lvl="6" marL="32004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7pPr>
            <a:lvl8pPr indent="-355600" lvl="7" marL="36576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8pPr>
            <a:lvl9pPr indent="-355600" lvl="8" marL="4114800" rtl="0">
              <a:spcBef>
                <a:spcPts val="800"/>
              </a:spcBef>
              <a:spcAft>
                <a:spcPts val="0"/>
              </a:spcAft>
              <a:buClr>
                <a:srgbClr val="F2F2F2"/>
              </a:buClr>
              <a:buSzPts val="2000"/>
              <a:buFont typeface="Source Sans Pro"/>
              <a:buChar char="•"/>
              <a:defRPr sz="2000">
                <a:solidFill>
                  <a:srgbClr val="F2F2F2"/>
                </a:solidFill>
                <a:latin typeface="Source Sans Pro"/>
                <a:ea typeface="Source Sans Pro"/>
                <a:cs typeface="Source Sans Pro"/>
                <a:sym typeface="Source Sans Pro"/>
              </a:defRPr>
            </a:lvl9pPr>
          </a:lstStyle>
          <a:p/>
        </p:txBody>
      </p:sp>
      <p:sp>
        <p:nvSpPr>
          <p:cNvPr id="71" name="Google Shape;71;p11"/>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dark">
  <p:cSld name="Four Content Boxes dark">
    <p:bg>
      <p:bgPr>
        <a:solidFill>
          <a:schemeClr val="accent1"/>
        </a:solidFill>
      </p:bgPr>
    </p:bg>
    <p:spTree>
      <p:nvGrpSpPr>
        <p:cNvPr id="72" name="Shape 72"/>
        <p:cNvGrpSpPr/>
        <p:nvPr/>
      </p:nvGrpSpPr>
      <p:grpSpPr>
        <a:xfrm>
          <a:off x="0" y="0"/>
          <a:ext cx="0" cy="0"/>
          <a:chOff x="0" y="0"/>
          <a:chExt cx="0" cy="0"/>
        </a:xfrm>
      </p:grpSpPr>
      <p:sp>
        <p:nvSpPr>
          <p:cNvPr id="73" name="Google Shape;73;p12"/>
          <p:cNvSpPr txBox="1"/>
          <p:nvPr>
            <p:ph idx="1" type="body"/>
          </p:nvPr>
        </p:nvSpPr>
        <p:spPr>
          <a:xfrm>
            <a:off x="609600" y="1525495"/>
            <a:ext cx="5486400" cy="1853100"/>
          </a:xfrm>
          <a:prstGeom prst="rect">
            <a:avLst/>
          </a:prstGeom>
          <a:solidFill>
            <a:srgbClr val="318DDA"/>
          </a:solidFill>
          <a:ln cap="flat" cmpd="sng" w="76200">
            <a:solidFill>
              <a:schemeClr val="accent1"/>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FFFFFF"/>
              </a:buClr>
              <a:buSzPts val="2000"/>
              <a:buFont typeface="Source Sans Pro"/>
              <a:buNone/>
              <a:defRPr sz="2000">
                <a:solidFill>
                  <a:srgbClr val="FFFFFF"/>
                </a:solidFill>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74" name="Google Shape;74;p12"/>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a:solidFill>
                  <a:srgbClr val="89BDE8"/>
                </a:solidFill>
              </a:defRPr>
            </a:lvl1pPr>
            <a:lvl2pPr indent="0" lvl="1" marL="0" rtl="0" algn="r">
              <a:spcBef>
                <a:spcPts val="0"/>
              </a:spcBef>
              <a:buNone/>
              <a:defRPr>
                <a:solidFill>
                  <a:srgbClr val="89BDE8"/>
                </a:solidFill>
              </a:defRPr>
            </a:lvl2pPr>
            <a:lvl3pPr indent="0" lvl="2" marL="0" rtl="0" algn="r">
              <a:spcBef>
                <a:spcPts val="0"/>
              </a:spcBef>
              <a:buNone/>
              <a:defRPr>
                <a:solidFill>
                  <a:srgbClr val="89BDE8"/>
                </a:solidFill>
              </a:defRPr>
            </a:lvl3pPr>
            <a:lvl4pPr indent="0" lvl="3" marL="0" rtl="0" algn="r">
              <a:spcBef>
                <a:spcPts val="0"/>
              </a:spcBef>
              <a:buNone/>
              <a:defRPr>
                <a:solidFill>
                  <a:srgbClr val="89BDE8"/>
                </a:solidFill>
              </a:defRPr>
            </a:lvl4pPr>
            <a:lvl5pPr indent="0" lvl="4" marL="0" rtl="0" algn="r">
              <a:spcBef>
                <a:spcPts val="0"/>
              </a:spcBef>
              <a:buNone/>
              <a:defRPr>
                <a:solidFill>
                  <a:srgbClr val="89BDE8"/>
                </a:solidFill>
              </a:defRPr>
            </a:lvl5pPr>
            <a:lvl6pPr indent="0" lvl="5" marL="0" rtl="0" algn="r">
              <a:spcBef>
                <a:spcPts val="0"/>
              </a:spcBef>
              <a:buNone/>
              <a:defRPr>
                <a:solidFill>
                  <a:srgbClr val="89BDE8"/>
                </a:solidFill>
              </a:defRPr>
            </a:lvl6pPr>
            <a:lvl7pPr indent="0" lvl="6" marL="0" rtl="0" algn="r">
              <a:spcBef>
                <a:spcPts val="0"/>
              </a:spcBef>
              <a:buNone/>
              <a:defRPr>
                <a:solidFill>
                  <a:srgbClr val="89BDE8"/>
                </a:solidFill>
              </a:defRPr>
            </a:lvl7pPr>
            <a:lvl8pPr indent="0" lvl="7" marL="0" rtl="0" algn="r">
              <a:spcBef>
                <a:spcPts val="0"/>
              </a:spcBef>
              <a:buNone/>
              <a:defRPr>
                <a:solidFill>
                  <a:srgbClr val="89BDE8"/>
                </a:solidFill>
              </a:defRPr>
            </a:lvl8pPr>
            <a:lvl9pPr indent="0" lvl="8" marL="0" rt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
        <p:nvSpPr>
          <p:cNvPr id="75" name="Google Shape;75;p12"/>
          <p:cNvSpPr txBox="1"/>
          <p:nvPr>
            <p:ph type="title"/>
          </p:nvPr>
        </p:nvSpPr>
        <p:spPr>
          <a:xfrm>
            <a:off x="613175" y="685800"/>
            <a:ext cx="10058400" cy="730500"/>
          </a:xfrm>
          <a:prstGeom prst="rect">
            <a:avLst/>
          </a:prstGeom>
        </p:spPr>
        <p:txBody>
          <a:bodyPr anchorCtr="0" anchor="ctr" bIns="45700" lIns="45700" spcFirstLastPara="1" rIns="45700" wrap="square" tIns="45700">
            <a:noAutofit/>
          </a:bodyPr>
          <a:lstStyle>
            <a:lvl1pPr lvl="0" rtl="0">
              <a:spcBef>
                <a:spcPts val="0"/>
              </a:spcBef>
              <a:spcAft>
                <a:spcPts val="0"/>
              </a:spcAft>
              <a:buNone/>
              <a:defRPr sz="3600">
                <a:solidFill>
                  <a:srgbClr val="F2F2F2"/>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76" name="Google Shape;76;p12"/>
          <p:cNvSpPr txBox="1"/>
          <p:nvPr>
            <p:ph idx="2" type="subTitle"/>
          </p:nvPr>
        </p:nvSpPr>
        <p:spPr>
          <a:xfrm>
            <a:off x="613175" y="327025"/>
            <a:ext cx="10058400" cy="3555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rgbClr val="F2F2F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dark">
  <p:cSld name="Blank dark">
    <p:bg>
      <p:bgPr>
        <a:solidFill>
          <a:schemeClr val="accent1"/>
        </a:solidFill>
      </p:bgPr>
    </p:bg>
    <p:spTree>
      <p:nvGrpSpPr>
        <p:cNvPr id="77" name="Shape 77"/>
        <p:cNvGrpSpPr/>
        <p:nvPr/>
      </p:nvGrpSpPr>
      <p:grpSpPr>
        <a:xfrm>
          <a:off x="0" y="0"/>
          <a:ext cx="0" cy="0"/>
          <a:chOff x="0" y="0"/>
          <a:chExt cx="0" cy="0"/>
        </a:xfrm>
      </p:grpSpPr>
      <p:sp>
        <p:nvSpPr>
          <p:cNvPr id="78" name="Google Shape;78;p1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a:solidFill>
                  <a:srgbClr val="89BDE8"/>
                </a:solidFill>
              </a:defRPr>
            </a:lvl1pPr>
            <a:lvl2pPr indent="0" lvl="1" marL="0" rtl="0" algn="r">
              <a:spcBef>
                <a:spcPts val="0"/>
              </a:spcBef>
              <a:buNone/>
              <a:defRPr>
                <a:solidFill>
                  <a:srgbClr val="89BDE8"/>
                </a:solidFill>
              </a:defRPr>
            </a:lvl2pPr>
            <a:lvl3pPr indent="0" lvl="2" marL="0" rtl="0" algn="r">
              <a:spcBef>
                <a:spcPts val="0"/>
              </a:spcBef>
              <a:buNone/>
              <a:defRPr>
                <a:solidFill>
                  <a:srgbClr val="89BDE8"/>
                </a:solidFill>
              </a:defRPr>
            </a:lvl3pPr>
            <a:lvl4pPr indent="0" lvl="3" marL="0" rtl="0" algn="r">
              <a:spcBef>
                <a:spcPts val="0"/>
              </a:spcBef>
              <a:buNone/>
              <a:defRPr>
                <a:solidFill>
                  <a:srgbClr val="89BDE8"/>
                </a:solidFill>
              </a:defRPr>
            </a:lvl4pPr>
            <a:lvl5pPr indent="0" lvl="4" marL="0" rtl="0" algn="r">
              <a:spcBef>
                <a:spcPts val="0"/>
              </a:spcBef>
              <a:buNone/>
              <a:defRPr>
                <a:solidFill>
                  <a:srgbClr val="89BDE8"/>
                </a:solidFill>
              </a:defRPr>
            </a:lvl5pPr>
            <a:lvl6pPr indent="0" lvl="5" marL="0" rtl="0" algn="r">
              <a:spcBef>
                <a:spcPts val="0"/>
              </a:spcBef>
              <a:buNone/>
              <a:defRPr>
                <a:solidFill>
                  <a:srgbClr val="89BDE8"/>
                </a:solidFill>
              </a:defRPr>
            </a:lvl6pPr>
            <a:lvl7pPr indent="0" lvl="6" marL="0" rtl="0" algn="r">
              <a:spcBef>
                <a:spcPts val="0"/>
              </a:spcBef>
              <a:buNone/>
              <a:defRPr>
                <a:solidFill>
                  <a:srgbClr val="89BDE8"/>
                </a:solidFill>
              </a:defRPr>
            </a:lvl7pPr>
            <a:lvl8pPr indent="0" lvl="7" marL="0" rtl="0" algn="r">
              <a:spcBef>
                <a:spcPts val="0"/>
              </a:spcBef>
              <a:buNone/>
              <a:defRPr>
                <a:solidFill>
                  <a:srgbClr val="89BDE8"/>
                </a:solidFill>
              </a:defRPr>
            </a:lvl8pPr>
            <a:lvl9pPr indent="0" lvl="8" marL="0" rt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tx">
  <p:cSld name="TITLE_AND_BODY">
    <p:bg>
      <p:bgPr>
        <a:solidFill>
          <a:schemeClr val="accent1"/>
        </a:solidFill>
      </p:bgPr>
    </p:bg>
    <p:spTree>
      <p:nvGrpSpPr>
        <p:cNvPr id="18" name="Shape 18"/>
        <p:cNvGrpSpPr/>
        <p:nvPr/>
      </p:nvGrpSpPr>
      <p:grpSpPr>
        <a:xfrm>
          <a:off x="0" y="0"/>
          <a:ext cx="0" cy="0"/>
          <a:chOff x="0" y="0"/>
          <a:chExt cx="0" cy="0"/>
        </a:xfrm>
      </p:grpSpPr>
      <p:sp>
        <p:nvSpPr>
          <p:cNvPr id="19" name="Google Shape;19;p3"/>
          <p:cNvSpPr txBox="1"/>
          <p:nvPr>
            <p:ph type="title"/>
          </p:nvPr>
        </p:nvSpPr>
        <p:spPr>
          <a:xfrm>
            <a:off x="609600" y="2944048"/>
            <a:ext cx="10972800" cy="969900"/>
          </a:xfrm>
          <a:prstGeom prst="rect">
            <a:avLst/>
          </a:prstGeom>
          <a:noFill/>
          <a:ln>
            <a:noFill/>
          </a:ln>
        </p:spPr>
        <p:txBody>
          <a:bodyPr anchorCtr="0" anchor="b" bIns="45700" lIns="45700" spcFirstLastPara="1" rIns="45700" wrap="square" tIns="45700">
            <a:noAutofit/>
          </a:bodyPr>
          <a:lstStyle>
            <a:lvl1pPr lvl="0" rtl="0" algn="l">
              <a:lnSpc>
                <a:spcPct val="100000"/>
              </a:lnSpc>
              <a:spcBef>
                <a:spcPts val="0"/>
              </a:spcBef>
              <a:spcAft>
                <a:spcPts val="0"/>
              </a:spcAft>
              <a:buClr>
                <a:srgbClr val="FFFFFF"/>
              </a:buClr>
              <a:buSzPts val="4800"/>
              <a:buFont typeface="Bitter"/>
              <a:buNone/>
              <a:defRPr sz="4800">
                <a:solidFill>
                  <a:srgbClr val="FFFFFF"/>
                </a:solidFill>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20" name="Google Shape;20;p3"/>
          <p:cNvSpPr txBox="1"/>
          <p:nvPr>
            <p:ph idx="1" type="body"/>
          </p:nvPr>
        </p:nvSpPr>
        <p:spPr>
          <a:xfrm>
            <a:off x="609600" y="2429129"/>
            <a:ext cx="10972800" cy="482400"/>
          </a:xfrm>
          <a:prstGeom prst="rect">
            <a:avLst/>
          </a:prstGeom>
          <a:noFill/>
          <a:ln>
            <a:noFill/>
          </a:ln>
        </p:spPr>
        <p:txBody>
          <a:bodyPr anchorCtr="0" anchor="t" bIns="45700" lIns="45700" spcFirstLastPara="1" rIns="45700" wrap="square" tIns="45700">
            <a:noAutofit/>
          </a:bodyPr>
          <a:lstStyle>
            <a:lvl1pPr indent="-228600" lvl="0" marL="4572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FFFFFF"/>
              </a:buClr>
              <a:buSzPts val="1867"/>
              <a:buFont typeface="Source Sans Pro"/>
              <a:buNone/>
              <a:defRPr sz="1867" cap="none">
                <a:solidFill>
                  <a:srgbClr val="FFFFFF"/>
                </a:solidFill>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21" name="Google Shape;21;p3"/>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a:solidFill>
                  <a:srgbClr val="89BDE8"/>
                </a:solidFill>
              </a:defRPr>
            </a:lvl1pPr>
            <a:lvl2pPr indent="0" lvl="1" marL="0" rtl="0" algn="r">
              <a:spcBef>
                <a:spcPts val="0"/>
              </a:spcBef>
              <a:buNone/>
              <a:defRPr>
                <a:solidFill>
                  <a:srgbClr val="89BDE8"/>
                </a:solidFill>
              </a:defRPr>
            </a:lvl2pPr>
            <a:lvl3pPr indent="0" lvl="2" marL="0" rtl="0" algn="r">
              <a:spcBef>
                <a:spcPts val="0"/>
              </a:spcBef>
              <a:buNone/>
              <a:defRPr>
                <a:solidFill>
                  <a:srgbClr val="89BDE8"/>
                </a:solidFill>
              </a:defRPr>
            </a:lvl3pPr>
            <a:lvl4pPr indent="0" lvl="3" marL="0" rtl="0" algn="r">
              <a:spcBef>
                <a:spcPts val="0"/>
              </a:spcBef>
              <a:buNone/>
              <a:defRPr>
                <a:solidFill>
                  <a:srgbClr val="89BDE8"/>
                </a:solidFill>
              </a:defRPr>
            </a:lvl4pPr>
            <a:lvl5pPr indent="0" lvl="4" marL="0" rtl="0" algn="r">
              <a:spcBef>
                <a:spcPts val="0"/>
              </a:spcBef>
              <a:buNone/>
              <a:defRPr>
                <a:solidFill>
                  <a:srgbClr val="89BDE8"/>
                </a:solidFill>
              </a:defRPr>
            </a:lvl5pPr>
            <a:lvl6pPr indent="0" lvl="5" marL="0" rtl="0" algn="r">
              <a:spcBef>
                <a:spcPts val="0"/>
              </a:spcBef>
              <a:buNone/>
              <a:defRPr>
                <a:solidFill>
                  <a:srgbClr val="89BDE8"/>
                </a:solidFill>
              </a:defRPr>
            </a:lvl6pPr>
            <a:lvl7pPr indent="0" lvl="6" marL="0" rtl="0" algn="r">
              <a:spcBef>
                <a:spcPts val="0"/>
              </a:spcBef>
              <a:buNone/>
              <a:defRPr>
                <a:solidFill>
                  <a:srgbClr val="89BDE8"/>
                </a:solidFill>
              </a:defRPr>
            </a:lvl7pPr>
            <a:lvl8pPr indent="0" lvl="7" marL="0" rtl="0" algn="r">
              <a:spcBef>
                <a:spcPts val="0"/>
              </a:spcBef>
              <a:buNone/>
              <a:defRPr>
                <a:solidFill>
                  <a:srgbClr val="89BDE8"/>
                </a:solidFill>
              </a:defRPr>
            </a:lvl8pPr>
            <a:lvl9pPr indent="0" lvl="8" marL="0" rtl="0" algn="r">
              <a:spcBef>
                <a:spcPts val="0"/>
              </a:spcBef>
              <a:buNone/>
              <a:defRPr>
                <a:solidFill>
                  <a:srgbClr val="89BDE8"/>
                </a:solidFill>
              </a:defRPr>
            </a:lvl9pPr>
          </a:lstStyle>
          <a:p>
            <a:pPr indent="0" lvl="0" marL="0" rtl="0" algn="r">
              <a:spcBef>
                <a:spcPts val="0"/>
              </a:spcBef>
              <a:spcAft>
                <a:spcPts val="0"/>
              </a:spcAft>
              <a:buNone/>
            </a:pPr>
            <a:fld id="{00000000-1234-1234-1234-123412341234}" type="slidenum">
              <a:rPr lang="en-US"/>
              <a:t>‹#›</a:t>
            </a:fld>
            <a:endParaRPr b="0" i="0" sz="1200" u="none" cap="none" strike="noStrike">
              <a:latin typeface="Avenir"/>
              <a:ea typeface="Avenir"/>
              <a:cs typeface="Avenir"/>
              <a:sym typeface="Avenir"/>
            </a:endParaRPr>
          </a:p>
        </p:txBody>
      </p:sp>
      <p:cxnSp>
        <p:nvCxnSpPr>
          <p:cNvPr id="22" name="Google Shape;22;p3"/>
          <p:cNvCxnSpPr/>
          <p:nvPr/>
        </p:nvCxnSpPr>
        <p:spPr>
          <a:xfrm>
            <a:off x="609600" y="3913949"/>
            <a:ext cx="10972800" cy="0"/>
          </a:xfrm>
          <a:prstGeom prst="straightConnector1">
            <a:avLst/>
          </a:prstGeom>
          <a:noFill/>
          <a:ln cap="flat" cmpd="sng" w="28575">
            <a:solidFill>
              <a:srgbClr val="FFFFFF"/>
            </a:solidFill>
            <a:prstDash val="solid"/>
            <a:miter lim="8000"/>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plit 2/3">
  <p:cSld name="2_Split 2/3">
    <p:spTree>
      <p:nvGrpSpPr>
        <p:cNvPr id="23" name="Shape 23"/>
        <p:cNvGrpSpPr/>
        <p:nvPr/>
      </p:nvGrpSpPr>
      <p:grpSpPr>
        <a:xfrm>
          <a:off x="0" y="0"/>
          <a:ext cx="0" cy="0"/>
          <a:chOff x="0" y="0"/>
          <a:chExt cx="0" cy="0"/>
        </a:xfrm>
      </p:grpSpPr>
      <p:sp>
        <p:nvSpPr>
          <p:cNvPr id="24" name="Google Shape;24;p4"/>
          <p:cNvSpPr/>
          <p:nvPr/>
        </p:nvSpPr>
        <p:spPr>
          <a:xfrm>
            <a:off x="7721600" y="0"/>
            <a:ext cx="4470300" cy="68580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400" u="none" cap="none" strike="noStrike">
              <a:solidFill>
                <a:schemeClr val="lt1"/>
              </a:solidFill>
              <a:latin typeface="Calibri"/>
              <a:ea typeface="Calibri"/>
              <a:cs typeface="Calibri"/>
              <a:sym typeface="Calibri"/>
            </a:endParaRPr>
          </a:p>
        </p:txBody>
      </p:sp>
      <p:sp>
        <p:nvSpPr>
          <p:cNvPr id="25" name="Google Shape;25;p4"/>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b="0" i="0" sz="1200" u="none" cap="none" strike="noStrike">
                <a:solidFill>
                  <a:srgbClr val="87BCE8"/>
                </a:solidFill>
                <a:latin typeface="Avenir"/>
                <a:ea typeface="Avenir"/>
                <a:cs typeface="Avenir"/>
                <a:sym typeface="Avenir"/>
              </a:defRPr>
            </a:lvl1pPr>
            <a:lvl2pPr indent="0" lvl="1" marL="0" rtl="0" algn="r">
              <a:spcBef>
                <a:spcPts val="0"/>
              </a:spcBef>
              <a:buNone/>
              <a:defRPr b="0" i="0" sz="1200" u="none" cap="none" strike="noStrike">
                <a:solidFill>
                  <a:srgbClr val="87BCE8"/>
                </a:solidFill>
                <a:latin typeface="Avenir"/>
                <a:ea typeface="Avenir"/>
                <a:cs typeface="Avenir"/>
                <a:sym typeface="Avenir"/>
              </a:defRPr>
            </a:lvl2pPr>
            <a:lvl3pPr indent="0" lvl="2" marL="0" rtl="0" algn="r">
              <a:spcBef>
                <a:spcPts val="0"/>
              </a:spcBef>
              <a:buNone/>
              <a:defRPr b="0" i="0" sz="1200" u="none" cap="none" strike="noStrike">
                <a:solidFill>
                  <a:srgbClr val="87BCE8"/>
                </a:solidFill>
                <a:latin typeface="Avenir"/>
                <a:ea typeface="Avenir"/>
                <a:cs typeface="Avenir"/>
                <a:sym typeface="Avenir"/>
              </a:defRPr>
            </a:lvl3pPr>
            <a:lvl4pPr indent="0" lvl="3" marL="0" rtl="0" algn="r">
              <a:spcBef>
                <a:spcPts val="0"/>
              </a:spcBef>
              <a:buNone/>
              <a:defRPr b="0" i="0" sz="1200" u="none" cap="none" strike="noStrike">
                <a:solidFill>
                  <a:srgbClr val="87BCE8"/>
                </a:solidFill>
                <a:latin typeface="Avenir"/>
                <a:ea typeface="Avenir"/>
                <a:cs typeface="Avenir"/>
                <a:sym typeface="Avenir"/>
              </a:defRPr>
            </a:lvl4pPr>
            <a:lvl5pPr indent="0" lvl="4" marL="0" rtl="0" algn="r">
              <a:spcBef>
                <a:spcPts val="0"/>
              </a:spcBef>
              <a:buNone/>
              <a:defRPr b="0" i="0" sz="1200" u="none" cap="none" strike="noStrike">
                <a:solidFill>
                  <a:srgbClr val="87BCE8"/>
                </a:solidFill>
                <a:latin typeface="Avenir"/>
                <a:ea typeface="Avenir"/>
                <a:cs typeface="Avenir"/>
                <a:sym typeface="Avenir"/>
              </a:defRPr>
            </a:lvl5pPr>
            <a:lvl6pPr indent="0" lvl="5" marL="0" rtl="0" algn="r">
              <a:spcBef>
                <a:spcPts val="0"/>
              </a:spcBef>
              <a:buNone/>
              <a:defRPr b="0" i="0" sz="1200" u="none" cap="none" strike="noStrike">
                <a:solidFill>
                  <a:srgbClr val="87BCE8"/>
                </a:solidFill>
                <a:latin typeface="Avenir"/>
                <a:ea typeface="Avenir"/>
                <a:cs typeface="Avenir"/>
                <a:sym typeface="Avenir"/>
              </a:defRPr>
            </a:lvl6pPr>
            <a:lvl7pPr indent="0" lvl="6" marL="0" rtl="0" algn="r">
              <a:spcBef>
                <a:spcPts val="0"/>
              </a:spcBef>
              <a:buNone/>
              <a:defRPr b="0" i="0" sz="1200" u="none" cap="none" strike="noStrike">
                <a:solidFill>
                  <a:srgbClr val="87BCE8"/>
                </a:solidFill>
                <a:latin typeface="Avenir"/>
                <a:ea typeface="Avenir"/>
                <a:cs typeface="Avenir"/>
                <a:sym typeface="Avenir"/>
              </a:defRPr>
            </a:lvl7pPr>
            <a:lvl8pPr indent="0" lvl="7" marL="0" rtl="0" algn="r">
              <a:spcBef>
                <a:spcPts val="0"/>
              </a:spcBef>
              <a:buNone/>
              <a:defRPr b="0" i="0" sz="1200" u="none" cap="none" strike="noStrike">
                <a:solidFill>
                  <a:srgbClr val="87BCE8"/>
                </a:solidFill>
                <a:latin typeface="Avenir"/>
                <a:ea typeface="Avenir"/>
                <a:cs typeface="Avenir"/>
                <a:sym typeface="Avenir"/>
              </a:defRPr>
            </a:lvl8pPr>
            <a:lvl9pPr indent="0" lvl="8" marL="0" rtl="0" algn="r">
              <a:spcBef>
                <a:spcPts val="0"/>
              </a:spcBef>
              <a:buNone/>
              <a:defRPr b="0" i="0" sz="1200" u="none" cap="none" strike="noStrike">
                <a:solidFill>
                  <a:srgbClr val="87BCE8"/>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26" name="Google Shape;26;p4"/>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27" name="Google Shape;27;p4"/>
          <p:cNvSpPr txBox="1"/>
          <p:nvPr>
            <p:ph idx="1" type="body"/>
          </p:nvPr>
        </p:nvSpPr>
        <p:spPr>
          <a:xfrm>
            <a:off x="613175" y="1283350"/>
            <a:ext cx="5580000" cy="4884900"/>
          </a:xfrm>
          <a:prstGeom prst="rect">
            <a:avLst/>
          </a:prstGeom>
        </p:spPr>
        <p:txBody>
          <a:bodyPr anchorCtr="0" anchor="t" bIns="45700" lIns="45700" spcFirstLastPara="1" rIns="45700" wrap="square" tIns="45700">
            <a:noAutofit/>
          </a:bodyPr>
          <a:lstStyle>
            <a:lvl1pPr indent="-228600" lvl="0" marL="457200" rtl="0">
              <a:spcBef>
                <a:spcPts val="800"/>
              </a:spcBef>
              <a:spcAft>
                <a:spcPts val="0"/>
              </a:spcAft>
              <a:buSzPts val="2000"/>
              <a:buFont typeface="Source Sans Pro"/>
              <a:buNone/>
              <a:defRPr b="1" sz="2000">
                <a:latin typeface="Source Sans Pro"/>
                <a:ea typeface="Source Sans Pro"/>
                <a:cs typeface="Source Sans Pro"/>
                <a:sym typeface="Source Sans Pro"/>
              </a:defRPr>
            </a:lvl1pPr>
            <a:lvl2pPr indent="-228600" lvl="1" marL="914400" rtl="0">
              <a:spcBef>
                <a:spcPts val="800"/>
              </a:spcBef>
              <a:spcAft>
                <a:spcPts val="0"/>
              </a:spcAft>
              <a:buSzPts val="2000"/>
              <a:buFont typeface="Source Sans Pro"/>
              <a:buNone/>
              <a:defRPr sz="2000">
                <a:latin typeface="Source Sans Pro"/>
                <a:ea typeface="Source Sans Pro"/>
                <a:cs typeface="Source Sans Pro"/>
                <a:sym typeface="Source Sans Pro"/>
              </a:defRPr>
            </a:lvl2pPr>
            <a:lvl3pPr indent="-228600" lvl="2" marL="1371600" rtl="0">
              <a:spcBef>
                <a:spcPts val="800"/>
              </a:spcBef>
              <a:spcAft>
                <a:spcPts val="0"/>
              </a:spcAft>
              <a:buSzPts val="2000"/>
              <a:buFont typeface="Source Sans Pro"/>
              <a:buNone/>
              <a:defRPr sz="2000">
                <a:latin typeface="Source Sans Pro"/>
                <a:ea typeface="Source Sans Pro"/>
                <a:cs typeface="Source Sans Pro"/>
                <a:sym typeface="Source Sans Pro"/>
              </a:defRPr>
            </a:lvl3pPr>
            <a:lvl4pPr indent="-228600" lvl="3" marL="1828800" rtl="0">
              <a:spcBef>
                <a:spcPts val="800"/>
              </a:spcBef>
              <a:spcAft>
                <a:spcPts val="0"/>
              </a:spcAft>
              <a:buSzPts val="2000"/>
              <a:buFont typeface="Source Sans Pro"/>
              <a:buNone/>
              <a:defRPr sz="2000">
                <a:latin typeface="Source Sans Pro"/>
                <a:ea typeface="Source Sans Pro"/>
                <a:cs typeface="Source Sans Pro"/>
                <a:sym typeface="Source Sans Pro"/>
              </a:defRPr>
            </a:lvl4pPr>
            <a:lvl5pPr indent="-228600" lvl="4" marL="2286000" rtl="0">
              <a:spcBef>
                <a:spcPts val="800"/>
              </a:spcBef>
              <a:spcAft>
                <a:spcPts val="0"/>
              </a:spcAft>
              <a:buSzPts val="2000"/>
              <a:buFont typeface="Source Sans Pro"/>
              <a:buNone/>
              <a:defRPr sz="2000">
                <a:latin typeface="Source Sans Pro"/>
                <a:ea typeface="Source Sans Pro"/>
                <a:cs typeface="Source Sans Pro"/>
                <a:sym typeface="Source Sans Pro"/>
              </a:defRPr>
            </a:lvl5pPr>
            <a:lvl6pPr indent="-355600" lvl="5" marL="2743200" rtl="0">
              <a:spcBef>
                <a:spcPts val="800"/>
              </a:spcBef>
              <a:spcAft>
                <a:spcPts val="0"/>
              </a:spcAft>
              <a:buSzPts val="2000"/>
              <a:buFont typeface="Source Sans Pro"/>
              <a:buChar char="•"/>
              <a:defRPr sz="2000">
                <a:latin typeface="Source Sans Pro"/>
                <a:ea typeface="Source Sans Pro"/>
                <a:cs typeface="Source Sans Pro"/>
                <a:sym typeface="Source Sans Pro"/>
              </a:defRPr>
            </a:lvl6pPr>
            <a:lvl7pPr indent="-355600" lvl="6" marL="3200400" rtl="0">
              <a:spcBef>
                <a:spcPts val="800"/>
              </a:spcBef>
              <a:spcAft>
                <a:spcPts val="0"/>
              </a:spcAft>
              <a:buSzPts val="2000"/>
              <a:buFont typeface="Source Sans Pro"/>
              <a:buChar char="•"/>
              <a:defRPr sz="2000">
                <a:latin typeface="Source Sans Pro"/>
                <a:ea typeface="Source Sans Pro"/>
                <a:cs typeface="Source Sans Pro"/>
                <a:sym typeface="Source Sans Pro"/>
              </a:defRPr>
            </a:lvl7pPr>
            <a:lvl8pPr indent="-355600" lvl="7" marL="3657600" rtl="0">
              <a:spcBef>
                <a:spcPts val="800"/>
              </a:spcBef>
              <a:spcAft>
                <a:spcPts val="0"/>
              </a:spcAft>
              <a:buSzPts val="2000"/>
              <a:buFont typeface="Source Sans Pro"/>
              <a:buChar char="•"/>
              <a:defRPr sz="2000">
                <a:latin typeface="Source Sans Pro"/>
                <a:ea typeface="Source Sans Pro"/>
                <a:cs typeface="Source Sans Pro"/>
                <a:sym typeface="Source Sans Pro"/>
              </a:defRPr>
            </a:lvl8pPr>
            <a:lvl9pPr indent="-355600" lvl="8" marL="4114800" rtl="0">
              <a:spcBef>
                <a:spcPts val="800"/>
              </a:spcBef>
              <a:spcAft>
                <a:spcPts val="0"/>
              </a:spcAft>
              <a:buSzPts val="2000"/>
              <a:buFont typeface="Source Sans Pro"/>
              <a:buChar char="•"/>
              <a:defRPr sz="2000">
                <a:latin typeface="Source Sans Pro"/>
                <a:ea typeface="Source Sans Pro"/>
                <a:cs typeface="Source Sans Pro"/>
                <a:sym typeface="Source Sans Pro"/>
              </a:defRPr>
            </a:lvl9pPr>
          </a:lstStyle>
          <a:p/>
        </p:txBody>
      </p:sp>
      <p:sp>
        <p:nvSpPr>
          <p:cNvPr id="28" name="Google Shape;28;p4"/>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title">
  <p:cSld name="Two Content">
    <p:spTree>
      <p:nvGrpSpPr>
        <p:cNvPr id="29" name="Shape 29"/>
        <p:cNvGrpSpPr/>
        <p:nvPr/>
      </p:nvGrpSpPr>
      <p:grpSpPr>
        <a:xfrm>
          <a:off x="0" y="0"/>
          <a:ext cx="0" cy="0"/>
          <a:chOff x="0" y="0"/>
          <a:chExt cx="0" cy="0"/>
        </a:xfrm>
      </p:grpSpPr>
      <p:sp>
        <p:nvSpPr>
          <p:cNvPr id="30" name="Google Shape;30;p5"/>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1" name="Google Shape;31;p5"/>
          <p:cNvSpPr txBox="1"/>
          <p:nvPr>
            <p:ph type="title"/>
          </p:nvPr>
        </p:nvSpPr>
        <p:spPr>
          <a:xfrm>
            <a:off x="613175" y="680400"/>
            <a:ext cx="100548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32" name="Google Shape;32;p5"/>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eps - Squares">
  <p:cSld name="Two Content_1">
    <p:spTree>
      <p:nvGrpSpPr>
        <p:cNvPr id="33" name="Shape 33"/>
        <p:cNvGrpSpPr/>
        <p:nvPr/>
      </p:nvGrpSpPr>
      <p:grpSpPr>
        <a:xfrm>
          <a:off x="0" y="0"/>
          <a:ext cx="0" cy="0"/>
          <a:chOff x="0" y="0"/>
          <a:chExt cx="0" cy="0"/>
        </a:xfrm>
      </p:grpSpPr>
      <p:sp>
        <p:nvSpPr>
          <p:cNvPr id="34" name="Google Shape;34;p6"/>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p6"/>
          <p:cNvSpPr txBox="1"/>
          <p:nvPr/>
        </p:nvSpPr>
        <p:spPr>
          <a:xfrm>
            <a:off x="1540955"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1</a:t>
            </a:r>
            <a:endParaRPr b="1" sz="2400">
              <a:solidFill>
                <a:srgbClr val="FFFFFF"/>
              </a:solidFill>
              <a:latin typeface="Proxima Nova"/>
              <a:ea typeface="Proxima Nova"/>
              <a:cs typeface="Proxima Nova"/>
              <a:sym typeface="Proxima Nova"/>
            </a:endParaRPr>
          </a:p>
        </p:txBody>
      </p:sp>
      <p:sp>
        <p:nvSpPr>
          <p:cNvPr id="36" name="Google Shape;36;p6"/>
          <p:cNvSpPr txBox="1"/>
          <p:nvPr/>
        </p:nvSpPr>
        <p:spPr>
          <a:xfrm>
            <a:off x="3816475" y="2826988"/>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2</a:t>
            </a:r>
            <a:endParaRPr b="1" sz="2400">
              <a:solidFill>
                <a:srgbClr val="FFFFFF"/>
              </a:solidFill>
              <a:latin typeface="Proxima Nova"/>
              <a:ea typeface="Proxima Nova"/>
              <a:cs typeface="Proxima Nova"/>
              <a:sym typeface="Proxima Nova"/>
            </a:endParaRPr>
          </a:p>
        </p:txBody>
      </p:sp>
      <p:sp>
        <p:nvSpPr>
          <p:cNvPr id="37" name="Google Shape;37;p6"/>
          <p:cNvSpPr txBox="1"/>
          <p:nvPr/>
        </p:nvSpPr>
        <p:spPr>
          <a:xfrm>
            <a:off x="6843513" y="2826988"/>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t/>
            </a:r>
            <a:endParaRPr b="1" sz="2400">
              <a:solidFill>
                <a:srgbClr val="FFFFFF"/>
              </a:solidFill>
              <a:latin typeface="Proxima Nova"/>
              <a:ea typeface="Proxima Nova"/>
              <a:cs typeface="Proxima Nova"/>
              <a:sym typeface="Proxima Nova"/>
            </a:endParaRPr>
          </a:p>
        </p:txBody>
      </p:sp>
      <p:sp>
        <p:nvSpPr>
          <p:cNvPr id="38" name="Google Shape;38;p6"/>
          <p:cNvSpPr txBox="1"/>
          <p:nvPr/>
        </p:nvSpPr>
        <p:spPr>
          <a:xfrm>
            <a:off x="5330000" y="2495063"/>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3</a:t>
            </a:r>
            <a:endParaRPr b="1" sz="2400">
              <a:solidFill>
                <a:srgbClr val="FFFFFF"/>
              </a:solidFill>
              <a:latin typeface="Proxima Nova"/>
              <a:ea typeface="Proxima Nova"/>
              <a:cs typeface="Proxima Nova"/>
              <a:sym typeface="Proxima Nova"/>
            </a:endParaRPr>
          </a:p>
        </p:txBody>
      </p:sp>
      <p:sp>
        <p:nvSpPr>
          <p:cNvPr id="39" name="Google Shape;39;p6"/>
          <p:cNvSpPr txBox="1"/>
          <p:nvPr/>
        </p:nvSpPr>
        <p:spPr>
          <a:xfrm>
            <a:off x="8357050" y="2495063"/>
            <a:ext cx="383100" cy="393600"/>
          </a:xfrm>
          <a:prstGeom prst="rect">
            <a:avLst/>
          </a:prstGeom>
          <a:noFill/>
          <a:ln>
            <a:noFill/>
          </a:ln>
        </p:spPr>
        <p:txBody>
          <a:bodyPr anchorCtr="0" anchor="ctr" bIns="0" lIns="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5</a:t>
            </a:r>
            <a:endParaRPr b="1" sz="2400">
              <a:solidFill>
                <a:srgbClr val="FFFFFF"/>
              </a:solidFill>
              <a:latin typeface="Proxima Nova"/>
              <a:ea typeface="Proxima Nova"/>
              <a:cs typeface="Proxima Nova"/>
              <a:sym typeface="Proxima Nova"/>
            </a:endParaRPr>
          </a:p>
        </p:txBody>
      </p:sp>
      <p:sp>
        <p:nvSpPr>
          <p:cNvPr id="40" name="Google Shape;40;p6"/>
          <p:cNvSpPr txBox="1"/>
          <p:nvPr/>
        </p:nvSpPr>
        <p:spPr>
          <a:xfrm>
            <a:off x="6415930" y="23249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3</a:t>
            </a:r>
            <a:endParaRPr b="1" sz="2400">
              <a:solidFill>
                <a:srgbClr val="FFFFFF"/>
              </a:solidFill>
              <a:latin typeface="Proxima Nova"/>
              <a:ea typeface="Proxima Nova"/>
              <a:cs typeface="Proxima Nova"/>
              <a:sym typeface="Proxima Nova"/>
            </a:endParaRPr>
          </a:p>
        </p:txBody>
      </p:sp>
      <p:sp>
        <p:nvSpPr>
          <p:cNvPr id="41" name="Google Shape;41;p6"/>
          <p:cNvSpPr txBox="1"/>
          <p:nvPr/>
        </p:nvSpPr>
        <p:spPr>
          <a:xfrm>
            <a:off x="3978442" y="2656899"/>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2</a:t>
            </a:r>
            <a:endParaRPr b="1" sz="2400">
              <a:solidFill>
                <a:srgbClr val="FFFFFF"/>
              </a:solidFill>
              <a:latin typeface="Proxima Nova"/>
              <a:ea typeface="Proxima Nova"/>
              <a:cs typeface="Proxima Nova"/>
              <a:sym typeface="Proxima Nova"/>
            </a:endParaRPr>
          </a:p>
        </p:txBody>
      </p:sp>
      <p:sp>
        <p:nvSpPr>
          <p:cNvPr id="42" name="Google Shape;42;p6"/>
          <p:cNvSpPr txBox="1"/>
          <p:nvPr/>
        </p:nvSpPr>
        <p:spPr>
          <a:xfrm>
            <a:off x="8853417" y="2606824"/>
            <a:ext cx="548700" cy="563700"/>
          </a:xfrm>
          <a:prstGeom prst="rect">
            <a:avLst/>
          </a:prstGeom>
          <a:solidFill>
            <a:schemeClr val="lt1"/>
          </a:solidFill>
          <a:ln>
            <a:noFill/>
          </a:ln>
        </p:spPr>
        <p:txBody>
          <a:bodyPr anchorCtr="0" anchor="b" bIns="0" lIns="45700" spcFirstLastPara="1" rIns="0" wrap="square" tIns="0">
            <a:noAutofit/>
          </a:bodyPr>
          <a:lstStyle/>
          <a:p>
            <a:pPr indent="0" lvl="0" marL="0" rtl="0" algn="l">
              <a:spcBef>
                <a:spcPts val="0"/>
              </a:spcBef>
              <a:spcAft>
                <a:spcPts val="0"/>
              </a:spcAft>
              <a:buNone/>
            </a:pPr>
            <a:r>
              <a:rPr b="1" lang="en-US" sz="2400">
                <a:solidFill>
                  <a:srgbClr val="FFFFFF"/>
                </a:solidFill>
                <a:latin typeface="Proxima Nova"/>
                <a:ea typeface="Proxima Nova"/>
                <a:cs typeface="Proxima Nova"/>
                <a:sym typeface="Proxima Nova"/>
              </a:rPr>
              <a:t>4</a:t>
            </a:r>
            <a:endParaRPr b="1" sz="2400">
              <a:solidFill>
                <a:srgbClr val="FFFFFF"/>
              </a:solidFill>
              <a:latin typeface="Proxima Nova"/>
              <a:ea typeface="Proxima Nova"/>
              <a:cs typeface="Proxima Nova"/>
              <a:sym typeface="Proxima Nova"/>
            </a:endParaRPr>
          </a:p>
        </p:txBody>
      </p:sp>
      <p:cxnSp>
        <p:nvCxnSpPr>
          <p:cNvPr id="43" name="Google Shape;43;p6"/>
          <p:cNvCxnSpPr>
            <a:stCxn id="35" idx="3"/>
            <a:endCxn id="41" idx="1"/>
          </p:cNvCxnSpPr>
          <p:nvPr/>
        </p:nvCxnSpPr>
        <p:spPr>
          <a:xfrm>
            <a:off x="2089655" y="2606774"/>
            <a:ext cx="1888800" cy="332100"/>
          </a:xfrm>
          <a:prstGeom prst="curvedConnector3">
            <a:avLst>
              <a:gd fmla="val 50000" name="adj1"/>
            </a:avLst>
          </a:prstGeom>
          <a:noFill/>
          <a:ln cap="flat" cmpd="sng" w="28575">
            <a:solidFill>
              <a:srgbClr val="89BDE8"/>
            </a:solidFill>
            <a:prstDash val="dash"/>
            <a:round/>
            <a:headEnd len="med" w="med" type="none"/>
            <a:tailEnd len="med" w="med" type="triangle"/>
          </a:ln>
        </p:spPr>
      </p:cxnSp>
      <p:cxnSp>
        <p:nvCxnSpPr>
          <p:cNvPr id="44" name="Google Shape;44;p6"/>
          <p:cNvCxnSpPr>
            <a:stCxn id="41" idx="3"/>
            <a:endCxn id="40" idx="1"/>
          </p:cNvCxnSpPr>
          <p:nvPr/>
        </p:nvCxnSpPr>
        <p:spPr>
          <a:xfrm flipH="1" rot="10800000">
            <a:off x="4527142" y="2606649"/>
            <a:ext cx="1888800" cy="332100"/>
          </a:xfrm>
          <a:prstGeom prst="curvedConnector3">
            <a:avLst>
              <a:gd fmla="val 50000" name="adj1"/>
            </a:avLst>
          </a:prstGeom>
          <a:noFill/>
          <a:ln cap="flat" cmpd="sng" w="28575">
            <a:solidFill>
              <a:srgbClr val="89BDE8"/>
            </a:solidFill>
            <a:prstDash val="dash"/>
            <a:round/>
            <a:headEnd len="med" w="med" type="none"/>
            <a:tailEnd len="med" w="med" type="triangle"/>
          </a:ln>
        </p:spPr>
      </p:cxnSp>
      <p:cxnSp>
        <p:nvCxnSpPr>
          <p:cNvPr id="45" name="Google Shape;45;p6"/>
          <p:cNvCxnSpPr>
            <a:stCxn id="40" idx="3"/>
            <a:endCxn id="42" idx="1"/>
          </p:cNvCxnSpPr>
          <p:nvPr/>
        </p:nvCxnSpPr>
        <p:spPr>
          <a:xfrm>
            <a:off x="6964630" y="2606774"/>
            <a:ext cx="1888800" cy="282000"/>
          </a:xfrm>
          <a:prstGeom prst="curvedConnector3">
            <a:avLst>
              <a:gd fmla="val 50000" name="adj1"/>
            </a:avLst>
          </a:prstGeom>
          <a:noFill/>
          <a:ln cap="flat" cmpd="sng" w="28575">
            <a:solidFill>
              <a:srgbClr val="89BDE8"/>
            </a:solidFill>
            <a:prstDash val="dash"/>
            <a:round/>
            <a:headEnd len="med" w="med" type="none"/>
            <a:tailEnd len="med" w="med" type="triangle"/>
          </a:ln>
        </p:spPr>
      </p:cxnSp>
      <p:sp>
        <p:nvSpPr>
          <p:cNvPr id="46" name="Google Shape;46;p6"/>
          <p:cNvSpPr txBox="1"/>
          <p:nvPr/>
        </p:nvSpPr>
        <p:spPr>
          <a:xfrm>
            <a:off x="1427700" y="2888663"/>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47" name="Google Shape;47;p6"/>
          <p:cNvSpPr txBox="1"/>
          <p:nvPr/>
        </p:nvSpPr>
        <p:spPr>
          <a:xfrm>
            <a:off x="3855625" y="3220588"/>
            <a:ext cx="13716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b="1" sz="1200">
              <a:solidFill>
                <a:srgbClr val="434343"/>
              </a:solidFill>
              <a:latin typeface="Source Sans Pro"/>
              <a:ea typeface="Source Sans Pro"/>
              <a:cs typeface="Source Sans Pro"/>
              <a:sym typeface="Source Sans Pro"/>
            </a:endParaRPr>
          </a:p>
        </p:txBody>
      </p:sp>
      <p:sp>
        <p:nvSpPr>
          <p:cNvPr id="48" name="Google Shape;48;p6"/>
          <p:cNvSpPr txBox="1"/>
          <p:nvPr/>
        </p:nvSpPr>
        <p:spPr>
          <a:xfrm>
            <a:off x="6341313" y="2888663"/>
            <a:ext cx="13875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b="1" sz="1200">
              <a:solidFill>
                <a:srgbClr val="434343"/>
              </a:solidFill>
              <a:latin typeface="Source Sans Pro"/>
              <a:ea typeface="Source Sans Pro"/>
              <a:cs typeface="Source Sans Pro"/>
              <a:sym typeface="Source Sans Pro"/>
            </a:endParaRPr>
          </a:p>
        </p:txBody>
      </p:sp>
      <p:sp>
        <p:nvSpPr>
          <p:cNvPr id="49" name="Google Shape;49;p6"/>
          <p:cNvSpPr txBox="1"/>
          <p:nvPr/>
        </p:nvSpPr>
        <p:spPr>
          <a:xfrm>
            <a:off x="8740175" y="3170513"/>
            <a:ext cx="1387500" cy="1312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200">
                <a:solidFill>
                  <a:srgbClr val="434343"/>
                </a:solidFill>
                <a:latin typeface="Source Sans Pro"/>
                <a:ea typeface="Source Sans Pro"/>
                <a:cs typeface="Source Sans Pro"/>
                <a:sym typeface="Source Sans Pro"/>
              </a:rPr>
              <a:t>Step description</a:t>
            </a:r>
            <a:endParaRPr sz="1100">
              <a:solidFill>
                <a:srgbClr val="434343"/>
              </a:solidFill>
              <a:latin typeface="Source Sans Pro"/>
              <a:ea typeface="Source Sans Pro"/>
              <a:cs typeface="Source Sans Pro"/>
              <a:sym typeface="Source Sans Pro"/>
            </a:endParaRPr>
          </a:p>
        </p:txBody>
      </p:sp>
      <p:sp>
        <p:nvSpPr>
          <p:cNvPr id="50" name="Google Shape;50;p6"/>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51" name="Google Shape;51;p6"/>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Content Boxes">
  <p:cSld name="Four Content Boxes">
    <p:spTree>
      <p:nvGrpSpPr>
        <p:cNvPr id="52" name="Shape 52"/>
        <p:cNvGrpSpPr/>
        <p:nvPr/>
      </p:nvGrpSpPr>
      <p:grpSpPr>
        <a:xfrm>
          <a:off x="0" y="0"/>
          <a:ext cx="0" cy="0"/>
          <a:chOff x="0" y="0"/>
          <a:chExt cx="0" cy="0"/>
        </a:xfrm>
      </p:grpSpPr>
      <p:sp>
        <p:nvSpPr>
          <p:cNvPr id="53" name="Google Shape;53;p7"/>
          <p:cNvSpPr txBox="1"/>
          <p:nvPr>
            <p:ph idx="1" type="body"/>
          </p:nvPr>
        </p:nvSpPr>
        <p:spPr>
          <a:xfrm>
            <a:off x="609600" y="1525495"/>
            <a:ext cx="5486400" cy="1853100"/>
          </a:xfrm>
          <a:prstGeom prst="rect">
            <a:avLst/>
          </a:prstGeom>
          <a:solidFill>
            <a:srgbClr val="F2F2F2"/>
          </a:solidFill>
          <a:ln cap="flat" cmpd="sng" w="76200">
            <a:solidFill>
              <a:srgbClr val="FFFFFF"/>
            </a:solidFill>
            <a:prstDash val="solid"/>
            <a:round/>
            <a:headEnd len="sm" w="sm" type="none"/>
            <a:tailEnd len="sm" w="sm" type="none"/>
          </a:ln>
        </p:spPr>
        <p:txBody>
          <a:bodyPr anchorCtr="0" anchor="t" bIns="228600" lIns="228600" spcFirstLastPara="1" rIns="228600" wrap="square" tIns="228600">
            <a:noAutofit/>
          </a:bodyPr>
          <a:lstStyle>
            <a:lvl1pPr indent="-228600" lvl="0" marL="4572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1pPr>
            <a:lvl2pPr indent="-228600" lvl="1" marL="9144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2pPr>
            <a:lvl3pPr indent="-228600" lvl="2" marL="13716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3pPr>
            <a:lvl4pPr indent="-228600" lvl="3" marL="18288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4pPr>
            <a:lvl5pPr indent="-228600" lvl="4" marL="2286000" rtl="0" algn="l">
              <a:lnSpc>
                <a:spcPct val="120000"/>
              </a:lnSpc>
              <a:spcBef>
                <a:spcPts val="800"/>
              </a:spcBef>
              <a:spcAft>
                <a:spcPts val="0"/>
              </a:spcAft>
              <a:buClr>
                <a:srgbClr val="454454"/>
              </a:buClr>
              <a:buSzPts val="2000"/>
              <a:buFont typeface="Source Sans Pro"/>
              <a:buNone/>
              <a:defRPr sz="2000">
                <a:latin typeface="Source Sans Pro"/>
                <a:ea typeface="Source Sans Pro"/>
                <a:cs typeface="Source Sans Pro"/>
                <a:sym typeface="Source Sans Pro"/>
              </a:defRPr>
            </a:lvl5pPr>
            <a:lvl6pPr indent="-342900" lvl="5" marL="2743200" rtl="0" algn="l">
              <a:lnSpc>
                <a:spcPct val="120000"/>
              </a:lnSpc>
              <a:spcBef>
                <a:spcPts val="800"/>
              </a:spcBef>
              <a:spcAft>
                <a:spcPts val="0"/>
              </a:spcAft>
              <a:buClr>
                <a:srgbClr val="454454"/>
              </a:buClr>
              <a:buSzPts val="1800"/>
              <a:buChar char="•"/>
              <a:defRPr/>
            </a:lvl6pPr>
            <a:lvl7pPr indent="-342900" lvl="6" marL="3200400" rtl="0" algn="l">
              <a:lnSpc>
                <a:spcPct val="120000"/>
              </a:lnSpc>
              <a:spcBef>
                <a:spcPts val="800"/>
              </a:spcBef>
              <a:spcAft>
                <a:spcPts val="0"/>
              </a:spcAft>
              <a:buClr>
                <a:srgbClr val="454454"/>
              </a:buClr>
              <a:buSzPts val="1800"/>
              <a:buChar char="•"/>
              <a:defRPr/>
            </a:lvl7pPr>
            <a:lvl8pPr indent="-342900" lvl="7" marL="3657600" rtl="0" algn="l">
              <a:lnSpc>
                <a:spcPct val="120000"/>
              </a:lnSpc>
              <a:spcBef>
                <a:spcPts val="800"/>
              </a:spcBef>
              <a:spcAft>
                <a:spcPts val="0"/>
              </a:spcAft>
              <a:buClr>
                <a:srgbClr val="454454"/>
              </a:buClr>
              <a:buSzPts val="1800"/>
              <a:buChar char="•"/>
              <a:defRPr/>
            </a:lvl8pPr>
            <a:lvl9pPr indent="-342900" lvl="8" marL="4114800" rtl="0" algn="l">
              <a:lnSpc>
                <a:spcPct val="120000"/>
              </a:lnSpc>
              <a:spcBef>
                <a:spcPts val="800"/>
              </a:spcBef>
              <a:spcAft>
                <a:spcPts val="0"/>
              </a:spcAft>
              <a:buClr>
                <a:srgbClr val="454454"/>
              </a:buClr>
              <a:buSzPts val="1800"/>
              <a:buChar char="•"/>
              <a:defRPr/>
            </a:lvl9pPr>
          </a:lstStyle>
          <a:p/>
        </p:txBody>
      </p:sp>
      <p:sp>
        <p:nvSpPr>
          <p:cNvPr id="54" name="Google Shape;54;p7"/>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p7"/>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lvl1pPr lvl="0" rtl="0">
              <a:spcBef>
                <a:spcPts val="0"/>
              </a:spcBef>
              <a:spcAft>
                <a:spcPts val="0"/>
              </a:spcAft>
              <a:buNone/>
              <a:defRPr>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
        <p:nvSpPr>
          <p:cNvPr id="56" name="Google Shape;56;p7"/>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l content">
  <p:cSld name="Four Content Boxes_1">
    <p:spTree>
      <p:nvGrpSpPr>
        <p:cNvPr id="57" name="Shape 57"/>
        <p:cNvGrpSpPr/>
        <p:nvPr/>
      </p:nvGrpSpPr>
      <p:grpSpPr>
        <a:xfrm>
          <a:off x="0" y="0"/>
          <a:ext cx="0" cy="0"/>
          <a:chOff x="0" y="0"/>
          <a:chExt cx="0" cy="0"/>
        </a:xfrm>
      </p:grpSpPr>
      <p:sp>
        <p:nvSpPr>
          <p:cNvPr id="58" name="Google Shape;58;p8"/>
          <p:cNvSpPr txBox="1"/>
          <p:nvPr>
            <p:ph type="title"/>
          </p:nvPr>
        </p:nvSpPr>
        <p:spPr>
          <a:xfrm>
            <a:off x="609600" y="685800"/>
            <a:ext cx="10058400" cy="601800"/>
          </a:xfrm>
          <a:prstGeom prst="rect">
            <a:avLst/>
          </a:prstGeom>
          <a:noFill/>
          <a:ln>
            <a:noFill/>
          </a:ln>
        </p:spPr>
        <p:txBody>
          <a:bodyPr anchorCtr="0" anchor="t" bIns="45700" lIns="45700" spcFirstLastPara="1" rIns="45700" wrap="square" tIns="45700">
            <a:noAutofit/>
          </a:bodyPr>
          <a:lstStyle>
            <a:lvl1pPr lvl="0" rtl="0" algn="l">
              <a:lnSpc>
                <a:spcPct val="100000"/>
              </a:lnSpc>
              <a:spcBef>
                <a:spcPts val="0"/>
              </a:spcBef>
              <a:spcAft>
                <a:spcPts val="0"/>
              </a:spcAft>
              <a:buClr>
                <a:schemeClr val="accent1"/>
              </a:buClr>
              <a:buSzPts val="3600"/>
              <a:buFont typeface="Bitter"/>
              <a:buNone/>
              <a:defRPr sz="3600">
                <a:latin typeface="Bitter"/>
                <a:ea typeface="Bitter"/>
                <a:cs typeface="Bitter"/>
                <a:sym typeface="Bitter"/>
              </a:defRPr>
            </a:lvl1pPr>
            <a:lvl2pPr lvl="1" rtl="0" algn="l">
              <a:lnSpc>
                <a:spcPct val="100000"/>
              </a:lnSpc>
              <a:spcBef>
                <a:spcPts val="0"/>
              </a:spcBef>
              <a:spcAft>
                <a:spcPts val="0"/>
              </a:spcAft>
              <a:buClr>
                <a:schemeClr val="accent1"/>
              </a:buClr>
              <a:buSzPts val="1800"/>
              <a:buNone/>
              <a:defRPr/>
            </a:lvl2pPr>
            <a:lvl3pPr lvl="2" rtl="0" algn="l">
              <a:lnSpc>
                <a:spcPct val="100000"/>
              </a:lnSpc>
              <a:spcBef>
                <a:spcPts val="0"/>
              </a:spcBef>
              <a:spcAft>
                <a:spcPts val="0"/>
              </a:spcAft>
              <a:buClr>
                <a:schemeClr val="accent1"/>
              </a:buClr>
              <a:buSzPts val="1800"/>
              <a:buNone/>
              <a:defRPr/>
            </a:lvl3pPr>
            <a:lvl4pPr lvl="3" rtl="0" algn="l">
              <a:lnSpc>
                <a:spcPct val="100000"/>
              </a:lnSpc>
              <a:spcBef>
                <a:spcPts val="0"/>
              </a:spcBef>
              <a:spcAft>
                <a:spcPts val="0"/>
              </a:spcAft>
              <a:buClr>
                <a:schemeClr val="accent1"/>
              </a:buClr>
              <a:buSzPts val="1800"/>
              <a:buNone/>
              <a:defRPr/>
            </a:lvl4pPr>
            <a:lvl5pPr lvl="4" rtl="0" algn="l">
              <a:lnSpc>
                <a:spcPct val="100000"/>
              </a:lnSpc>
              <a:spcBef>
                <a:spcPts val="0"/>
              </a:spcBef>
              <a:spcAft>
                <a:spcPts val="0"/>
              </a:spcAft>
              <a:buClr>
                <a:schemeClr val="accent1"/>
              </a:buClr>
              <a:buSzPts val="1800"/>
              <a:buNone/>
              <a:defRPr/>
            </a:lvl5pPr>
            <a:lvl6pPr lvl="5" rtl="0" algn="l">
              <a:lnSpc>
                <a:spcPct val="100000"/>
              </a:lnSpc>
              <a:spcBef>
                <a:spcPts val="0"/>
              </a:spcBef>
              <a:spcAft>
                <a:spcPts val="0"/>
              </a:spcAft>
              <a:buClr>
                <a:schemeClr val="accent1"/>
              </a:buClr>
              <a:buSzPts val="1800"/>
              <a:buNone/>
              <a:defRPr/>
            </a:lvl6pPr>
            <a:lvl7pPr lvl="6" rtl="0" algn="l">
              <a:lnSpc>
                <a:spcPct val="100000"/>
              </a:lnSpc>
              <a:spcBef>
                <a:spcPts val="0"/>
              </a:spcBef>
              <a:spcAft>
                <a:spcPts val="0"/>
              </a:spcAft>
              <a:buClr>
                <a:schemeClr val="accent1"/>
              </a:buClr>
              <a:buSzPts val="1800"/>
              <a:buNone/>
              <a:defRPr/>
            </a:lvl7pPr>
            <a:lvl8pPr lvl="7" rtl="0" algn="l">
              <a:lnSpc>
                <a:spcPct val="100000"/>
              </a:lnSpc>
              <a:spcBef>
                <a:spcPts val="0"/>
              </a:spcBef>
              <a:spcAft>
                <a:spcPts val="0"/>
              </a:spcAft>
              <a:buClr>
                <a:schemeClr val="accent1"/>
              </a:buClr>
              <a:buSzPts val="1800"/>
              <a:buNone/>
              <a:defRPr/>
            </a:lvl8pPr>
            <a:lvl9pPr lvl="8" rtl="0" algn="l">
              <a:lnSpc>
                <a:spcPct val="100000"/>
              </a:lnSpc>
              <a:spcBef>
                <a:spcPts val="0"/>
              </a:spcBef>
              <a:spcAft>
                <a:spcPts val="0"/>
              </a:spcAft>
              <a:buClr>
                <a:schemeClr val="accent1"/>
              </a:buClr>
              <a:buSzPts val="1800"/>
              <a:buNone/>
              <a:defRPr/>
            </a:lvl9pPr>
          </a:lstStyle>
          <a:p/>
        </p:txBody>
      </p:sp>
      <p:sp>
        <p:nvSpPr>
          <p:cNvPr id="59" name="Google Shape;59;p8"/>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0" name="Google Shape;60;p8"/>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lvl1pPr lvl="0" rtl="0">
              <a:spcBef>
                <a:spcPts val="800"/>
              </a:spcBef>
              <a:spcAft>
                <a:spcPts val="0"/>
              </a:spcAft>
              <a:buNone/>
              <a:defRPr b="1" sz="1600">
                <a:solidFill>
                  <a:schemeClr val="dk2"/>
                </a:solidFill>
                <a:latin typeface="Source Sans Pro"/>
                <a:ea typeface="Source Sans Pro"/>
                <a:cs typeface="Source Sans Pro"/>
                <a:sym typeface="Source Sans Pro"/>
              </a:defRPr>
            </a:lvl1pPr>
            <a:lvl2pPr lvl="1" rtl="0">
              <a:spcBef>
                <a:spcPts val="800"/>
              </a:spcBef>
              <a:spcAft>
                <a:spcPts val="0"/>
              </a:spcAft>
              <a:buNone/>
              <a:defRPr/>
            </a:lvl2pPr>
            <a:lvl3pPr lvl="2" rtl="0">
              <a:spcBef>
                <a:spcPts val="800"/>
              </a:spcBef>
              <a:spcAft>
                <a:spcPts val="0"/>
              </a:spcAft>
              <a:buNone/>
              <a:defRPr/>
            </a:lvl3pPr>
            <a:lvl4pPr lvl="3" rtl="0">
              <a:spcBef>
                <a:spcPts val="800"/>
              </a:spcBef>
              <a:spcAft>
                <a:spcPts val="0"/>
              </a:spcAft>
              <a:buNone/>
              <a:defRPr/>
            </a:lvl4pPr>
            <a:lvl5pPr lvl="4" rtl="0">
              <a:spcBef>
                <a:spcPts val="800"/>
              </a:spcBef>
              <a:spcAft>
                <a:spcPts val="0"/>
              </a:spcAft>
              <a:buNone/>
              <a:defRPr/>
            </a:lvl5pPr>
            <a:lvl6pPr lvl="5" rtl="0">
              <a:spcBef>
                <a:spcPts val="800"/>
              </a:spcBef>
              <a:spcAft>
                <a:spcPts val="0"/>
              </a:spcAft>
              <a:buNone/>
              <a:defRPr/>
            </a:lvl6pPr>
            <a:lvl7pPr lvl="6" rtl="0">
              <a:spcBef>
                <a:spcPts val="800"/>
              </a:spcBef>
              <a:spcAft>
                <a:spcPts val="0"/>
              </a:spcAft>
              <a:buNone/>
              <a:defRPr/>
            </a:lvl7pPr>
            <a:lvl8pPr lvl="7" rtl="0">
              <a:spcBef>
                <a:spcPts val="800"/>
              </a:spcBef>
              <a:spcAft>
                <a:spcPts val="0"/>
              </a:spcAft>
              <a:buNone/>
              <a:defRPr/>
            </a:lvl8pPr>
            <a:lvl9pPr lvl="8" rtl="0">
              <a:spcBef>
                <a:spcPts val="800"/>
              </a:spcBef>
              <a:spcAft>
                <a:spcPts val="0"/>
              </a:spcAft>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p:cSld name="Big Idea">
    <p:spTree>
      <p:nvGrpSpPr>
        <p:cNvPr id="61" name="Shape 61"/>
        <p:cNvGrpSpPr/>
        <p:nvPr/>
      </p:nvGrpSpPr>
      <p:grpSpPr>
        <a:xfrm>
          <a:off x="0" y="0"/>
          <a:ext cx="0" cy="0"/>
          <a:chOff x="0" y="0"/>
          <a:chExt cx="0" cy="0"/>
        </a:xfrm>
      </p:grpSpPr>
      <p:sp>
        <p:nvSpPr>
          <p:cNvPr id="62" name="Google Shape;62;p9"/>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r">
              <a:spcBef>
                <a:spcPts val="0"/>
              </a:spcBef>
              <a:buNone/>
              <a:defRPr sz="1200">
                <a:solidFill>
                  <a:srgbClr val="7F8EA3"/>
                </a:solidFill>
                <a:latin typeface="Avenir"/>
                <a:ea typeface="Avenir"/>
                <a:cs typeface="Avenir"/>
                <a:sym typeface="Avenir"/>
              </a:defRPr>
            </a:lvl1pPr>
            <a:lvl2pPr indent="0" lvl="1" marL="0" rtl="0" algn="r">
              <a:spcBef>
                <a:spcPts val="0"/>
              </a:spcBef>
              <a:buNone/>
              <a:defRPr sz="1200">
                <a:solidFill>
                  <a:srgbClr val="7F8EA3"/>
                </a:solidFill>
                <a:latin typeface="Avenir"/>
                <a:ea typeface="Avenir"/>
                <a:cs typeface="Avenir"/>
                <a:sym typeface="Avenir"/>
              </a:defRPr>
            </a:lvl2pPr>
            <a:lvl3pPr indent="0" lvl="2" marL="0" rtl="0" algn="r">
              <a:spcBef>
                <a:spcPts val="0"/>
              </a:spcBef>
              <a:buNone/>
              <a:defRPr sz="1200">
                <a:solidFill>
                  <a:srgbClr val="7F8EA3"/>
                </a:solidFill>
                <a:latin typeface="Avenir"/>
                <a:ea typeface="Avenir"/>
                <a:cs typeface="Avenir"/>
                <a:sym typeface="Avenir"/>
              </a:defRPr>
            </a:lvl3pPr>
            <a:lvl4pPr indent="0" lvl="3" marL="0" rtl="0" algn="r">
              <a:spcBef>
                <a:spcPts val="0"/>
              </a:spcBef>
              <a:buNone/>
              <a:defRPr sz="1200">
                <a:solidFill>
                  <a:srgbClr val="7F8EA3"/>
                </a:solidFill>
                <a:latin typeface="Avenir"/>
                <a:ea typeface="Avenir"/>
                <a:cs typeface="Avenir"/>
                <a:sym typeface="Avenir"/>
              </a:defRPr>
            </a:lvl4pPr>
            <a:lvl5pPr indent="0" lvl="4" marL="0" rtl="0" algn="r">
              <a:spcBef>
                <a:spcPts val="0"/>
              </a:spcBef>
              <a:buNone/>
              <a:defRPr sz="1200">
                <a:solidFill>
                  <a:srgbClr val="7F8EA3"/>
                </a:solidFill>
                <a:latin typeface="Avenir"/>
                <a:ea typeface="Avenir"/>
                <a:cs typeface="Avenir"/>
                <a:sym typeface="Avenir"/>
              </a:defRPr>
            </a:lvl5pPr>
            <a:lvl6pPr indent="0" lvl="5" marL="0" rtl="0" algn="r">
              <a:spcBef>
                <a:spcPts val="0"/>
              </a:spcBef>
              <a:buNone/>
              <a:defRPr sz="1200">
                <a:solidFill>
                  <a:srgbClr val="7F8EA3"/>
                </a:solidFill>
                <a:latin typeface="Avenir"/>
                <a:ea typeface="Avenir"/>
                <a:cs typeface="Avenir"/>
                <a:sym typeface="Avenir"/>
              </a:defRPr>
            </a:lvl6pPr>
            <a:lvl7pPr indent="0" lvl="6" marL="0" rtl="0" algn="r">
              <a:spcBef>
                <a:spcPts val="0"/>
              </a:spcBef>
              <a:buNone/>
              <a:defRPr sz="1200">
                <a:solidFill>
                  <a:srgbClr val="7F8EA3"/>
                </a:solidFill>
                <a:latin typeface="Avenir"/>
                <a:ea typeface="Avenir"/>
                <a:cs typeface="Avenir"/>
                <a:sym typeface="Avenir"/>
              </a:defRPr>
            </a:lvl7pPr>
            <a:lvl8pPr indent="0" lvl="7" marL="0" rtl="0" algn="r">
              <a:spcBef>
                <a:spcPts val="0"/>
              </a:spcBef>
              <a:buNone/>
              <a:defRPr sz="1200">
                <a:solidFill>
                  <a:srgbClr val="7F8EA3"/>
                </a:solidFill>
                <a:latin typeface="Avenir"/>
                <a:ea typeface="Avenir"/>
                <a:cs typeface="Avenir"/>
                <a:sym typeface="Avenir"/>
              </a:defRPr>
            </a:lvl8pPr>
            <a:lvl9pPr indent="0" lvl="8" marL="0" rtl="0" algn="r">
              <a:spcBef>
                <a:spcPts val="0"/>
              </a:spcBef>
              <a:buNone/>
              <a:defRPr sz="1200">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63" name="Google Shape;63;p9"/>
          <p:cNvSpPr txBox="1"/>
          <p:nvPr>
            <p:ph type="title"/>
          </p:nvPr>
        </p:nvSpPr>
        <p:spPr>
          <a:xfrm>
            <a:off x="623400" y="337250"/>
            <a:ext cx="10959000" cy="5845500"/>
          </a:xfrm>
          <a:prstGeom prst="rect">
            <a:avLst/>
          </a:prstGeom>
        </p:spPr>
        <p:txBody>
          <a:bodyPr anchorCtr="0" anchor="ctr" bIns="45700" lIns="45700" spcFirstLastPara="1" rIns="45700" wrap="square" tIns="45700">
            <a:noAutofit/>
          </a:bodyPr>
          <a:lstStyle>
            <a:lvl1pPr lvl="0" rtl="0" algn="ctr">
              <a:spcBef>
                <a:spcPts val="0"/>
              </a:spcBef>
              <a:spcAft>
                <a:spcPts val="0"/>
              </a:spcAft>
              <a:buNone/>
              <a:defRPr sz="3600">
                <a:solidFill>
                  <a:schemeClr val="accent6"/>
                </a:solidFill>
                <a:latin typeface="Bitter"/>
                <a:ea typeface="Bitter"/>
                <a:cs typeface="Bitter"/>
                <a:sym typeface="Bitter"/>
              </a:defRPr>
            </a:lvl1pPr>
            <a:lvl2pPr lvl="1" rtl="0">
              <a:spcBef>
                <a:spcPts val="0"/>
              </a:spcBef>
              <a:spcAft>
                <a:spcPts val="0"/>
              </a:spcAft>
              <a:buNone/>
              <a:defRPr>
                <a:latin typeface="Avenir"/>
                <a:ea typeface="Avenir"/>
                <a:cs typeface="Avenir"/>
                <a:sym typeface="Avenir"/>
              </a:defRPr>
            </a:lvl2pPr>
            <a:lvl3pPr lvl="2" rtl="0">
              <a:spcBef>
                <a:spcPts val="0"/>
              </a:spcBef>
              <a:spcAft>
                <a:spcPts val="0"/>
              </a:spcAft>
              <a:buNone/>
              <a:defRPr>
                <a:latin typeface="Avenir"/>
                <a:ea typeface="Avenir"/>
                <a:cs typeface="Avenir"/>
                <a:sym typeface="Avenir"/>
              </a:defRPr>
            </a:lvl3pPr>
            <a:lvl4pPr lvl="3" rtl="0">
              <a:spcBef>
                <a:spcPts val="0"/>
              </a:spcBef>
              <a:spcAft>
                <a:spcPts val="0"/>
              </a:spcAft>
              <a:buNone/>
              <a:defRPr>
                <a:latin typeface="Avenir"/>
                <a:ea typeface="Avenir"/>
                <a:cs typeface="Avenir"/>
                <a:sym typeface="Avenir"/>
              </a:defRPr>
            </a:lvl4pPr>
            <a:lvl5pPr lvl="4" rtl="0">
              <a:spcBef>
                <a:spcPts val="0"/>
              </a:spcBef>
              <a:spcAft>
                <a:spcPts val="0"/>
              </a:spcAft>
              <a:buNone/>
              <a:defRPr>
                <a:latin typeface="Avenir"/>
                <a:ea typeface="Avenir"/>
                <a:cs typeface="Avenir"/>
                <a:sym typeface="Avenir"/>
              </a:defRPr>
            </a:lvl5pPr>
            <a:lvl6pPr lvl="5" rtl="0">
              <a:spcBef>
                <a:spcPts val="0"/>
              </a:spcBef>
              <a:spcAft>
                <a:spcPts val="0"/>
              </a:spcAft>
              <a:buNone/>
              <a:defRPr>
                <a:latin typeface="Avenir"/>
                <a:ea typeface="Avenir"/>
                <a:cs typeface="Avenir"/>
                <a:sym typeface="Avenir"/>
              </a:defRPr>
            </a:lvl6pPr>
            <a:lvl7pPr lvl="6" rtl="0">
              <a:spcBef>
                <a:spcPts val="0"/>
              </a:spcBef>
              <a:spcAft>
                <a:spcPts val="0"/>
              </a:spcAft>
              <a:buNone/>
              <a:defRPr>
                <a:latin typeface="Avenir"/>
                <a:ea typeface="Avenir"/>
                <a:cs typeface="Avenir"/>
                <a:sym typeface="Avenir"/>
              </a:defRPr>
            </a:lvl7pPr>
            <a:lvl8pPr lvl="7" rtl="0">
              <a:spcBef>
                <a:spcPts val="0"/>
              </a:spcBef>
              <a:spcAft>
                <a:spcPts val="0"/>
              </a:spcAft>
              <a:buNone/>
              <a:defRPr>
                <a:latin typeface="Avenir"/>
                <a:ea typeface="Avenir"/>
                <a:cs typeface="Avenir"/>
                <a:sym typeface="Avenir"/>
              </a:defRPr>
            </a:lvl8pPr>
            <a:lvl9pPr lvl="8" rtl="0">
              <a:spcBef>
                <a:spcPts val="0"/>
              </a:spcBef>
              <a:spcAft>
                <a:spcPts val="0"/>
              </a:spcAft>
              <a:buNone/>
              <a:defRPr>
                <a:latin typeface="Avenir"/>
                <a:ea typeface="Avenir"/>
                <a:cs typeface="Avenir"/>
                <a:sym typeface="Aveni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Idea dark">
  <p:cSld name="Big Idea dark">
    <p:bg>
      <p:bgPr>
        <a:solidFill>
          <a:schemeClr val="accent1"/>
        </a:solidFill>
      </p:bgPr>
    </p:bg>
    <p:spTree>
      <p:nvGrpSpPr>
        <p:cNvPr id="64" name="Shape 64"/>
        <p:cNvGrpSpPr/>
        <p:nvPr/>
      </p:nvGrpSpPr>
      <p:grpSpPr>
        <a:xfrm>
          <a:off x="0" y="0"/>
          <a:ext cx="0" cy="0"/>
          <a:chOff x="0" y="0"/>
          <a:chExt cx="0" cy="0"/>
        </a:xfrm>
      </p:grpSpPr>
      <p:sp>
        <p:nvSpPr>
          <p:cNvPr id="65" name="Google Shape;65;p10"/>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rtl="0" algn="ctr">
              <a:spcBef>
                <a:spcPts val="0"/>
              </a:spcBef>
              <a:buNone/>
              <a:defRPr sz="3600">
                <a:solidFill>
                  <a:srgbClr val="89BDE8"/>
                </a:solidFill>
                <a:latin typeface="Bitter"/>
                <a:ea typeface="Bitter"/>
                <a:cs typeface="Bitter"/>
                <a:sym typeface="Bitter"/>
              </a:defRPr>
            </a:lvl1pPr>
            <a:lvl2pPr indent="0" lvl="1" marL="0" rtl="0" algn="ctr">
              <a:spcBef>
                <a:spcPts val="0"/>
              </a:spcBef>
              <a:buNone/>
              <a:defRPr sz="3600">
                <a:solidFill>
                  <a:srgbClr val="89BDE8"/>
                </a:solidFill>
                <a:latin typeface="Bitter"/>
                <a:ea typeface="Bitter"/>
                <a:cs typeface="Bitter"/>
                <a:sym typeface="Bitter"/>
              </a:defRPr>
            </a:lvl2pPr>
            <a:lvl3pPr indent="0" lvl="2" marL="0" rtl="0" algn="ctr">
              <a:spcBef>
                <a:spcPts val="0"/>
              </a:spcBef>
              <a:buNone/>
              <a:defRPr sz="3600">
                <a:solidFill>
                  <a:srgbClr val="89BDE8"/>
                </a:solidFill>
                <a:latin typeface="Bitter"/>
                <a:ea typeface="Bitter"/>
                <a:cs typeface="Bitter"/>
                <a:sym typeface="Bitter"/>
              </a:defRPr>
            </a:lvl3pPr>
            <a:lvl4pPr indent="0" lvl="3" marL="0" rtl="0" algn="ctr">
              <a:spcBef>
                <a:spcPts val="0"/>
              </a:spcBef>
              <a:buNone/>
              <a:defRPr sz="3600">
                <a:solidFill>
                  <a:srgbClr val="89BDE8"/>
                </a:solidFill>
                <a:latin typeface="Bitter"/>
                <a:ea typeface="Bitter"/>
                <a:cs typeface="Bitter"/>
                <a:sym typeface="Bitter"/>
              </a:defRPr>
            </a:lvl4pPr>
            <a:lvl5pPr indent="0" lvl="4" marL="0" rtl="0" algn="ctr">
              <a:spcBef>
                <a:spcPts val="0"/>
              </a:spcBef>
              <a:buNone/>
              <a:defRPr sz="3600">
                <a:solidFill>
                  <a:srgbClr val="89BDE8"/>
                </a:solidFill>
                <a:latin typeface="Bitter"/>
                <a:ea typeface="Bitter"/>
                <a:cs typeface="Bitter"/>
                <a:sym typeface="Bitter"/>
              </a:defRPr>
            </a:lvl5pPr>
            <a:lvl6pPr indent="0" lvl="5" marL="0" rtl="0" algn="ctr">
              <a:spcBef>
                <a:spcPts val="0"/>
              </a:spcBef>
              <a:buNone/>
              <a:defRPr sz="3600">
                <a:solidFill>
                  <a:srgbClr val="89BDE8"/>
                </a:solidFill>
                <a:latin typeface="Bitter"/>
                <a:ea typeface="Bitter"/>
                <a:cs typeface="Bitter"/>
                <a:sym typeface="Bitter"/>
              </a:defRPr>
            </a:lvl6pPr>
            <a:lvl7pPr indent="0" lvl="6" marL="0" rtl="0" algn="ctr">
              <a:spcBef>
                <a:spcPts val="0"/>
              </a:spcBef>
              <a:buNone/>
              <a:defRPr sz="3600">
                <a:solidFill>
                  <a:srgbClr val="89BDE8"/>
                </a:solidFill>
                <a:latin typeface="Bitter"/>
                <a:ea typeface="Bitter"/>
                <a:cs typeface="Bitter"/>
                <a:sym typeface="Bitter"/>
              </a:defRPr>
            </a:lvl7pPr>
            <a:lvl8pPr indent="0" lvl="7" marL="0" rtl="0" algn="ctr">
              <a:spcBef>
                <a:spcPts val="0"/>
              </a:spcBef>
              <a:buNone/>
              <a:defRPr sz="3600">
                <a:solidFill>
                  <a:srgbClr val="89BDE8"/>
                </a:solidFill>
                <a:latin typeface="Bitter"/>
                <a:ea typeface="Bitter"/>
                <a:cs typeface="Bitter"/>
                <a:sym typeface="Bitter"/>
              </a:defRPr>
            </a:lvl8pPr>
            <a:lvl9pPr indent="0" lvl="8" marL="0" rtl="0" algn="ctr">
              <a:spcBef>
                <a:spcPts val="0"/>
              </a:spcBef>
              <a:buNone/>
              <a:defRPr sz="3600">
                <a:solidFill>
                  <a:srgbClr val="89BDE8"/>
                </a:solidFill>
                <a:latin typeface="Bitter"/>
                <a:ea typeface="Bitter"/>
                <a:cs typeface="Bitter"/>
                <a:sym typeface="Bitter"/>
              </a:defRPr>
            </a:lvl9pPr>
          </a:lstStyle>
          <a:p>
            <a:pPr indent="0" lvl="0" marL="0" rtl="0" algn="ctr">
              <a:spcBef>
                <a:spcPts val="0"/>
              </a:spcBef>
              <a:spcAft>
                <a:spcPts val="0"/>
              </a:spcAft>
              <a:buNone/>
            </a:pPr>
            <a:fld id="{00000000-1234-1234-1234-123412341234}" type="slidenum">
              <a:rPr lang="en-US"/>
              <a:t>‹#›</a:t>
            </a:fld>
            <a:endParaRPr i="0" u="none" cap="none" strike="noStrike"/>
          </a:p>
        </p:txBody>
      </p:sp>
      <p:sp>
        <p:nvSpPr>
          <p:cNvPr id="66" name="Google Shape;66;p10"/>
          <p:cNvSpPr txBox="1"/>
          <p:nvPr>
            <p:ph type="title"/>
          </p:nvPr>
        </p:nvSpPr>
        <p:spPr>
          <a:xfrm>
            <a:off x="613175" y="316800"/>
            <a:ext cx="10969200" cy="5845500"/>
          </a:xfrm>
          <a:prstGeom prst="rect">
            <a:avLst/>
          </a:prstGeom>
        </p:spPr>
        <p:txBody>
          <a:bodyPr anchorCtr="0" anchor="ctr" bIns="45700" lIns="45700" spcFirstLastPara="1" rIns="45700" wrap="square" tIns="45700">
            <a:noAutofit/>
          </a:bodyPr>
          <a:lstStyle>
            <a:lvl1pPr lvl="0" rtl="0" algn="ctr">
              <a:spcBef>
                <a:spcPts val="0"/>
              </a:spcBef>
              <a:spcAft>
                <a:spcPts val="0"/>
              </a:spcAft>
              <a:buNone/>
              <a:defRPr sz="3600">
                <a:solidFill>
                  <a:srgbClr val="F2F2F2"/>
                </a:solidFill>
                <a:latin typeface="Bitter"/>
                <a:ea typeface="Bitter"/>
                <a:cs typeface="Bitter"/>
                <a:sym typeface="Bitter"/>
              </a:defRPr>
            </a:lvl1pPr>
            <a:lvl2pPr lvl="1" rtl="0" algn="ctr">
              <a:spcBef>
                <a:spcPts val="0"/>
              </a:spcBef>
              <a:spcAft>
                <a:spcPts val="0"/>
              </a:spcAft>
              <a:buNone/>
              <a:defRPr sz="3600">
                <a:solidFill>
                  <a:srgbClr val="F2F2F2"/>
                </a:solidFill>
                <a:latin typeface="Bitter"/>
                <a:ea typeface="Bitter"/>
                <a:cs typeface="Bitter"/>
                <a:sym typeface="Bitter"/>
              </a:defRPr>
            </a:lvl2pPr>
            <a:lvl3pPr lvl="2" rtl="0" algn="ctr">
              <a:spcBef>
                <a:spcPts val="0"/>
              </a:spcBef>
              <a:spcAft>
                <a:spcPts val="0"/>
              </a:spcAft>
              <a:buNone/>
              <a:defRPr sz="3600">
                <a:solidFill>
                  <a:srgbClr val="F2F2F2"/>
                </a:solidFill>
                <a:latin typeface="Bitter"/>
                <a:ea typeface="Bitter"/>
                <a:cs typeface="Bitter"/>
                <a:sym typeface="Bitter"/>
              </a:defRPr>
            </a:lvl3pPr>
            <a:lvl4pPr lvl="3" rtl="0" algn="ctr">
              <a:spcBef>
                <a:spcPts val="0"/>
              </a:spcBef>
              <a:spcAft>
                <a:spcPts val="0"/>
              </a:spcAft>
              <a:buNone/>
              <a:defRPr sz="3600">
                <a:solidFill>
                  <a:srgbClr val="F2F2F2"/>
                </a:solidFill>
                <a:latin typeface="Bitter"/>
                <a:ea typeface="Bitter"/>
                <a:cs typeface="Bitter"/>
                <a:sym typeface="Bitter"/>
              </a:defRPr>
            </a:lvl4pPr>
            <a:lvl5pPr lvl="4" rtl="0" algn="ctr">
              <a:spcBef>
                <a:spcPts val="0"/>
              </a:spcBef>
              <a:spcAft>
                <a:spcPts val="0"/>
              </a:spcAft>
              <a:buNone/>
              <a:defRPr sz="3600">
                <a:solidFill>
                  <a:srgbClr val="F2F2F2"/>
                </a:solidFill>
                <a:latin typeface="Bitter"/>
                <a:ea typeface="Bitter"/>
                <a:cs typeface="Bitter"/>
                <a:sym typeface="Bitter"/>
              </a:defRPr>
            </a:lvl5pPr>
            <a:lvl6pPr lvl="5" rtl="0" algn="ctr">
              <a:spcBef>
                <a:spcPts val="0"/>
              </a:spcBef>
              <a:spcAft>
                <a:spcPts val="0"/>
              </a:spcAft>
              <a:buNone/>
              <a:defRPr sz="3600">
                <a:solidFill>
                  <a:srgbClr val="F2F2F2"/>
                </a:solidFill>
                <a:latin typeface="Bitter"/>
                <a:ea typeface="Bitter"/>
                <a:cs typeface="Bitter"/>
                <a:sym typeface="Bitter"/>
              </a:defRPr>
            </a:lvl6pPr>
            <a:lvl7pPr lvl="6" rtl="0" algn="ctr">
              <a:spcBef>
                <a:spcPts val="0"/>
              </a:spcBef>
              <a:spcAft>
                <a:spcPts val="0"/>
              </a:spcAft>
              <a:buNone/>
              <a:defRPr sz="3600">
                <a:solidFill>
                  <a:srgbClr val="F2F2F2"/>
                </a:solidFill>
                <a:latin typeface="Bitter"/>
                <a:ea typeface="Bitter"/>
                <a:cs typeface="Bitter"/>
                <a:sym typeface="Bitter"/>
              </a:defRPr>
            </a:lvl7pPr>
            <a:lvl8pPr lvl="7" rtl="0" algn="ctr">
              <a:spcBef>
                <a:spcPts val="0"/>
              </a:spcBef>
              <a:spcAft>
                <a:spcPts val="0"/>
              </a:spcAft>
              <a:buNone/>
              <a:defRPr sz="3600">
                <a:solidFill>
                  <a:srgbClr val="F2F2F2"/>
                </a:solidFill>
                <a:latin typeface="Bitter"/>
                <a:ea typeface="Bitter"/>
                <a:cs typeface="Bitter"/>
                <a:sym typeface="Bitter"/>
              </a:defRPr>
            </a:lvl8pPr>
            <a:lvl9pPr lvl="8" rtl="0" algn="ctr">
              <a:spcBef>
                <a:spcPts val="0"/>
              </a:spcBef>
              <a:spcAft>
                <a:spcPts val="0"/>
              </a:spcAft>
              <a:buNone/>
              <a:defRPr sz="3600">
                <a:solidFill>
                  <a:srgbClr val="F2F2F2"/>
                </a:solidFill>
                <a:latin typeface="Bitter"/>
                <a:ea typeface="Bitter"/>
                <a:cs typeface="Bitter"/>
                <a:sym typeface="Bitte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 name="Shape 9"/>
        <p:cNvGrpSpPr/>
        <p:nvPr/>
      </p:nvGrpSpPr>
      <p:grpSpPr>
        <a:xfrm>
          <a:off x="0" y="0"/>
          <a:ext cx="0" cy="0"/>
          <a:chOff x="0" y="0"/>
          <a:chExt cx="0" cy="0"/>
        </a:xfrm>
      </p:grpSpPr>
      <p:sp>
        <p:nvSpPr>
          <p:cNvPr id="10" name="Google Shape;10;p1"/>
          <p:cNvSpPr txBox="1"/>
          <p:nvPr>
            <p:ph idx="12" type="sldNum"/>
          </p:nvPr>
        </p:nvSpPr>
        <p:spPr>
          <a:xfrm>
            <a:off x="11307327" y="6400414"/>
            <a:ext cx="275100" cy="276900"/>
          </a:xfrm>
          <a:prstGeom prst="rect">
            <a:avLst/>
          </a:prstGeom>
          <a:noFill/>
          <a:ln>
            <a:noFill/>
          </a:ln>
        </p:spPr>
        <p:txBody>
          <a:bodyPr anchorCtr="0" anchor="ctr" bIns="45700" lIns="45700" spcFirstLastPara="1" rIns="45700" wrap="square" tIns="45700">
            <a:noAutofit/>
          </a:bodyPr>
          <a:lstStyle>
            <a:lvl1pPr indent="0" lvl="0" marL="0" marR="0" rtl="0" algn="r">
              <a:spcBef>
                <a:spcPts val="0"/>
              </a:spcBef>
              <a:buNone/>
              <a:defRPr b="0" i="0" sz="1200" u="none" cap="none" strike="noStrike">
                <a:solidFill>
                  <a:srgbClr val="7F8EA3"/>
                </a:solidFill>
                <a:latin typeface="Avenir"/>
                <a:ea typeface="Avenir"/>
                <a:cs typeface="Avenir"/>
                <a:sym typeface="Avenir"/>
              </a:defRPr>
            </a:lvl1pPr>
            <a:lvl2pPr indent="0" lvl="1" marL="0" marR="0" rtl="0" algn="r">
              <a:spcBef>
                <a:spcPts val="0"/>
              </a:spcBef>
              <a:buNone/>
              <a:defRPr b="0" i="0" sz="1200" u="none" cap="none" strike="noStrike">
                <a:solidFill>
                  <a:srgbClr val="7F8EA3"/>
                </a:solidFill>
                <a:latin typeface="Avenir"/>
                <a:ea typeface="Avenir"/>
                <a:cs typeface="Avenir"/>
                <a:sym typeface="Avenir"/>
              </a:defRPr>
            </a:lvl2pPr>
            <a:lvl3pPr indent="0" lvl="2" marL="0" marR="0" rtl="0" algn="r">
              <a:spcBef>
                <a:spcPts val="0"/>
              </a:spcBef>
              <a:buNone/>
              <a:defRPr b="0" i="0" sz="1200" u="none" cap="none" strike="noStrike">
                <a:solidFill>
                  <a:srgbClr val="7F8EA3"/>
                </a:solidFill>
                <a:latin typeface="Avenir"/>
                <a:ea typeface="Avenir"/>
                <a:cs typeface="Avenir"/>
                <a:sym typeface="Avenir"/>
              </a:defRPr>
            </a:lvl3pPr>
            <a:lvl4pPr indent="0" lvl="3" marL="0" marR="0" rtl="0" algn="r">
              <a:spcBef>
                <a:spcPts val="0"/>
              </a:spcBef>
              <a:buNone/>
              <a:defRPr b="0" i="0" sz="1200" u="none" cap="none" strike="noStrike">
                <a:solidFill>
                  <a:srgbClr val="7F8EA3"/>
                </a:solidFill>
                <a:latin typeface="Avenir"/>
                <a:ea typeface="Avenir"/>
                <a:cs typeface="Avenir"/>
                <a:sym typeface="Avenir"/>
              </a:defRPr>
            </a:lvl4pPr>
            <a:lvl5pPr indent="0" lvl="4" marL="0" marR="0" rtl="0" algn="r">
              <a:spcBef>
                <a:spcPts val="0"/>
              </a:spcBef>
              <a:buNone/>
              <a:defRPr b="0" i="0" sz="1200" u="none" cap="none" strike="noStrike">
                <a:solidFill>
                  <a:srgbClr val="7F8EA3"/>
                </a:solidFill>
                <a:latin typeface="Avenir"/>
                <a:ea typeface="Avenir"/>
                <a:cs typeface="Avenir"/>
                <a:sym typeface="Avenir"/>
              </a:defRPr>
            </a:lvl5pPr>
            <a:lvl6pPr indent="0" lvl="5" marL="0" marR="0" rtl="0" algn="r">
              <a:spcBef>
                <a:spcPts val="0"/>
              </a:spcBef>
              <a:buNone/>
              <a:defRPr b="0" i="0" sz="1200" u="none" cap="none" strike="noStrike">
                <a:solidFill>
                  <a:srgbClr val="7F8EA3"/>
                </a:solidFill>
                <a:latin typeface="Avenir"/>
                <a:ea typeface="Avenir"/>
                <a:cs typeface="Avenir"/>
                <a:sym typeface="Avenir"/>
              </a:defRPr>
            </a:lvl6pPr>
            <a:lvl7pPr indent="0" lvl="6" marL="0" marR="0" rtl="0" algn="r">
              <a:spcBef>
                <a:spcPts val="0"/>
              </a:spcBef>
              <a:buNone/>
              <a:defRPr b="0" i="0" sz="1200" u="none" cap="none" strike="noStrike">
                <a:solidFill>
                  <a:srgbClr val="7F8EA3"/>
                </a:solidFill>
                <a:latin typeface="Avenir"/>
                <a:ea typeface="Avenir"/>
                <a:cs typeface="Avenir"/>
                <a:sym typeface="Avenir"/>
              </a:defRPr>
            </a:lvl7pPr>
            <a:lvl8pPr indent="0" lvl="7" marL="0" marR="0" rtl="0" algn="r">
              <a:spcBef>
                <a:spcPts val="0"/>
              </a:spcBef>
              <a:buNone/>
              <a:defRPr b="0" i="0" sz="1200" u="none" cap="none" strike="noStrike">
                <a:solidFill>
                  <a:srgbClr val="7F8EA3"/>
                </a:solidFill>
                <a:latin typeface="Avenir"/>
                <a:ea typeface="Avenir"/>
                <a:cs typeface="Avenir"/>
                <a:sym typeface="Avenir"/>
              </a:defRPr>
            </a:lvl8pPr>
            <a:lvl9pPr indent="0" lvl="8" marL="0" marR="0" rtl="0" algn="r">
              <a:spcBef>
                <a:spcPts val="0"/>
              </a:spcBef>
              <a:buNone/>
              <a:defRPr b="0" i="0" sz="1200" u="none" cap="none" strike="noStrike">
                <a:solidFill>
                  <a:srgbClr val="7F8EA3"/>
                </a:solidFill>
                <a:latin typeface="Avenir"/>
                <a:ea typeface="Avenir"/>
                <a:cs typeface="Avenir"/>
                <a:sym typeface="Avenir"/>
              </a:defRPr>
            </a:lvl9pPr>
          </a:lstStyle>
          <a:p>
            <a:pPr indent="0" lvl="0" marL="0" rtl="0" algn="r">
              <a:spcBef>
                <a:spcPts val="0"/>
              </a:spcBef>
              <a:spcAft>
                <a:spcPts val="0"/>
              </a:spcAft>
              <a:buNone/>
            </a:pPr>
            <a:fld id="{00000000-1234-1234-1234-123412341234}" type="slidenum">
              <a:rPr lang="en-US"/>
              <a:t>‹#›</a:t>
            </a:fld>
            <a:endParaRPr/>
          </a:p>
        </p:txBody>
      </p:sp>
      <p:sp>
        <p:nvSpPr>
          <p:cNvPr id="11" name="Google Shape;11;p1"/>
          <p:cNvSpPr txBox="1"/>
          <p:nvPr>
            <p:ph idx="1" type="body"/>
          </p:nvPr>
        </p:nvSpPr>
        <p:spPr>
          <a:xfrm>
            <a:off x="609600" y="330200"/>
            <a:ext cx="10972800" cy="5841900"/>
          </a:xfrm>
          <a:prstGeom prst="rect">
            <a:avLst/>
          </a:prstGeom>
          <a:noFill/>
          <a:ln>
            <a:noFill/>
          </a:ln>
        </p:spPr>
        <p:txBody>
          <a:bodyPr anchorCtr="0" anchor="ctr" bIns="45700" lIns="45700" spcFirstLastPara="1" rIns="45700" wrap="square" tIns="45700">
            <a:noAutofit/>
          </a:bodyPr>
          <a:lstStyle>
            <a:lvl1pPr indent="-228600" lvl="0" marL="4572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1pPr>
            <a:lvl2pPr indent="-228600" lvl="1" marL="9144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2pPr>
            <a:lvl3pPr indent="-228600" lvl="2" marL="13716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3pPr>
            <a:lvl4pPr indent="-228600" lvl="3" marL="18288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4pPr>
            <a:lvl5pPr indent="-228600" lvl="4" marL="2286000" marR="0" rtl="0" algn="l">
              <a:lnSpc>
                <a:spcPct val="120000"/>
              </a:lnSpc>
              <a:spcBef>
                <a:spcPts val="800"/>
              </a:spcBef>
              <a:spcAft>
                <a:spcPts val="0"/>
              </a:spcAft>
              <a:buClr>
                <a:srgbClr val="454454"/>
              </a:buClr>
              <a:buSzPts val="2000"/>
              <a:buFont typeface="Source Sans Pro"/>
              <a:buNone/>
              <a:defRPr i="0" sz="2000" u="none" cap="none" strike="noStrike">
                <a:solidFill>
                  <a:srgbClr val="454454"/>
                </a:solidFill>
                <a:latin typeface="Source Sans Pro"/>
                <a:ea typeface="Source Sans Pro"/>
                <a:cs typeface="Source Sans Pro"/>
                <a:sym typeface="Source Sans Pro"/>
              </a:defRPr>
            </a:lvl5pPr>
            <a:lvl6pPr indent="-355600" lvl="5" marL="27432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6pPr>
            <a:lvl7pPr indent="-355600" lvl="6" marL="32004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7pPr>
            <a:lvl8pPr indent="-355600" lvl="7" marL="36576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8pPr>
            <a:lvl9pPr indent="-355600" lvl="8" marL="4114800" marR="0" rtl="0" algn="l">
              <a:lnSpc>
                <a:spcPct val="120000"/>
              </a:lnSpc>
              <a:spcBef>
                <a:spcPts val="800"/>
              </a:spcBef>
              <a:spcAft>
                <a:spcPts val="0"/>
              </a:spcAft>
              <a:buClr>
                <a:srgbClr val="454454"/>
              </a:buClr>
              <a:buSzPts val="2000"/>
              <a:buFont typeface="Source Sans Pro"/>
              <a:buChar char="•"/>
              <a:defRPr i="0" sz="2000" u="none" cap="none" strike="noStrike">
                <a:solidFill>
                  <a:srgbClr val="454454"/>
                </a:solidFill>
                <a:latin typeface="Source Sans Pro"/>
                <a:ea typeface="Source Sans Pro"/>
                <a:cs typeface="Source Sans Pro"/>
                <a:sym typeface="Source Sans Pro"/>
              </a:defRPr>
            </a:lvl9pPr>
          </a:lstStyle>
          <a:p/>
        </p:txBody>
      </p:sp>
      <p:sp>
        <p:nvSpPr>
          <p:cNvPr id="12" name="Google Shape;12;p1"/>
          <p:cNvSpPr txBox="1"/>
          <p:nvPr>
            <p:ph type="title"/>
          </p:nvPr>
        </p:nvSpPr>
        <p:spPr>
          <a:xfrm>
            <a:off x="609600" y="274638"/>
            <a:ext cx="10972800" cy="1143000"/>
          </a:xfrm>
          <a:prstGeom prst="rect">
            <a:avLst/>
          </a:prstGeom>
          <a:noFill/>
          <a:ln>
            <a:noFill/>
          </a:ln>
        </p:spPr>
        <p:txBody>
          <a:bodyPr anchorCtr="0" anchor="t" bIns="45700" lIns="45700" spcFirstLastPara="1" rIns="45700" wrap="square" tIns="45700">
            <a:noAutofit/>
          </a:bodyPr>
          <a:lstStyle>
            <a:lvl1pPr lvl="0"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1pPr>
            <a:lvl2pPr lvl="1"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2pPr>
            <a:lvl3pPr lvl="2"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3pPr>
            <a:lvl4pPr lvl="3"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4pPr>
            <a:lvl5pPr lvl="4"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5pPr>
            <a:lvl6pPr lvl="5"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6pPr>
            <a:lvl7pPr lvl="6"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7pPr>
            <a:lvl8pPr lvl="7"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8pPr>
            <a:lvl9pPr lvl="8" marR="0" rtl="0" algn="l">
              <a:lnSpc>
                <a:spcPct val="100000"/>
              </a:lnSpc>
              <a:spcBef>
                <a:spcPts val="0"/>
              </a:spcBef>
              <a:spcAft>
                <a:spcPts val="0"/>
              </a:spcAft>
              <a:buClr>
                <a:schemeClr val="accent1"/>
              </a:buClr>
              <a:buSzPts val="3600"/>
              <a:buFont typeface="Bitter"/>
              <a:buNone/>
              <a:defRPr i="0" sz="3600" u="none" cap="none" strike="noStrike">
                <a:solidFill>
                  <a:schemeClr val="accent1"/>
                </a:solidFill>
                <a:latin typeface="Bitter"/>
                <a:ea typeface="Bitter"/>
                <a:cs typeface="Bitter"/>
                <a:sym typeface="Bit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comments" Target="../comments/comment1.xml"/><Relationship Id="rId4" Type="http://schemas.openxmlformats.org/officeDocument/2006/relationships/hyperlink" Target="https://github.com/department-of-veterans-affairs/va.gov-team/blob/master/strategy/OCTO-DE%20Strategic%20Hierarchy.pd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comments" Target="../comments/commen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comments" Target="../comments/comment3.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82" name="Shape 82"/>
        <p:cNvGrpSpPr/>
        <p:nvPr/>
      </p:nvGrpSpPr>
      <p:grpSpPr>
        <a:xfrm>
          <a:off x="0" y="0"/>
          <a:ext cx="0" cy="0"/>
          <a:chOff x="0" y="0"/>
          <a:chExt cx="0" cy="0"/>
        </a:xfrm>
      </p:grpSpPr>
      <p:sp>
        <p:nvSpPr>
          <p:cNvPr id="83" name="Google Shape;83;p14"/>
          <p:cNvSpPr/>
          <p:nvPr/>
        </p:nvSpPr>
        <p:spPr>
          <a:xfrm>
            <a:off x="10100" y="0"/>
            <a:ext cx="12192000" cy="5688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14"/>
          <p:cNvSpPr/>
          <p:nvPr/>
        </p:nvSpPr>
        <p:spPr>
          <a:xfrm>
            <a:off x="548575" y="6072925"/>
            <a:ext cx="4500000" cy="393600"/>
          </a:xfrm>
          <a:prstGeom prst="rect">
            <a:avLst/>
          </a:prstGeom>
          <a:noFill/>
          <a:ln>
            <a:noFill/>
          </a:ln>
        </p:spPr>
        <p:txBody>
          <a:bodyPr anchorCtr="0" anchor="t" bIns="35550" lIns="71100" spcFirstLastPara="1" rIns="71100" wrap="square" tIns="35550">
            <a:noAutofit/>
          </a:bodyPr>
          <a:lstStyle/>
          <a:p>
            <a:pPr indent="0" lvl="0" marL="0" marR="0" rtl="0" algn="l">
              <a:lnSpc>
                <a:spcPct val="100000"/>
              </a:lnSpc>
              <a:spcBef>
                <a:spcPts val="0"/>
              </a:spcBef>
              <a:spcAft>
                <a:spcPts val="0"/>
              </a:spcAft>
              <a:buClr>
                <a:srgbClr val="000000"/>
              </a:buClr>
              <a:buFont typeface="Arial"/>
              <a:buNone/>
            </a:pPr>
            <a:r>
              <a:rPr lang="en-US" sz="1100">
                <a:latin typeface="Source Sans Pro SemiBold"/>
                <a:ea typeface="Source Sans Pro SemiBold"/>
                <a:cs typeface="Source Sans Pro SemiBold"/>
                <a:sym typeface="Source Sans Pro SemiBold"/>
              </a:rPr>
              <a:t>Heather Justice - 10-10 Health Apps team, Product Manager </a:t>
            </a:r>
            <a:endParaRPr sz="1100">
              <a:latin typeface="Source Sans Pro SemiBold"/>
              <a:ea typeface="Source Sans Pro SemiBold"/>
              <a:cs typeface="Source Sans Pro SemiBold"/>
              <a:sym typeface="Source Sans Pro SemiBold"/>
            </a:endParaRPr>
          </a:p>
        </p:txBody>
      </p:sp>
      <p:sp>
        <p:nvSpPr>
          <p:cNvPr id="85" name="Google Shape;85;p14"/>
          <p:cNvSpPr txBox="1"/>
          <p:nvPr/>
        </p:nvSpPr>
        <p:spPr>
          <a:xfrm>
            <a:off x="10135425" y="6016373"/>
            <a:ext cx="1501500" cy="344700"/>
          </a:xfrm>
          <a:prstGeom prst="rect">
            <a:avLst/>
          </a:prstGeom>
          <a:noFill/>
          <a:ln>
            <a:noFill/>
          </a:ln>
        </p:spPr>
        <p:txBody>
          <a:bodyPr anchorCtr="0" anchor="t" bIns="94800" lIns="94800" spcFirstLastPara="1" rIns="94800" wrap="square" tIns="94800">
            <a:noAutofit/>
          </a:bodyPr>
          <a:lstStyle/>
          <a:p>
            <a:pPr indent="0" lvl="0" marL="0" rtl="0" algn="r">
              <a:lnSpc>
                <a:spcPct val="150000"/>
              </a:lnSpc>
              <a:spcBef>
                <a:spcPts val="0"/>
              </a:spcBef>
              <a:spcAft>
                <a:spcPts val="0"/>
              </a:spcAft>
              <a:buClr>
                <a:srgbClr val="000000"/>
              </a:buClr>
              <a:buSzPts val="1200"/>
              <a:buFont typeface="Arial"/>
              <a:buNone/>
            </a:pPr>
            <a:r>
              <a:rPr lang="en-US" sz="1100">
                <a:latin typeface="Source Sans Pro"/>
                <a:ea typeface="Source Sans Pro"/>
                <a:cs typeface="Source Sans Pro"/>
                <a:sym typeface="Source Sans Pro"/>
              </a:rPr>
              <a:t>01/06/2023</a:t>
            </a:r>
            <a:endParaRPr sz="1100">
              <a:latin typeface="Source Sans Pro"/>
              <a:ea typeface="Source Sans Pro"/>
              <a:cs typeface="Source Sans Pro"/>
              <a:sym typeface="Source Sans Pro"/>
            </a:endParaRPr>
          </a:p>
        </p:txBody>
      </p:sp>
      <p:sp>
        <p:nvSpPr>
          <p:cNvPr id="86" name="Google Shape;86;p14"/>
          <p:cNvSpPr txBox="1"/>
          <p:nvPr>
            <p:ph type="title"/>
          </p:nvPr>
        </p:nvSpPr>
        <p:spPr>
          <a:xfrm>
            <a:off x="1524000" y="1532950"/>
            <a:ext cx="9144000" cy="1613700"/>
          </a:xfrm>
          <a:prstGeom prst="rect">
            <a:avLst/>
          </a:prstGeom>
        </p:spPr>
        <p:txBody>
          <a:bodyPr anchorCtr="0" anchor="b" bIns="45700" lIns="45700" spcFirstLastPara="1" rIns="45700" wrap="square" tIns="45700">
            <a:noAutofit/>
          </a:bodyPr>
          <a:lstStyle/>
          <a:p>
            <a:pPr indent="0" lvl="0" marL="0" rtl="0" algn="ctr">
              <a:spcBef>
                <a:spcPts val="0"/>
              </a:spcBef>
              <a:spcAft>
                <a:spcPts val="0"/>
              </a:spcAft>
              <a:buNone/>
            </a:pPr>
            <a:r>
              <a:rPr lang="en-US" sz="4300"/>
              <a:t>OCTO-DE </a:t>
            </a:r>
            <a:r>
              <a:rPr lang="en-US" sz="4300"/>
              <a:t>I</a:t>
            </a:r>
            <a:r>
              <a:rPr lang="en-US" sz="4300"/>
              <a:t>mpact Review</a:t>
            </a:r>
            <a:r>
              <a:rPr lang="en-US" sz="4300"/>
              <a:t>:</a:t>
            </a:r>
            <a:r>
              <a:rPr lang="en-US" sz="4300"/>
              <a:t> </a:t>
            </a:r>
            <a:endParaRPr sz="4300"/>
          </a:p>
          <a:p>
            <a:pPr indent="0" lvl="0" marL="0" rtl="0" algn="ctr">
              <a:spcBef>
                <a:spcPts val="0"/>
              </a:spcBef>
              <a:spcAft>
                <a:spcPts val="0"/>
              </a:spcAft>
              <a:buNone/>
            </a:pPr>
            <a:r>
              <a:rPr lang="en-US" sz="4300"/>
              <a:t>10-10CG MuleSoft Integration</a:t>
            </a:r>
            <a:endParaRPr sz="4300"/>
          </a:p>
        </p:txBody>
      </p:sp>
      <p:sp>
        <p:nvSpPr>
          <p:cNvPr id="87" name="Google Shape;87;p14"/>
          <p:cNvSpPr txBox="1"/>
          <p:nvPr>
            <p:ph idx="1" type="subTitle"/>
          </p:nvPr>
        </p:nvSpPr>
        <p:spPr>
          <a:xfrm>
            <a:off x="1534100" y="3146638"/>
            <a:ext cx="9144000" cy="759900"/>
          </a:xfrm>
          <a:prstGeom prst="rect">
            <a:avLst/>
          </a:prstGeom>
        </p:spPr>
        <p:txBody>
          <a:bodyPr anchorCtr="0" anchor="t" bIns="45700" lIns="45700" spcFirstLastPara="1" rIns="45700" wrap="square" tIns="45700">
            <a:noAutofit/>
          </a:bodyPr>
          <a:lstStyle/>
          <a:p>
            <a:pPr indent="0" lvl="0" marL="0" rtl="0" algn="ctr">
              <a:spcBef>
                <a:spcPts val="800"/>
              </a:spcBef>
              <a:spcAft>
                <a:spcPts val="0"/>
              </a:spcAft>
              <a:buNone/>
            </a:pPr>
            <a:r>
              <a:rPr b="0" lang="en-US">
                <a:latin typeface="Source Sans Pro SemiBold"/>
                <a:ea typeface="Source Sans Pro SemiBold"/>
                <a:cs typeface="Source Sans Pro SemiBold"/>
                <a:sym typeface="Source Sans Pro SemiBold"/>
              </a:rPr>
              <a:t>10-10 Health Apps team</a:t>
            </a:r>
            <a:endParaRPr b="0">
              <a:latin typeface="Source Sans Pro SemiBold"/>
              <a:ea typeface="Source Sans Pro SemiBold"/>
              <a:cs typeface="Source Sans Pro SemiBold"/>
              <a:sym typeface="Source Sans Pro SemiBo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8" name="Shape 158"/>
        <p:cNvGrpSpPr/>
        <p:nvPr/>
      </p:nvGrpSpPr>
      <p:grpSpPr>
        <a:xfrm>
          <a:off x="0" y="0"/>
          <a:ext cx="0" cy="0"/>
          <a:chOff x="0" y="0"/>
          <a:chExt cx="0" cy="0"/>
        </a:xfrm>
      </p:grpSpPr>
      <p:sp>
        <p:nvSpPr>
          <p:cNvPr id="159" name="Google Shape;159;p23"/>
          <p:cNvSpPr txBox="1"/>
          <p:nvPr>
            <p:ph type="title"/>
          </p:nvPr>
        </p:nvSpPr>
        <p:spPr>
          <a:xfrm>
            <a:off x="609600" y="685800"/>
            <a:ext cx="100584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Start here </a:t>
            </a:r>
            <a:endParaRPr/>
          </a:p>
        </p:txBody>
      </p:sp>
      <p:sp>
        <p:nvSpPr>
          <p:cNvPr id="160" name="Google Shape;160;p23"/>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b="0" lang="en-US">
                <a:latin typeface="Source Sans Pro SemiBold"/>
                <a:ea typeface="Source Sans Pro SemiBold"/>
                <a:cs typeface="Source Sans Pro SemiBold"/>
                <a:sym typeface="Source Sans Pro SemiBold"/>
              </a:rPr>
              <a:t>&lt;Initiative&gt; Impact Review, DD/MM/YY</a:t>
            </a:r>
            <a:endParaRPr b="0">
              <a:latin typeface="Source Sans Pro SemiBold"/>
              <a:ea typeface="Source Sans Pro SemiBold"/>
              <a:cs typeface="Source Sans Pro SemiBold"/>
              <a:sym typeface="Source Sans Pro SemiBold"/>
            </a:endParaRPr>
          </a:p>
        </p:txBody>
      </p:sp>
      <p:sp>
        <p:nvSpPr>
          <p:cNvPr id="161" name="Google Shape;161;p23"/>
          <p:cNvSpPr txBox="1"/>
          <p:nvPr/>
        </p:nvSpPr>
        <p:spPr>
          <a:xfrm>
            <a:off x="609600" y="1297800"/>
            <a:ext cx="10448100" cy="4874400"/>
          </a:xfrm>
          <a:prstGeom prst="rect">
            <a:avLst/>
          </a:prstGeom>
          <a:noFill/>
          <a:ln>
            <a:noFill/>
          </a:ln>
        </p:spPr>
        <p:txBody>
          <a:bodyPr anchorCtr="0" anchor="t" bIns="91425" lIns="91425" spcFirstLastPara="1" rIns="91425" wrap="square" tIns="91425">
            <a:noAutofit/>
          </a:bodyPr>
          <a:lstStyle/>
          <a:p>
            <a:pPr indent="-431800" lvl="0" marL="609600" rtl="0" algn="l">
              <a:lnSpc>
                <a:spcPct val="120000"/>
              </a:lnSpc>
              <a:spcBef>
                <a:spcPts val="0"/>
              </a:spcBef>
              <a:spcAft>
                <a:spcPts val="0"/>
              </a:spcAft>
              <a:buClr>
                <a:srgbClr val="434343"/>
              </a:buClr>
              <a:buSzPts val="2000"/>
              <a:buFont typeface="Source Sans Pro"/>
              <a:buChar char="❏"/>
            </a:pPr>
            <a:r>
              <a:rPr i="1" lang="en-US" sz="2000">
                <a:solidFill>
                  <a:srgbClr val="434343"/>
                </a:solidFill>
                <a:latin typeface="Source Sans Pro"/>
                <a:ea typeface="Source Sans Pro"/>
                <a:cs typeface="Source Sans Pro"/>
                <a:sym typeface="Source Sans Pro"/>
              </a:rPr>
              <a:t>Please maintain the slide style, fonts, and formatting when crafting your deck. </a:t>
            </a:r>
            <a:endParaRPr i="1" sz="2000">
              <a:solidFill>
                <a:srgbClr val="434343"/>
              </a:solidFill>
              <a:latin typeface="Source Sans Pro"/>
              <a:ea typeface="Source Sans Pro"/>
              <a:cs typeface="Source Sans Pro"/>
              <a:sym typeface="Source Sans Pro"/>
            </a:endParaRPr>
          </a:p>
          <a:p>
            <a:pPr indent="-431800" lvl="0" marL="609600" rtl="0" algn="l">
              <a:lnSpc>
                <a:spcPct val="120000"/>
              </a:lnSpc>
              <a:spcBef>
                <a:spcPts val="1000"/>
              </a:spcBef>
              <a:spcAft>
                <a:spcPts val="0"/>
              </a:spcAft>
              <a:buClr>
                <a:srgbClr val="434343"/>
              </a:buClr>
              <a:buSzPts val="2000"/>
              <a:buFont typeface="Source Sans Pro"/>
              <a:buChar char="❏"/>
            </a:pPr>
            <a:r>
              <a:rPr i="1" lang="en-US" sz="2000">
                <a:solidFill>
                  <a:srgbClr val="434343"/>
                </a:solidFill>
                <a:latin typeface="Source Sans Pro"/>
                <a:ea typeface="Source Sans Pro"/>
                <a:cs typeface="Source Sans Pro"/>
                <a:sym typeface="Source Sans Pro"/>
              </a:rPr>
              <a:t>Fill in your name, team and date in Slide 1’s footer.</a:t>
            </a:r>
            <a:endParaRPr i="1" sz="2000">
              <a:solidFill>
                <a:srgbClr val="434343"/>
              </a:solidFill>
              <a:latin typeface="Source Sans Pro"/>
              <a:ea typeface="Source Sans Pro"/>
              <a:cs typeface="Source Sans Pro"/>
              <a:sym typeface="Source Sans Pro"/>
            </a:endParaRPr>
          </a:p>
          <a:p>
            <a:pPr indent="-431800" lvl="0" marL="609600" rtl="0" algn="l">
              <a:lnSpc>
                <a:spcPct val="120000"/>
              </a:lnSpc>
              <a:spcBef>
                <a:spcPts val="1000"/>
              </a:spcBef>
              <a:spcAft>
                <a:spcPts val="0"/>
              </a:spcAft>
              <a:buClr>
                <a:srgbClr val="434343"/>
              </a:buClr>
              <a:buSzPts val="2000"/>
              <a:buFont typeface="Source Sans Pro"/>
              <a:buChar char="❏"/>
            </a:pPr>
            <a:r>
              <a:rPr i="1" lang="en-US" sz="2000">
                <a:solidFill>
                  <a:srgbClr val="434343"/>
                </a:solidFill>
                <a:latin typeface="Source Sans Pro"/>
                <a:ea typeface="Source Sans Pro"/>
                <a:cs typeface="Source Sans Pro"/>
                <a:sym typeface="Source Sans Pro"/>
              </a:rPr>
              <a:t>Every slide after Slide 1 needs a title and the &lt;Initiative&gt; Impact Review, DD/MM/YY header.</a:t>
            </a:r>
            <a:endParaRPr i="1" sz="2000">
              <a:solidFill>
                <a:srgbClr val="434343"/>
              </a:solidFill>
              <a:latin typeface="Source Sans Pro"/>
              <a:ea typeface="Source Sans Pro"/>
              <a:cs typeface="Source Sans Pro"/>
              <a:sym typeface="Source Sans Pro"/>
            </a:endParaRPr>
          </a:p>
          <a:p>
            <a:pPr indent="-431800" lvl="0" marL="609600" rtl="0" algn="l">
              <a:lnSpc>
                <a:spcPct val="120000"/>
              </a:lnSpc>
              <a:spcBef>
                <a:spcPts val="1000"/>
              </a:spcBef>
              <a:spcAft>
                <a:spcPts val="0"/>
              </a:spcAft>
              <a:buClr>
                <a:srgbClr val="434343"/>
              </a:buClr>
              <a:buSzPts val="2000"/>
              <a:buFont typeface="Source Sans Pro"/>
              <a:buChar char="❏"/>
            </a:pPr>
            <a:r>
              <a:rPr i="1" lang="en-US" sz="2000">
                <a:solidFill>
                  <a:srgbClr val="434343"/>
                </a:solidFill>
                <a:latin typeface="Source Sans Pro"/>
                <a:ea typeface="Source Sans Pro"/>
                <a:cs typeface="Source Sans Pro"/>
                <a:sym typeface="Source Sans Pro"/>
              </a:rPr>
              <a:t>Answer bolded questions.</a:t>
            </a:r>
            <a:endParaRPr i="1" sz="2000">
              <a:solidFill>
                <a:srgbClr val="434343"/>
              </a:solidFill>
              <a:latin typeface="Source Sans Pro"/>
              <a:ea typeface="Source Sans Pro"/>
              <a:cs typeface="Source Sans Pro"/>
              <a:sym typeface="Source Sans Pro"/>
            </a:endParaRPr>
          </a:p>
          <a:p>
            <a:pPr indent="-431800" lvl="0" marL="609600" rtl="0" algn="l">
              <a:lnSpc>
                <a:spcPct val="120000"/>
              </a:lnSpc>
              <a:spcBef>
                <a:spcPts val="1000"/>
              </a:spcBef>
              <a:spcAft>
                <a:spcPts val="0"/>
              </a:spcAft>
              <a:buClr>
                <a:srgbClr val="434343"/>
              </a:buClr>
              <a:buSzPts val="2000"/>
              <a:buFont typeface="Source Sans Pro"/>
              <a:buChar char="❏"/>
            </a:pPr>
            <a:r>
              <a:rPr i="1" lang="en-US" sz="2000">
                <a:solidFill>
                  <a:srgbClr val="434343"/>
                </a:solidFill>
                <a:latin typeface="Source Sans Pro"/>
                <a:ea typeface="Source Sans Pro"/>
                <a:cs typeface="Source Sans Pro"/>
                <a:sym typeface="Source Sans Pro"/>
              </a:rPr>
              <a:t>Consider (and then delete) italicized questions.</a:t>
            </a:r>
            <a:endParaRPr i="1" sz="2000">
              <a:solidFill>
                <a:srgbClr val="434343"/>
              </a:solidFill>
              <a:latin typeface="Source Sans Pro"/>
              <a:ea typeface="Source Sans Pro"/>
              <a:cs typeface="Source Sans Pro"/>
              <a:sym typeface="Source Sans Pro"/>
            </a:endParaRPr>
          </a:p>
          <a:p>
            <a:pPr indent="-431800" lvl="0" marL="609600" rtl="0" algn="l">
              <a:lnSpc>
                <a:spcPct val="120000"/>
              </a:lnSpc>
              <a:spcBef>
                <a:spcPts val="1000"/>
              </a:spcBef>
              <a:spcAft>
                <a:spcPts val="0"/>
              </a:spcAft>
              <a:buClr>
                <a:srgbClr val="434343"/>
              </a:buClr>
              <a:buSzPts val="2000"/>
              <a:buFont typeface="Source Sans Pro"/>
              <a:buChar char="❏"/>
            </a:pPr>
            <a:r>
              <a:rPr i="1" lang="en-US" sz="2000">
                <a:solidFill>
                  <a:srgbClr val="434343"/>
                </a:solidFill>
                <a:latin typeface="Source Sans Pro"/>
                <a:ea typeface="Source Sans Pro"/>
                <a:cs typeface="Source Sans Pro"/>
                <a:sym typeface="Source Sans Pro"/>
              </a:rPr>
              <a:t>Charts, graphs, and images need captions, titles and axis labels.</a:t>
            </a:r>
            <a:endParaRPr i="1" sz="2000">
              <a:solidFill>
                <a:srgbClr val="434343"/>
              </a:solidFill>
              <a:latin typeface="Source Sans Pro"/>
              <a:ea typeface="Source Sans Pro"/>
              <a:cs typeface="Source Sans Pro"/>
              <a:sym typeface="Source Sans Pro"/>
            </a:endParaRPr>
          </a:p>
          <a:p>
            <a:pPr indent="-431800" lvl="0" marL="609600" rtl="0" algn="l">
              <a:lnSpc>
                <a:spcPct val="120000"/>
              </a:lnSpc>
              <a:spcBef>
                <a:spcPts val="1000"/>
              </a:spcBef>
              <a:spcAft>
                <a:spcPts val="0"/>
              </a:spcAft>
              <a:buClr>
                <a:srgbClr val="434343"/>
              </a:buClr>
              <a:buSzPts val="2000"/>
              <a:buFont typeface="Source Sans Pro"/>
              <a:buChar char="❏"/>
            </a:pPr>
            <a:r>
              <a:rPr i="1" lang="en-US" sz="2000">
                <a:solidFill>
                  <a:srgbClr val="434343"/>
                </a:solidFill>
                <a:latin typeface="Source Sans Pro"/>
                <a:ea typeface="Source Sans Pro"/>
                <a:cs typeface="Source Sans Pro"/>
                <a:sym typeface="Source Sans Pro"/>
              </a:rPr>
              <a:t>Add a thin border to any visuals and make sure it fits on the slide entirely (see Slide 4 for an example).</a:t>
            </a:r>
            <a:endParaRPr i="1" sz="2000">
              <a:solidFill>
                <a:srgbClr val="434343"/>
              </a:solidFill>
              <a:latin typeface="Source Sans Pro"/>
              <a:ea typeface="Source Sans Pro"/>
              <a:cs typeface="Source Sans Pro"/>
              <a:sym typeface="Source Sans Pro"/>
            </a:endParaRPr>
          </a:p>
          <a:p>
            <a:pPr indent="-431800" lvl="0" marL="609600" rtl="0" algn="l">
              <a:lnSpc>
                <a:spcPct val="120000"/>
              </a:lnSpc>
              <a:spcBef>
                <a:spcPts val="1000"/>
              </a:spcBef>
              <a:spcAft>
                <a:spcPts val="0"/>
              </a:spcAft>
              <a:buClr>
                <a:srgbClr val="434343"/>
              </a:buClr>
              <a:buSzPts val="2000"/>
              <a:buFont typeface="Source Sans Pro"/>
              <a:buChar char="❏"/>
            </a:pPr>
            <a:r>
              <a:rPr i="1" lang="en-US" sz="2000">
                <a:solidFill>
                  <a:srgbClr val="434343"/>
                </a:solidFill>
                <a:latin typeface="Source Sans Pro"/>
                <a:ea typeface="Source Sans Pro"/>
                <a:cs typeface="Source Sans Pro"/>
                <a:sym typeface="Source Sans Pro"/>
              </a:rPr>
              <a:t>Executive Summary slide can be populated in advance but plan to complete it immediately following the presentation, adding any pearls from the discussion.</a:t>
            </a:r>
            <a:endParaRPr i="1" sz="2000">
              <a:solidFill>
                <a:srgbClr val="434343"/>
              </a:solidFill>
              <a:latin typeface="Source Sans Pro"/>
              <a:ea typeface="Source Sans Pro"/>
              <a:cs typeface="Source Sans Pro"/>
              <a:sym typeface="Source Sans Pro"/>
            </a:endParaRPr>
          </a:p>
          <a:p>
            <a:pPr indent="-431800" lvl="0" marL="609600" rtl="0" algn="l">
              <a:lnSpc>
                <a:spcPct val="120000"/>
              </a:lnSpc>
              <a:spcBef>
                <a:spcPts val="1000"/>
              </a:spcBef>
              <a:spcAft>
                <a:spcPts val="1000"/>
              </a:spcAft>
              <a:buClr>
                <a:srgbClr val="434343"/>
              </a:buClr>
              <a:buSzPts val="2000"/>
              <a:buFont typeface="Source Sans Pro"/>
              <a:buChar char="❏"/>
            </a:pPr>
            <a:r>
              <a:rPr i="1" lang="en-US" sz="2000">
                <a:solidFill>
                  <a:srgbClr val="434343"/>
                </a:solidFill>
                <a:latin typeface="Source Sans Pro"/>
                <a:ea typeface="Source Sans Pro"/>
                <a:cs typeface="Source Sans Pro"/>
                <a:sym typeface="Source Sans Pro"/>
              </a:rPr>
              <a:t>Remove any blank slides.</a:t>
            </a:r>
            <a:endParaRPr i="1" sz="2000">
              <a:solidFill>
                <a:srgbClr val="434343"/>
              </a:solidFill>
              <a:latin typeface="Source Sans Pro"/>
              <a:ea typeface="Source Sans Pro"/>
              <a:cs typeface="Source Sans Pro"/>
              <a:sym typeface="Source Sans Pr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type="title"/>
          </p:nvPr>
        </p:nvSpPr>
        <p:spPr>
          <a:xfrm>
            <a:off x="609600" y="685800"/>
            <a:ext cx="100584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Problem</a:t>
            </a:r>
            <a:endParaRPr/>
          </a:p>
        </p:txBody>
      </p:sp>
      <p:sp>
        <p:nvSpPr>
          <p:cNvPr id="94" name="Google Shape;94;p15"/>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b="0" lang="en-US">
                <a:latin typeface="Source Sans Pro SemiBold"/>
                <a:ea typeface="Source Sans Pro SemiBold"/>
                <a:cs typeface="Source Sans Pro SemiBold"/>
                <a:sym typeface="Source Sans Pro SemiBold"/>
              </a:rPr>
              <a:t>10-10CG MuleSoft Integration </a:t>
            </a:r>
            <a:r>
              <a:rPr b="0" lang="en-US">
                <a:latin typeface="Source Sans Pro SemiBold"/>
                <a:ea typeface="Source Sans Pro SemiBold"/>
                <a:cs typeface="Source Sans Pro SemiBold"/>
                <a:sym typeface="Source Sans Pro SemiBold"/>
              </a:rPr>
              <a:t>Impact Review, </a:t>
            </a:r>
            <a:r>
              <a:rPr b="0" lang="en-US">
                <a:latin typeface="Source Sans Pro SemiBold"/>
                <a:ea typeface="Source Sans Pro SemiBold"/>
                <a:cs typeface="Source Sans Pro SemiBold"/>
                <a:sym typeface="Source Sans Pro SemiBold"/>
              </a:rPr>
              <a:t>01/06/2023</a:t>
            </a:r>
            <a:endParaRPr b="0">
              <a:latin typeface="Source Sans Pro SemiBold"/>
              <a:ea typeface="Source Sans Pro SemiBold"/>
              <a:cs typeface="Source Sans Pro SemiBold"/>
              <a:sym typeface="Source Sans Pro SemiBold"/>
            </a:endParaRPr>
          </a:p>
        </p:txBody>
      </p:sp>
      <p:sp>
        <p:nvSpPr>
          <p:cNvPr id="95" name="Google Shape;95;p15"/>
          <p:cNvSpPr txBox="1"/>
          <p:nvPr/>
        </p:nvSpPr>
        <p:spPr>
          <a:xfrm>
            <a:off x="243200" y="1145400"/>
            <a:ext cx="11653500" cy="53841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000"/>
              </a:spcBef>
              <a:spcAft>
                <a:spcPts val="0"/>
              </a:spcAft>
              <a:buNone/>
            </a:pPr>
            <a:r>
              <a:rPr lang="en-US" sz="2000">
                <a:latin typeface="Source Sans Pro SemiBold"/>
                <a:ea typeface="Source Sans Pro SemiBold"/>
                <a:cs typeface="Source Sans Pro SemiBold"/>
                <a:sym typeface="Source Sans Pro SemiBold"/>
              </a:rPr>
              <a:t>What Veteran-oriented problems did you attempt to solve? </a:t>
            </a:r>
            <a:endParaRPr sz="2000">
              <a:latin typeface="Source Sans Pro SemiBold"/>
              <a:ea typeface="Source Sans Pro SemiBold"/>
              <a:cs typeface="Source Sans Pro SemiBold"/>
              <a:sym typeface="Source Sans Pro SemiBold"/>
            </a:endParaRPr>
          </a:p>
          <a:p>
            <a:pPr indent="0" lvl="0" marL="457200" rtl="0" algn="l">
              <a:lnSpc>
                <a:spcPct val="120000"/>
              </a:lnSpc>
              <a:spcBef>
                <a:spcPts val="1000"/>
              </a:spcBef>
              <a:spcAft>
                <a:spcPts val="0"/>
              </a:spcAft>
              <a:buNone/>
            </a:pPr>
            <a:r>
              <a:rPr lang="en-US" sz="1500">
                <a:latin typeface="Source Sans Pro"/>
                <a:ea typeface="Source Sans Pro"/>
                <a:cs typeface="Source Sans Pro"/>
                <a:sym typeface="Source Sans Pro"/>
              </a:rPr>
              <a:t>Salesforce latency caused timeouts and form submission failures, which prompted the Veteran to fill out the form online again or print it to submit via mail or in-person</a:t>
            </a:r>
            <a:endParaRPr sz="1500">
              <a:latin typeface="Source Sans Pro"/>
              <a:ea typeface="Source Sans Pro"/>
              <a:cs typeface="Source Sans Pro"/>
              <a:sym typeface="Source Sans Pro"/>
            </a:endParaRPr>
          </a:p>
          <a:p>
            <a:pPr indent="0" lvl="0" marL="0" rtl="0" algn="l">
              <a:lnSpc>
                <a:spcPct val="120000"/>
              </a:lnSpc>
              <a:spcBef>
                <a:spcPts val="1000"/>
              </a:spcBef>
              <a:spcAft>
                <a:spcPts val="0"/>
              </a:spcAft>
              <a:buNone/>
            </a:pPr>
            <a:r>
              <a:rPr lang="en-US" sz="2000">
                <a:latin typeface="Source Sans Pro SemiBold"/>
                <a:ea typeface="Source Sans Pro SemiBold"/>
                <a:cs typeface="Source Sans Pro SemiBold"/>
                <a:sym typeface="Source Sans Pro SemiBold"/>
              </a:rPr>
              <a:t>How does solving this problem contribute to </a:t>
            </a:r>
            <a:r>
              <a:rPr lang="en-US" sz="2000" u="sng">
                <a:solidFill>
                  <a:schemeClr val="hlink"/>
                </a:solidFill>
                <a:latin typeface="Source Sans Pro SemiBold"/>
                <a:ea typeface="Source Sans Pro SemiBold"/>
                <a:cs typeface="Source Sans Pro SemiBold"/>
                <a:sym typeface="Source Sans Pro SemiBold"/>
                <a:hlinkClick r:id="rId4"/>
              </a:rPr>
              <a:t>OCTO-DE’s Objectives</a:t>
            </a:r>
            <a:r>
              <a:rPr lang="en-US" sz="2000">
                <a:latin typeface="Source Sans Pro SemiBold"/>
                <a:ea typeface="Source Sans Pro SemiBold"/>
                <a:cs typeface="Source Sans Pro SemiBold"/>
                <a:sym typeface="Source Sans Pro SemiBold"/>
              </a:rPr>
              <a:t> ?</a:t>
            </a:r>
            <a:endParaRPr sz="2000">
              <a:latin typeface="Source Sans Pro SemiBold"/>
              <a:ea typeface="Source Sans Pro SemiBold"/>
              <a:cs typeface="Source Sans Pro SemiBold"/>
              <a:sym typeface="Source Sans Pro SemiBold"/>
            </a:endParaRPr>
          </a:p>
          <a:p>
            <a:pPr indent="0" lvl="0" marL="457200" rtl="0" algn="l">
              <a:lnSpc>
                <a:spcPct val="120000"/>
              </a:lnSpc>
              <a:spcBef>
                <a:spcPts val="1000"/>
              </a:spcBef>
              <a:spcAft>
                <a:spcPts val="0"/>
              </a:spcAft>
              <a:buNone/>
            </a:pPr>
            <a:r>
              <a:rPr lang="en-US" sz="1500">
                <a:latin typeface="Source Sans Pro"/>
                <a:ea typeface="Source Sans Pro"/>
                <a:cs typeface="Source Sans Pro"/>
                <a:sym typeface="Source Sans Pro"/>
              </a:rPr>
              <a:t>B</a:t>
            </a:r>
            <a:r>
              <a:rPr lang="en-US" sz="1500">
                <a:latin typeface="Source Sans Pro"/>
                <a:ea typeface="Source Sans Pro"/>
                <a:cs typeface="Source Sans Pro"/>
                <a:sym typeface="Source Sans Pro"/>
              </a:rPr>
              <a:t>y implementing the Vets-API retry functionality, along with Mulesoft queuing capability, we are able to:</a:t>
            </a:r>
            <a:endParaRPr sz="1500">
              <a:latin typeface="Source Sans Pro"/>
              <a:ea typeface="Source Sans Pro"/>
              <a:cs typeface="Source Sans Pro"/>
              <a:sym typeface="Source Sans Pro"/>
            </a:endParaRPr>
          </a:p>
          <a:p>
            <a:pPr indent="-323850" lvl="0" marL="914400" rtl="0" algn="l">
              <a:lnSpc>
                <a:spcPct val="100000"/>
              </a:lnSpc>
              <a:spcBef>
                <a:spcPts val="1000"/>
              </a:spcBef>
              <a:spcAft>
                <a:spcPts val="0"/>
              </a:spcAft>
              <a:buSzPts val="1500"/>
              <a:buFont typeface="Source Sans Pro"/>
              <a:buChar char="●"/>
            </a:pPr>
            <a:r>
              <a:rPr lang="en-US" sz="1500">
                <a:latin typeface="Source Sans Pro SemiBold"/>
                <a:ea typeface="Source Sans Pro SemiBold"/>
                <a:cs typeface="Source Sans Pro SemiBold"/>
                <a:sym typeface="Source Sans Pro SemiBold"/>
              </a:rPr>
              <a:t>Increase the quality and reliability of VA services</a:t>
            </a:r>
            <a:r>
              <a:rPr lang="en-US" sz="1500">
                <a:latin typeface="Source Sans Pro"/>
                <a:ea typeface="Source Sans Pro"/>
                <a:cs typeface="Source Sans Pro"/>
                <a:sym typeface="Source Sans Pro"/>
              </a:rPr>
              <a:t>, by reducing timeouts and submission failures</a:t>
            </a:r>
            <a:endParaRPr sz="1500">
              <a:latin typeface="Source Sans Pro"/>
              <a:ea typeface="Source Sans Pro"/>
              <a:cs typeface="Source Sans Pro"/>
              <a:sym typeface="Source Sans Pro"/>
            </a:endParaRPr>
          </a:p>
          <a:p>
            <a:pPr indent="-323850" lvl="0" marL="914400" rtl="0" algn="l">
              <a:lnSpc>
                <a:spcPct val="100000"/>
              </a:lnSpc>
              <a:spcBef>
                <a:spcPts val="0"/>
              </a:spcBef>
              <a:spcAft>
                <a:spcPts val="0"/>
              </a:spcAft>
              <a:buSzPts val="1500"/>
              <a:buFont typeface="Source Sans Pro"/>
              <a:buChar char="●"/>
            </a:pPr>
            <a:r>
              <a:rPr lang="en-US" sz="1500">
                <a:latin typeface="Source Sans Pro"/>
                <a:ea typeface="Source Sans Pro"/>
                <a:cs typeface="Source Sans Pro"/>
                <a:sym typeface="Source Sans Pro"/>
              </a:rPr>
              <a:t>I</a:t>
            </a:r>
            <a:r>
              <a:rPr lang="en-US" sz="1500">
                <a:latin typeface="Source Sans Pro SemiBold"/>
                <a:ea typeface="Source Sans Pro SemiBold"/>
                <a:cs typeface="Source Sans Pro SemiBold"/>
                <a:sym typeface="Source Sans Pro SemiBold"/>
              </a:rPr>
              <a:t>ncrease the percentage of applications submitted online</a:t>
            </a:r>
            <a:r>
              <a:rPr lang="en-US" sz="1500">
                <a:latin typeface="Source Sans Pro"/>
                <a:ea typeface="Source Sans Pro"/>
                <a:cs typeface="Source Sans Pro"/>
                <a:sym typeface="Source Sans Pro"/>
              </a:rPr>
              <a:t>, by implementing retries and queuing and removing the burden of failures from applicants</a:t>
            </a:r>
            <a:endParaRPr sz="1500">
              <a:latin typeface="Source Sans Pro"/>
              <a:ea typeface="Source Sans Pro"/>
              <a:cs typeface="Source Sans Pro"/>
              <a:sym typeface="Source Sans Pro"/>
            </a:endParaRPr>
          </a:p>
          <a:p>
            <a:pPr indent="-323850" lvl="0" marL="914400" rtl="0" algn="l">
              <a:lnSpc>
                <a:spcPct val="100000"/>
              </a:lnSpc>
              <a:spcBef>
                <a:spcPts val="0"/>
              </a:spcBef>
              <a:spcAft>
                <a:spcPts val="0"/>
              </a:spcAft>
              <a:buSzPts val="1500"/>
              <a:buFont typeface="Source Sans Pro"/>
              <a:buChar char="●"/>
            </a:pPr>
            <a:r>
              <a:rPr lang="en-US" sz="1500">
                <a:latin typeface="Source Sans Pro SemiBold"/>
                <a:ea typeface="Source Sans Pro SemiBold"/>
                <a:cs typeface="Source Sans Pro SemiBold"/>
                <a:sym typeface="Source Sans Pro SemiBold"/>
              </a:rPr>
              <a:t>Decrease the time from benefit discovery to delivery</a:t>
            </a:r>
            <a:r>
              <a:rPr lang="en-US" sz="1500">
                <a:latin typeface="Source Sans Pro"/>
                <a:ea typeface="Source Sans Pro"/>
                <a:cs typeface="Source Sans Pro"/>
                <a:sym typeface="Source Sans Pro"/>
              </a:rPr>
              <a:t>, by combining data in a single API call that will transmit faster and more reliably</a:t>
            </a:r>
            <a:endParaRPr sz="1500">
              <a:latin typeface="Source Sans Pro"/>
              <a:ea typeface="Source Sans Pro"/>
              <a:cs typeface="Source Sans Pro"/>
              <a:sym typeface="Source Sans Pro"/>
            </a:endParaRPr>
          </a:p>
          <a:p>
            <a:pPr indent="0" lvl="0" marL="0" rtl="0" algn="l">
              <a:lnSpc>
                <a:spcPct val="120000"/>
              </a:lnSpc>
              <a:spcBef>
                <a:spcPts val="1000"/>
              </a:spcBef>
              <a:spcAft>
                <a:spcPts val="0"/>
              </a:spcAft>
              <a:buNone/>
            </a:pPr>
            <a:r>
              <a:rPr lang="en-US" sz="2000">
                <a:latin typeface="Source Sans Pro SemiBold"/>
                <a:ea typeface="Source Sans Pro SemiBold"/>
                <a:cs typeface="Source Sans Pro SemiBold"/>
                <a:sym typeface="Source Sans Pro SemiBold"/>
              </a:rPr>
              <a:t>Why is solving this problem a priority vs. other problems?</a:t>
            </a:r>
            <a:endParaRPr sz="2000">
              <a:latin typeface="Source Sans Pro SemiBold"/>
              <a:ea typeface="Source Sans Pro SemiBold"/>
              <a:cs typeface="Source Sans Pro SemiBold"/>
              <a:sym typeface="Source Sans Pro SemiBold"/>
            </a:endParaRPr>
          </a:p>
          <a:p>
            <a:pPr indent="0" lvl="0" marL="457200" rtl="0" algn="l">
              <a:lnSpc>
                <a:spcPct val="120000"/>
              </a:lnSpc>
              <a:spcBef>
                <a:spcPts val="1000"/>
              </a:spcBef>
              <a:spcAft>
                <a:spcPts val="0"/>
              </a:spcAft>
              <a:buNone/>
            </a:pPr>
            <a:r>
              <a:rPr lang="en-US" sz="1500">
                <a:latin typeface="Source Sans Pro"/>
                <a:ea typeface="Source Sans Pro"/>
                <a:cs typeface="Source Sans Pro"/>
                <a:sym typeface="Source Sans Pro"/>
              </a:rPr>
              <a:t>Since the 10-10CG form is not an authenticated form, it does not save in-progress as someone fills it out.  Therefore, any timeouts or submission failures resulted in having to either filling out the form online again and try resubmitting, or print out the form to submit.  This is a significant source of frustration and application abandonment by Veterans and their caregivers.</a:t>
            </a:r>
            <a:endParaRPr sz="1500">
              <a:latin typeface="Source Sans Pro"/>
              <a:ea typeface="Source Sans Pro"/>
              <a:cs typeface="Source Sans Pro"/>
              <a:sym typeface="Source Sans Pro"/>
            </a:endParaRPr>
          </a:p>
          <a:p>
            <a:pPr indent="0" lvl="0" marL="457200" rtl="0" algn="l">
              <a:lnSpc>
                <a:spcPct val="120000"/>
              </a:lnSpc>
              <a:spcBef>
                <a:spcPts val="1000"/>
              </a:spcBef>
              <a:spcAft>
                <a:spcPts val="0"/>
              </a:spcAft>
              <a:buNone/>
            </a:pPr>
            <a:r>
              <a:rPr lang="en-US" sz="1500">
                <a:latin typeface="Source Sans Pro"/>
                <a:ea typeface="Source Sans Pro"/>
                <a:cs typeface="Source Sans Pro"/>
                <a:sym typeface="Source Sans Pro"/>
              </a:rPr>
              <a:t>When Salesforce wants to make updates, it is restricted due to the connectivity to VA.gov and any changes have a potential to break that connection, causing additional submission failures.</a:t>
            </a:r>
            <a:endParaRPr sz="1500">
              <a:latin typeface="Source Sans Pro"/>
              <a:ea typeface="Source Sans Pro"/>
              <a:cs typeface="Source Sans Pro"/>
              <a:sym typeface="Source Sans Pr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6"/>
          <p:cNvSpPr txBox="1"/>
          <p:nvPr>
            <p:ph type="title"/>
          </p:nvPr>
        </p:nvSpPr>
        <p:spPr>
          <a:xfrm>
            <a:off x="609600" y="685800"/>
            <a:ext cx="100584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Problem</a:t>
            </a:r>
            <a:endParaRPr/>
          </a:p>
        </p:txBody>
      </p:sp>
      <p:sp>
        <p:nvSpPr>
          <p:cNvPr id="102" name="Google Shape;102;p16"/>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b="0" lang="en-US">
                <a:latin typeface="Source Sans Pro SemiBold"/>
                <a:ea typeface="Source Sans Pro SemiBold"/>
                <a:cs typeface="Source Sans Pro SemiBold"/>
                <a:sym typeface="Source Sans Pro SemiBold"/>
              </a:rPr>
              <a:t>10-10CG MuleSoft Integration Impact Review, </a:t>
            </a:r>
            <a:r>
              <a:rPr b="0" lang="en-US">
                <a:latin typeface="Source Sans Pro SemiBold"/>
                <a:ea typeface="Source Sans Pro SemiBold"/>
                <a:cs typeface="Source Sans Pro SemiBold"/>
                <a:sym typeface="Source Sans Pro SemiBold"/>
              </a:rPr>
              <a:t>01/06/2023</a:t>
            </a:r>
            <a:endParaRPr b="0">
              <a:highlight>
                <a:srgbClr val="FFFF00"/>
              </a:highlight>
              <a:latin typeface="Source Sans Pro SemiBold"/>
              <a:ea typeface="Source Sans Pro SemiBold"/>
              <a:cs typeface="Source Sans Pro SemiBold"/>
              <a:sym typeface="Source Sans Pro SemiBold"/>
            </a:endParaRPr>
          </a:p>
        </p:txBody>
      </p:sp>
      <p:sp>
        <p:nvSpPr>
          <p:cNvPr id="103" name="Google Shape;103;p16"/>
          <p:cNvSpPr txBox="1"/>
          <p:nvPr/>
        </p:nvSpPr>
        <p:spPr>
          <a:xfrm>
            <a:off x="223750" y="1287600"/>
            <a:ext cx="11653500" cy="34725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000"/>
              </a:spcBef>
              <a:spcAft>
                <a:spcPts val="0"/>
              </a:spcAft>
              <a:buNone/>
            </a:pPr>
            <a:r>
              <a:rPr lang="en-US" sz="2000">
                <a:latin typeface="Source Sans Pro SemiBold"/>
                <a:ea typeface="Source Sans Pro SemiBold"/>
                <a:cs typeface="Source Sans Pro SemiBold"/>
                <a:sym typeface="Source Sans Pro SemiBold"/>
              </a:rPr>
              <a:t>What organizational challenges did you pursue?</a:t>
            </a:r>
            <a:endParaRPr sz="2100">
              <a:latin typeface="Source Sans Pro SemiBold"/>
              <a:ea typeface="Source Sans Pro SemiBold"/>
              <a:cs typeface="Source Sans Pro SemiBold"/>
              <a:sym typeface="Source Sans Pro SemiBold"/>
            </a:endParaRPr>
          </a:p>
          <a:p>
            <a:pPr indent="-342900" lvl="0" marL="457200" marR="0" rtl="0" algn="l">
              <a:lnSpc>
                <a:spcPct val="120000"/>
              </a:lnSpc>
              <a:spcBef>
                <a:spcPts val="1000"/>
              </a:spcBef>
              <a:spcAft>
                <a:spcPts val="0"/>
              </a:spcAft>
              <a:buSzPts val="1800"/>
              <a:buFont typeface="Source Sans Pro"/>
              <a:buChar char="●"/>
            </a:pPr>
            <a:r>
              <a:rPr lang="en-US" sz="1800">
                <a:latin typeface="Source Sans Pro"/>
                <a:ea typeface="Source Sans Pro"/>
                <a:cs typeface="Source Sans Pro"/>
                <a:sym typeface="Source Sans Pro"/>
              </a:rPr>
              <a:t>Since Vets-API connected directly to Salesforce/CARMA, adding in a middleware is a significant change for both the 10-10 team as well as our Mulesoft and Salesforce teams.</a:t>
            </a:r>
            <a:endParaRPr sz="1800">
              <a:latin typeface="Source Sans Pro"/>
              <a:ea typeface="Source Sans Pro"/>
              <a:cs typeface="Source Sans Pro"/>
              <a:sym typeface="Source Sans Pro"/>
            </a:endParaRPr>
          </a:p>
          <a:p>
            <a:pPr indent="-342900" lvl="1" marL="914400" marR="0" rtl="0" algn="l">
              <a:lnSpc>
                <a:spcPct val="120000"/>
              </a:lnSpc>
              <a:spcBef>
                <a:spcPts val="1000"/>
              </a:spcBef>
              <a:spcAft>
                <a:spcPts val="0"/>
              </a:spcAft>
              <a:buSzPts val="1800"/>
              <a:buFont typeface="Source Sans Pro"/>
              <a:buChar char="○"/>
            </a:pPr>
            <a:r>
              <a:rPr lang="en-US" sz="1800">
                <a:latin typeface="Source Sans Pro SemiBold"/>
                <a:ea typeface="Source Sans Pro SemiBold"/>
                <a:cs typeface="Source Sans Pro SemiBold"/>
                <a:sym typeface="Source Sans Pro SemiBold"/>
              </a:rPr>
              <a:t>Phase 1</a:t>
            </a:r>
            <a:r>
              <a:rPr lang="en-US" sz="1800">
                <a:latin typeface="Source Sans Pro"/>
                <a:ea typeface="Source Sans Pro"/>
                <a:cs typeface="Source Sans Pro"/>
                <a:sym typeface="Source Sans Pro"/>
              </a:rPr>
              <a:t> coordination was focused on integration only, which allowed our teams to learn and understand more about how each system works, and how they will best work together.</a:t>
            </a:r>
            <a:endParaRPr sz="1800">
              <a:latin typeface="Source Sans Pro"/>
              <a:ea typeface="Source Sans Pro"/>
              <a:cs typeface="Source Sans Pro"/>
              <a:sym typeface="Source Sans Pro"/>
            </a:endParaRPr>
          </a:p>
          <a:p>
            <a:pPr indent="-342900" lvl="1" marL="914400" marR="0" rtl="0" algn="l">
              <a:lnSpc>
                <a:spcPct val="120000"/>
              </a:lnSpc>
              <a:spcBef>
                <a:spcPts val="1000"/>
              </a:spcBef>
              <a:spcAft>
                <a:spcPts val="0"/>
              </a:spcAft>
              <a:buSzPts val="1800"/>
              <a:buFont typeface="Source Sans Pro"/>
              <a:buChar char="○"/>
            </a:pPr>
            <a:r>
              <a:rPr lang="en-US" sz="1800">
                <a:latin typeface="Source Sans Pro SemiBold"/>
                <a:ea typeface="Source Sans Pro SemiBold"/>
                <a:cs typeface="Source Sans Pro SemiBold"/>
                <a:sym typeface="Source Sans Pro SemiBold"/>
              </a:rPr>
              <a:t>Phase 2</a:t>
            </a:r>
            <a:r>
              <a:rPr lang="en-US" sz="1800">
                <a:latin typeface="Source Sans Pro"/>
                <a:ea typeface="Source Sans Pro"/>
                <a:cs typeface="Source Sans Pro"/>
                <a:sym typeface="Source Sans Pro"/>
              </a:rPr>
              <a:t> coordination was focused on adding the layers of fail-safe retries and queuing capabilities, which provided our teams more insight into how failures are handled before and after submissions from VA.gov and how it will remove duplicative efforts from Veterans and Caregivers.</a:t>
            </a:r>
            <a:endParaRPr sz="1800">
              <a:latin typeface="Source Sans Pro"/>
              <a:ea typeface="Source Sans Pro"/>
              <a:cs typeface="Source Sans Pro"/>
              <a:sym typeface="Source Sans Pr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609600" y="685800"/>
            <a:ext cx="100584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Hypotheses, Solutions</a:t>
            </a:r>
            <a:endParaRPr/>
          </a:p>
        </p:txBody>
      </p:sp>
      <p:sp>
        <p:nvSpPr>
          <p:cNvPr id="110" name="Google Shape;110;p17"/>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b="0" lang="en-US">
                <a:latin typeface="Source Sans Pro SemiBold"/>
                <a:ea typeface="Source Sans Pro SemiBold"/>
                <a:cs typeface="Source Sans Pro SemiBold"/>
                <a:sym typeface="Source Sans Pro SemiBold"/>
              </a:rPr>
              <a:t>10-10CG MuleSoft Integration Impact Review, 01/06/2023</a:t>
            </a:r>
            <a:endParaRPr b="0">
              <a:latin typeface="Source Sans Pro SemiBold"/>
              <a:ea typeface="Source Sans Pro SemiBold"/>
              <a:cs typeface="Source Sans Pro SemiBold"/>
              <a:sym typeface="Source Sans Pro SemiBold"/>
            </a:endParaRPr>
          </a:p>
        </p:txBody>
      </p:sp>
      <p:sp>
        <p:nvSpPr>
          <p:cNvPr id="111" name="Google Shape;111;p17"/>
          <p:cNvSpPr txBox="1"/>
          <p:nvPr/>
        </p:nvSpPr>
        <p:spPr>
          <a:xfrm>
            <a:off x="609600" y="1297800"/>
            <a:ext cx="10878900" cy="520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100">
                <a:latin typeface="Source Sans Pro SemiBold"/>
                <a:ea typeface="Source Sans Pro SemiBold"/>
                <a:cs typeface="Source Sans Pro SemiBold"/>
                <a:sym typeface="Source Sans Pro SemiBold"/>
              </a:rPr>
              <a:t>Hypotheses</a:t>
            </a:r>
            <a:endParaRPr sz="2100">
              <a:latin typeface="Source Sans Pro SemiBold"/>
              <a:ea typeface="Source Sans Pro SemiBold"/>
              <a:cs typeface="Source Sans Pro SemiBold"/>
              <a:sym typeface="Source Sans Pro SemiBold"/>
            </a:endParaRPr>
          </a:p>
          <a:p>
            <a:pPr indent="-323850" lvl="0" marL="457200" rtl="0" algn="l">
              <a:lnSpc>
                <a:spcPct val="120000"/>
              </a:lnSpc>
              <a:spcBef>
                <a:spcPts val="1000"/>
              </a:spcBef>
              <a:spcAft>
                <a:spcPts val="0"/>
              </a:spcAft>
              <a:buSzPts val="1500"/>
              <a:buFont typeface="Source Sans Pro"/>
              <a:buChar char="●"/>
            </a:pPr>
            <a:r>
              <a:rPr lang="en-US" sz="1500">
                <a:latin typeface="Source Sans Pro"/>
                <a:ea typeface="Source Sans Pro"/>
                <a:cs typeface="Source Sans Pro"/>
                <a:sym typeface="Source Sans Pro"/>
              </a:rPr>
              <a:t>Solving for the Salesforce latency would reduce the number of resubmissions, as well as frustration and abandonment by Veterans and their caregivers.</a:t>
            </a:r>
            <a:endParaRPr sz="1500">
              <a:latin typeface="Source Sans Pro"/>
              <a:ea typeface="Source Sans Pro"/>
              <a:cs typeface="Source Sans Pro"/>
              <a:sym typeface="Source Sans Pro"/>
            </a:endParaRPr>
          </a:p>
          <a:p>
            <a:pPr indent="-323850" lvl="0" marL="457200" marR="0" rtl="0" algn="l">
              <a:lnSpc>
                <a:spcPct val="120000"/>
              </a:lnSpc>
              <a:spcBef>
                <a:spcPts val="0"/>
              </a:spcBef>
              <a:spcAft>
                <a:spcPts val="0"/>
              </a:spcAft>
              <a:buSzPts val="1500"/>
              <a:buFont typeface="Source Sans Pro"/>
              <a:buChar char="●"/>
            </a:pPr>
            <a:r>
              <a:rPr lang="en-US" sz="1500">
                <a:latin typeface="Source Sans Pro"/>
                <a:ea typeface="Source Sans Pro"/>
                <a:cs typeface="Source Sans Pro"/>
                <a:sym typeface="Source Sans Pro"/>
              </a:rPr>
              <a:t>Implementing the Mulesoft middleware layer will allow Salesforce API changes to be managed without impact to VA.gov/Vets-API</a:t>
            </a:r>
            <a:endParaRPr sz="1500">
              <a:latin typeface="Source Sans Pro"/>
              <a:ea typeface="Source Sans Pro"/>
              <a:cs typeface="Source Sans Pro"/>
              <a:sym typeface="Source Sans Pro"/>
            </a:endParaRPr>
          </a:p>
          <a:p>
            <a:pPr indent="-323850" lvl="0" marL="457200" marR="0" rtl="0" algn="l">
              <a:lnSpc>
                <a:spcPct val="120000"/>
              </a:lnSpc>
              <a:spcBef>
                <a:spcPts val="0"/>
              </a:spcBef>
              <a:spcAft>
                <a:spcPts val="0"/>
              </a:spcAft>
              <a:buSzPts val="1500"/>
              <a:buFont typeface="Source Sans Pro"/>
              <a:buChar char="●"/>
            </a:pPr>
            <a:r>
              <a:rPr lang="en-US" sz="1500">
                <a:latin typeface="Source Sans Pro"/>
                <a:ea typeface="Source Sans Pro"/>
                <a:cs typeface="Source Sans Pro"/>
                <a:sym typeface="Source Sans Pro"/>
              </a:rPr>
              <a:t>Implementing the Vets-API retry capability will add another layer of protection against application submission failures</a:t>
            </a:r>
            <a:endParaRPr sz="1500">
              <a:latin typeface="Source Sans Pro"/>
              <a:ea typeface="Source Sans Pro"/>
              <a:cs typeface="Source Sans Pro"/>
              <a:sym typeface="Source Sans Pro"/>
            </a:endParaRPr>
          </a:p>
          <a:p>
            <a:pPr indent="0" lvl="0" marL="0" rtl="0" algn="l">
              <a:spcBef>
                <a:spcPts val="0"/>
              </a:spcBef>
              <a:spcAft>
                <a:spcPts val="0"/>
              </a:spcAft>
              <a:buNone/>
            </a:pPr>
            <a:r>
              <a:t/>
            </a:r>
            <a:endParaRPr sz="1200">
              <a:latin typeface="Source Sans Pro SemiBold"/>
              <a:ea typeface="Source Sans Pro SemiBold"/>
              <a:cs typeface="Source Sans Pro SemiBold"/>
              <a:sym typeface="Source Sans Pro SemiBold"/>
            </a:endParaRPr>
          </a:p>
          <a:p>
            <a:pPr indent="0" lvl="0" marL="0" rtl="0" algn="l">
              <a:spcBef>
                <a:spcPts val="0"/>
              </a:spcBef>
              <a:spcAft>
                <a:spcPts val="0"/>
              </a:spcAft>
              <a:buNone/>
            </a:pPr>
            <a:r>
              <a:rPr lang="en-US" sz="2100">
                <a:latin typeface="Source Sans Pro SemiBold"/>
                <a:ea typeface="Source Sans Pro SemiBold"/>
                <a:cs typeface="Source Sans Pro SemiBold"/>
                <a:sym typeface="Source Sans Pro SemiBold"/>
              </a:rPr>
              <a:t>Solution(s)</a:t>
            </a:r>
            <a:endParaRPr sz="2100">
              <a:latin typeface="Source Sans Pro SemiBold"/>
              <a:ea typeface="Source Sans Pro SemiBold"/>
              <a:cs typeface="Source Sans Pro SemiBold"/>
              <a:sym typeface="Source Sans Pro SemiBold"/>
            </a:endParaRPr>
          </a:p>
          <a:p>
            <a:pPr indent="0" lvl="0" marL="0" rtl="0" algn="l">
              <a:lnSpc>
                <a:spcPct val="100000"/>
              </a:lnSpc>
              <a:spcBef>
                <a:spcPts val="1000"/>
              </a:spcBef>
              <a:spcAft>
                <a:spcPts val="0"/>
              </a:spcAft>
              <a:buNone/>
            </a:pPr>
            <a:r>
              <a:rPr lang="en-US" sz="1500">
                <a:latin typeface="Source Sans Pro"/>
                <a:ea typeface="Source Sans Pro"/>
                <a:cs typeface="Source Sans Pro"/>
                <a:sym typeface="Source Sans Pro"/>
              </a:rPr>
              <a:t>The solution was to place the Mulesoft Proxy in between VA.gov and Salesforce so that Mulesoft could:</a:t>
            </a:r>
            <a:endParaRPr sz="1300">
              <a:solidFill>
                <a:srgbClr val="24292F"/>
              </a:solidFill>
              <a:highlight>
                <a:srgbClr val="FFFFFF"/>
              </a:highlight>
              <a:latin typeface="Source Sans Pro"/>
              <a:ea typeface="Source Sans Pro"/>
              <a:cs typeface="Source Sans Pro"/>
              <a:sym typeface="Source Sans Pro"/>
            </a:endParaRPr>
          </a:p>
          <a:p>
            <a:pPr indent="-323850" lvl="0" marL="457200" marR="0" rtl="0" algn="l">
              <a:lnSpc>
                <a:spcPct val="120000"/>
              </a:lnSpc>
              <a:spcBef>
                <a:spcPts val="1000"/>
              </a:spcBef>
              <a:spcAft>
                <a:spcPts val="0"/>
              </a:spcAft>
              <a:buSzPts val="1500"/>
              <a:buFont typeface="Source Sans Pro"/>
              <a:buChar char="●"/>
            </a:pPr>
            <a:r>
              <a:rPr lang="en-US" sz="1500">
                <a:latin typeface="Source Sans Pro"/>
                <a:ea typeface="Source Sans Pro"/>
                <a:cs typeface="Source Sans Pro"/>
                <a:sym typeface="Source Sans Pro"/>
              </a:rPr>
              <a:t>Manage API updates between itself and Salesforce, taking the burden off VA.gov/Vets-API</a:t>
            </a:r>
            <a:endParaRPr sz="1500">
              <a:latin typeface="Source Sans Pro"/>
              <a:ea typeface="Source Sans Pro"/>
              <a:cs typeface="Source Sans Pro"/>
              <a:sym typeface="Source Sans Pro"/>
            </a:endParaRPr>
          </a:p>
          <a:p>
            <a:pPr indent="-323850" lvl="0" marL="457200" marR="0" rtl="0" algn="l">
              <a:lnSpc>
                <a:spcPct val="120000"/>
              </a:lnSpc>
              <a:spcBef>
                <a:spcPts val="0"/>
              </a:spcBef>
              <a:spcAft>
                <a:spcPts val="0"/>
              </a:spcAft>
              <a:buSzPts val="1500"/>
              <a:buFont typeface="Source Sans Pro"/>
              <a:buChar char="●"/>
            </a:pPr>
            <a:r>
              <a:rPr lang="en-US" sz="1500">
                <a:latin typeface="Source Sans Pro"/>
                <a:ea typeface="Source Sans Pro"/>
                <a:cs typeface="Source Sans Pro"/>
                <a:sym typeface="Source Sans Pro"/>
              </a:rPr>
              <a:t>Receive single, asynchronous requests for each application to queue and provide a faster response to the VA.gov frontend</a:t>
            </a:r>
            <a:endParaRPr sz="1500">
              <a:latin typeface="Source Sans Pro"/>
              <a:ea typeface="Source Sans Pro"/>
              <a:cs typeface="Source Sans Pro"/>
              <a:sym typeface="Source Sans Pro"/>
            </a:endParaRPr>
          </a:p>
          <a:p>
            <a:pPr indent="0" lvl="0" marL="0" rtl="0" algn="l">
              <a:spcBef>
                <a:spcPts val="1000"/>
              </a:spcBef>
              <a:spcAft>
                <a:spcPts val="0"/>
              </a:spcAft>
              <a:buNone/>
            </a:pPr>
            <a:r>
              <a:rPr lang="en-US" sz="1500">
                <a:latin typeface="Source Sans Pro"/>
                <a:ea typeface="Source Sans Pro"/>
                <a:cs typeface="Source Sans Pro"/>
                <a:sym typeface="Source Sans Pro"/>
              </a:rPr>
              <a:t>The additional solution was to implement the Vets-API retry capability so that VA.gov could:</a:t>
            </a:r>
            <a:endParaRPr sz="1300">
              <a:solidFill>
                <a:srgbClr val="24292F"/>
              </a:solidFill>
              <a:highlight>
                <a:srgbClr val="FFFFFF"/>
              </a:highlight>
              <a:latin typeface="Source Sans Pro"/>
              <a:ea typeface="Source Sans Pro"/>
              <a:cs typeface="Source Sans Pro"/>
              <a:sym typeface="Source Sans Pro"/>
            </a:endParaRPr>
          </a:p>
          <a:p>
            <a:pPr indent="-323850" lvl="0" marL="457200" rtl="0" algn="l">
              <a:lnSpc>
                <a:spcPct val="120000"/>
              </a:lnSpc>
              <a:spcBef>
                <a:spcPts val="1000"/>
              </a:spcBef>
              <a:spcAft>
                <a:spcPts val="0"/>
              </a:spcAft>
              <a:buSzPts val="1500"/>
              <a:buFont typeface="Source Sans Pro"/>
              <a:buChar char="●"/>
            </a:pPr>
            <a:r>
              <a:rPr lang="en-US" sz="1500">
                <a:latin typeface="Source Sans Pro"/>
                <a:ea typeface="Source Sans Pro"/>
                <a:cs typeface="Source Sans Pro"/>
                <a:sym typeface="Source Sans Pro"/>
              </a:rPr>
              <a:t>Mitigate latency or connectivity issues between itself and Mulesoft</a:t>
            </a:r>
            <a:endParaRPr sz="1500">
              <a:latin typeface="Source Sans Pro"/>
              <a:ea typeface="Source Sans Pro"/>
              <a:cs typeface="Source Sans Pro"/>
              <a:sym typeface="Source Sans Pro"/>
            </a:endParaRPr>
          </a:p>
          <a:p>
            <a:pPr indent="-323850" lvl="0" marL="457200" rtl="0" algn="l">
              <a:lnSpc>
                <a:spcPct val="120000"/>
              </a:lnSpc>
              <a:spcBef>
                <a:spcPts val="0"/>
              </a:spcBef>
              <a:spcAft>
                <a:spcPts val="0"/>
              </a:spcAft>
              <a:buSzPts val="1500"/>
              <a:buFont typeface="Source Sans Pro"/>
              <a:buChar char="●"/>
            </a:pPr>
            <a:r>
              <a:rPr lang="en-US" sz="1500">
                <a:latin typeface="Source Sans Pro"/>
                <a:ea typeface="Source Sans Pro"/>
                <a:cs typeface="Source Sans Pro"/>
                <a:sym typeface="Source Sans Pro"/>
              </a:rPr>
              <a:t>Mitigate failures that occur prior to the Mulesoft call, such as MPI outages</a:t>
            </a:r>
            <a:endParaRPr sz="1500">
              <a:latin typeface="Source Sans Pro"/>
              <a:ea typeface="Source Sans Pro"/>
              <a:cs typeface="Source Sans Pro"/>
              <a:sym typeface="Source Sans Pro"/>
            </a:endParaRPr>
          </a:p>
          <a:p>
            <a:pPr indent="-323850" lvl="0" marL="457200" marR="0" rtl="0" algn="l">
              <a:lnSpc>
                <a:spcPct val="120000"/>
              </a:lnSpc>
              <a:spcBef>
                <a:spcPts val="0"/>
              </a:spcBef>
              <a:spcAft>
                <a:spcPts val="0"/>
              </a:spcAft>
              <a:buSzPts val="1500"/>
              <a:buFont typeface="Source Sans Pro"/>
              <a:buChar char="●"/>
            </a:pPr>
            <a:r>
              <a:rPr lang="en-US" sz="1500">
                <a:latin typeface="Source Sans Pro"/>
                <a:ea typeface="Source Sans Pro"/>
                <a:cs typeface="Source Sans Pro"/>
                <a:sym typeface="Source Sans Pro"/>
              </a:rPr>
              <a:t>Display a single message thanking the applicant for submitting the form and the next steps (receiving a confirmation email, a phone number to call if they don't get the email, timeframe for processing)</a:t>
            </a:r>
            <a:endParaRPr sz="1500">
              <a:latin typeface="Source Sans Pro"/>
              <a:ea typeface="Source Sans Pro"/>
              <a:cs typeface="Source Sans Pro"/>
              <a:sym typeface="Source Sans Pro"/>
            </a:endParaRPr>
          </a:p>
          <a:p>
            <a:pPr indent="0" lvl="0" marL="0" marR="0" rtl="0" algn="ctr">
              <a:lnSpc>
                <a:spcPct val="100000"/>
              </a:lnSpc>
              <a:spcBef>
                <a:spcPts val="1000"/>
              </a:spcBef>
              <a:spcAft>
                <a:spcPts val="0"/>
              </a:spcAft>
              <a:buNone/>
            </a:pPr>
            <a:r>
              <a:rPr lang="en-US" sz="1900">
                <a:latin typeface="Source Sans Pro SemiBold"/>
                <a:ea typeface="Source Sans Pro SemiBold"/>
                <a:cs typeface="Source Sans Pro SemiBold"/>
                <a:sym typeface="Source Sans Pro SemiBold"/>
              </a:rPr>
              <a:t>All without interrupting or impacting the VA.gov experience</a:t>
            </a:r>
            <a:endParaRPr i="1" sz="2000">
              <a:latin typeface="Source Sans Pro"/>
              <a:ea typeface="Source Sans Pro"/>
              <a:cs typeface="Source Sans Pro"/>
              <a:sym typeface="Source Sans Pr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18"/>
          <p:cNvSpPr txBox="1"/>
          <p:nvPr>
            <p:ph type="title"/>
          </p:nvPr>
        </p:nvSpPr>
        <p:spPr>
          <a:xfrm>
            <a:off x="609600" y="685800"/>
            <a:ext cx="100584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Results </a:t>
            </a:r>
            <a:endParaRPr/>
          </a:p>
        </p:txBody>
      </p:sp>
      <p:sp>
        <p:nvSpPr>
          <p:cNvPr id="118" name="Google Shape;118;p18"/>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b="0" lang="en-US">
                <a:latin typeface="Source Sans Pro SemiBold"/>
                <a:ea typeface="Source Sans Pro SemiBold"/>
                <a:cs typeface="Source Sans Pro SemiBold"/>
                <a:sym typeface="Source Sans Pro SemiBold"/>
              </a:rPr>
              <a:t>10-10CG MuleSoft Integration Impact Review, 01/06/2023</a:t>
            </a:r>
            <a:endParaRPr b="0">
              <a:latin typeface="Source Sans Pro SemiBold"/>
              <a:ea typeface="Source Sans Pro SemiBold"/>
              <a:cs typeface="Source Sans Pro SemiBold"/>
              <a:sym typeface="Source Sans Pro SemiBold"/>
            </a:endParaRPr>
          </a:p>
        </p:txBody>
      </p:sp>
      <p:sp>
        <p:nvSpPr>
          <p:cNvPr id="119" name="Google Shape;119;p18"/>
          <p:cNvSpPr txBox="1"/>
          <p:nvPr/>
        </p:nvSpPr>
        <p:spPr>
          <a:xfrm>
            <a:off x="137400" y="1457500"/>
            <a:ext cx="5903400" cy="533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Source Sans Pro SemiBold"/>
                <a:ea typeface="Source Sans Pro SemiBold"/>
                <a:cs typeface="Source Sans Pro SemiBold"/>
                <a:sym typeface="Source Sans Pro SemiBold"/>
              </a:rPr>
              <a:t>Launch date: </a:t>
            </a:r>
            <a:r>
              <a:rPr lang="en-US" sz="2000" u="sng">
                <a:latin typeface="Source Sans Pro SemiBold"/>
                <a:ea typeface="Source Sans Pro SemiBold"/>
                <a:cs typeface="Source Sans Pro SemiBold"/>
                <a:sym typeface="Source Sans Pro SemiBold"/>
              </a:rPr>
              <a:t>Phase 1</a:t>
            </a:r>
            <a:r>
              <a:rPr lang="en-US" sz="2000">
                <a:latin typeface="Source Sans Pro SemiBold"/>
                <a:ea typeface="Source Sans Pro SemiBold"/>
                <a:cs typeface="Source Sans Pro SemiBold"/>
                <a:sym typeface="Source Sans Pro SemiBold"/>
              </a:rPr>
              <a:t> → 3/30/2022</a:t>
            </a:r>
            <a:endParaRPr sz="2000">
              <a:latin typeface="Source Sans Pro SemiBold"/>
              <a:ea typeface="Source Sans Pro SemiBold"/>
              <a:cs typeface="Source Sans Pro SemiBold"/>
              <a:sym typeface="Source Sans Pro SemiBold"/>
            </a:endParaRPr>
          </a:p>
          <a:p>
            <a:pPr indent="0" lvl="0" marL="0" rtl="0" algn="l">
              <a:spcBef>
                <a:spcPts val="0"/>
              </a:spcBef>
              <a:spcAft>
                <a:spcPts val="0"/>
              </a:spcAft>
              <a:buNone/>
            </a:pPr>
            <a:r>
              <a:t/>
            </a:r>
            <a:endParaRPr sz="2000">
              <a:latin typeface="Source Sans Pro SemiBold"/>
              <a:ea typeface="Source Sans Pro SemiBold"/>
              <a:cs typeface="Source Sans Pro SemiBold"/>
              <a:sym typeface="Source Sans Pro SemiBold"/>
            </a:endParaRPr>
          </a:p>
          <a:p>
            <a:pPr indent="0" lvl="0" marL="0" rtl="0" algn="l">
              <a:spcBef>
                <a:spcPts val="0"/>
              </a:spcBef>
              <a:spcAft>
                <a:spcPts val="0"/>
              </a:spcAft>
              <a:buNone/>
            </a:pPr>
            <a:r>
              <a:rPr lang="en-US" sz="2000">
                <a:latin typeface="Source Sans Pro SemiBold"/>
                <a:ea typeface="Source Sans Pro SemiBold"/>
                <a:cs typeface="Source Sans Pro SemiBold"/>
                <a:sym typeface="Source Sans Pro SemiBold"/>
              </a:rPr>
              <a:t>Impact on Users, Business, and/or Technology</a:t>
            </a:r>
            <a:endParaRPr>
              <a:latin typeface="Source Sans Pro SemiBold"/>
              <a:ea typeface="Source Sans Pro SemiBold"/>
              <a:cs typeface="Source Sans Pro SemiBold"/>
              <a:sym typeface="Source Sans Pro SemiBold"/>
            </a:endParaRPr>
          </a:p>
          <a:p>
            <a:pPr indent="0" lvl="0" marL="0" rtl="0" algn="l">
              <a:spcBef>
                <a:spcPts val="0"/>
              </a:spcBef>
              <a:spcAft>
                <a:spcPts val="0"/>
              </a:spcAft>
              <a:buNone/>
            </a:pPr>
            <a:r>
              <a:t/>
            </a:r>
            <a:endParaRPr sz="2000">
              <a:latin typeface="Source Sans Pro SemiBold"/>
              <a:ea typeface="Source Sans Pro SemiBold"/>
              <a:cs typeface="Source Sans Pro SemiBold"/>
              <a:sym typeface="Source Sans Pro SemiBold"/>
            </a:endParaRPr>
          </a:p>
          <a:p>
            <a:pPr indent="0" lvl="0" marL="0" rtl="0" algn="l">
              <a:spcBef>
                <a:spcPts val="0"/>
              </a:spcBef>
              <a:spcAft>
                <a:spcPts val="0"/>
              </a:spcAft>
              <a:buNone/>
            </a:pPr>
            <a:r>
              <a:rPr lang="en-US" sz="2000">
                <a:latin typeface="Source Sans Pro SemiBold"/>
                <a:ea typeface="Source Sans Pro SemiBold"/>
                <a:cs typeface="Source Sans Pro SemiBold"/>
                <a:sym typeface="Source Sans Pro SemiBold"/>
              </a:rPr>
              <a:t>Quantitative</a:t>
            </a:r>
            <a:endParaRPr sz="2000">
              <a:latin typeface="Source Sans Pro SemiBold"/>
              <a:ea typeface="Source Sans Pro SemiBold"/>
              <a:cs typeface="Source Sans Pro SemiBold"/>
              <a:sym typeface="Source Sans Pro SemiBold"/>
            </a:endParaRPr>
          </a:p>
          <a:p>
            <a:pPr indent="-317500" lvl="0" marL="457200" rtl="0" algn="l">
              <a:lnSpc>
                <a:spcPct val="120000"/>
              </a:lnSpc>
              <a:spcBef>
                <a:spcPts val="1000"/>
              </a:spcBef>
              <a:spcAft>
                <a:spcPts val="0"/>
              </a:spcAft>
              <a:buSzPts val="1400"/>
              <a:buFont typeface="Source Sans Pro"/>
              <a:buChar char="●"/>
            </a:pPr>
            <a:r>
              <a:rPr lang="en-US">
                <a:latin typeface="Source Sans Pro"/>
                <a:ea typeface="Source Sans Pro"/>
                <a:cs typeface="Source Sans Pro"/>
                <a:sym typeface="Source Sans Pro"/>
              </a:rPr>
              <a:t>The monthly average number of API errors after Phase 1 (introduction of Mulesoft middleware) has reduced by 28% </a:t>
            </a:r>
            <a:endParaRPr>
              <a:latin typeface="Source Sans Pro"/>
              <a:ea typeface="Source Sans Pro"/>
              <a:cs typeface="Source Sans Pro"/>
              <a:sym typeface="Source Sans Pro"/>
            </a:endParaRPr>
          </a:p>
          <a:p>
            <a:pPr indent="-317500" lvl="0" marL="457200" rtl="0" algn="l">
              <a:lnSpc>
                <a:spcPct val="120000"/>
              </a:lnSpc>
              <a:spcBef>
                <a:spcPts val="0"/>
              </a:spcBef>
              <a:spcAft>
                <a:spcPts val="0"/>
              </a:spcAft>
              <a:buSzPts val="1400"/>
              <a:buFont typeface="Source Sans Pro"/>
              <a:buChar char="●"/>
            </a:pPr>
            <a:r>
              <a:rPr lang="en-US">
                <a:latin typeface="Source Sans Pro"/>
                <a:ea typeface="Source Sans Pro"/>
                <a:cs typeface="Source Sans Pro"/>
                <a:sym typeface="Source Sans Pro"/>
              </a:rPr>
              <a:t>The monthly average number of successful submissions has increased to over 1,000 applications per month</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900">
              <a:latin typeface="Source Sans Pro SemiBold"/>
              <a:ea typeface="Source Sans Pro SemiBold"/>
              <a:cs typeface="Source Sans Pro SemiBold"/>
              <a:sym typeface="Source Sans Pro SemiBold"/>
            </a:endParaRPr>
          </a:p>
          <a:p>
            <a:pPr indent="0" lvl="0" marL="0" rtl="0" algn="l">
              <a:spcBef>
                <a:spcPts val="0"/>
              </a:spcBef>
              <a:spcAft>
                <a:spcPts val="0"/>
              </a:spcAft>
              <a:buNone/>
            </a:pPr>
            <a:r>
              <a:rPr lang="en-US" sz="2000">
                <a:latin typeface="Source Sans Pro SemiBold"/>
                <a:ea typeface="Source Sans Pro SemiBold"/>
                <a:cs typeface="Source Sans Pro SemiBold"/>
                <a:sym typeface="Source Sans Pro SemiBold"/>
              </a:rPr>
              <a:t>Qualitative</a:t>
            </a:r>
            <a:r>
              <a:rPr i="1" lang="en-US" sz="2000">
                <a:latin typeface="Source Sans Pro SemiBold"/>
                <a:ea typeface="Source Sans Pro SemiBold"/>
                <a:cs typeface="Source Sans Pro SemiBold"/>
                <a:sym typeface="Source Sans Pro SemiBold"/>
              </a:rPr>
              <a:t> </a:t>
            </a:r>
            <a:endParaRPr i="1" sz="2000">
              <a:latin typeface="Source Sans Pro SemiBold"/>
              <a:ea typeface="Source Sans Pro SemiBold"/>
              <a:cs typeface="Source Sans Pro SemiBold"/>
              <a:sym typeface="Source Sans Pro SemiBold"/>
            </a:endParaRPr>
          </a:p>
          <a:p>
            <a:pPr indent="-317500" lvl="0" marL="457200" rtl="0" algn="l">
              <a:lnSpc>
                <a:spcPct val="120000"/>
              </a:lnSpc>
              <a:spcBef>
                <a:spcPts val="1000"/>
              </a:spcBef>
              <a:spcAft>
                <a:spcPts val="0"/>
              </a:spcAft>
              <a:buSzPts val="1400"/>
              <a:buFont typeface="Source Sans Pro"/>
              <a:buChar char="●"/>
            </a:pPr>
            <a:r>
              <a:rPr lang="en-US">
                <a:latin typeface="Source Sans Pro"/>
                <a:ea typeface="Source Sans Pro"/>
                <a:cs typeface="Source Sans Pro"/>
                <a:sym typeface="Source Sans Pro"/>
              </a:rPr>
              <a:t>Even before the queuing capability was implemented, the Mulesoft middleware was already displaying more reliability in managing the volume of applications being submitted. </a:t>
            </a:r>
            <a:endParaRPr i="1" sz="1500">
              <a:latin typeface="Source Sans Pro"/>
              <a:ea typeface="Source Sans Pro"/>
              <a:cs typeface="Source Sans Pro"/>
              <a:sym typeface="Source Sans Pro"/>
            </a:endParaRPr>
          </a:p>
        </p:txBody>
      </p:sp>
      <p:sp>
        <p:nvSpPr>
          <p:cNvPr id="120" name="Google Shape;120;p18"/>
          <p:cNvSpPr txBox="1"/>
          <p:nvPr/>
        </p:nvSpPr>
        <p:spPr>
          <a:xfrm>
            <a:off x="6269400" y="1457500"/>
            <a:ext cx="5793600" cy="53385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US" sz="2000">
                <a:latin typeface="Source Sans Pro SemiBold"/>
                <a:ea typeface="Source Sans Pro SemiBold"/>
                <a:cs typeface="Source Sans Pro SemiBold"/>
                <a:sym typeface="Source Sans Pro SemiBold"/>
              </a:rPr>
              <a:t>Launch date: </a:t>
            </a:r>
            <a:r>
              <a:rPr lang="en-US" sz="2000" u="sng">
                <a:latin typeface="Source Sans Pro SemiBold"/>
                <a:ea typeface="Source Sans Pro SemiBold"/>
                <a:cs typeface="Source Sans Pro SemiBold"/>
                <a:sym typeface="Source Sans Pro SemiBold"/>
              </a:rPr>
              <a:t>Phase 2</a:t>
            </a:r>
            <a:r>
              <a:rPr lang="en-US" sz="2000">
                <a:latin typeface="Source Sans Pro SemiBold"/>
                <a:ea typeface="Source Sans Pro SemiBold"/>
                <a:cs typeface="Source Sans Pro SemiBold"/>
                <a:sym typeface="Source Sans Pro SemiBold"/>
              </a:rPr>
              <a:t> → 9/23/2022</a:t>
            </a:r>
            <a:endParaRPr sz="2000">
              <a:latin typeface="Source Sans Pro SemiBold"/>
              <a:ea typeface="Source Sans Pro SemiBold"/>
              <a:cs typeface="Source Sans Pro SemiBold"/>
              <a:sym typeface="Source Sans Pro SemiBold"/>
            </a:endParaRPr>
          </a:p>
          <a:p>
            <a:pPr indent="0" lvl="0" marL="0" rtl="0" algn="l">
              <a:spcBef>
                <a:spcPts val="0"/>
              </a:spcBef>
              <a:spcAft>
                <a:spcPts val="0"/>
              </a:spcAft>
              <a:buNone/>
            </a:pPr>
            <a:r>
              <a:t/>
            </a:r>
            <a:endParaRPr sz="2000">
              <a:latin typeface="Source Sans Pro SemiBold"/>
              <a:ea typeface="Source Sans Pro SemiBold"/>
              <a:cs typeface="Source Sans Pro SemiBold"/>
              <a:sym typeface="Source Sans Pro SemiBold"/>
            </a:endParaRPr>
          </a:p>
          <a:p>
            <a:pPr indent="0" lvl="0" marL="0" rtl="0" algn="l">
              <a:spcBef>
                <a:spcPts val="0"/>
              </a:spcBef>
              <a:spcAft>
                <a:spcPts val="0"/>
              </a:spcAft>
              <a:buNone/>
            </a:pPr>
            <a:r>
              <a:rPr lang="en-US" sz="2000">
                <a:latin typeface="Source Sans Pro SemiBold"/>
                <a:ea typeface="Source Sans Pro SemiBold"/>
                <a:cs typeface="Source Sans Pro SemiBold"/>
                <a:sym typeface="Source Sans Pro SemiBold"/>
              </a:rPr>
              <a:t>Impact on Users, Business, and/or Technology</a:t>
            </a:r>
            <a:endParaRPr>
              <a:latin typeface="Source Sans Pro SemiBold"/>
              <a:ea typeface="Source Sans Pro SemiBold"/>
              <a:cs typeface="Source Sans Pro SemiBold"/>
              <a:sym typeface="Source Sans Pro SemiBold"/>
            </a:endParaRPr>
          </a:p>
          <a:p>
            <a:pPr indent="0" lvl="0" marL="0" rtl="0" algn="l">
              <a:spcBef>
                <a:spcPts val="0"/>
              </a:spcBef>
              <a:spcAft>
                <a:spcPts val="0"/>
              </a:spcAft>
              <a:buNone/>
            </a:pPr>
            <a:r>
              <a:t/>
            </a:r>
            <a:endParaRPr sz="2000">
              <a:latin typeface="Source Sans Pro SemiBold"/>
              <a:ea typeface="Source Sans Pro SemiBold"/>
              <a:cs typeface="Source Sans Pro SemiBold"/>
              <a:sym typeface="Source Sans Pro SemiBold"/>
            </a:endParaRPr>
          </a:p>
          <a:p>
            <a:pPr indent="0" lvl="0" marL="0" rtl="0" algn="l">
              <a:spcBef>
                <a:spcPts val="0"/>
              </a:spcBef>
              <a:spcAft>
                <a:spcPts val="0"/>
              </a:spcAft>
              <a:buNone/>
            </a:pPr>
            <a:r>
              <a:rPr lang="en-US" sz="2000">
                <a:latin typeface="Source Sans Pro SemiBold"/>
                <a:ea typeface="Source Sans Pro SemiBold"/>
                <a:cs typeface="Source Sans Pro SemiBold"/>
                <a:sym typeface="Source Sans Pro SemiBold"/>
              </a:rPr>
              <a:t>Quantitative</a:t>
            </a:r>
            <a:endParaRPr sz="2000">
              <a:latin typeface="Source Sans Pro SemiBold"/>
              <a:ea typeface="Source Sans Pro SemiBold"/>
              <a:cs typeface="Source Sans Pro SemiBold"/>
              <a:sym typeface="Source Sans Pro SemiBold"/>
            </a:endParaRPr>
          </a:p>
          <a:p>
            <a:pPr indent="-317500" lvl="0" marL="457200" rtl="0" algn="l">
              <a:lnSpc>
                <a:spcPct val="120000"/>
              </a:lnSpc>
              <a:spcBef>
                <a:spcPts val="1000"/>
              </a:spcBef>
              <a:spcAft>
                <a:spcPts val="0"/>
              </a:spcAft>
              <a:buSzPts val="1400"/>
              <a:buFont typeface="Source Sans Pro"/>
              <a:buChar char="●"/>
            </a:pPr>
            <a:r>
              <a:rPr lang="en-US">
                <a:latin typeface="Source Sans Pro"/>
                <a:ea typeface="Source Sans Pro"/>
                <a:cs typeface="Source Sans Pro"/>
                <a:sym typeface="Source Sans Pro"/>
              </a:rPr>
              <a:t>The monthly average of API errors after Phase 2 (implementation of Vets-API retries and Mulesoft queue) has reduced to miniscule numbers (5 or less over last 3 months)!</a:t>
            </a:r>
            <a:endParaRPr>
              <a:latin typeface="Source Sans Pro"/>
              <a:ea typeface="Source Sans Pro"/>
              <a:cs typeface="Source Sans Pro"/>
              <a:sym typeface="Source Sans Pro"/>
            </a:endParaRPr>
          </a:p>
          <a:p>
            <a:pPr indent="-317500" lvl="0" marL="457200" rtl="0" algn="l">
              <a:lnSpc>
                <a:spcPct val="120000"/>
              </a:lnSpc>
              <a:spcBef>
                <a:spcPts val="0"/>
              </a:spcBef>
              <a:spcAft>
                <a:spcPts val="0"/>
              </a:spcAft>
              <a:buSzPts val="1400"/>
              <a:buFont typeface="Source Sans Pro"/>
              <a:buChar char="●"/>
            </a:pPr>
            <a:r>
              <a:rPr lang="en-US">
                <a:latin typeface="Source Sans Pro"/>
                <a:ea typeface="Source Sans Pro"/>
                <a:cs typeface="Source Sans Pro"/>
                <a:sym typeface="Source Sans Pro"/>
              </a:rPr>
              <a:t>There have been 121 applications retried by Vets-API and successfully submitted</a:t>
            </a:r>
            <a:endParaRPr>
              <a:latin typeface="Source Sans Pro"/>
              <a:ea typeface="Source Sans Pro"/>
              <a:cs typeface="Source Sans Pro"/>
              <a:sym typeface="Source Sans Pro"/>
            </a:endParaRPr>
          </a:p>
          <a:p>
            <a:pPr indent="-317500" lvl="1" marL="914400" rtl="0" algn="l">
              <a:lnSpc>
                <a:spcPct val="120000"/>
              </a:lnSpc>
              <a:spcBef>
                <a:spcPts val="0"/>
              </a:spcBef>
              <a:spcAft>
                <a:spcPts val="0"/>
              </a:spcAft>
              <a:buSzPts val="1400"/>
              <a:buFont typeface="Source Sans Pro"/>
              <a:buChar char="○"/>
            </a:pPr>
            <a:r>
              <a:rPr lang="en-US">
                <a:latin typeface="Source Sans Pro"/>
                <a:ea typeface="Source Sans Pro"/>
                <a:cs typeface="Source Sans Pro"/>
                <a:sym typeface="Source Sans Pro"/>
              </a:rPr>
              <a:t>Most retries have been due to several MPI and other system outages</a:t>
            </a:r>
            <a:endParaRPr>
              <a:latin typeface="Source Sans Pro"/>
              <a:ea typeface="Source Sans Pro"/>
              <a:cs typeface="Source Sans Pro"/>
              <a:sym typeface="Source Sans Pro"/>
            </a:endParaRPr>
          </a:p>
          <a:p>
            <a:pPr indent="0" lvl="0" marL="0" rtl="0" algn="l">
              <a:spcBef>
                <a:spcPts val="0"/>
              </a:spcBef>
              <a:spcAft>
                <a:spcPts val="0"/>
              </a:spcAft>
              <a:buNone/>
            </a:pPr>
            <a:r>
              <a:t/>
            </a:r>
            <a:endParaRPr sz="900">
              <a:latin typeface="Source Sans Pro SemiBold"/>
              <a:ea typeface="Source Sans Pro SemiBold"/>
              <a:cs typeface="Source Sans Pro SemiBold"/>
              <a:sym typeface="Source Sans Pro SemiBold"/>
            </a:endParaRPr>
          </a:p>
          <a:p>
            <a:pPr indent="0" lvl="0" marL="0" rtl="0" algn="l">
              <a:spcBef>
                <a:spcPts val="0"/>
              </a:spcBef>
              <a:spcAft>
                <a:spcPts val="0"/>
              </a:spcAft>
              <a:buNone/>
            </a:pPr>
            <a:r>
              <a:rPr lang="en-US" sz="2000">
                <a:latin typeface="Source Sans Pro SemiBold"/>
                <a:ea typeface="Source Sans Pro SemiBold"/>
                <a:cs typeface="Source Sans Pro SemiBold"/>
                <a:sym typeface="Source Sans Pro SemiBold"/>
              </a:rPr>
              <a:t>Qualitative</a:t>
            </a:r>
            <a:r>
              <a:rPr i="1" lang="en-US" sz="2000">
                <a:latin typeface="Source Sans Pro SemiBold"/>
                <a:ea typeface="Source Sans Pro SemiBold"/>
                <a:cs typeface="Source Sans Pro SemiBold"/>
                <a:sym typeface="Source Sans Pro SemiBold"/>
              </a:rPr>
              <a:t> </a:t>
            </a:r>
            <a:endParaRPr i="1" sz="2000">
              <a:latin typeface="Source Sans Pro SemiBold"/>
              <a:ea typeface="Source Sans Pro SemiBold"/>
              <a:cs typeface="Source Sans Pro SemiBold"/>
              <a:sym typeface="Source Sans Pro SemiBold"/>
            </a:endParaRPr>
          </a:p>
          <a:p>
            <a:pPr indent="-317500" lvl="0" marL="457200" rtl="0" algn="l">
              <a:lnSpc>
                <a:spcPct val="120000"/>
              </a:lnSpc>
              <a:spcBef>
                <a:spcPts val="1000"/>
              </a:spcBef>
              <a:spcAft>
                <a:spcPts val="0"/>
              </a:spcAft>
              <a:buSzPts val="1400"/>
              <a:buFont typeface="Source Sans Pro"/>
              <a:buChar char="●"/>
            </a:pPr>
            <a:r>
              <a:rPr lang="en-US">
                <a:latin typeface="Source Sans Pro"/>
                <a:ea typeface="Source Sans Pro"/>
                <a:cs typeface="Source Sans Pro"/>
                <a:sym typeface="Source Sans Pro"/>
              </a:rPr>
              <a:t>W</a:t>
            </a:r>
            <a:r>
              <a:rPr lang="en-US">
                <a:latin typeface="Source Sans Pro"/>
                <a:ea typeface="Source Sans Pro"/>
                <a:cs typeface="Source Sans Pro"/>
                <a:sym typeface="Source Sans Pro"/>
              </a:rPr>
              <a:t>hile we may still experience other API outages, we are still able to retry the existing application until it can be submitted successfully.</a:t>
            </a:r>
            <a:endParaRPr>
              <a:latin typeface="Source Sans Pro"/>
              <a:ea typeface="Source Sans Pro"/>
              <a:cs typeface="Source Sans Pro"/>
              <a:sym typeface="Source Sans Pro"/>
            </a:endParaRPr>
          </a:p>
          <a:p>
            <a:pPr indent="-317500" lvl="1" marL="914400" rtl="0" algn="l">
              <a:lnSpc>
                <a:spcPct val="120000"/>
              </a:lnSpc>
              <a:spcBef>
                <a:spcPts val="0"/>
              </a:spcBef>
              <a:spcAft>
                <a:spcPts val="0"/>
              </a:spcAft>
              <a:buSzPts val="1400"/>
              <a:buFont typeface="Source Sans Pro"/>
              <a:buChar char="○"/>
            </a:pPr>
            <a:r>
              <a:rPr lang="en-US">
                <a:latin typeface="Source Sans Pro"/>
                <a:ea typeface="Source Sans Pro"/>
                <a:cs typeface="Source Sans Pro"/>
                <a:sym typeface="Source Sans Pro"/>
              </a:rPr>
              <a:t>This greatly reduces the duplicative efforts for the Veteran and Caregivers</a:t>
            </a:r>
            <a:endParaRPr>
              <a:latin typeface="Source Sans Pro"/>
              <a:ea typeface="Source Sans Pro"/>
              <a:cs typeface="Source Sans Pro"/>
              <a:sym typeface="Source Sans Pr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609600" y="685800"/>
            <a:ext cx="100584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History of API errors</a:t>
            </a:r>
            <a:endParaRPr/>
          </a:p>
        </p:txBody>
      </p:sp>
      <p:sp>
        <p:nvSpPr>
          <p:cNvPr id="127" name="Google Shape;127;p19"/>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b="0" lang="en-US">
                <a:latin typeface="Source Sans Pro SemiBold"/>
                <a:ea typeface="Source Sans Pro SemiBold"/>
                <a:cs typeface="Source Sans Pro SemiBold"/>
                <a:sym typeface="Source Sans Pro SemiBold"/>
              </a:rPr>
              <a:t>10-10CG MuleSoft Integration Impact Review, </a:t>
            </a:r>
            <a:r>
              <a:rPr b="0" lang="en-US">
                <a:latin typeface="Source Sans Pro SemiBold"/>
                <a:ea typeface="Source Sans Pro SemiBold"/>
                <a:cs typeface="Source Sans Pro SemiBold"/>
                <a:sym typeface="Source Sans Pro SemiBold"/>
              </a:rPr>
              <a:t>01/06/2023</a:t>
            </a:r>
            <a:endParaRPr b="0">
              <a:latin typeface="Source Sans Pro SemiBold"/>
              <a:ea typeface="Source Sans Pro SemiBold"/>
              <a:cs typeface="Source Sans Pro SemiBold"/>
              <a:sym typeface="Source Sans Pro SemiBold"/>
            </a:endParaRPr>
          </a:p>
        </p:txBody>
      </p:sp>
      <p:sp>
        <p:nvSpPr>
          <p:cNvPr id="128" name="Google Shape;128;p19"/>
          <p:cNvSpPr txBox="1"/>
          <p:nvPr/>
        </p:nvSpPr>
        <p:spPr>
          <a:xfrm>
            <a:off x="259400" y="1424125"/>
            <a:ext cx="5587500" cy="4821300"/>
          </a:xfrm>
          <a:prstGeom prst="rect">
            <a:avLst/>
          </a:prstGeom>
          <a:noFill/>
          <a:ln>
            <a:noFill/>
          </a:ln>
        </p:spPr>
        <p:txBody>
          <a:bodyPr anchorCtr="0" anchor="t" bIns="91425" lIns="91425" spcFirstLastPara="1" rIns="91425" wrap="square" tIns="91425">
            <a:noAutofit/>
          </a:bodyPr>
          <a:lstStyle/>
          <a:p>
            <a:pPr indent="0" lvl="0" marL="0" rtl="0" algn="l">
              <a:lnSpc>
                <a:spcPct val="120000"/>
              </a:lnSpc>
              <a:spcBef>
                <a:spcPts val="1000"/>
              </a:spcBef>
              <a:spcAft>
                <a:spcPts val="0"/>
              </a:spcAft>
              <a:buNone/>
            </a:pPr>
            <a:r>
              <a:rPr lang="en-US" sz="2000">
                <a:latin typeface="Source Sans Pro SemiBold"/>
                <a:ea typeface="Source Sans Pro SemiBold"/>
                <a:cs typeface="Source Sans Pro SemiBold"/>
                <a:sym typeface="Source Sans Pro SemiBold"/>
              </a:rPr>
              <a:t>Prior to Phase 1 of Mulesoft implementation</a:t>
            </a:r>
            <a:endParaRPr sz="2000">
              <a:latin typeface="Source Sans Pro SemiBold"/>
              <a:ea typeface="Source Sans Pro SemiBold"/>
              <a:cs typeface="Source Sans Pro SemiBold"/>
              <a:sym typeface="Source Sans Pro SemiBold"/>
            </a:endParaRPr>
          </a:p>
          <a:p>
            <a:pPr indent="-323850" lvl="0" marL="457200" rtl="0" algn="l">
              <a:lnSpc>
                <a:spcPct val="120000"/>
              </a:lnSpc>
              <a:spcBef>
                <a:spcPts val="1000"/>
              </a:spcBef>
              <a:spcAft>
                <a:spcPts val="0"/>
              </a:spcAft>
              <a:buSzPts val="1500"/>
              <a:buFont typeface="Source Sans Pro SemiBold"/>
              <a:buChar char="●"/>
            </a:pPr>
            <a:r>
              <a:rPr lang="en-US" sz="1700">
                <a:latin typeface="Source Sans Pro"/>
                <a:ea typeface="Source Sans Pro"/>
                <a:cs typeface="Source Sans Pro"/>
                <a:sym typeface="Source Sans Pro"/>
              </a:rPr>
              <a:t>CARMA API averaged 58 errors per month</a:t>
            </a:r>
            <a:endParaRPr sz="1500">
              <a:latin typeface="Source Sans Pro SemiBold"/>
              <a:ea typeface="Source Sans Pro SemiBold"/>
              <a:cs typeface="Source Sans Pro SemiBold"/>
              <a:sym typeface="Source Sans Pro SemiBold"/>
            </a:endParaRPr>
          </a:p>
          <a:p>
            <a:pPr indent="0" lvl="0" marL="0" rtl="0" algn="l">
              <a:lnSpc>
                <a:spcPct val="120000"/>
              </a:lnSpc>
              <a:spcBef>
                <a:spcPts val="1000"/>
              </a:spcBef>
              <a:spcAft>
                <a:spcPts val="0"/>
              </a:spcAft>
              <a:buNone/>
            </a:pPr>
            <a:r>
              <a:t/>
            </a:r>
            <a:endParaRPr sz="1500">
              <a:latin typeface="Source Sans Pro"/>
              <a:ea typeface="Source Sans Pro"/>
              <a:cs typeface="Source Sans Pro"/>
              <a:sym typeface="Source Sans Pro"/>
            </a:endParaRPr>
          </a:p>
          <a:p>
            <a:pPr indent="0" lvl="0" marL="0" rtl="0" algn="l">
              <a:lnSpc>
                <a:spcPct val="120000"/>
              </a:lnSpc>
              <a:spcBef>
                <a:spcPts val="1000"/>
              </a:spcBef>
              <a:spcAft>
                <a:spcPts val="0"/>
              </a:spcAft>
              <a:buNone/>
            </a:pPr>
            <a:r>
              <a:rPr lang="en-US" sz="2000">
                <a:latin typeface="Source Sans Pro SemiBold"/>
                <a:ea typeface="Source Sans Pro SemiBold"/>
                <a:cs typeface="Source Sans Pro SemiBold"/>
                <a:sym typeface="Source Sans Pro SemiBold"/>
              </a:rPr>
              <a:t>Phase 1 of Mulesoft implementation (3/2022)</a:t>
            </a:r>
            <a:endParaRPr sz="2000">
              <a:latin typeface="Source Sans Pro SemiBold"/>
              <a:ea typeface="Source Sans Pro SemiBold"/>
              <a:cs typeface="Source Sans Pro SemiBold"/>
              <a:sym typeface="Source Sans Pro SemiBold"/>
            </a:endParaRPr>
          </a:p>
          <a:p>
            <a:pPr indent="-336550" lvl="0" marL="457200" rtl="0" algn="l">
              <a:lnSpc>
                <a:spcPct val="120000"/>
              </a:lnSpc>
              <a:spcBef>
                <a:spcPts val="1000"/>
              </a:spcBef>
              <a:spcAft>
                <a:spcPts val="0"/>
              </a:spcAft>
              <a:buSzPts val="1700"/>
              <a:buFont typeface="Source Sans Pro"/>
              <a:buChar char="●"/>
            </a:pPr>
            <a:r>
              <a:rPr lang="en-US" sz="1700">
                <a:latin typeface="Source Sans Pro"/>
                <a:ea typeface="Source Sans Pro"/>
                <a:cs typeface="Source Sans Pro"/>
                <a:sym typeface="Source Sans Pro"/>
              </a:rPr>
              <a:t>Mulesoft API averaged 36 errors per month</a:t>
            </a:r>
            <a:endParaRPr sz="1700">
              <a:latin typeface="Source Sans Pro"/>
              <a:ea typeface="Source Sans Pro"/>
              <a:cs typeface="Source Sans Pro"/>
              <a:sym typeface="Source Sans Pro"/>
            </a:endParaRPr>
          </a:p>
          <a:p>
            <a:pPr indent="0" lvl="0" marL="0" rtl="0" algn="l">
              <a:lnSpc>
                <a:spcPct val="120000"/>
              </a:lnSpc>
              <a:spcBef>
                <a:spcPts val="1000"/>
              </a:spcBef>
              <a:spcAft>
                <a:spcPts val="0"/>
              </a:spcAft>
              <a:buNone/>
            </a:pPr>
            <a:r>
              <a:t/>
            </a:r>
            <a:endParaRPr sz="1500">
              <a:latin typeface="Source Sans Pro"/>
              <a:ea typeface="Source Sans Pro"/>
              <a:cs typeface="Source Sans Pro"/>
              <a:sym typeface="Source Sans Pro"/>
            </a:endParaRPr>
          </a:p>
          <a:p>
            <a:pPr indent="0" lvl="0" marL="0" rtl="0" algn="l">
              <a:lnSpc>
                <a:spcPct val="120000"/>
              </a:lnSpc>
              <a:spcBef>
                <a:spcPts val="1000"/>
              </a:spcBef>
              <a:spcAft>
                <a:spcPts val="0"/>
              </a:spcAft>
              <a:buNone/>
            </a:pPr>
            <a:r>
              <a:rPr lang="en-US" sz="2000">
                <a:latin typeface="Source Sans Pro SemiBold"/>
                <a:ea typeface="Source Sans Pro SemiBold"/>
                <a:cs typeface="Source Sans Pro SemiBold"/>
                <a:sym typeface="Source Sans Pro SemiBold"/>
              </a:rPr>
              <a:t>Phase 2 of Mulesoft and Vets-API implementation (9/2022)</a:t>
            </a:r>
            <a:endParaRPr sz="2000">
              <a:latin typeface="Source Sans Pro SemiBold"/>
              <a:ea typeface="Source Sans Pro SemiBold"/>
              <a:cs typeface="Source Sans Pro SemiBold"/>
              <a:sym typeface="Source Sans Pro SemiBold"/>
            </a:endParaRPr>
          </a:p>
          <a:p>
            <a:pPr indent="-336550" lvl="0" marL="457200" rtl="0" algn="l">
              <a:lnSpc>
                <a:spcPct val="120000"/>
              </a:lnSpc>
              <a:spcBef>
                <a:spcPts val="1000"/>
              </a:spcBef>
              <a:spcAft>
                <a:spcPts val="0"/>
              </a:spcAft>
              <a:buSzPts val="1700"/>
              <a:buFont typeface="Source Sans Pro"/>
              <a:buChar char="●"/>
            </a:pPr>
            <a:r>
              <a:rPr lang="en-US" sz="1700">
                <a:latin typeface="Source Sans Pro"/>
                <a:ea typeface="Source Sans Pro"/>
                <a:cs typeface="Source Sans Pro"/>
                <a:sym typeface="Source Sans Pro"/>
              </a:rPr>
              <a:t>Mulesoft API has had a total of 8 errors in 3 months</a:t>
            </a:r>
            <a:endParaRPr sz="1700">
              <a:latin typeface="Source Sans Pro"/>
              <a:ea typeface="Source Sans Pro"/>
              <a:cs typeface="Source Sans Pro"/>
              <a:sym typeface="Source Sans Pro"/>
            </a:endParaRPr>
          </a:p>
          <a:p>
            <a:pPr indent="-336550" lvl="0" marL="457200" rtl="0" algn="l">
              <a:lnSpc>
                <a:spcPct val="120000"/>
              </a:lnSpc>
              <a:spcBef>
                <a:spcPts val="0"/>
              </a:spcBef>
              <a:spcAft>
                <a:spcPts val="0"/>
              </a:spcAft>
              <a:buSzPts val="1700"/>
              <a:buFont typeface="Source Sans Pro"/>
              <a:buChar char="●"/>
            </a:pPr>
            <a:r>
              <a:rPr lang="en-US" sz="1700">
                <a:latin typeface="Source Sans Pro"/>
                <a:ea typeface="Source Sans Pro"/>
                <a:cs typeface="Source Sans Pro"/>
                <a:sym typeface="Source Sans Pro"/>
              </a:rPr>
              <a:t>Vets-API Retries averaged 40 applications retried successfully per month</a:t>
            </a:r>
            <a:endParaRPr sz="1700">
              <a:latin typeface="Source Sans Pro"/>
              <a:ea typeface="Source Sans Pro"/>
              <a:cs typeface="Source Sans Pro"/>
              <a:sym typeface="Source Sans Pro"/>
            </a:endParaRPr>
          </a:p>
        </p:txBody>
      </p:sp>
      <p:pic>
        <p:nvPicPr>
          <p:cNvPr id="129" name="Google Shape;129;p19" title="Chart"/>
          <p:cNvPicPr preferRelativeResize="0"/>
          <p:nvPr/>
        </p:nvPicPr>
        <p:blipFill>
          <a:blip r:embed="rId4">
            <a:alphaModFix/>
          </a:blip>
          <a:stretch>
            <a:fillRect/>
          </a:stretch>
        </p:blipFill>
        <p:spPr>
          <a:xfrm>
            <a:off x="5846975" y="1520925"/>
            <a:ext cx="6171699" cy="3816175"/>
          </a:xfrm>
          <a:prstGeom prst="rect">
            <a:avLst/>
          </a:prstGeom>
          <a:noFill/>
          <a:ln cap="flat" cmpd="sng" w="9525">
            <a:solidFill>
              <a:schemeClr val="dk2"/>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0"/>
          <p:cNvSpPr txBox="1"/>
          <p:nvPr>
            <p:ph type="title"/>
          </p:nvPr>
        </p:nvSpPr>
        <p:spPr>
          <a:xfrm>
            <a:off x="609600" y="685800"/>
            <a:ext cx="10058400" cy="6018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Team</a:t>
            </a:r>
            <a:r>
              <a:rPr lang="en-US"/>
              <a:t> </a:t>
            </a:r>
            <a:endParaRPr/>
          </a:p>
        </p:txBody>
      </p:sp>
      <p:sp>
        <p:nvSpPr>
          <p:cNvPr id="136" name="Google Shape;136;p20"/>
          <p:cNvSpPr txBox="1"/>
          <p:nvPr>
            <p:ph idx="1"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b="0" lang="en-US">
                <a:latin typeface="Source Sans Pro SemiBold"/>
                <a:ea typeface="Source Sans Pro SemiBold"/>
                <a:cs typeface="Source Sans Pro SemiBold"/>
                <a:sym typeface="Source Sans Pro SemiBold"/>
              </a:rPr>
              <a:t>10-10CG MuleSoft Integration Impact Review, 01/06/2023</a:t>
            </a:r>
            <a:endParaRPr b="0">
              <a:latin typeface="Source Sans Pro SemiBold"/>
              <a:ea typeface="Source Sans Pro SemiBold"/>
              <a:cs typeface="Source Sans Pro SemiBold"/>
              <a:sym typeface="Source Sans Pro SemiBold"/>
            </a:endParaRPr>
          </a:p>
        </p:txBody>
      </p:sp>
      <p:sp>
        <p:nvSpPr>
          <p:cNvPr id="137" name="Google Shape;137;p20"/>
          <p:cNvSpPr txBox="1"/>
          <p:nvPr/>
        </p:nvSpPr>
        <p:spPr>
          <a:xfrm>
            <a:off x="609600" y="1457500"/>
            <a:ext cx="10282500" cy="45120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SzPts val="2000"/>
              <a:buFont typeface="Source Sans Pro"/>
              <a:buChar char="●"/>
            </a:pPr>
            <a:r>
              <a:rPr lang="en-US" sz="2000">
                <a:latin typeface="Source Sans Pro"/>
                <a:ea typeface="Source Sans Pro"/>
                <a:cs typeface="Source Sans Pro"/>
                <a:sym typeface="Source Sans Pro"/>
              </a:rPr>
              <a:t>Heather Justice, Product Manager</a:t>
            </a:r>
            <a:endParaRPr sz="2000">
              <a:latin typeface="Source Sans Pro"/>
              <a:ea typeface="Source Sans Pro"/>
              <a:cs typeface="Source Sans Pro"/>
              <a:sym typeface="Source Sans Pro"/>
            </a:endParaRPr>
          </a:p>
          <a:p>
            <a:pPr indent="-355600" lvl="0" marL="457200" rtl="0" algn="l">
              <a:spcBef>
                <a:spcPts val="0"/>
              </a:spcBef>
              <a:spcAft>
                <a:spcPts val="0"/>
              </a:spcAft>
              <a:buSzPts val="2000"/>
              <a:buFont typeface="Source Sans Pro"/>
              <a:buChar char="●"/>
            </a:pPr>
            <a:r>
              <a:rPr lang="en-US" sz="2000">
                <a:latin typeface="Source Sans Pro"/>
                <a:ea typeface="Source Sans Pro"/>
                <a:cs typeface="Source Sans Pro"/>
                <a:sym typeface="Source Sans Pro"/>
              </a:rPr>
              <a:t>Mark Fallows, Associate Product Manager</a:t>
            </a:r>
            <a:endParaRPr sz="2000">
              <a:latin typeface="Source Sans Pro"/>
              <a:ea typeface="Source Sans Pro"/>
              <a:cs typeface="Source Sans Pro"/>
              <a:sym typeface="Source Sans Pro"/>
            </a:endParaRPr>
          </a:p>
          <a:p>
            <a:pPr indent="-355600" lvl="0" marL="457200" rtl="0" algn="l">
              <a:spcBef>
                <a:spcPts val="0"/>
              </a:spcBef>
              <a:spcAft>
                <a:spcPts val="0"/>
              </a:spcAft>
              <a:buSzPts val="2000"/>
              <a:buFont typeface="Source Sans Pro"/>
              <a:buChar char="●"/>
            </a:pPr>
            <a:r>
              <a:rPr lang="en-US" sz="2000">
                <a:latin typeface="Source Sans Pro"/>
                <a:ea typeface="Source Sans Pro"/>
                <a:cs typeface="Source Sans Pro"/>
                <a:sym typeface="Source Sans Pro"/>
              </a:rPr>
              <a:t>Lihan Li, Backend </a:t>
            </a:r>
            <a:r>
              <a:rPr lang="en-US" sz="2000">
                <a:latin typeface="Source Sans Pro"/>
                <a:ea typeface="Source Sans Pro"/>
                <a:cs typeface="Source Sans Pro"/>
                <a:sym typeface="Source Sans Pro"/>
              </a:rPr>
              <a:t>Engineer</a:t>
            </a:r>
            <a:endParaRPr sz="2000">
              <a:latin typeface="Source Sans Pro"/>
              <a:ea typeface="Source Sans Pro"/>
              <a:cs typeface="Source Sans Pro"/>
              <a:sym typeface="Source Sans Pro"/>
            </a:endParaRPr>
          </a:p>
          <a:p>
            <a:pPr indent="-355600" lvl="0" marL="457200" rtl="0" algn="l">
              <a:spcBef>
                <a:spcPts val="0"/>
              </a:spcBef>
              <a:spcAft>
                <a:spcPts val="0"/>
              </a:spcAft>
              <a:buSzPts val="2000"/>
              <a:buFont typeface="Source Sans Pro"/>
              <a:buChar char="●"/>
            </a:pPr>
            <a:r>
              <a:rPr lang="en-US" sz="2000">
                <a:latin typeface="Source Sans Pro"/>
                <a:ea typeface="Source Sans Pro"/>
                <a:cs typeface="Source Sans Pro"/>
                <a:sym typeface="Source Sans Pro"/>
              </a:rPr>
              <a:t>Lisa Zapson, Frontend </a:t>
            </a:r>
            <a:r>
              <a:rPr lang="en-US" sz="2000">
                <a:latin typeface="Source Sans Pro"/>
                <a:ea typeface="Source Sans Pro"/>
                <a:cs typeface="Source Sans Pro"/>
                <a:sym typeface="Source Sans Pro"/>
              </a:rPr>
              <a:t>Engineer</a:t>
            </a:r>
            <a:endParaRPr sz="2000">
              <a:latin typeface="Source Sans Pro"/>
              <a:ea typeface="Source Sans Pro"/>
              <a:cs typeface="Source Sans Pro"/>
              <a:sym typeface="Source Sans Pro"/>
            </a:endParaRPr>
          </a:p>
          <a:p>
            <a:pPr indent="-355600" lvl="0" marL="457200" rtl="0" algn="l">
              <a:spcBef>
                <a:spcPts val="0"/>
              </a:spcBef>
              <a:spcAft>
                <a:spcPts val="0"/>
              </a:spcAft>
              <a:buSzPts val="2000"/>
              <a:buFont typeface="Source Sans Pro"/>
              <a:buChar char="●"/>
            </a:pPr>
            <a:r>
              <a:rPr lang="en-US" sz="2000">
                <a:latin typeface="Source Sans Pro"/>
                <a:ea typeface="Source Sans Pro"/>
                <a:cs typeface="Source Sans Pro"/>
                <a:sym typeface="Source Sans Pro"/>
              </a:rPr>
              <a:t>Matt Long, Frontend Engineer</a:t>
            </a:r>
            <a:endParaRPr sz="2000">
              <a:latin typeface="Source Sans Pro"/>
              <a:ea typeface="Source Sans Pro"/>
              <a:cs typeface="Source Sans Pro"/>
              <a:sym typeface="Source Sans Pro"/>
            </a:endParaRPr>
          </a:p>
          <a:p>
            <a:pPr indent="-355600" lvl="0" marL="457200" rtl="0" algn="l">
              <a:spcBef>
                <a:spcPts val="0"/>
              </a:spcBef>
              <a:spcAft>
                <a:spcPts val="0"/>
              </a:spcAft>
              <a:buSzPts val="2000"/>
              <a:buFont typeface="Source Sans Pro"/>
              <a:buChar char="●"/>
            </a:pPr>
            <a:r>
              <a:rPr lang="en-US" sz="2000">
                <a:latin typeface="Source Sans Pro"/>
                <a:ea typeface="Source Sans Pro"/>
                <a:cs typeface="Source Sans Pro"/>
                <a:sym typeface="Source Sans Pro"/>
              </a:rPr>
              <a:t>Nick Osmanski, Designer</a:t>
            </a:r>
            <a:endParaRPr sz="2000">
              <a:latin typeface="Source Sans Pro"/>
              <a:ea typeface="Source Sans Pro"/>
              <a:cs typeface="Source Sans Pro"/>
              <a:sym typeface="Source Sans Pro"/>
            </a:endParaRPr>
          </a:p>
          <a:p>
            <a:pPr indent="-355600" lvl="0" marL="457200" rtl="0" algn="l">
              <a:spcBef>
                <a:spcPts val="0"/>
              </a:spcBef>
              <a:spcAft>
                <a:spcPts val="0"/>
              </a:spcAft>
              <a:buSzPts val="2000"/>
              <a:buFont typeface="Source Sans Pro"/>
              <a:buChar char="●"/>
            </a:pPr>
            <a:r>
              <a:rPr lang="en-US" sz="2000">
                <a:latin typeface="Source Sans Pro"/>
                <a:ea typeface="Source Sans Pro"/>
                <a:cs typeface="Source Sans Pro"/>
                <a:sym typeface="Source Sans Pro"/>
              </a:rPr>
              <a:t>Jessica Stump, Design and research</a:t>
            </a:r>
            <a:endParaRPr sz="2000">
              <a:latin typeface="Source Sans Pro"/>
              <a:ea typeface="Source Sans Pro"/>
              <a:cs typeface="Source Sans Pro"/>
              <a:sym typeface="Source Sans Pro"/>
            </a:endParaRPr>
          </a:p>
          <a:p>
            <a:pPr indent="0" lvl="0" marL="0" rtl="0" algn="l">
              <a:spcBef>
                <a:spcPts val="0"/>
              </a:spcBef>
              <a:spcAft>
                <a:spcPts val="0"/>
              </a:spcAft>
              <a:buNone/>
            </a:pPr>
            <a:r>
              <a:t/>
            </a:r>
            <a:endParaRPr sz="2000">
              <a:latin typeface="Source Sans Pro"/>
              <a:ea typeface="Source Sans Pro"/>
              <a:cs typeface="Source Sans Pro"/>
              <a:sym typeface="Source Sans Pro"/>
            </a:endParaRPr>
          </a:p>
          <a:p>
            <a:pPr indent="0" lvl="0" marL="0" rtl="0" algn="l">
              <a:spcBef>
                <a:spcPts val="0"/>
              </a:spcBef>
              <a:spcAft>
                <a:spcPts val="0"/>
              </a:spcAft>
              <a:buNone/>
            </a:pPr>
            <a:r>
              <a:rPr lang="en-US" sz="2000">
                <a:latin typeface="Source Sans Pro"/>
                <a:ea typeface="Source Sans Pro"/>
                <a:cs typeface="Source Sans Pro"/>
                <a:sym typeface="Source Sans Pro"/>
              </a:rPr>
              <a:t>Past Team Members</a:t>
            </a:r>
            <a:endParaRPr sz="2000">
              <a:latin typeface="Source Sans Pro"/>
              <a:ea typeface="Source Sans Pro"/>
              <a:cs typeface="Source Sans Pro"/>
              <a:sym typeface="Source Sans Pro"/>
            </a:endParaRPr>
          </a:p>
          <a:p>
            <a:pPr indent="-355600" lvl="0" marL="457200" rtl="0" algn="l">
              <a:spcBef>
                <a:spcPts val="0"/>
              </a:spcBef>
              <a:spcAft>
                <a:spcPts val="0"/>
              </a:spcAft>
              <a:buSzPts val="2000"/>
              <a:buFont typeface="Source Sans Pro"/>
              <a:buChar char="●"/>
            </a:pPr>
            <a:r>
              <a:rPr lang="en-US" sz="2000">
                <a:latin typeface="Source Sans Pro"/>
                <a:ea typeface="Source Sans Pro"/>
                <a:cs typeface="Source Sans Pro"/>
                <a:sym typeface="Source Sans Pro"/>
              </a:rPr>
              <a:t>Kevin Musiorski, Backend Engineer</a:t>
            </a:r>
            <a:endParaRPr sz="2000">
              <a:latin typeface="Source Sans Pro"/>
              <a:ea typeface="Source Sans Pro"/>
              <a:cs typeface="Source Sans Pro"/>
              <a:sym typeface="Source Sans Pro"/>
            </a:endParaRPr>
          </a:p>
          <a:p>
            <a:pPr indent="-355600" lvl="0" marL="457200" rtl="0" algn="l">
              <a:spcBef>
                <a:spcPts val="0"/>
              </a:spcBef>
              <a:spcAft>
                <a:spcPts val="0"/>
              </a:spcAft>
              <a:buSzPts val="2000"/>
              <a:buFont typeface="Source Sans Pro"/>
              <a:buChar char="●"/>
            </a:pPr>
            <a:r>
              <a:rPr lang="en-US" sz="2000">
                <a:latin typeface="Source Sans Pro"/>
                <a:ea typeface="Source Sans Pro"/>
                <a:cs typeface="Source Sans Pro"/>
                <a:sym typeface="Source Sans Pro"/>
              </a:rPr>
              <a:t>James Childers, Sr. </a:t>
            </a:r>
            <a:r>
              <a:rPr lang="en-US" sz="2000">
                <a:latin typeface="Source Sans Pro"/>
                <a:ea typeface="Source Sans Pro"/>
                <a:cs typeface="Source Sans Pro"/>
                <a:sym typeface="Source Sans Pro"/>
              </a:rPr>
              <a:t>Engineer</a:t>
            </a:r>
            <a:endParaRPr sz="2000">
              <a:latin typeface="Source Sans Pro"/>
              <a:ea typeface="Source Sans Pro"/>
              <a:cs typeface="Source Sans Pro"/>
              <a:sym typeface="Source Sans Pro"/>
            </a:endParaRPr>
          </a:p>
          <a:p>
            <a:pPr indent="-355600" lvl="0" marL="457200" rtl="0" algn="l">
              <a:spcBef>
                <a:spcPts val="0"/>
              </a:spcBef>
              <a:spcAft>
                <a:spcPts val="0"/>
              </a:spcAft>
              <a:buSzPts val="2000"/>
              <a:buFont typeface="Source Sans Pro"/>
              <a:buChar char="●"/>
            </a:pPr>
            <a:r>
              <a:rPr lang="en-US" sz="2000">
                <a:latin typeface="Source Sans Pro"/>
                <a:ea typeface="Source Sans Pro"/>
                <a:cs typeface="Source Sans Pro"/>
                <a:sym typeface="Source Sans Pro"/>
              </a:rPr>
              <a:t>Dene Gabaldon, Design and research</a:t>
            </a:r>
            <a:endParaRPr sz="2000">
              <a:latin typeface="Source Sans Pro"/>
              <a:ea typeface="Source Sans Pro"/>
              <a:cs typeface="Source Sans Pro"/>
              <a:sym typeface="Source Sans Pro"/>
            </a:endParaRPr>
          </a:p>
          <a:p>
            <a:pPr indent="-355600" lvl="0" marL="457200" rtl="0" algn="l">
              <a:spcBef>
                <a:spcPts val="0"/>
              </a:spcBef>
              <a:spcAft>
                <a:spcPts val="0"/>
              </a:spcAft>
              <a:buSzPts val="2000"/>
              <a:buFont typeface="Source Sans Pro"/>
              <a:buChar char="●"/>
            </a:pPr>
            <a:r>
              <a:rPr lang="en-US" sz="2000">
                <a:latin typeface="Source Sans Pro"/>
                <a:ea typeface="Source Sans Pro"/>
                <a:cs typeface="Source Sans Pro"/>
                <a:sym typeface="Source Sans Pro"/>
              </a:rPr>
              <a:t>Mickin Sahni, Sr. Principal Product Manager</a:t>
            </a:r>
            <a:endParaRPr sz="2000">
              <a:latin typeface="Source Sans Pro"/>
              <a:ea typeface="Source Sans Pro"/>
              <a:cs typeface="Source Sans Pro"/>
              <a:sym typeface="Source Sans Pro"/>
            </a:endParaRPr>
          </a:p>
          <a:p>
            <a:pPr indent="-355600" lvl="0" marL="457200" rtl="0" algn="l">
              <a:spcBef>
                <a:spcPts val="0"/>
              </a:spcBef>
              <a:spcAft>
                <a:spcPts val="0"/>
              </a:spcAft>
              <a:buSzPts val="2000"/>
              <a:buFont typeface="Source Sans Pro"/>
              <a:buChar char="●"/>
            </a:pPr>
            <a:r>
              <a:rPr lang="en-US" sz="2000">
                <a:latin typeface="Source Sans Pro"/>
                <a:ea typeface="Source Sans Pro"/>
                <a:cs typeface="Source Sans Pro"/>
                <a:sym typeface="Source Sans Pro"/>
              </a:rPr>
              <a:t>Sharon Kasimow, Product Manager</a:t>
            </a:r>
            <a:endParaRPr sz="2000">
              <a:latin typeface="Source Sans Pro"/>
              <a:ea typeface="Source Sans Pro"/>
              <a:cs typeface="Source Sans Pro"/>
              <a:sym typeface="Source Sans Pr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1"/>
          <p:cNvSpPr txBox="1"/>
          <p:nvPr>
            <p:ph type="title"/>
          </p:nvPr>
        </p:nvSpPr>
        <p:spPr>
          <a:xfrm>
            <a:off x="613175" y="680400"/>
            <a:ext cx="7108500" cy="673500"/>
          </a:xfrm>
          <a:prstGeom prst="rect">
            <a:avLst/>
          </a:prstGeom>
        </p:spPr>
        <p:txBody>
          <a:bodyPr anchorCtr="0" anchor="t" bIns="45700" lIns="45700" spcFirstLastPara="1" rIns="45700" wrap="square" tIns="45700">
            <a:noAutofit/>
          </a:bodyPr>
          <a:lstStyle/>
          <a:p>
            <a:pPr indent="0" lvl="0" marL="0" rtl="0" algn="l">
              <a:spcBef>
                <a:spcPts val="0"/>
              </a:spcBef>
              <a:spcAft>
                <a:spcPts val="0"/>
              </a:spcAft>
              <a:buNone/>
            </a:pPr>
            <a:r>
              <a:rPr lang="en-US"/>
              <a:t>Open Discussion</a:t>
            </a:r>
            <a:endParaRPr/>
          </a:p>
        </p:txBody>
      </p:sp>
      <p:sp>
        <p:nvSpPr>
          <p:cNvPr id="144" name="Google Shape;144;p21"/>
          <p:cNvSpPr txBox="1"/>
          <p:nvPr>
            <p:ph idx="1" type="body"/>
          </p:nvPr>
        </p:nvSpPr>
        <p:spPr>
          <a:xfrm>
            <a:off x="613175" y="1283350"/>
            <a:ext cx="5580000" cy="4884900"/>
          </a:xfrm>
          <a:prstGeom prst="rect">
            <a:avLst/>
          </a:prstGeom>
        </p:spPr>
        <p:txBody>
          <a:bodyPr anchorCtr="0" anchor="t" bIns="45700" lIns="45700" spcFirstLastPara="1" rIns="45700" wrap="square" tIns="45700">
            <a:noAutofit/>
          </a:bodyPr>
          <a:lstStyle/>
          <a:p>
            <a:pPr indent="0" lvl="0" marL="0" rtl="0" algn="l">
              <a:spcBef>
                <a:spcPts val="800"/>
              </a:spcBef>
              <a:spcAft>
                <a:spcPts val="0"/>
              </a:spcAft>
              <a:buNone/>
            </a:pPr>
            <a:r>
              <a:rPr b="0" lang="en-US">
                <a:solidFill>
                  <a:srgbClr val="000000"/>
                </a:solidFill>
                <a:latin typeface="Source Sans Pro SemiBold"/>
                <a:ea typeface="Source Sans Pro SemiBold"/>
                <a:cs typeface="Source Sans Pro SemiBold"/>
                <a:sym typeface="Source Sans Pro SemiBold"/>
              </a:rPr>
              <a:t>Recommendations</a:t>
            </a:r>
            <a:endParaRPr b="0">
              <a:solidFill>
                <a:srgbClr val="000000"/>
              </a:solidFill>
              <a:latin typeface="Source Sans Pro SemiBold"/>
              <a:ea typeface="Source Sans Pro SemiBold"/>
              <a:cs typeface="Source Sans Pro SemiBold"/>
              <a:sym typeface="Source Sans Pro SemiBold"/>
            </a:endParaRPr>
          </a:p>
          <a:p>
            <a:pPr indent="-317500" lvl="0" marL="457200" rtl="0" algn="l">
              <a:spcBef>
                <a:spcPts val="1000"/>
              </a:spcBef>
              <a:spcAft>
                <a:spcPts val="0"/>
              </a:spcAft>
              <a:buClr>
                <a:srgbClr val="000000"/>
              </a:buClr>
              <a:buSzPts val="1400"/>
              <a:buFont typeface="Source Sans Pro"/>
              <a:buChar char="●"/>
            </a:pPr>
            <a:r>
              <a:rPr b="0" lang="en-US" sz="1400">
                <a:solidFill>
                  <a:srgbClr val="000000"/>
                </a:solidFill>
              </a:rPr>
              <a:t>Continue to monitor retries from Vets-API, watch for issues stemming from Mulesoft and/or Salesforce</a:t>
            </a:r>
            <a:endParaRPr b="0" sz="1400">
              <a:solidFill>
                <a:srgbClr val="000000"/>
              </a:solidFill>
            </a:endParaRPr>
          </a:p>
          <a:p>
            <a:pPr indent="-317500" lvl="0" marL="457200" rtl="0" algn="l">
              <a:spcBef>
                <a:spcPts val="0"/>
              </a:spcBef>
              <a:spcAft>
                <a:spcPts val="0"/>
              </a:spcAft>
              <a:buClr>
                <a:srgbClr val="000000"/>
              </a:buClr>
              <a:buSzPts val="1400"/>
              <a:buFont typeface="Arial"/>
              <a:buChar char="●"/>
            </a:pPr>
            <a:r>
              <a:rPr b="0" lang="en-US" sz="1400">
                <a:solidFill>
                  <a:srgbClr val="000000"/>
                </a:solidFill>
              </a:rPr>
              <a:t>Watch for issues stemming from other dependent services, such as MPI, EVSS, etv</a:t>
            </a:r>
            <a:endParaRPr b="0" sz="1400">
              <a:solidFill>
                <a:srgbClr val="000000"/>
              </a:solidFill>
            </a:endParaRPr>
          </a:p>
          <a:p>
            <a:pPr indent="0" lvl="0" marL="0" rtl="0" algn="l">
              <a:spcBef>
                <a:spcPts val="800"/>
              </a:spcBef>
              <a:spcAft>
                <a:spcPts val="0"/>
              </a:spcAft>
              <a:buNone/>
            </a:pPr>
            <a:r>
              <a:rPr b="0" lang="en-US">
                <a:solidFill>
                  <a:srgbClr val="000000"/>
                </a:solidFill>
                <a:latin typeface="Source Sans Pro SemiBold"/>
                <a:ea typeface="Source Sans Pro SemiBold"/>
                <a:cs typeface="Source Sans Pro SemiBold"/>
                <a:sym typeface="Source Sans Pro SemiBold"/>
              </a:rPr>
              <a:t>Notes</a:t>
            </a:r>
            <a:endParaRPr b="0">
              <a:solidFill>
                <a:srgbClr val="000000"/>
              </a:solidFill>
              <a:latin typeface="Source Sans Pro SemiBold"/>
              <a:ea typeface="Source Sans Pro SemiBold"/>
              <a:cs typeface="Source Sans Pro SemiBold"/>
              <a:sym typeface="Source Sans Pro SemiBold"/>
            </a:endParaRPr>
          </a:p>
          <a:p>
            <a:pPr indent="-317500" lvl="0" marL="457200" rtl="0" algn="l">
              <a:spcBef>
                <a:spcPts val="1000"/>
              </a:spcBef>
              <a:spcAft>
                <a:spcPts val="0"/>
              </a:spcAft>
              <a:buClr>
                <a:srgbClr val="000000"/>
              </a:buClr>
              <a:buSzPts val="1400"/>
              <a:buFont typeface="Source Sans Pro SemiBold"/>
              <a:buChar char="●"/>
            </a:pPr>
            <a:r>
              <a:rPr b="0" lang="en-US" sz="1400">
                <a:solidFill>
                  <a:srgbClr val="000000"/>
                </a:solidFill>
                <a:latin typeface="Source Sans Pro SemiBold"/>
                <a:ea typeface="Source Sans Pro SemiBold"/>
                <a:cs typeface="Source Sans Pro SemiBold"/>
                <a:sym typeface="Source Sans Pro SemiBold"/>
              </a:rPr>
              <a:t>…</a:t>
            </a:r>
            <a:endParaRPr b="0" sz="1600"/>
          </a:p>
        </p:txBody>
      </p:sp>
      <p:sp>
        <p:nvSpPr>
          <p:cNvPr id="145" name="Google Shape;145;p21"/>
          <p:cNvSpPr txBox="1"/>
          <p:nvPr>
            <p:ph idx="2" type="subTitle"/>
          </p:nvPr>
        </p:nvSpPr>
        <p:spPr>
          <a:xfrm>
            <a:off x="582525" y="322725"/>
            <a:ext cx="6837000" cy="3576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b="0" lang="en-US">
                <a:latin typeface="Source Sans Pro SemiBold"/>
                <a:ea typeface="Source Sans Pro SemiBold"/>
                <a:cs typeface="Source Sans Pro SemiBold"/>
                <a:sym typeface="Source Sans Pro SemiBold"/>
              </a:rPr>
              <a:t>10-10CG MuleSoft Integration Impact Review, 01/06/2023</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50" name="Shape 150"/>
        <p:cNvGrpSpPr/>
        <p:nvPr/>
      </p:nvGrpSpPr>
      <p:grpSpPr>
        <a:xfrm>
          <a:off x="0" y="0"/>
          <a:ext cx="0" cy="0"/>
          <a:chOff x="0" y="0"/>
          <a:chExt cx="0" cy="0"/>
        </a:xfrm>
      </p:grpSpPr>
      <p:sp>
        <p:nvSpPr>
          <p:cNvPr id="151" name="Google Shape;151;p22"/>
          <p:cNvSpPr txBox="1"/>
          <p:nvPr>
            <p:ph idx="1" type="body"/>
          </p:nvPr>
        </p:nvSpPr>
        <p:spPr>
          <a:xfrm>
            <a:off x="397800" y="1314467"/>
            <a:ext cx="11396400" cy="5438700"/>
          </a:xfrm>
          <a:prstGeom prst="rect">
            <a:avLst/>
          </a:prstGeom>
          <a:ln cap="flat" cmpd="sng" w="9525">
            <a:solidFill>
              <a:srgbClr val="F2F2F2"/>
            </a:solidFill>
            <a:prstDash val="solid"/>
            <a:round/>
            <a:headEnd len="sm" w="sm" type="none"/>
            <a:tailEnd len="sm" w="sm" type="none"/>
          </a:ln>
        </p:spPr>
        <p:txBody>
          <a:bodyPr anchorCtr="0" anchor="t" bIns="228600" lIns="228600" spcFirstLastPara="1" rIns="228600" wrap="square" tIns="228600">
            <a:noAutofit/>
          </a:bodyPr>
          <a:lstStyle/>
          <a:p>
            <a:pPr indent="0" lvl="0" marL="0" rtl="0" algn="l">
              <a:spcBef>
                <a:spcPts val="0"/>
              </a:spcBef>
              <a:spcAft>
                <a:spcPts val="0"/>
              </a:spcAft>
              <a:buNone/>
            </a:pPr>
            <a:r>
              <a:rPr b="1" lang="en-US"/>
              <a:t>Problem and why it was important to solve problem</a:t>
            </a:r>
            <a:endParaRPr b="1"/>
          </a:p>
          <a:p>
            <a:pPr indent="0" lvl="0" marL="609600" rtl="0" algn="l">
              <a:lnSpc>
                <a:spcPct val="100000"/>
              </a:lnSpc>
              <a:spcBef>
                <a:spcPts val="0"/>
              </a:spcBef>
              <a:spcAft>
                <a:spcPts val="0"/>
              </a:spcAft>
              <a:buNone/>
            </a:pPr>
            <a:r>
              <a:rPr lang="en-US" sz="1500">
                <a:solidFill>
                  <a:srgbClr val="000000"/>
                </a:solidFill>
              </a:rPr>
              <a:t>Salesforce latency caused timeouts and form submission failures, which prompted the Veteran to fill out the form online again or print it to submit via mail or in-person.  Since the 10-10CG form is not an authenticated form, it does not save in-progress as someone fills it out.  This is a significant source of frustration and application abandonment by Veterans and their caregivers.</a:t>
            </a:r>
            <a:endParaRPr sz="1500">
              <a:solidFill>
                <a:srgbClr val="000000"/>
              </a:solidFill>
            </a:endParaRPr>
          </a:p>
          <a:p>
            <a:pPr indent="0" lvl="0" marL="609600" rtl="0" algn="l">
              <a:lnSpc>
                <a:spcPct val="100000"/>
              </a:lnSpc>
              <a:spcBef>
                <a:spcPts val="700"/>
              </a:spcBef>
              <a:spcAft>
                <a:spcPts val="0"/>
              </a:spcAft>
              <a:buNone/>
            </a:pPr>
            <a:r>
              <a:rPr lang="en-US" sz="1500">
                <a:solidFill>
                  <a:srgbClr val="000000"/>
                </a:solidFill>
              </a:rPr>
              <a:t>When Salesforce wants to make updates, it is restricted due to the connectivity to VA.gov and any changes have a potential to break that connection, causing additional submission failures.</a:t>
            </a:r>
            <a:endParaRPr sz="1300">
              <a:solidFill>
                <a:srgbClr val="000000"/>
              </a:solidFill>
            </a:endParaRPr>
          </a:p>
          <a:p>
            <a:pPr indent="0" lvl="0" marL="0" rtl="0" algn="l">
              <a:spcBef>
                <a:spcPts val="800"/>
              </a:spcBef>
              <a:spcAft>
                <a:spcPts val="0"/>
              </a:spcAft>
              <a:buNone/>
            </a:pPr>
            <a:r>
              <a:rPr b="1" lang="en-US"/>
              <a:t>Hypotheses</a:t>
            </a:r>
            <a:endParaRPr b="1"/>
          </a:p>
          <a:p>
            <a:pPr indent="0" lvl="0" marL="609600" rtl="0" algn="l">
              <a:lnSpc>
                <a:spcPct val="100000"/>
              </a:lnSpc>
              <a:spcBef>
                <a:spcPts val="0"/>
              </a:spcBef>
              <a:spcAft>
                <a:spcPts val="0"/>
              </a:spcAft>
              <a:buNone/>
            </a:pPr>
            <a:r>
              <a:rPr lang="en-US" sz="1500">
                <a:solidFill>
                  <a:srgbClr val="000000"/>
                </a:solidFill>
              </a:rPr>
              <a:t>Solving for the Salesforce latency would reduce the number of resubmissions, as well as frustration and abandonment by Veterans and their caregivers.</a:t>
            </a:r>
            <a:endParaRPr b="1"/>
          </a:p>
          <a:p>
            <a:pPr indent="0" lvl="0" marL="0" rtl="0" algn="l">
              <a:spcBef>
                <a:spcPts val="800"/>
              </a:spcBef>
              <a:spcAft>
                <a:spcPts val="0"/>
              </a:spcAft>
              <a:buNone/>
            </a:pPr>
            <a:r>
              <a:rPr b="1" lang="en-US"/>
              <a:t>Quantitative Results</a:t>
            </a:r>
            <a:endParaRPr b="1"/>
          </a:p>
          <a:p>
            <a:pPr indent="-311150" lvl="0" marL="914400" rtl="0" algn="l">
              <a:spcBef>
                <a:spcPts val="1300"/>
              </a:spcBef>
              <a:spcAft>
                <a:spcPts val="0"/>
              </a:spcAft>
              <a:buClr>
                <a:srgbClr val="000000"/>
              </a:buClr>
              <a:buSzPts val="1500"/>
              <a:buFont typeface="Source Sans Pro"/>
              <a:buChar char="●"/>
            </a:pPr>
            <a:r>
              <a:rPr lang="en-US" sz="1500">
                <a:solidFill>
                  <a:srgbClr val="000000"/>
                </a:solidFill>
              </a:rPr>
              <a:t>Phase 1: The monthly average number of API errors has reduced by 28% (from avg 58 CARMA API errors to 36 Mulesoft errors per month)</a:t>
            </a:r>
            <a:endParaRPr sz="1500">
              <a:solidFill>
                <a:srgbClr val="000000"/>
              </a:solidFill>
            </a:endParaRPr>
          </a:p>
          <a:p>
            <a:pPr indent="-311150" lvl="0" marL="914400" rtl="0" algn="l">
              <a:lnSpc>
                <a:spcPct val="100000"/>
              </a:lnSpc>
              <a:spcBef>
                <a:spcPts val="0"/>
              </a:spcBef>
              <a:spcAft>
                <a:spcPts val="0"/>
              </a:spcAft>
              <a:buClr>
                <a:srgbClr val="24292F"/>
              </a:buClr>
              <a:buSzPts val="1500"/>
              <a:buFont typeface="Arial"/>
              <a:buChar char="●"/>
            </a:pPr>
            <a:r>
              <a:rPr lang="en-US" sz="1500">
                <a:solidFill>
                  <a:srgbClr val="24292F"/>
                </a:solidFill>
              </a:rPr>
              <a:t>Phase 2: Mulesoft API had a total of 8 errors in 3 months, all submissions retried successfully</a:t>
            </a:r>
            <a:endParaRPr sz="1500">
              <a:solidFill>
                <a:srgbClr val="24292F"/>
              </a:solidFill>
            </a:endParaRPr>
          </a:p>
          <a:p>
            <a:pPr indent="-311150" lvl="0" marL="914400" rtl="0" algn="l">
              <a:lnSpc>
                <a:spcPct val="100000"/>
              </a:lnSpc>
              <a:spcBef>
                <a:spcPts val="0"/>
              </a:spcBef>
              <a:spcAft>
                <a:spcPts val="0"/>
              </a:spcAft>
              <a:buClr>
                <a:srgbClr val="24292F"/>
              </a:buClr>
              <a:buSzPts val="1500"/>
              <a:buFont typeface="Arial"/>
              <a:buChar char="●"/>
            </a:pPr>
            <a:r>
              <a:rPr lang="en-US" sz="1500">
                <a:solidFill>
                  <a:srgbClr val="24292F"/>
                </a:solidFill>
              </a:rPr>
              <a:t>Vets-API Retries averaged 40 applications retried successfully per month</a:t>
            </a:r>
            <a:endParaRPr sz="1500">
              <a:solidFill>
                <a:srgbClr val="24292F"/>
              </a:solidFill>
            </a:endParaRPr>
          </a:p>
          <a:p>
            <a:pPr indent="0" lvl="0" marL="0" rtl="0" algn="l">
              <a:spcBef>
                <a:spcPts val="800"/>
              </a:spcBef>
              <a:spcAft>
                <a:spcPts val="0"/>
              </a:spcAft>
              <a:buNone/>
            </a:pPr>
            <a:r>
              <a:rPr b="1" lang="en-US"/>
              <a:t>Recommendations</a:t>
            </a:r>
            <a:endParaRPr b="1"/>
          </a:p>
          <a:p>
            <a:pPr indent="-311150" lvl="0" marL="914400" rtl="0" algn="l">
              <a:lnSpc>
                <a:spcPct val="100000"/>
              </a:lnSpc>
              <a:spcBef>
                <a:spcPts val="0"/>
              </a:spcBef>
              <a:spcAft>
                <a:spcPts val="0"/>
              </a:spcAft>
              <a:buClr>
                <a:srgbClr val="000000"/>
              </a:buClr>
              <a:buSzPts val="1500"/>
              <a:buChar char="●"/>
            </a:pPr>
            <a:r>
              <a:rPr lang="en-US" sz="1500">
                <a:solidFill>
                  <a:srgbClr val="000000"/>
                </a:solidFill>
              </a:rPr>
              <a:t>Continue to monitor retries from Vets-API, watch for issues stemming from Mulesoft and/or Salesforce</a:t>
            </a:r>
            <a:endParaRPr sz="1500">
              <a:solidFill>
                <a:srgbClr val="000000"/>
              </a:solidFill>
            </a:endParaRPr>
          </a:p>
          <a:p>
            <a:pPr indent="-311150" lvl="0" marL="914400" rtl="0" algn="l">
              <a:lnSpc>
                <a:spcPct val="100000"/>
              </a:lnSpc>
              <a:spcBef>
                <a:spcPts val="0"/>
              </a:spcBef>
              <a:spcAft>
                <a:spcPts val="0"/>
              </a:spcAft>
              <a:buClr>
                <a:srgbClr val="000000"/>
              </a:buClr>
              <a:buSzPts val="1500"/>
              <a:buFont typeface="Arial"/>
              <a:buChar char="●"/>
            </a:pPr>
            <a:r>
              <a:rPr lang="en-US" sz="1500">
                <a:solidFill>
                  <a:srgbClr val="000000"/>
                </a:solidFill>
              </a:rPr>
              <a:t>Watch for issues stemming from other dependent services, such as MPI, EVSS, etv</a:t>
            </a:r>
            <a:endParaRPr b="1" sz="1600"/>
          </a:p>
        </p:txBody>
      </p:sp>
      <p:sp>
        <p:nvSpPr>
          <p:cNvPr id="152" name="Google Shape;152;p22"/>
          <p:cNvSpPr txBox="1"/>
          <p:nvPr>
            <p:ph idx="4294967295" type="body"/>
          </p:nvPr>
        </p:nvSpPr>
        <p:spPr>
          <a:xfrm>
            <a:off x="609600" y="330200"/>
            <a:ext cx="10058400" cy="355500"/>
          </a:xfrm>
          <a:prstGeom prst="rect">
            <a:avLst/>
          </a:prstGeom>
        </p:spPr>
        <p:txBody>
          <a:bodyPr anchorCtr="0" anchor="ctr" bIns="45700" lIns="45700" spcFirstLastPara="1" rIns="45700" wrap="square" tIns="45700">
            <a:noAutofit/>
          </a:bodyPr>
          <a:lstStyle/>
          <a:p>
            <a:pPr indent="0" lvl="0" marL="0" rtl="0" algn="l">
              <a:spcBef>
                <a:spcPts val="0"/>
              </a:spcBef>
              <a:spcAft>
                <a:spcPts val="0"/>
              </a:spcAft>
              <a:buNone/>
            </a:pPr>
            <a:r>
              <a:rPr lang="en-US" sz="1600">
                <a:solidFill>
                  <a:schemeClr val="dk2"/>
                </a:solidFill>
                <a:latin typeface="Source Sans Pro SemiBold"/>
                <a:ea typeface="Source Sans Pro SemiBold"/>
                <a:cs typeface="Source Sans Pro SemiBold"/>
                <a:sym typeface="Source Sans Pro SemiBold"/>
              </a:rPr>
              <a:t>10-10CG MuleSoft Integration Impact Review, 01/06/2023</a:t>
            </a:r>
            <a:endParaRPr sz="1600">
              <a:solidFill>
                <a:schemeClr val="dk2"/>
              </a:solidFill>
              <a:latin typeface="Source Sans Pro SemiBold"/>
              <a:ea typeface="Source Sans Pro SemiBold"/>
              <a:cs typeface="Source Sans Pro SemiBold"/>
              <a:sym typeface="Source Sans Pro SemiBold"/>
            </a:endParaRPr>
          </a:p>
        </p:txBody>
      </p:sp>
      <p:sp>
        <p:nvSpPr>
          <p:cNvPr id="153" name="Google Shape;153;p22"/>
          <p:cNvSpPr txBox="1"/>
          <p:nvPr/>
        </p:nvSpPr>
        <p:spPr>
          <a:xfrm>
            <a:off x="609608" y="685800"/>
            <a:ext cx="10764000" cy="673500"/>
          </a:xfrm>
          <a:prstGeom prst="rect">
            <a:avLst/>
          </a:prstGeom>
          <a:noFill/>
          <a:ln>
            <a:noFill/>
          </a:ln>
        </p:spPr>
        <p:txBody>
          <a:bodyPr anchorCtr="0" anchor="t" bIns="45700" lIns="45700" spcFirstLastPara="1" rIns="45700" wrap="square" tIns="45700">
            <a:noAutofit/>
          </a:bodyPr>
          <a:lstStyle/>
          <a:p>
            <a:pPr indent="0" lvl="0" marL="0" rtl="0" algn="l">
              <a:spcBef>
                <a:spcPts val="0"/>
              </a:spcBef>
              <a:spcAft>
                <a:spcPts val="0"/>
              </a:spcAft>
              <a:buNone/>
            </a:pPr>
            <a:r>
              <a:rPr lang="en-US" sz="3500">
                <a:solidFill>
                  <a:srgbClr val="0070BC"/>
                </a:solidFill>
                <a:latin typeface="Bitter"/>
                <a:ea typeface="Bitter"/>
                <a:cs typeface="Bitter"/>
                <a:sym typeface="Bitter"/>
              </a:rPr>
              <a:t>Executive Summary </a:t>
            </a:r>
            <a:endParaRPr i="1" sz="3500">
              <a:solidFill>
                <a:srgbClr val="0070BC"/>
              </a:solidFill>
              <a:latin typeface="Bitter"/>
              <a:ea typeface="Bitter"/>
              <a:cs typeface="Bitter"/>
              <a:sym typeface="Bitte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VSP Template">
  <a:themeElements>
    <a:clrScheme name="Brown Bag Template">
      <a:dk1>
        <a:srgbClr val="0070BC"/>
      </a:dk1>
      <a:lt1>
        <a:srgbClr val="1A5484"/>
      </a:lt1>
      <a:dk2>
        <a:srgbClr val="A7A7A7"/>
      </a:dk2>
      <a:lt2>
        <a:srgbClr val="535353"/>
      </a:lt2>
      <a:accent1>
        <a:srgbClr val="0070BC"/>
      </a:accent1>
      <a:accent2>
        <a:srgbClr val="10385A"/>
      </a:accent2>
      <a:accent3>
        <a:srgbClr val="1A5484"/>
      </a:accent3>
      <a:accent4>
        <a:srgbClr val="0F2F4A"/>
      </a:accent4>
      <a:accent5>
        <a:srgbClr val="0B2439"/>
      </a:accent5>
      <a:accent6>
        <a:srgbClr val="081928"/>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