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459" r:id="rId3"/>
    <p:sldId id="441" r:id="rId4"/>
    <p:sldId id="432" r:id="rId5"/>
    <p:sldId id="258" r:id="rId6"/>
    <p:sldId id="447" r:id="rId7"/>
    <p:sldId id="454" r:id="rId8"/>
    <p:sldId id="448" r:id="rId9"/>
    <p:sldId id="463" r:id="rId10"/>
    <p:sldId id="343" r:id="rId11"/>
  </p:sldIdLst>
  <p:sldSz cx="9144000" cy="5143500" type="screen16x9"/>
  <p:notesSz cx="6858000" cy="9144000"/>
  <p:embeddedFontLst>
    <p:embeddedFont>
      <p:font typeface="Bitter" panose="020B0604020202020204" charset="0"/>
      <p:regular r:id="rId13"/>
      <p:bold r:id="rId14"/>
      <p:italic r:id="rId15"/>
      <p:boldItalic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rry, Danielle" userId="e63947b4-cc7b-448b-a6e3-4f20d4b4ccbc" providerId="ADAL" clId="{169AEF57-4AC8-449C-BB58-260BAB0868BC}"/>
    <pc:docChg chg="modSld">
      <pc:chgData name="Thierry, Danielle" userId="e63947b4-cc7b-448b-a6e3-4f20d4b4ccbc" providerId="ADAL" clId="{169AEF57-4AC8-449C-BB58-260BAB0868BC}" dt="2022-02-18T15:00:30.630" v="251" actId="20577"/>
      <pc:docMkLst>
        <pc:docMk/>
      </pc:docMkLst>
      <pc:sldChg chg="modSp mod">
        <pc:chgData name="Thierry, Danielle" userId="e63947b4-cc7b-448b-a6e3-4f20d4b4ccbc" providerId="ADAL" clId="{169AEF57-4AC8-449C-BB58-260BAB0868BC}" dt="2022-02-18T15:00:30.630" v="251" actId="20577"/>
        <pc:sldMkLst>
          <pc:docMk/>
          <pc:sldMk cId="0" sldId="256"/>
        </pc:sldMkLst>
        <pc:spChg chg="mod">
          <ac:chgData name="Thierry, Danielle" userId="e63947b4-cc7b-448b-a6e3-4f20d4b4ccbc" providerId="ADAL" clId="{169AEF57-4AC8-449C-BB58-260BAB0868BC}" dt="2022-02-18T15:00:30.630" v="251" actId="20577"/>
          <ac:spMkLst>
            <pc:docMk/>
            <pc:sldMk cId="0" sldId="256"/>
            <ac:spMk id="128" creationId="{00000000-0000-0000-0000-000000000000}"/>
          </ac:spMkLst>
        </pc:spChg>
      </pc:sldChg>
      <pc:sldChg chg="modSp mod">
        <pc:chgData name="Thierry, Danielle" userId="e63947b4-cc7b-448b-a6e3-4f20d4b4ccbc" providerId="ADAL" clId="{169AEF57-4AC8-449C-BB58-260BAB0868BC}" dt="2022-02-18T15:00:13.714" v="217" actId="20577"/>
        <pc:sldMkLst>
          <pc:docMk/>
          <pc:sldMk cId="473749179" sldId="343"/>
        </pc:sldMkLst>
        <pc:spChg chg="mod">
          <ac:chgData name="Thierry, Danielle" userId="e63947b4-cc7b-448b-a6e3-4f20d4b4ccbc" providerId="ADAL" clId="{169AEF57-4AC8-449C-BB58-260BAB0868BC}" dt="2022-02-18T15:00:13.714" v="217" actId="20577"/>
          <ac:spMkLst>
            <pc:docMk/>
            <pc:sldMk cId="473749179" sldId="343"/>
            <ac:spMk id="7" creationId="{F56D723D-E621-41D2-8206-275C2B6E2786}"/>
          </ac:spMkLst>
        </pc:spChg>
      </pc:sldChg>
      <pc:sldChg chg="modSp mod">
        <pc:chgData name="Thierry, Danielle" userId="e63947b4-cc7b-448b-a6e3-4f20d4b4ccbc" providerId="ADAL" clId="{169AEF57-4AC8-449C-BB58-260BAB0868BC}" dt="2022-02-16T12:48:11.204" v="23" actId="20577"/>
        <pc:sldMkLst>
          <pc:docMk/>
          <pc:sldMk cId="3430082978" sldId="432"/>
        </pc:sldMkLst>
        <pc:spChg chg="mod">
          <ac:chgData name="Thierry, Danielle" userId="e63947b4-cc7b-448b-a6e3-4f20d4b4ccbc" providerId="ADAL" clId="{169AEF57-4AC8-449C-BB58-260BAB0868BC}" dt="2022-02-16T12:48:11.204" v="23" actId="20577"/>
          <ac:spMkLst>
            <pc:docMk/>
            <pc:sldMk cId="3430082978" sldId="432"/>
            <ac:spMk id="3" creationId="{4860DA66-5B38-42A0-B129-842DA472FE04}"/>
          </ac:spMkLst>
        </pc:spChg>
      </pc:sldChg>
    </pc:docChg>
  </pc:docChgLst>
  <pc:docChgLst>
    <pc:chgData name="Thierry, Danielle" userId="e63947b4-cc7b-448b-a6e3-4f20d4b4ccbc" providerId="ADAL" clId="{3CE2F17B-E82D-485D-808A-8EB64F91F96C}"/>
    <pc:docChg chg="custSel modSld">
      <pc:chgData name="Thierry, Danielle" userId="e63947b4-cc7b-448b-a6e3-4f20d4b4ccbc" providerId="ADAL" clId="{3CE2F17B-E82D-485D-808A-8EB64F91F96C}" dt="2022-06-17T23:16:38.501" v="77" actId="20577"/>
      <pc:docMkLst>
        <pc:docMk/>
      </pc:docMkLst>
      <pc:sldChg chg="modSp mod">
        <pc:chgData name="Thierry, Danielle" userId="e63947b4-cc7b-448b-a6e3-4f20d4b4ccbc" providerId="ADAL" clId="{3CE2F17B-E82D-485D-808A-8EB64F91F96C}" dt="2022-06-17T23:16:38.501" v="77" actId="20577"/>
        <pc:sldMkLst>
          <pc:docMk/>
          <pc:sldMk cId="0" sldId="258"/>
        </pc:sldMkLst>
        <pc:spChg chg="mod">
          <ac:chgData name="Thierry, Danielle" userId="e63947b4-cc7b-448b-a6e3-4f20d4b4ccbc" providerId="ADAL" clId="{3CE2F17B-E82D-485D-808A-8EB64F91F96C}" dt="2022-06-17T23:16:38.501" v="77" actId="20577"/>
          <ac:spMkLst>
            <pc:docMk/>
            <pc:sldMk cId="0" sldId="258"/>
            <ac:spMk id="141" creationId="{00000000-0000-0000-0000-000000000000}"/>
          </ac:spMkLst>
        </pc:spChg>
      </pc:sldChg>
      <pc:sldChg chg="modSp mod">
        <pc:chgData name="Thierry, Danielle" userId="e63947b4-cc7b-448b-a6e3-4f20d4b4ccbc" providerId="ADAL" clId="{3CE2F17B-E82D-485D-808A-8EB64F91F96C}" dt="2022-06-10T17:38:04.858" v="76" actId="20577"/>
        <pc:sldMkLst>
          <pc:docMk/>
          <pc:sldMk cId="473749179" sldId="343"/>
        </pc:sldMkLst>
        <pc:spChg chg="mod">
          <ac:chgData name="Thierry, Danielle" userId="e63947b4-cc7b-448b-a6e3-4f20d4b4ccbc" providerId="ADAL" clId="{3CE2F17B-E82D-485D-808A-8EB64F91F96C}" dt="2022-06-10T17:38:04.858" v="76" actId="20577"/>
          <ac:spMkLst>
            <pc:docMk/>
            <pc:sldMk cId="473749179" sldId="343"/>
            <ac:spMk id="7" creationId="{F56D723D-E621-41D2-8206-275C2B6E27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d567e2ae4_0_4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gcd567e2ae4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5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4cb5e0a0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4cb5e0a0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7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7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7575" y="0"/>
            <a:ext cx="9144000" cy="426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1431" y="349729"/>
            <a:ext cx="1919475" cy="42738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1143000" y="1149713"/>
            <a:ext cx="6858000" cy="12102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50575" y="2359978"/>
            <a:ext cx="6858000" cy="5700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ctr" rtl="0">
              <a:spcBef>
                <a:spcPts val="600"/>
              </a:spcBef>
              <a:spcAft>
                <a:spcPts val="0"/>
              </a:spcAft>
              <a:buNone/>
              <a:defRPr sz="1400" b="1">
                <a:solidFill>
                  <a:srgbClr val="F2F2F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Boxes">
  <p:cSld name="Four Content Boxe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457200" y="1144121"/>
            <a:ext cx="4114800" cy="138990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1450" tIns="171450" rIns="171450" bIns="17145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59881" y="510300"/>
            <a:ext cx="5331300" cy="50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2"/>
          </p:nvPr>
        </p:nvSpPr>
        <p:spPr>
          <a:xfrm>
            <a:off x="436894" y="242044"/>
            <a:ext cx="5127900" cy="2682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12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">
  <p:cSld name="Big Idea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467550" y="252938"/>
            <a:ext cx="8219400" cy="43842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6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- dark">
  <p:cSld name="Comparison dark">
    <p:bg>
      <p:bgPr>
        <a:solidFill>
          <a:schemeClr val="accen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459881" y="514350"/>
            <a:ext cx="7543800" cy="547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444563" y="1054500"/>
            <a:ext cx="3962700" cy="35640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rtl="0"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None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rtl="0"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None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rtl="0"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None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rtl="0"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None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rtl="0"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None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23850" rtl="0"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Char char="•"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23850" rtl="0"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Char char="•"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23850" rtl="0"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Char char="•"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23850" rtl="0"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"/>
              <a:buChar char="•"/>
              <a:defRPr sz="15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2"/>
          </p:nvPr>
        </p:nvSpPr>
        <p:spPr>
          <a:xfrm>
            <a:off x="459881" y="245269"/>
            <a:ext cx="7543800" cy="2667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1200" b="1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Boxes dark">
  <p:cSld name="Four Content Boxes dark">
    <p:bg>
      <p:bgPr>
        <a:solidFill>
          <a:schemeClr val="accen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457200" y="1144121"/>
            <a:ext cx="4114800" cy="1389900"/>
          </a:xfrm>
          <a:prstGeom prst="rect">
            <a:avLst/>
          </a:prstGeom>
          <a:solidFill>
            <a:srgbClr val="318DDA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1450" tIns="171450" rIns="171450" bIns="17145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ource Sans Pro"/>
              <a:buNone/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459881" y="514350"/>
            <a:ext cx="7543800" cy="547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2"/>
          </p:nvPr>
        </p:nvSpPr>
        <p:spPr>
          <a:xfrm>
            <a:off x="459881" y="245269"/>
            <a:ext cx="7543800" cy="2667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1200" b="1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 b="0" i="0" u="none" strike="noStrike" cap="none" dirty="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Title, 28pt Calibri Bold (Color: RGB 33, 33, 33)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628650" y="1062990"/>
            <a:ext cx="7886700" cy="3348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 dirty="0"/>
              <a:t>FOR INTERNAL USE ONLY			     Office of Information and Technology</a:t>
            </a:r>
          </a:p>
        </p:txBody>
      </p:sp>
      <p:pic>
        <p:nvPicPr>
          <p:cNvPr id="9" name="Foot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03186"/>
            <a:ext cx="9141714" cy="2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6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sz="2700"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"/>
          </p:nvPr>
        </p:nvSpPr>
        <p:spPr>
          <a:xfrm>
            <a:off x="436894" y="242044"/>
            <a:ext cx="5127900" cy="2682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12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931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sz="15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sz="15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sz="15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sz="15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sz="27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sz="27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sz="27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sz="27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sz="27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sz="27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sz="27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sz="27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Bitter"/>
              <a:buNone/>
              <a:defRPr sz="27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4" r:id="rId2"/>
    <p:sldLayoutId id="2147483666" r:id="rId3"/>
    <p:sldLayoutId id="2147483668" r:id="rId4"/>
    <p:sldLayoutId id="2147483669" r:id="rId5"/>
    <p:sldLayoutId id="2147483670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426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6"/>
          <p:cNvSpPr txBox="1"/>
          <p:nvPr/>
        </p:nvSpPr>
        <p:spPr>
          <a:xfrm>
            <a:off x="-2" y="4425450"/>
            <a:ext cx="9143999" cy="31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71100" rIns="71100" bIns="711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600" dirty="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 report from the VA Office of the Chief Technology Officer (OCTO)</a:t>
            </a:r>
            <a:endParaRPr sz="16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7" name="Google Shape;127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31" y="379709"/>
            <a:ext cx="1919475" cy="42738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632625" y="1549775"/>
            <a:ext cx="7770300" cy="12102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/>
              <a:t>Serving Veterans and family members with limited English proficiency (LEP)</a:t>
            </a:r>
            <a:br>
              <a:rPr lang="en" sz="2700" b="1" dirty="0"/>
            </a:br>
            <a:r>
              <a:rPr lang="en" sz="2700" dirty="0"/>
              <a:t>Overview and VA.gov vital content approach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D84A-B1C5-47F3-B253-2BE975A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6D723D-E621-41D2-8206-275C2B6E27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Responsibly translate COVID-19 and the most vital rights content in top languages + benefit eligibility and how-to-apply information in Spanish (complete, but ongoing)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1400" b="0" i="0" dirty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Secure interagency agreement for professional translation services (complete)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Increase plain language and global English standards across Veteran-facing content and build checks into the multilingual content process (in progress)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Create a centralized translation glossary, style guide, and translation memory to ensure consistency across VA multilingual content and increase speed and reduce cost of translation over time (in progress)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Develop formalized translation needs assessment, editorial, and quality assurance (QA) processes to ensure clarity, accuracy, and cultural relevancy (MVP process in place; iterating over time)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Implement mechanisms for actively partnering  with Veterans and family members with LEP to continuously improve multilingual content (in progress)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14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Continue technical, design, UX/UI research and discovery to determine best path forward (in progress)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4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B81ACC-BF7E-4960-BCBE-8A7C23E3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Need</a:t>
            </a:r>
            <a:r>
              <a:rPr lang="en-US" dirty="0"/>
              <a:t>: Reduce barriers to access and rebuild trust in government through multilingual content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22B17C-5FF5-4A83-BFA0-82101FC1F4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Order 13166 on Improving Access to Services for Persons with Limited English Proficiency (2000)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Order on Advancing Racial Equity and Support for Underserved Communities Through the Federal Government (2021)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Order on Transforming Federal Customer Experience and Service Delivery to Rebuild Trust in Government (2021)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H.R.2093 - Veterans and Family Information Act (2021)</a:t>
            </a:r>
          </a:p>
        </p:txBody>
      </p:sp>
    </p:spTree>
    <p:extLst>
      <p:ext uri="{BB962C8B-B14F-4D97-AF65-F5344CB8AC3E}">
        <p14:creationId xmlns:p14="http://schemas.microsoft.com/office/powerpoint/2010/main" val="315526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0D270A-80C7-40F2-88A3-B733107A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D71BC"/>
                </a:solidFill>
                <a:latin typeface="Bitter" panose="020B0604020202020204" charset="0"/>
                <a:ea typeface="Source Sans Pro"/>
                <a:cs typeface="Source Sans Pro"/>
                <a:sym typeface="Source Sans Pro"/>
              </a:rPr>
              <a:t>Problem: </a:t>
            </a:r>
            <a:r>
              <a:rPr lang="en-US" dirty="0">
                <a:solidFill>
                  <a:srgbClr val="0D71BC"/>
                </a:solidFill>
                <a:latin typeface="Bitter" panose="020B0604020202020204" charset="0"/>
                <a:ea typeface="Source Sans Pro"/>
                <a:cs typeface="Source Sans Pro"/>
                <a:sym typeface="Source Sans Pro"/>
              </a:rPr>
              <a:t>VA isn’t set up to deliver on this need</a:t>
            </a:r>
            <a:endParaRPr lang="en-US" dirty="0">
              <a:latin typeface="Bitter" panose="020B060402020202020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1836E-3F25-450A-AFB3-7668110E44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1" y="1062990"/>
            <a:ext cx="3551464" cy="334851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 need for multilingual COVID-19 content highlighted the fact that VA is not set up for providing this content (with technical solutions, processes, or people)—and that “quick and easy” solutions aren’t the answer.</a:t>
            </a:r>
          </a:p>
        </p:txBody>
      </p:sp>
      <p:pic>
        <p:nvPicPr>
          <p:cNvPr id="7" name="Google Shape;142;p25" descr="Screenshot of a Richmond-Times Dispatch news article with the title, &quot;Virginia uses Google Translate for COVID vaccine information. Here's how that magnifies language barriers, misinformation.&quot; Image includes a health care worker">
            <a:extLst>
              <a:ext uri="{FF2B5EF4-FFF2-40B4-BE49-F238E27FC236}">
                <a16:creationId xmlns:a16="http://schemas.microsoft.com/office/drawing/2014/main" id="{1212660F-C7DE-49EE-8AAD-D587F2FE40D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51566" y="736279"/>
            <a:ext cx="3323775" cy="252722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" name="Picture 7" descr="Screenshot of an image of translated COVID-19 content in Arabic published by the government of Australia. Content reads as follows: Heading translation: &quot;Do I need to wear a mask?&quot; Body translation: &quot;It's actually nonsensical,&quot; said Deena Yako, a native Arabic speaker from the Refugee Council of Australia. She said the formatting makes it impossible to translate literally.">
            <a:extLst>
              <a:ext uri="{FF2B5EF4-FFF2-40B4-BE49-F238E27FC236}">
                <a16:creationId xmlns:a16="http://schemas.microsoft.com/office/drawing/2014/main" id="{17BDC556-1D35-4AB4-908E-4291F0BDF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23" y="2420935"/>
            <a:ext cx="2809643" cy="2278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339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D84A-B1C5-47F3-B253-2BE975A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0DA66-5B38-42A0-B129-842DA472FE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guidance review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Data and analytics review (population data, VA data, VA.gov analytics)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Best practice literature review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Technical landscape and options review (ongoing)</a:t>
            </a:r>
            <a:endParaRPr lang="en-US" dirty="0">
              <a:solidFill>
                <a:schemeClr val="tx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Interviews with 8 government multilingual agency teams and the leader of the gov multilingual community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Interviews with VA partners who serve or manage multilingual content for target audience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Technical approach survey with 9 responses from private sector companies (7 Fortune 500 companies)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Veteran usability research (ongoing and welcome more from all of you!)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8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r>
              <a:rPr lang="en-US" sz="2500" dirty="0">
                <a:solidFill>
                  <a:srgbClr val="0070C0"/>
                </a:solidFill>
              </a:rPr>
              <a:t>5 guiding principles for VA multilingual content</a:t>
            </a:r>
            <a:br>
              <a:rPr lang="en-US" sz="2500" dirty="0">
                <a:solidFill>
                  <a:srgbClr val="0070C0"/>
                </a:solidFill>
              </a:rPr>
            </a:b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latin typeface="Bitter" panose="020B0604020202020204" charset="0"/>
            </a:endParaRPr>
          </a:p>
        </p:txBody>
      </p:sp>
      <p:sp>
        <p:nvSpPr>
          <p:cNvPr id="141" name="Google Shape;141;p28"/>
          <p:cNvSpPr txBox="1">
            <a:spLocks noGrp="1"/>
          </p:cNvSpPr>
          <p:nvPr>
            <p:ph sz="quarter" idx="13"/>
          </p:nvPr>
        </p:nvSpPr>
        <p:spPr>
          <a:xfrm>
            <a:off x="457200" y="897493"/>
            <a:ext cx="7886700" cy="3348514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Relevancy: 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etermine the right mix of solutions and priority content for each language based on limited English proficiency needs within the Veteran community.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Quality: 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Create multilingual content that is clear, accurate, timely, and culturally relevant.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Accessibility: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Make sure that translated content is accessible to all who need it, including those with low or no vision or hearing, low literacy, and cognitive issues.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Equity: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Take the same care with multilingual content as we do with English content. And create solutions that are equitable for all (including bilingual VA employees).</a:t>
            </a:r>
            <a:endParaRPr lang="en-US" sz="1600" b="0" dirty="0">
              <a:solidFill>
                <a:schemeClr val="bg2">
                  <a:lumMod val="50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  <a:tabLst>
                <a:tab pos="457200" algn="l"/>
              </a:tabLst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Sustainability: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Scope translation content and solutions appropriately and establish foundational processes and systems to maintain quality over time. </a:t>
            </a:r>
            <a:endParaRPr sz="1600" b="0" dirty="0">
              <a:solidFill>
                <a:schemeClr val="bg2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40DE-86E1-4723-8CF5-8F74EC3D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highlights: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8A40-D1A4-4BAF-A8A5-F5844A4E69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062990"/>
            <a:ext cx="7886700" cy="3499178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There is an LEP need among both Veterans and family members.</a:t>
            </a:r>
            <a:r>
              <a:rPr lang="en-US" sz="1600" dirty="0"/>
              <a:t> In the 2014 American Community Survey, for example, 100k+ Veterans reported having LEP.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Spanish is the top language of need by far on every measure</a:t>
            </a:r>
            <a:r>
              <a:rPr lang="en-US" sz="1600" dirty="0"/>
              <a:t>. These include top languages spoken by Veterans who are immigrants to the U.S., engagement level on VA.gov, volume of interpreter requests, LEP share, and projected population growth.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Chinese and Korean are the next top languages of need.</a:t>
            </a:r>
            <a:r>
              <a:rPr lang="en-US" sz="1600" dirty="0"/>
              <a:t> This is based on engagement on VA.gov, top languages spoken by Veterans who are immigrants to the U.S., and LEP share.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Vietnamese, Haitian Creole, Tagalog, German, and French are also languages of important consideration.</a:t>
            </a:r>
            <a:r>
              <a:rPr lang="en-US" sz="1600" dirty="0"/>
              <a:t> Others to track include Japanese, Farsi, and Native American and Alaska Native tribal languages.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0512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E150-8D7B-490C-AA35-20CC6E8A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highlights: Spanish content 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1BA77-02C0-494B-987A-A665B09C00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49" y="1077504"/>
            <a:ext cx="5206093" cy="3348514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400" dirty="0"/>
              <a:t>Health care and disability are top content and forms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400" dirty="0"/>
              <a:t>Debt, appointments, and travel pay are top search terms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Almost 3/4s of Veterans who identify as Hispanic or Latino and are eligible for VA health care receive their care through VA—and do so regularly and more frequently than the overall Veteran population.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Veterans who identify as Hispanic or Latino have higher rates of certain health conditions, such as diabetes. VA has shown that a culturally and linguistically appropriate VA diabetes management program offered participants significant improvement in diabetes control.</a:t>
            </a:r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ACC9BA-916C-498E-A621-1EC631D31AEF}"/>
              </a:ext>
            </a:extLst>
          </p:cNvPr>
          <p:cNvSpPr txBox="1">
            <a:spLocks/>
          </p:cNvSpPr>
          <p:nvPr/>
        </p:nvSpPr>
        <p:spPr>
          <a:xfrm>
            <a:off x="6066970" y="1077504"/>
            <a:ext cx="2766332" cy="3348514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31775" indent="-3175"/>
            <a:r>
              <a:rPr lang="en-US" sz="1800" dirty="0"/>
              <a:t>“For me, it would be more important on how to make appointments and how to apply for benefits.”</a:t>
            </a:r>
            <a:br>
              <a:rPr lang="en-US" sz="1800" dirty="0"/>
            </a:br>
            <a:r>
              <a:rPr lang="en-US" sz="1800" dirty="0"/>
              <a:t>—Spanish-speaking LEP Veteran research participant</a:t>
            </a:r>
          </a:p>
        </p:txBody>
      </p:sp>
    </p:spTree>
    <p:extLst>
      <p:ext uri="{BB962C8B-B14F-4D97-AF65-F5344CB8AC3E}">
        <p14:creationId xmlns:p14="http://schemas.microsoft.com/office/powerpoint/2010/main" val="222257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807E-FE7A-4691-97D4-60D42A85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highlights: Processes and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A21FC-90AC-4168-9D0A-E24672210D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062990"/>
            <a:ext cx="4914394" cy="3348514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Top shared challenges among agencies: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Scoping and prioritizing content based on need</a:t>
            </a:r>
            <a:endParaRPr lang="en-US" sz="1600" dirty="0">
              <a:solidFill>
                <a:schemeClr val="bg2">
                  <a:lumMod val="50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Keeping translated pages synchronized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Staffing and undue burden on bilingual employees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Turnaround times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Plain language and consistency of language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Quality assurance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Expectation management and clarity around translated content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Engaging multilingual customers through awareness of translated material availability</a:t>
            </a: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33F04D-897C-4CD7-B341-043DAD85EDCF}"/>
              </a:ext>
            </a:extLst>
          </p:cNvPr>
          <p:cNvSpPr txBox="1">
            <a:spLocks/>
          </p:cNvSpPr>
          <p:nvPr/>
        </p:nvSpPr>
        <p:spPr>
          <a:xfrm>
            <a:off x="5834743" y="979051"/>
            <a:ext cx="2766332" cy="3348514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31775" indent="-3175"/>
            <a:r>
              <a:rPr lang="en-US" sz="1600" dirty="0"/>
              <a:t>“Data collection is easy. But the return and results are hard. And that’s what people most deserve.”</a:t>
            </a:r>
            <a:br>
              <a:rPr lang="en-US" sz="1600" dirty="0"/>
            </a:br>
            <a:r>
              <a:rPr lang="en-US" sz="1600" dirty="0"/>
              <a:t>—Multilingual agency representative on the challenges of delivering quality translation at scale</a:t>
            </a:r>
          </a:p>
        </p:txBody>
      </p:sp>
    </p:spTree>
    <p:extLst>
      <p:ext uri="{BB962C8B-B14F-4D97-AF65-F5344CB8AC3E}">
        <p14:creationId xmlns:p14="http://schemas.microsoft.com/office/powerpoint/2010/main" val="257371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8F4B-54C5-41B9-AF84-876765BD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highlights: Technical + UX/UI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ECFC-4E8B-422F-9D52-F6472228DD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817296"/>
            <a:ext cx="5206093" cy="3594208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Top needs include the following:</a:t>
            </a:r>
          </a:p>
          <a:p>
            <a:pPr marL="6286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Translation glossary and memory</a:t>
            </a:r>
          </a:p>
          <a:p>
            <a:pPr marL="6286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Translation management solution</a:t>
            </a:r>
          </a:p>
          <a:p>
            <a:pPr marL="6286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Effective and clear organizational/structural approach for language variations</a:t>
            </a:r>
          </a:p>
          <a:p>
            <a:pPr marL="6286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Clear and easy navigation paths for users to navigate between languages</a:t>
            </a:r>
          </a:p>
          <a:p>
            <a:pPr marL="6286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Modifications to global patterns and design components to accommodate needs of each language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317DF3-5DD7-45A3-9209-39A88BF43E69}"/>
              </a:ext>
            </a:extLst>
          </p:cNvPr>
          <p:cNvSpPr txBox="1">
            <a:spLocks/>
          </p:cNvSpPr>
          <p:nvPr/>
        </p:nvSpPr>
        <p:spPr>
          <a:xfrm>
            <a:off x="5834743" y="979051"/>
            <a:ext cx="2766332" cy="3348514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None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238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Source Sans Pro"/>
              <a:buChar char="•"/>
              <a:defRPr sz="1500" b="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31775" indent="-3175"/>
            <a:r>
              <a:rPr lang="en-US" sz="1600" dirty="0"/>
              <a:t>“It’s important to be honest about how much multilingual content you’re providing.”—Consumer Financial Protection Bureau (CFPB) multilingual team member</a:t>
            </a:r>
          </a:p>
        </p:txBody>
      </p:sp>
    </p:spTree>
    <p:extLst>
      <p:ext uri="{BB962C8B-B14F-4D97-AF65-F5344CB8AC3E}">
        <p14:creationId xmlns:p14="http://schemas.microsoft.com/office/powerpoint/2010/main" val="3492920735"/>
      </p:ext>
    </p:extLst>
  </p:cSld>
  <p:clrMapOvr>
    <a:masterClrMapping/>
  </p:clrMapOvr>
</p:sld>
</file>

<file path=ppt/theme/theme1.xml><?xml version="1.0" encoding="utf-8"?>
<a:theme xmlns:a="http://schemas.openxmlformats.org/drawingml/2006/main" name="VSP Template">
  <a:themeElements>
    <a:clrScheme name="Brown Bag Template">
      <a:dk1>
        <a:srgbClr val="0070BC"/>
      </a:dk1>
      <a:lt1>
        <a:srgbClr val="1A5484"/>
      </a:lt1>
      <a:dk2>
        <a:srgbClr val="A7A7A7"/>
      </a:dk2>
      <a:lt2>
        <a:srgbClr val="535353"/>
      </a:lt2>
      <a:accent1>
        <a:srgbClr val="0070BC"/>
      </a:accent1>
      <a:accent2>
        <a:srgbClr val="10385A"/>
      </a:accent2>
      <a:accent3>
        <a:srgbClr val="1A5484"/>
      </a:accent3>
      <a:accent4>
        <a:srgbClr val="0F2F4A"/>
      </a:accent4>
      <a:accent5>
        <a:srgbClr val="0B2439"/>
      </a:accent5>
      <a:accent6>
        <a:srgbClr val="08192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13935</TotalTime>
  <Words>1014</Words>
  <Application>Microsoft Office PowerPoint</Application>
  <PresentationFormat>On-screen Show (16:9)</PresentationFormat>
  <Paragraphs>62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Source Sans Pro</vt:lpstr>
      <vt:lpstr>Bitter</vt:lpstr>
      <vt:lpstr>Avenir</vt:lpstr>
      <vt:lpstr>Symbol</vt:lpstr>
      <vt:lpstr>VSP Template</vt:lpstr>
      <vt:lpstr>Serving Veterans and family members with limited English proficiency (LEP) Overview and VA.gov vital content approach</vt:lpstr>
      <vt:lpstr>Need: Reduce barriers to access and rebuild trust in government through multilingual content</vt:lpstr>
      <vt:lpstr>Problem: VA isn’t set up to deliver on this need</vt:lpstr>
      <vt:lpstr>Discovery inputs</vt:lpstr>
      <vt:lpstr>5 guiding principles for VA multilingual content  </vt:lpstr>
      <vt:lpstr>Discovery highlights: Languages</vt:lpstr>
      <vt:lpstr>Discovery highlights: Spanish content  needs</vt:lpstr>
      <vt:lpstr>Discovery highlights: Processes and people</vt:lpstr>
      <vt:lpstr>Discovery highlights: Technical + UX/UI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 Discovery and next steps</dc:title>
  <dc:creator>Thierry, Danielle</dc:creator>
  <cp:lastModifiedBy>Thierry, Danielle</cp:lastModifiedBy>
  <cp:revision>56</cp:revision>
  <dcterms:modified xsi:type="dcterms:W3CDTF">2022-06-17T23:16:48Z</dcterms:modified>
</cp:coreProperties>
</file>