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8" r:id="rId10"/>
    <p:sldId id="263" r:id="rId11"/>
    <p:sldId id="270" r:id="rId12"/>
    <p:sldId id="264" r:id="rId13"/>
    <p:sldId id="265" r:id="rId14"/>
    <p:sldId id="271" r:id="rId15"/>
    <p:sldId id="272" r:id="rId16"/>
    <p:sldId id="266" r:id="rId17"/>
    <p:sldId id="267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288">
          <p15:clr>
            <a:srgbClr val="9AA0A6"/>
          </p15:clr>
        </p15:guide>
        <p15:guide id="4" pos="5472">
          <p15:clr>
            <a:srgbClr val="9AA0A6"/>
          </p15:clr>
        </p15:guide>
        <p15:guide id="5" orient="horz" pos="144">
          <p15:clr>
            <a:srgbClr val="9AA0A6"/>
          </p15:clr>
        </p15:guide>
        <p15:guide id="6" orient="horz" pos="3117">
          <p15:clr>
            <a:srgbClr val="9AA0A6"/>
          </p15:clr>
        </p15:guide>
        <p15:guide id="7" pos="1907">
          <p15:clr>
            <a:srgbClr val="9AA0A6"/>
          </p15:clr>
        </p15:guide>
        <p15:guide id="8" pos="3816">
          <p15:clr>
            <a:srgbClr val="9AA0A6"/>
          </p15:clr>
        </p15:guide>
        <p15:guide id="9" orient="horz" pos="631">
          <p15:clr>
            <a:srgbClr val="9AA0A6"/>
          </p15:clr>
        </p15:guide>
        <p15:guide id="10" pos="3950">
          <p15:clr>
            <a:srgbClr val="9AA0A6"/>
          </p15:clr>
        </p15:guide>
        <p15:guide id="11" pos="3669">
          <p15:clr>
            <a:srgbClr val="9AA0A6"/>
          </p15:clr>
        </p15:guide>
        <p15:guide id="12" orient="horz" pos="1035">
          <p15:clr>
            <a:srgbClr val="9AA0A6"/>
          </p15:clr>
        </p15:guide>
        <p15:guide id="13" orient="horz" pos="52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13"/>
    <p:restoredTop sz="90612" autoAdjust="0"/>
  </p:normalViewPr>
  <p:slideViewPr>
    <p:cSldViewPr snapToGrid="0">
      <p:cViewPr varScale="1">
        <p:scale>
          <a:sx n="135" d="100"/>
          <a:sy n="135" d="100"/>
        </p:scale>
        <p:origin x="176" y="480"/>
      </p:cViewPr>
      <p:guideLst>
        <p:guide orient="horz" pos="1620"/>
        <p:guide pos="2880"/>
        <p:guide pos="288"/>
        <p:guide pos="5472"/>
        <p:guide orient="horz" pos="144"/>
        <p:guide orient="horz" pos="3117"/>
        <p:guide pos="1907"/>
        <p:guide pos="3816"/>
        <p:guide orient="horz" pos="631"/>
        <p:guide pos="3950"/>
        <p:guide pos="3669"/>
        <p:guide orient="horz" pos="1035"/>
        <p:guide orient="horz" pos="5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92adcb623_0_1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5" name="Google Shape;135;g892adcb623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81205612a3_0_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g181205612a3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81205612a3_0_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g181205612a3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83186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851fa0edf1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g1851fa0edf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851fa0edf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851fa0edf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851fa0edf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851fa0edf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0214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851fa0edf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851fa0edf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43348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e360b30891_0_5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ge360b30891_0_5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86c938f70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86c938f70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2a21743f5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2" name="Google Shape;142;ge2a21743f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360b30891_0_19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4" name="Google Shape;184;ge360b30891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e3cc16ac5c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Let’s have a quick overview of our demographics. </a:t>
            </a:r>
            <a:endParaRPr sz="1400"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 Light"/>
              <a:buChar char="-"/>
            </a:pPr>
            <a:r>
              <a:rPr lang="en" sz="1400" dirty="0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Continental District </a:t>
            </a:r>
            <a:endParaRPr sz="1400" dirty="0">
              <a:solidFill>
                <a:schemeClr val="dk1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 Light"/>
              <a:buChar char="-"/>
            </a:pPr>
            <a:r>
              <a:rPr lang="en" sz="1400" dirty="0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LGBTQ+</a:t>
            </a:r>
            <a:endParaRPr sz="1400" dirty="0">
              <a:solidFill>
                <a:schemeClr val="dk1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 Light"/>
              <a:buChar char="-"/>
            </a:pPr>
            <a:r>
              <a:rPr lang="en" sz="1400" dirty="0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Asian</a:t>
            </a:r>
            <a:endParaRPr sz="1400" dirty="0">
              <a:solidFill>
                <a:schemeClr val="dk1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 Light"/>
              <a:buChar char="-"/>
            </a:pPr>
            <a:r>
              <a:rPr lang="en" sz="1400" dirty="0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Below 45</a:t>
            </a:r>
            <a:endParaRPr sz="1400" dirty="0">
              <a:solidFill>
                <a:schemeClr val="dk1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 Light"/>
              <a:buChar char="-"/>
            </a:pPr>
            <a:r>
              <a:rPr lang="en" sz="1400" dirty="0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Rural</a:t>
            </a:r>
            <a:endParaRPr sz="1400" dirty="0">
              <a:solidFill>
                <a:schemeClr val="dk1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 Light"/>
              <a:buChar char="-"/>
            </a:pPr>
            <a:r>
              <a:rPr lang="en" sz="1400" dirty="0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Veterans visiting offices other than Regional</a:t>
            </a:r>
            <a:endParaRPr sz="1400" dirty="0">
              <a:solidFill>
                <a:schemeClr val="dk1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I think we got a lot of useful information out of this research but there is a lot of work we need to do on demographic resourcing before we can really say these results are rigorous from any kind of quantitative perspective.</a:t>
            </a:r>
            <a:endParaRPr sz="1400" dirty="0">
              <a:solidFill>
                <a:schemeClr val="dk1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Our demographics were simply not very representative of Veterans as a total population group, and I have some concerns about our overrepresentation of:</a:t>
            </a:r>
            <a:endParaRPr sz="1400" dirty="0">
              <a:solidFill>
                <a:schemeClr val="dk1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 Light"/>
              <a:buChar char="-"/>
            </a:pPr>
            <a:r>
              <a:rPr lang="en" sz="1400" dirty="0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older Veterans (despite being a proportionally large segment of Veterans to begin with)</a:t>
            </a:r>
            <a:endParaRPr sz="1400" dirty="0">
              <a:solidFill>
                <a:schemeClr val="dk1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 Light"/>
              <a:buChar char="-"/>
            </a:pPr>
            <a:r>
              <a:rPr lang="en" sz="1400" dirty="0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Veterans with higher education</a:t>
            </a:r>
            <a:endParaRPr sz="1400" dirty="0">
              <a:solidFill>
                <a:schemeClr val="dk1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 Light"/>
              <a:buChar char="-"/>
            </a:pPr>
            <a:r>
              <a:rPr lang="en" sz="1400" dirty="0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Live in cities</a:t>
            </a:r>
            <a:endParaRPr sz="1400" dirty="0">
              <a:solidFill>
                <a:schemeClr val="dk1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Only spoke with one Veteran under 40. Some of this is probably because we had disproportionate number of recruited Veterans under 40 no show. </a:t>
            </a:r>
            <a:endParaRPr sz="1400" dirty="0">
              <a:solidFill>
                <a:schemeClr val="dk1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Several our intended areas of study are hard to comment on because we lack any information. </a:t>
            </a:r>
            <a:endParaRPr sz="1400" dirty="0">
              <a:solidFill>
                <a:schemeClr val="dk1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Main thing we have trouble commenting on is how Veteran’s experience service information because almost all Veterans went to Regional Offices and correctly expected them to be full service. </a:t>
            </a:r>
            <a:endParaRPr sz="1400" dirty="0">
              <a:solidFill>
                <a:schemeClr val="dk1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219" name="Google Shape;219;ge3cc16ac5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e2a21743f5_0_1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ge2a21743f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81205612a3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g181205612a3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81205612a3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g181205612a3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4979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81205612a3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g181205612a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81205612a3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g181205612a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0026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1143000" y="1183006"/>
            <a:ext cx="6858000" cy="14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Bitter"/>
              <a:buNone/>
              <a:defRPr sz="3600">
                <a:solidFill>
                  <a:schemeClr val="accent3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1143000" y="2695532"/>
            <a:ext cx="6858000" cy="5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22860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8EA3"/>
              </a:buClr>
              <a:buSzPts val="1400"/>
              <a:buFont typeface="Source Sans Pro"/>
              <a:buNone/>
              <a:defRPr sz="1400">
                <a:solidFill>
                  <a:srgbClr val="7F8EA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22860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8EA3"/>
              </a:buClr>
              <a:buSzPts val="1400"/>
              <a:buFont typeface="Source Sans Pro"/>
              <a:buNone/>
              <a:defRPr sz="1400">
                <a:solidFill>
                  <a:srgbClr val="7F8EA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22860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8EA3"/>
              </a:buClr>
              <a:buSzPts val="1400"/>
              <a:buFont typeface="Source Sans Pro"/>
              <a:buNone/>
              <a:defRPr sz="1400">
                <a:solidFill>
                  <a:srgbClr val="7F8EA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22860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8EA3"/>
              </a:buClr>
              <a:buSzPts val="1400"/>
              <a:buFont typeface="Source Sans Pro"/>
              <a:buNone/>
              <a:defRPr sz="1400">
                <a:solidFill>
                  <a:srgbClr val="7F8EA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22860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8EA3"/>
              </a:buClr>
              <a:buSzPts val="1400"/>
              <a:buFont typeface="Source Sans Pro"/>
              <a:buNone/>
              <a:defRPr sz="1400">
                <a:solidFill>
                  <a:srgbClr val="7F8EA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6346896" y="4663388"/>
            <a:ext cx="206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lvl="1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lvl="2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lvl="3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lvl="4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lvl="5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lvl="6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lvl="7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lvl="8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 dark">
  <p:cSld name="Comparison dark">
    <p:bg>
      <p:bgPr>
        <a:solidFill>
          <a:schemeClr val="accen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75438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itter"/>
              <a:buNone/>
              <a:defRPr>
                <a:solidFill>
                  <a:srgbClr val="FFFFFF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80496" y="4800311"/>
            <a:ext cx="206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 b="0" i="0" u="none" strike="noStrike" cap="none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457200" y="1144190"/>
            <a:ext cx="3962400" cy="3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2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2pPr>
            <a:lvl3pPr marL="1371600" lvl="2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3pPr>
            <a:lvl4pPr marL="1828800" lvl="3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4pPr>
            <a:lvl5pPr marL="2286000" lvl="4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ntent Boxes">
  <p:cSld name="Three Content Boxe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75438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itter"/>
              <a:buNone/>
              <a:defRPr>
                <a:latin typeface="Bitter"/>
                <a:ea typeface="Bitter"/>
                <a:cs typeface="Bitter"/>
                <a:sym typeface="Bitter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1"/>
          </p:nvPr>
        </p:nvSpPr>
        <p:spPr>
          <a:xfrm>
            <a:off x="457200" y="1856789"/>
            <a:ext cx="2743200" cy="2752200"/>
          </a:xfrm>
          <a:prstGeom prst="rect">
            <a:avLst/>
          </a:prstGeom>
          <a:solidFill>
            <a:srgbClr val="F2F2F2"/>
          </a:solidFill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71450" tIns="171450" rIns="171450" bIns="171450" anchor="t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Source Sans Pro"/>
              <a:buNone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Source Sans Pro"/>
              <a:buNone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Source Sans Pro"/>
              <a:buNone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Source Sans Pro"/>
              <a:buNone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Source Sans Pro"/>
              <a:buNone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80496" y="4800311"/>
            <a:ext cx="206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lvl="1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lvl="2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lvl="3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lvl="4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lvl="5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lvl="6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lvl="7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lvl="8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body" idx="2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2pPr>
            <a:lvl3pPr marL="1371600" lvl="2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3pPr>
            <a:lvl4pPr marL="1828800" lvl="3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4pPr>
            <a:lvl5pPr marL="2286000" lvl="4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ntent Boxes dark">
  <p:cSld name="Three Content Boxes dark">
    <p:bg>
      <p:bgPr>
        <a:solidFill>
          <a:schemeClr val="accen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75438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itter"/>
              <a:buNone/>
              <a:defRPr>
                <a:solidFill>
                  <a:srgbClr val="FFFFFF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1"/>
          </p:nvPr>
        </p:nvSpPr>
        <p:spPr>
          <a:xfrm>
            <a:off x="457200" y="1856789"/>
            <a:ext cx="2743200" cy="2752200"/>
          </a:xfrm>
          <a:prstGeom prst="rect">
            <a:avLst/>
          </a:prstGeom>
          <a:solidFill>
            <a:srgbClr val="318DDA"/>
          </a:solidFill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71450" tIns="171450" rIns="171450" bIns="171450" anchor="t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Source Sans Pro"/>
              <a:buNone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Source Sans Pro"/>
              <a:buNone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Source Sans Pro"/>
              <a:buNone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Source Sans Pro"/>
              <a:buNone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Source Sans Pro"/>
              <a:buNone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480496" y="4800311"/>
            <a:ext cx="206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 b="0" i="0" u="none" strike="noStrike" cap="none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2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2pPr>
            <a:lvl3pPr marL="1371600" lvl="2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3pPr>
            <a:lvl4pPr marL="1828800" lvl="3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4pPr>
            <a:lvl5pPr marL="2286000" lvl="4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ntent Boxes dark">
  <p:cSld name="Four Content Boxes dark">
    <p:bg>
      <p:bgPr>
        <a:solidFill>
          <a:schemeClr val="accent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75438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itter"/>
              <a:buNone/>
              <a:defRPr>
                <a:solidFill>
                  <a:srgbClr val="FFFFFF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457200" y="1856790"/>
            <a:ext cx="4114800" cy="1389900"/>
          </a:xfrm>
          <a:prstGeom prst="rect">
            <a:avLst/>
          </a:prstGeom>
          <a:solidFill>
            <a:srgbClr val="318DDA"/>
          </a:solidFill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71450" tIns="171450" rIns="171450" bIns="171450" anchor="t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Source Sans Pro"/>
              <a:buNone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Source Sans Pro"/>
              <a:buNone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Source Sans Pro"/>
              <a:buNone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Source Sans Pro"/>
              <a:buNone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Source Sans Pro"/>
              <a:buNone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480496" y="4800311"/>
            <a:ext cx="206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 b="0" i="0" u="none" strike="noStrike" cap="none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2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2pPr>
            <a:lvl3pPr marL="1371600" lvl="2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3pPr>
            <a:lvl4pPr marL="1828800" lvl="3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4pPr>
            <a:lvl5pPr marL="2286000" lvl="4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1/3">
  <p:cSld name="Image 1/3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457201" y="514350"/>
            <a:ext cx="53340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itter"/>
              <a:buNone/>
              <a:defRPr>
                <a:latin typeface="Bitter"/>
                <a:ea typeface="Bitter"/>
                <a:cs typeface="Bitter"/>
                <a:sym typeface="Bitter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6096000" y="0"/>
            <a:ext cx="30480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Arial"/>
              <a:buChar char="•"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Arial"/>
              <a:buChar char="•"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Arial"/>
              <a:buChar char="•"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Arial"/>
              <a:buChar char="•"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Arial"/>
              <a:buChar char="•"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8480496" y="4800311"/>
            <a:ext cx="206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lvl="1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lvl="2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lvl="3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lvl="4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lvl="5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lvl="6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lvl="7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lvl="8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2"/>
          </p:nvPr>
        </p:nvSpPr>
        <p:spPr>
          <a:xfrm>
            <a:off x="457200" y="247650"/>
            <a:ext cx="53340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2pPr>
            <a:lvl3pPr marL="1371600" lvl="2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3pPr>
            <a:lvl4pPr marL="1828800" lvl="3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4pPr>
            <a:lvl5pPr marL="2286000" lvl="4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1/3 dark">
  <p:cSld name="Image 1/3 dark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457201" y="514350"/>
            <a:ext cx="53340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itter"/>
              <a:buNone/>
              <a:defRPr>
                <a:solidFill>
                  <a:srgbClr val="FFFFFF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6096000" y="0"/>
            <a:ext cx="30480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sldNum" idx="12"/>
          </p:nvPr>
        </p:nvSpPr>
        <p:spPr>
          <a:xfrm>
            <a:off x="8480496" y="4800311"/>
            <a:ext cx="206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 b="0" i="0" u="none" strike="noStrike" cap="none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2"/>
          </p:nvPr>
        </p:nvSpPr>
        <p:spPr>
          <a:xfrm>
            <a:off x="457200" y="247650"/>
            <a:ext cx="53340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2pPr>
            <a:lvl3pPr marL="1371600" lvl="2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3pPr>
            <a:lvl4pPr marL="1828800" lvl="3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4pPr>
            <a:lvl5pPr marL="2286000" lvl="4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1/2">
  <p:cSld name="Image 1/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457202" y="514352"/>
            <a:ext cx="39624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itter"/>
              <a:buNone/>
              <a:defRPr>
                <a:latin typeface="Bitter"/>
                <a:ea typeface="Bitter"/>
                <a:cs typeface="Bitter"/>
                <a:sym typeface="Bitter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4724400" y="0"/>
            <a:ext cx="44196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Arial"/>
              <a:buChar char="•"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Arial"/>
              <a:buChar char="•"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Arial"/>
              <a:buChar char="•"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Arial"/>
              <a:buChar char="•"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Arial"/>
              <a:buChar char="•"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sldNum" idx="12"/>
          </p:nvPr>
        </p:nvSpPr>
        <p:spPr>
          <a:xfrm>
            <a:off x="8480496" y="4800311"/>
            <a:ext cx="206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lvl="1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lvl="2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lvl="3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lvl="4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lvl="5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lvl="6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lvl="7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lvl="8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2"/>
          </p:nvPr>
        </p:nvSpPr>
        <p:spPr>
          <a:xfrm>
            <a:off x="457200" y="247650"/>
            <a:ext cx="39624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2pPr>
            <a:lvl3pPr marL="1371600" lvl="2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3pPr>
            <a:lvl4pPr marL="1828800" lvl="3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4pPr>
            <a:lvl5pPr marL="2286000" lvl="4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1/2 dark">
  <p:cSld name="Image 1/2 dark">
    <p:bg>
      <p:bgPr>
        <a:solidFill>
          <a:schemeClr val="accen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457202" y="514352"/>
            <a:ext cx="39624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itter"/>
              <a:buNone/>
              <a:defRPr>
                <a:solidFill>
                  <a:srgbClr val="FFFFFF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4724400" y="0"/>
            <a:ext cx="44196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ldNum" idx="12"/>
          </p:nvPr>
        </p:nvSpPr>
        <p:spPr>
          <a:xfrm>
            <a:off x="8480496" y="4800311"/>
            <a:ext cx="206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 b="0" i="0" u="none" strike="noStrike" cap="none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2"/>
          </p:nvPr>
        </p:nvSpPr>
        <p:spPr>
          <a:xfrm>
            <a:off x="457200" y="247650"/>
            <a:ext cx="39624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2pPr>
            <a:lvl3pPr marL="1371600" lvl="2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3pPr>
            <a:lvl4pPr marL="1828800" lvl="3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4pPr>
            <a:lvl5pPr marL="2286000" lvl="4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2/3">
  <p:cSld name="Image 2/3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457200" y="514348"/>
            <a:ext cx="2571900" cy="9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itter"/>
              <a:buNone/>
              <a:defRPr>
                <a:latin typeface="Bitter"/>
                <a:ea typeface="Bitter"/>
                <a:cs typeface="Bitter"/>
                <a:sym typeface="Bitter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3371850" y="0"/>
            <a:ext cx="57720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Arial"/>
              <a:buChar char="•"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Arial"/>
              <a:buChar char="•"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Arial"/>
              <a:buChar char="•"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Arial"/>
              <a:buChar char="•"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Arial"/>
              <a:buChar char="•"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sldNum" idx="12"/>
          </p:nvPr>
        </p:nvSpPr>
        <p:spPr>
          <a:xfrm>
            <a:off x="8480496" y="4800311"/>
            <a:ext cx="206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lvl="1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lvl="2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lvl="3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lvl="4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lvl="5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lvl="6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lvl="7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lvl="8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2"/>
          </p:nvPr>
        </p:nvSpPr>
        <p:spPr>
          <a:xfrm>
            <a:off x="457200" y="247650"/>
            <a:ext cx="25719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2pPr>
            <a:lvl3pPr marL="1371600" lvl="2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3pPr>
            <a:lvl4pPr marL="1828800" lvl="3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4pPr>
            <a:lvl5pPr marL="2286000" lvl="4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2/3 dark">
  <p:cSld name="Image 2/3 dark">
    <p:bg>
      <p:bgPr>
        <a:solidFill>
          <a:schemeClr val="accen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457200" y="514348"/>
            <a:ext cx="2571900" cy="9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itter"/>
              <a:buNone/>
              <a:defRPr>
                <a:solidFill>
                  <a:srgbClr val="FFFFFF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3371850" y="0"/>
            <a:ext cx="57720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sldNum" idx="12"/>
          </p:nvPr>
        </p:nvSpPr>
        <p:spPr>
          <a:xfrm>
            <a:off x="8480496" y="4800311"/>
            <a:ext cx="206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 b="0" i="0" u="none" strike="noStrike" cap="none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2"/>
          </p:nvPr>
        </p:nvSpPr>
        <p:spPr>
          <a:xfrm>
            <a:off x="457200" y="247650"/>
            <a:ext cx="25719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2pPr>
            <a:lvl3pPr marL="1371600" lvl="2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3pPr>
            <a:lvl4pPr marL="1828800" lvl="3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4pPr>
            <a:lvl5pPr marL="2286000" lvl="4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tx">
  <p:cSld name="TITLE_AND_BODY">
    <p:bg>
      <p:bgPr>
        <a:solidFill>
          <a:schemeClr val="accen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57200" y="2208036"/>
            <a:ext cx="8229600" cy="7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itter"/>
              <a:buNone/>
              <a:defRPr sz="3600">
                <a:solidFill>
                  <a:srgbClr val="FFFFFF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457200" y="1821847"/>
            <a:ext cx="82296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80496" y="4800311"/>
            <a:ext cx="206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 b="0" i="0" u="none" strike="noStrike" cap="none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7" name="Google Shape;17;p3"/>
          <p:cNvCxnSpPr/>
          <p:nvPr/>
        </p:nvCxnSpPr>
        <p:spPr>
          <a:xfrm>
            <a:off x="457200" y="2935462"/>
            <a:ext cx="82296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Wide">
  <p:cSld name="Image Wide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75438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itter"/>
              <a:buNone/>
              <a:defRPr b="0" i="0">
                <a:latin typeface="Bitter"/>
                <a:ea typeface="Bitter"/>
                <a:cs typeface="Bitter"/>
                <a:sym typeface="Bitter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1"/>
          </p:nvPr>
        </p:nvSpPr>
        <p:spPr>
          <a:xfrm>
            <a:off x="0" y="1276351"/>
            <a:ext cx="91440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Arial"/>
              <a:buChar char="•"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Arial"/>
              <a:buChar char="•"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Arial"/>
              <a:buChar char="•"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Arial"/>
              <a:buChar char="•"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Arial"/>
              <a:buChar char="•"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sldNum" idx="12"/>
          </p:nvPr>
        </p:nvSpPr>
        <p:spPr>
          <a:xfrm>
            <a:off x="8480496" y="4800311"/>
            <a:ext cx="206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lvl="1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lvl="2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lvl="3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lvl="4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lvl="5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lvl="6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lvl="7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lvl="8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2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2pPr>
            <a:lvl3pPr marL="1371600" lvl="2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3pPr>
            <a:lvl4pPr marL="1828800" lvl="3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4pPr>
            <a:lvl5pPr marL="2286000" lvl="4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Wide dark">
  <p:cSld name="Image Wide dark">
    <p:bg>
      <p:bgPr>
        <a:solidFill>
          <a:schemeClr val="accen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75438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itter"/>
              <a:buNone/>
              <a:defRPr>
                <a:solidFill>
                  <a:srgbClr val="FFFFFF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0" y="1276351"/>
            <a:ext cx="91440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sldNum" idx="12"/>
          </p:nvPr>
        </p:nvSpPr>
        <p:spPr>
          <a:xfrm>
            <a:off x="8480496" y="4800311"/>
            <a:ext cx="206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 b="0" i="0" u="none" strike="noStrike" cap="none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2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2pPr>
            <a:lvl3pPr marL="1371600" lvl="2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3pPr>
            <a:lvl4pPr marL="1828800" lvl="3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4pPr>
            <a:lvl5pPr marL="2286000" lvl="4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plit 2/3">
  <p:cSld name="1_Split 2/3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/>
          <p:nvPr/>
        </p:nvSpPr>
        <p:spPr>
          <a:xfrm>
            <a:off x="5791200" y="0"/>
            <a:ext cx="33528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25" tIns="34275" rIns="4572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457202" y="514352"/>
            <a:ext cx="49947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itter"/>
              <a:buNone/>
              <a:defRPr>
                <a:latin typeface="Bitter"/>
                <a:ea typeface="Bitter"/>
                <a:cs typeface="Bitter"/>
                <a:sym typeface="Bitter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sldNum" idx="12"/>
          </p:nvPr>
        </p:nvSpPr>
        <p:spPr>
          <a:xfrm>
            <a:off x="8480496" y="4800311"/>
            <a:ext cx="206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 b="0" i="0" u="none" strike="noStrike" cap="none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>
            <a:off x="457201" y="1276350"/>
            <a:ext cx="49947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Arial"/>
              <a:buChar char="•"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Arial"/>
              <a:buChar char="•"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Arial"/>
              <a:buChar char="•"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Arial"/>
              <a:buChar char="•"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Arial"/>
              <a:buChar char="•"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body" idx="2"/>
          </p:nvPr>
        </p:nvSpPr>
        <p:spPr>
          <a:xfrm>
            <a:off x="457199" y="247650"/>
            <a:ext cx="49947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2pPr>
            <a:lvl3pPr marL="1371600" lvl="2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3pPr>
            <a:lvl4pPr marL="1828800" lvl="3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4pPr>
            <a:lvl5pPr marL="2286000" lvl="4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plit 1/2">
  <p:cSld name="Split 1/2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/>
          <p:nvPr/>
        </p:nvSpPr>
        <p:spPr>
          <a:xfrm>
            <a:off x="4724400" y="0"/>
            <a:ext cx="4419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25" tIns="34275" rIns="4572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>
            <a:off x="457202" y="514352"/>
            <a:ext cx="39624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itter"/>
              <a:buNone/>
              <a:defRPr>
                <a:latin typeface="Bitter"/>
                <a:ea typeface="Bitter"/>
                <a:cs typeface="Bitter"/>
                <a:sym typeface="Bitter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sldNum" idx="12"/>
          </p:nvPr>
        </p:nvSpPr>
        <p:spPr>
          <a:xfrm>
            <a:off x="8480496" y="4800311"/>
            <a:ext cx="206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 b="0" i="0" u="none" strike="noStrike" cap="none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3" name="Google Shape;123;p24"/>
          <p:cNvSpPr txBox="1">
            <a:spLocks noGrp="1"/>
          </p:cNvSpPr>
          <p:nvPr>
            <p:ph type="body" idx="1"/>
          </p:nvPr>
        </p:nvSpPr>
        <p:spPr>
          <a:xfrm>
            <a:off x="457200" y="1276350"/>
            <a:ext cx="39624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Arial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Arial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Arial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Arial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Arial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body" idx="2"/>
          </p:nvPr>
        </p:nvSpPr>
        <p:spPr>
          <a:xfrm>
            <a:off x="457200" y="247650"/>
            <a:ext cx="39624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2pPr>
            <a:lvl3pPr marL="1371600" lvl="2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3pPr>
            <a:lvl4pPr marL="1828800" lvl="3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4pPr>
            <a:lvl5pPr marL="2286000" lvl="4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plit 1/3">
  <p:cSld name="Split 1/3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/>
          <p:nvPr/>
        </p:nvSpPr>
        <p:spPr>
          <a:xfrm>
            <a:off x="3352800" y="0"/>
            <a:ext cx="57912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25" tIns="34275" rIns="4572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5"/>
          <p:cNvSpPr txBox="1">
            <a:spLocks noGrp="1"/>
          </p:cNvSpPr>
          <p:nvPr>
            <p:ph type="sldNum" idx="12"/>
          </p:nvPr>
        </p:nvSpPr>
        <p:spPr>
          <a:xfrm>
            <a:off x="8480496" y="4800311"/>
            <a:ext cx="206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 b="0" i="0" u="none" strike="noStrike" cap="none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8" name="Google Shape;128;p25"/>
          <p:cNvSpPr txBox="1">
            <a:spLocks noGrp="1"/>
          </p:cNvSpPr>
          <p:nvPr>
            <p:ph type="body" idx="1"/>
          </p:nvPr>
        </p:nvSpPr>
        <p:spPr>
          <a:xfrm>
            <a:off x="3692323" y="514350"/>
            <a:ext cx="49947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Source Sans Pro"/>
              <a:buNone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Source Sans Pro"/>
              <a:buNone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Source Sans Pro"/>
              <a:buNone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Source Sans Pro"/>
              <a:buNone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Source Sans Pro"/>
              <a:buNone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25719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itter"/>
              <a:buNone/>
              <a:defRPr>
                <a:latin typeface="Bitter"/>
                <a:ea typeface="Bitter"/>
                <a:cs typeface="Bitter"/>
                <a:sym typeface="Bitter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2"/>
          </p:nvPr>
        </p:nvSpPr>
        <p:spPr>
          <a:xfrm>
            <a:off x="457200" y="247650"/>
            <a:ext cx="25719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2pPr>
            <a:lvl3pPr marL="1371600" lvl="2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3pPr>
            <a:lvl4pPr marL="1828800" lvl="3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4pPr>
            <a:lvl5pPr marL="2286000" lvl="4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 dark">
    <p:bg>
      <p:bgPr>
        <a:solidFill>
          <a:schemeClr val="accent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sldNum" idx="12"/>
          </p:nvPr>
        </p:nvSpPr>
        <p:spPr>
          <a:xfrm>
            <a:off x="8480496" y="4800311"/>
            <a:ext cx="206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 b="0" i="0" u="none" strike="noStrike" cap="none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plit 2/3">
  <p:cSld name="2_Split 2/3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5791200" y="0"/>
            <a:ext cx="33528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57202" y="514351"/>
            <a:ext cx="49947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itter"/>
              <a:buNone/>
              <a:defRPr sz="2800">
                <a:latin typeface="Bitter"/>
                <a:ea typeface="Bitter"/>
                <a:cs typeface="Bitter"/>
                <a:sym typeface="Bitter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ftr" idx="11"/>
          </p:nvPr>
        </p:nvSpPr>
        <p:spPr>
          <a:xfrm>
            <a:off x="3048000" y="4767263"/>
            <a:ext cx="240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80496" y="4800311"/>
            <a:ext cx="206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57200" y="1276350"/>
            <a:ext cx="49947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800"/>
              <a:buFont typeface="Source Sans Pro"/>
              <a:buNone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800"/>
              <a:buFont typeface="Source Sans Pro"/>
              <a:buNone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800"/>
              <a:buFont typeface="Source Sans Pro"/>
              <a:buNone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800"/>
              <a:buFont typeface="Source Sans Pro"/>
              <a:buNone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800"/>
              <a:buFont typeface="Source Sans Pro"/>
              <a:buNone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2"/>
          </p:nvPr>
        </p:nvSpPr>
        <p:spPr>
          <a:xfrm>
            <a:off x="457200" y="247650"/>
            <a:ext cx="49947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sz="1200" b="1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000"/>
              <a:buFont typeface="Avenir"/>
              <a:buNone/>
              <a:defRPr sz="1000"/>
            </a:lvl2pPr>
            <a:lvl3pPr marL="1371600" lvl="2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000"/>
              <a:buFont typeface="Avenir"/>
              <a:buNone/>
              <a:defRPr sz="1000"/>
            </a:lvl3pPr>
            <a:lvl4pPr marL="1828800" lvl="3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000"/>
              <a:buFont typeface="Avenir"/>
              <a:buNone/>
              <a:defRPr sz="1000"/>
            </a:lvl4pPr>
            <a:lvl5pPr marL="2286000" lvl="4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000"/>
              <a:buFont typeface="Avenir"/>
              <a:buNone/>
              <a:defRPr sz="1000"/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3"/>
          </p:nvPr>
        </p:nvSpPr>
        <p:spPr>
          <a:xfrm>
            <a:off x="6096001" y="514350"/>
            <a:ext cx="25908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venir"/>
              <a:buNone/>
              <a:defRPr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venir"/>
              <a:buNone/>
              <a:defRPr>
                <a:solidFill>
                  <a:schemeClr val="dk1"/>
                </a:solidFill>
              </a:defRPr>
            </a:lvl2pPr>
            <a:lvl3pPr marL="1371600" lvl="2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venir"/>
              <a:buNone/>
              <a:defRPr>
                <a:solidFill>
                  <a:schemeClr val="dk1"/>
                </a:solidFill>
              </a:defRPr>
            </a:lvl3pPr>
            <a:lvl4pPr marL="1828800" lvl="3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venir"/>
              <a:buNone/>
              <a:defRPr>
                <a:solidFill>
                  <a:schemeClr val="dk1"/>
                </a:solidFill>
              </a:defRPr>
            </a:lvl4pPr>
            <a:lvl5pPr marL="2286000" lvl="4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venir"/>
              <a:buNone/>
              <a:defRPr>
                <a:solidFill>
                  <a:schemeClr val="dk1"/>
                </a:solidFill>
              </a:defRPr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75438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itter"/>
              <a:buNone/>
              <a:defRPr>
                <a:latin typeface="Bitter"/>
                <a:ea typeface="Bitter"/>
                <a:cs typeface="Bitter"/>
                <a:sym typeface="Bitter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457200" y="1144190"/>
            <a:ext cx="3962400" cy="34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Arial"/>
              <a:buChar char="•"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Arial"/>
              <a:buChar char="•"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Arial"/>
              <a:buChar char="•"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Arial"/>
              <a:buChar char="•"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Arial"/>
              <a:buChar char="•"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80496" y="4800311"/>
            <a:ext cx="206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lvl="1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lvl="2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lvl="3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lvl="4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lvl="5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lvl="6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lvl="7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lvl="8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2pPr>
            <a:lvl3pPr marL="1371600" lvl="2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3pPr>
            <a:lvl4pPr marL="1828800" lvl="3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4pPr>
            <a:lvl5pPr marL="2286000" lvl="4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ntent Boxes">
  <p:cSld name="Four Content Boxe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75438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itter"/>
              <a:buNone/>
              <a:defRPr>
                <a:latin typeface="Bitter"/>
                <a:ea typeface="Bitter"/>
                <a:cs typeface="Bitter"/>
                <a:sym typeface="Bitter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457200" y="1856790"/>
            <a:ext cx="4114800" cy="1389900"/>
          </a:xfrm>
          <a:prstGeom prst="rect">
            <a:avLst/>
          </a:prstGeom>
          <a:solidFill>
            <a:srgbClr val="F2F2F2"/>
          </a:solidFill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71450" tIns="171450" rIns="171450" bIns="171450" anchor="t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Source Sans Pro"/>
              <a:buNone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Source Sans Pro"/>
              <a:buNone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Source Sans Pro"/>
              <a:buNone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Source Sans Pro"/>
              <a:buNone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Source Sans Pro"/>
              <a:buNone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80496" y="4800311"/>
            <a:ext cx="206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lvl="1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lvl="2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lvl="3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lvl="4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lvl="5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lvl="6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lvl="7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lvl="8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2pPr>
            <a:lvl3pPr marL="1371600" lvl="2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3pPr>
            <a:lvl4pPr marL="1828800" lvl="3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4pPr>
            <a:lvl5pPr marL="2286000" lvl="4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Idea">
  <p:cSld name="Big Idea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80496" y="4800311"/>
            <a:ext cx="206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lvl="1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lvl="2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lvl="3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lvl="4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lvl="5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lvl="6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lvl="7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lvl="8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247650"/>
            <a:ext cx="8229600" cy="4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Source Sans Pro"/>
              <a:buNone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Source Sans Pro"/>
              <a:buNone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Source Sans Pro"/>
              <a:buNone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Source Sans Pro"/>
              <a:buNone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Source Sans Pro"/>
              <a:buNone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Idea dark">
  <p:cSld name="Big Idea dark">
    <p:bg>
      <p:bgPr>
        <a:solidFill>
          <a:schemeClr val="accen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80496" y="4800311"/>
            <a:ext cx="206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 b="0" i="0" u="none" strike="noStrike" cap="none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457200" y="247650"/>
            <a:ext cx="8229600" cy="4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Source Sans Pro"/>
              <a:buNone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Source Sans Pro"/>
              <a:buNone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Source Sans Pro"/>
              <a:buNone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Source Sans Pro"/>
              <a:buNone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Source Sans Pro"/>
              <a:buNone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dark">
  <p:cSld name="Title and Content dark">
    <p:bg>
      <p:bgPr>
        <a:solidFill>
          <a:schemeClr val="accen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75438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itter"/>
              <a:buNone/>
              <a:defRPr>
                <a:solidFill>
                  <a:srgbClr val="FFFFFF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457200" y="1276351"/>
            <a:ext cx="75438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480496" y="4800311"/>
            <a:ext cx="206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 b="0" i="0" u="none" strike="noStrike" cap="none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2pPr>
            <a:lvl3pPr marL="1371600" lvl="2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3pPr>
            <a:lvl4pPr marL="1828800" lvl="3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4pPr>
            <a:lvl5pPr marL="2286000" lvl="4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75438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itter"/>
              <a:buNone/>
              <a:defRPr>
                <a:latin typeface="Bitter"/>
                <a:ea typeface="Bitter"/>
                <a:cs typeface="Bitter"/>
                <a:sym typeface="Bitter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80496" y="4800311"/>
            <a:ext cx="206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lvl="1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lvl="2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lvl="3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lvl="4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lvl="5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lvl="6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lvl="7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lvl="8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457200" y="1144191"/>
            <a:ext cx="3962400" cy="3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Arial"/>
              <a:buChar char="•"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Arial"/>
              <a:buChar char="•"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Arial"/>
              <a:buChar char="•"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Arial"/>
              <a:buChar char="•"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Arial"/>
              <a:buChar char="•"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2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2pPr>
            <a:lvl3pPr marL="1371600" lvl="2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3pPr>
            <a:lvl4pPr marL="1828800" lvl="3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4pPr>
            <a:lvl5pPr marL="2286000" lvl="4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480496" y="4800311"/>
            <a:ext cx="206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47650"/>
            <a:ext cx="8229600" cy="4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2800"/>
              <a:buFont typeface="Avenir"/>
              <a:buNone/>
              <a:defRPr sz="2800" b="0" i="0" u="none" strike="noStrike" cap="none">
                <a:solidFill>
                  <a:srgbClr val="454454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2800"/>
              <a:buFont typeface="Avenir"/>
              <a:buNone/>
              <a:defRPr sz="2800" b="0" i="0" u="none" strike="noStrike" cap="none">
                <a:solidFill>
                  <a:srgbClr val="454454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2800"/>
              <a:buFont typeface="Avenir"/>
              <a:buNone/>
              <a:defRPr sz="2800" b="0" i="0" u="none" strike="noStrike" cap="none">
                <a:solidFill>
                  <a:srgbClr val="454454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2800"/>
              <a:buFont typeface="Avenir"/>
              <a:buNone/>
              <a:defRPr sz="2800" b="0" i="0" u="none" strike="noStrike" cap="none">
                <a:solidFill>
                  <a:srgbClr val="454454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2800"/>
              <a:buFont typeface="Avenir"/>
              <a:buNone/>
              <a:defRPr sz="2800" b="0" i="0" u="none" strike="noStrike" cap="none">
                <a:solidFill>
                  <a:srgbClr val="454454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4064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2800"/>
              <a:buFont typeface="Avenir"/>
              <a:buChar char="•"/>
              <a:defRPr sz="2800" b="0" i="0" u="none" strike="noStrike" cap="none">
                <a:solidFill>
                  <a:srgbClr val="454454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4064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2800"/>
              <a:buFont typeface="Avenir"/>
              <a:buChar char="•"/>
              <a:defRPr sz="2800" b="0" i="0" u="none" strike="noStrike" cap="none">
                <a:solidFill>
                  <a:srgbClr val="454454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4064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2800"/>
              <a:buFont typeface="Avenir"/>
              <a:buChar char="•"/>
              <a:defRPr sz="2800" b="0" i="0" u="none" strike="noStrike" cap="none">
                <a:solidFill>
                  <a:srgbClr val="454454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4064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2800"/>
              <a:buFont typeface="Avenir"/>
              <a:buChar char="•"/>
              <a:defRPr sz="2800" b="0" i="0" u="none" strike="noStrike" cap="none">
                <a:solidFill>
                  <a:srgbClr val="454454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venir"/>
              <a:buNone/>
              <a:defRPr sz="2800" b="0" i="0" u="none" strike="noStrike" cap="non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venir"/>
              <a:buNone/>
              <a:defRPr sz="2800" b="0" i="0" u="none" strike="noStrike" cap="non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venir"/>
              <a:buNone/>
              <a:defRPr sz="2800" b="0" i="0" u="none" strike="noStrike" cap="non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venir"/>
              <a:buNone/>
              <a:defRPr sz="2800" b="0" i="0" u="none" strike="noStrike" cap="non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venir"/>
              <a:buNone/>
              <a:defRPr sz="2800" b="0" i="0" u="none" strike="noStrike" cap="non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venir"/>
              <a:buNone/>
              <a:defRPr sz="2800" b="0" i="0" u="none" strike="noStrike" cap="non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venir"/>
              <a:buNone/>
              <a:defRPr sz="2800" b="0" i="0" u="none" strike="noStrike" cap="non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venir"/>
              <a:buNone/>
              <a:defRPr sz="2800" b="0" i="0" u="none" strike="noStrike" cap="non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venir"/>
              <a:buNone/>
              <a:defRPr sz="2800" b="0" i="0" u="none" strike="noStrike" cap="non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department-of-veterans-affairs/va.gov-team/blob/master/platform/design/va-product-journey-maps/Veteran%20Journey%20Map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hyperlink" Target="https://github.com/department-of-veterans-affairs/va.gov-team/blob/master/products/facilities/regional-offices/research/2022-8-veteran-facing/recruitment_tracker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7313" y="4520967"/>
            <a:ext cx="1919475" cy="427383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7"/>
          <p:cNvSpPr txBox="1">
            <a:spLocks noGrp="1"/>
          </p:cNvSpPr>
          <p:nvPr>
            <p:ph type="title"/>
          </p:nvPr>
        </p:nvSpPr>
        <p:spPr>
          <a:xfrm>
            <a:off x="457194" y="1454753"/>
            <a:ext cx="8310000" cy="974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itter"/>
              <a:buNone/>
            </a:pPr>
            <a:r>
              <a:rPr lang="en-US" sz="4000" b="1" dirty="0">
                <a:solidFill>
                  <a:srgbClr val="FFFFFF"/>
                </a:solidFill>
              </a:rPr>
              <a:t>Veterans Experiences </a:t>
            </a:r>
            <a:br>
              <a:rPr lang="en-US" sz="4000" b="1" dirty="0">
                <a:solidFill>
                  <a:srgbClr val="FFFFFF"/>
                </a:solidFill>
              </a:rPr>
            </a:br>
            <a:r>
              <a:rPr lang="en-US" sz="4000" b="1" dirty="0">
                <a:solidFill>
                  <a:srgbClr val="FFFFFF"/>
                </a:solidFill>
              </a:rPr>
              <a:t>at VA Benefit Offices</a:t>
            </a:r>
          </a:p>
        </p:txBody>
      </p:sp>
      <p:sp>
        <p:nvSpPr>
          <p:cNvPr id="139" name="Google Shape;139;p27"/>
          <p:cNvSpPr txBox="1">
            <a:spLocks noGrp="1"/>
          </p:cNvSpPr>
          <p:nvPr>
            <p:ph type="title"/>
          </p:nvPr>
        </p:nvSpPr>
        <p:spPr>
          <a:xfrm>
            <a:off x="457194" y="2845428"/>
            <a:ext cx="83100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itter"/>
              <a:buNone/>
            </a:pPr>
            <a:r>
              <a:rPr lang="en" sz="24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"/>
              </a:rPr>
              <a:t>Research Findings</a:t>
            </a:r>
            <a:endParaRPr sz="24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7312" y="4461098"/>
            <a:ext cx="1919475" cy="487261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4"/>
          <p:cNvSpPr txBox="1">
            <a:spLocks noGrp="1"/>
          </p:cNvSpPr>
          <p:nvPr>
            <p:ph type="title"/>
          </p:nvPr>
        </p:nvSpPr>
        <p:spPr>
          <a:xfrm>
            <a:off x="457201" y="228600"/>
            <a:ext cx="88569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Finding #3: Veterans expect Regional Benefit Offices to be “one-stop shops” for services</a:t>
            </a:r>
            <a:endParaRPr sz="1600"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itter"/>
              <a:buNone/>
            </a:pPr>
            <a:endParaRPr sz="1800" b="1" dirty="0"/>
          </a:p>
        </p:txBody>
      </p:sp>
      <p:sp>
        <p:nvSpPr>
          <p:cNvPr id="253" name="Google Shape;253;p34"/>
          <p:cNvSpPr txBox="1"/>
          <p:nvPr/>
        </p:nvSpPr>
        <p:spPr>
          <a:xfrm>
            <a:off x="457200" y="636000"/>
            <a:ext cx="8229600" cy="4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8575" rIns="68575" bIns="685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 Light"/>
              <a:buChar char="●"/>
            </a:pPr>
            <a:r>
              <a:rPr lang="e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Veterans used the website or Google prior to visiting a location to get a baseline understanding of offerings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 Light"/>
              <a:buChar char="●"/>
            </a:pPr>
            <a:endParaRPr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 Light"/>
              <a:buChar char="●"/>
            </a:pPr>
            <a:r>
              <a:rPr lang="e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Veterans have a high level of trust in staff at the Regional Benefits Office and most expressed satisfaction with their experience in-person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 Light"/>
              <a:buChar char="●"/>
            </a:pPr>
            <a:endParaRPr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 Light"/>
              <a:buChar char="●"/>
            </a:pPr>
            <a:r>
              <a:rPr lang="e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Veterans understood what they could expect at a Regional Benefits Office, but were less familiar with other types of locations</a:t>
            </a:r>
            <a:endParaRPr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13716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 Light"/>
              <a:buChar char="○"/>
            </a:pPr>
            <a:r>
              <a:rPr lang="e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"/>
              </a:rPr>
              <a:t>Note</a:t>
            </a:r>
            <a:r>
              <a:rPr lang="e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: 83% of Veterans sampled had never visited another office</a:t>
            </a:r>
          </a:p>
          <a:p>
            <a:pPr marL="105410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endParaRPr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 Light"/>
              <a:buChar char="●"/>
            </a:pPr>
            <a:r>
              <a:rPr lang="e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9 / 12 Veterans visited a Regional Benefits Office and had no problems getting information on  the services they needed while there</a:t>
            </a:r>
            <a:endParaRPr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i="1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i="1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7312" y="4461098"/>
            <a:ext cx="1919475" cy="487261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4"/>
          <p:cNvSpPr txBox="1">
            <a:spLocks noGrp="1"/>
          </p:cNvSpPr>
          <p:nvPr>
            <p:ph type="title"/>
          </p:nvPr>
        </p:nvSpPr>
        <p:spPr>
          <a:xfrm>
            <a:off x="457201" y="228600"/>
            <a:ext cx="88569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Finding #3: Veterans expect Regional Benefit Offices to be “one-stop shops” for services</a:t>
            </a:r>
            <a:endParaRPr sz="1600"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itter"/>
              <a:buNone/>
            </a:pPr>
            <a:endParaRPr sz="1800" b="1" dirty="0"/>
          </a:p>
        </p:txBody>
      </p:sp>
      <p:sp>
        <p:nvSpPr>
          <p:cNvPr id="253" name="Google Shape;253;p34"/>
          <p:cNvSpPr txBox="1"/>
          <p:nvPr/>
        </p:nvSpPr>
        <p:spPr>
          <a:xfrm>
            <a:off x="457200" y="636000"/>
            <a:ext cx="8229600" cy="4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8575" rIns="68575" bIns="685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“I think what gives them a 5-star rating is that they are a one stop shop. They can help you with everything that you may need assistance with” -p1</a:t>
            </a:r>
            <a:endParaRPr sz="18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“There is one [satellite benefits office] that is closer to my house, but I prefer to go to the one I went to initially because I have always had success there.”-p1</a:t>
            </a:r>
            <a:endParaRPr sz="18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“The thing about going to the regional office is that is where all the information is available.” -p9</a:t>
            </a:r>
            <a:endParaRPr sz="18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i="1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i="1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i="1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583967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7312" y="4461098"/>
            <a:ext cx="1919475" cy="487261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5"/>
          <p:cNvSpPr txBox="1">
            <a:spLocks noGrp="1"/>
          </p:cNvSpPr>
          <p:nvPr>
            <p:ph type="title"/>
          </p:nvPr>
        </p:nvSpPr>
        <p:spPr>
          <a:xfrm>
            <a:off x="457201" y="228600"/>
            <a:ext cx="88569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Finding #4: Veterans aren’t sure of what tasks they can complete at the various VA offices</a:t>
            </a:r>
            <a:endParaRPr sz="1600"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itter"/>
              <a:buNone/>
            </a:pPr>
            <a:endParaRPr sz="1800" b="1" dirty="0"/>
          </a:p>
        </p:txBody>
      </p:sp>
      <p:sp>
        <p:nvSpPr>
          <p:cNvPr id="260" name="Google Shape;260;p35"/>
          <p:cNvSpPr txBox="1"/>
          <p:nvPr/>
        </p:nvSpPr>
        <p:spPr>
          <a:xfrm>
            <a:off x="457200" y="802200"/>
            <a:ext cx="8229600" cy="4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8575" rIns="68575" bIns="685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ource Sans Pro Light"/>
              <a:buChar char="●"/>
            </a:pPr>
            <a:r>
              <a:rPr lang="e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The differences between offices and what Veterans can accomplish at each isn’t obvious</a:t>
            </a:r>
            <a:endParaRPr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13716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ource Sans Pro Light"/>
              <a:buChar char="○"/>
            </a:pPr>
            <a:r>
              <a:rPr lang="e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When in doubt, Veterans default to the Regional or Satellite Benefit Offices</a:t>
            </a:r>
            <a:br>
              <a:rPr lang="e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</a:br>
            <a:endParaRPr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ource Sans Pro Light"/>
              <a:buChar char="●"/>
            </a:pPr>
            <a:r>
              <a:rPr lang="e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Veterans were most confident about what they could accomplish at Regional Benefit Offices</a:t>
            </a:r>
            <a:endParaRPr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“I would think that the information is pushed from Regional to Satellite and that they would recommend other offices if they thought it would benefit you more” -p1</a:t>
            </a:r>
            <a:endParaRPr sz="16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6"/>
          <p:cNvSpPr txBox="1">
            <a:spLocks noGrp="1"/>
          </p:cNvSpPr>
          <p:nvPr>
            <p:ph type="title"/>
          </p:nvPr>
        </p:nvSpPr>
        <p:spPr>
          <a:xfrm>
            <a:off x="457200" y="195750"/>
            <a:ext cx="7543800" cy="6297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Additional Insights</a:t>
            </a:r>
            <a:endParaRPr dirty="0"/>
          </a:p>
        </p:txBody>
      </p:sp>
      <p:sp>
        <p:nvSpPr>
          <p:cNvPr id="266" name="Google Shape;266;p36"/>
          <p:cNvSpPr txBox="1">
            <a:spLocks noGrp="1"/>
          </p:cNvSpPr>
          <p:nvPr>
            <p:ph type="body" idx="1"/>
          </p:nvPr>
        </p:nvSpPr>
        <p:spPr>
          <a:xfrm>
            <a:off x="457200" y="980914"/>
            <a:ext cx="8348100" cy="34887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Source Sans Pro Light"/>
              <a:buChar char="●"/>
            </a:pPr>
            <a:r>
              <a:rPr lang="en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Many Veterans cited frustration with phone assistance and ranked it as their third preference out of receiving assistance via web, in-person, or over the phone</a:t>
            </a: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Source Sans Pro Light"/>
              <a:buChar char="●"/>
            </a:pPr>
            <a:endParaRPr lang="en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Source Sans Pro Light"/>
              <a:buChar char="●"/>
            </a:pPr>
            <a:r>
              <a:rPr lang="en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Phone trees and directories posed a level of frustration for Veterans, therefore they would rather show up in-person to ask questions about their specific needs</a:t>
            </a: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Source Sans Pro Light"/>
              <a:buChar char="●"/>
            </a:pPr>
            <a:endParaRPr lang="en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Source Sans Pro Light"/>
              <a:buChar char="●"/>
            </a:pPr>
            <a:r>
              <a:rPr lang="en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Phone assistance often left the Veterans without the answers they need to complete their task</a:t>
            </a:r>
            <a:endParaRPr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Google Shape;271;p37">
            <a:extLst>
              <a:ext uri="{FF2B5EF4-FFF2-40B4-BE49-F238E27FC236}">
                <a16:creationId xmlns:a16="http://schemas.microsoft.com/office/drawing/2014/main" id="{1D5C7827-5970-BEB1-080A-F3D9617081D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7312" y="4461098"/>
            <a:ext cx="1919475" cy="487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6"/>
          <p:cNvSpPr txBox="1">
            <a:spLocks noGrp="1"/>
          </p:cNvSpPr>
          <p:nvPr>
            <p:ph type="title"/>
          </p:nvPr>
        </p:nvSpPr>
        <p:spPr>
          <a:xfrm>
            <a:off x="457200" y="195750"/>
            <a:ext cx="7543800" cy="6297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Additional Insights</a:t>
            </a:r>
            <a:endParaRPr dirty="0"/>
          </a:p>
        </p:txBody>
      </p:sp>
      <p:sp>
        <p:nvSpPr>
          <p:cNvPr id="266" name="Google Shape;266;p36"/>
          <p:cNvSpPr txBox="1">
            <a:spLocks noGrp="1"/>
          </p:cNvSpPr>
          <p:nvPr>
            <p:ph type="body" idx="1"/>
          </p:nvPr>
        </p:nvSpPr>
        <p:spPr>
          <a:xfrm>
            <a:off x="457200" y="980914"/>
            <a:ext cx="8348100" cy="34887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“I did check the website, and I did try calling and I was on hold forever. I think after 30 minutes of being on hold I gave up.” -p.13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i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“I haven’t always had good experiences with talking to people on the phone with giving out incorrect information. I just don’t trust that over reading or talking face to face.”-p.14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i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“When I called to get clarification, I got no answer. You still find yourself trying to get there in person so you can get clarification.”- p.17</a:t>
            </a:r>
            <a:endParaRPr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Google Shape;271;p37">
            <a:extLst>
              <a:ext uri="{FF2B5EF4-FFF2-40B4-BE49-F238E27FC236}">
                <a16:creationId xmlns:a16="http://schemas.microsoft.com/office/drawing/2014/main" id="{33B2BA96-1D5E-CDB9-203F-6D4061B6951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7312" y="4461098"/>
            <a:ext cx="1919475" cy="4872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9274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6"/>
          <p:cNvSpPr txBox="1">
            <a:spLocks noGrp="1"/>
          </p:cNvSpPr>
          <p:nvPr>
            <p:ph type="title"/>
          </p:nvPr>
        </p:nvSpPr>
        <p:spPr>
          <a:xfrm>
            <a:off x="457200" y="195750"/>
            <a:ext cx="7543800" cy="6297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Additional Insights</a:t>
            </a:r>
            <a:endParaRPr dirty="0"/>
          </a:p>
        </p:txBody>
      </p:sp>
      <p:sp>
        <p:nvSpPr>
          <p:cNvPr id="266" name="Google Shape;266;p36"/>
          <p:cNvSpPr txBox="1">
            <a:spLocks noGrp="1"/>
          </p:cNvSpPr>
          <p:nvPr>
            <p:ph type="body" idx="1"/>
          </p:nvPr>
        </p:nvSpPr>
        <p:spPr>
          <a:xfrm>
            <a:off x="457200" y="980914"/>
            <a:ext cx="8348100" cy="34887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13335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US" sz="18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Benefit tasks Veterans sought to complete:</a:t>
            </a:r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Source Sans Pro Light"/>
              <a:buChar char="●"/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Increasing disability rating 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Font typeface="Source Sans Pro Light"/>
              <a:buChar char="●"/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This was the most common in our sample with 9 / 12 participants</a:t>
            </a: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Source Sans Pro Light"/>
              <a:buChar char="●"/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Seeking VA license plate</a:t>
            </a: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Source Sans Pro Light"/>
              <a:buChar char="●"/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Seeking guidance with education needs</a:t>
            </a: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Source Sans Pro Light"/>
              <a:buChar char="●"/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Seeking help getting name change in database</a:t>
            </a: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Source Sans Pro Light"/>
              <a:buChar char="●"/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Securing a home loan</a:t>
            </a: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Source Sans Pro Light"/>
              <a:buChar char="●"/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Seeking education funding</a:t>
            </a: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Source Sans Pro Light"/>
              <a:buChar char="●"/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Job placement services</a:t>
            </a: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Source Sans Pro Light"/>
              <a:buChar char="●"/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 Forms assistance</a:t>
            </a: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Source Sans Pro Light"/>
              <a:buChar char="●"/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Determining access to mental healthcare benefits</a:t>
            </a:r>
            <a:endParaRPr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Google Shape;271;p37">
            <a:extLst>
              <a:ext uri="{FF2B5EF4-FFF2-40B4-BE49-F238E27FC236}">
                <a16:creationId xmlns:a16="http://schemas.microsoft.com/office/drawing/2014/main" id="{1D5C7827-5970-BEB1-080A-F3D9617081D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7312" y="4461098"/>
            <a:ext cx="1919475" cy="4872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1062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7312" y="4461098"/>
            <a:ext cx="1919475" cy="487261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7"/>
          <p:cNvSpPr txBox="1">
            <a:spLocks noGrp="1"/>
          </p:cNvSpPr>
          <p:nvPr>
            <p:ph type="title"/>
          </p:nvPr>
        </p:nvSpPr>
        <p:spPr>
          <a:xfrm>
            <a:off x="457194" y="228600"/>
            <a:ext cx="75438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itter"/>
              <a:buNone/>
            </a:pPr>
            <a:r>
              <a:rPr lang="en" sz="2400" b="1"/>
              <a:t>Recommendations</a:t>
            </a:r>
            <a:endParaRPr sz="2400" b="1"/>
          </a:p>
        </p:txBody>
      </p:sp>
      <p:sp>
        <p:nvSpPr>
          <p:cNvPr id="273" name="Google Shape;273;p37"/>
          <p:cNvSpPr txBox="1"/>
          <p:nvPr/>
        </p:nvSpPr>
        <p:spPr>
          <a:xfrm>
            <a:off x="457200" y="622750"/>
            <a:ext cx="8229600" cy="4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8575" rIns="68575" bIns="68575" anchor="t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ource Sans Pro Light"/>
              <a:buAutoNum type="arabicPeriod"/>
            </a:pPr>
            <a:r>
              <a:rPr lang="e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Create VBA Regional Office pages to follow existing facilities patterns</a:t>
            </a:r>
            <a:endParaRPr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ource Sans Pro Light"/>
              <a:buAutoNum type="alphaLcPeriod"/>
            </a:pPr>
            <a:r>
              <a:rPr lang="e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Most Veterans got preliminary information from VA website or Google</a:t>
            </a:r>
            <a:endParaRPr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ource Sans Pro Light"/>
              <a:buAutoNum type="alphaLcPeriod"/>
            </a:pPr>
            <a:r>
              <a:rPr lang="e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Veterans were comfortable looking up information on facility pages</a:t>
            </a:r>
          </a:p>
          <a:p>
            <a:pPr marL="59055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</a:pPr>
            <a:endParaRPr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ource Sans Pro Light"/>
              <a:buAutoNum type="arabicPeriod"/>
            </a:pPr>
            <a:r>
              <a:rPr lang="e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Implement clearer content when the steps to complete a task are complex or multi-step</a:t>
            </a:r>
            <a:endParaRPr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ource Sans Pro Light"/>
              <a:buAutoNum type="alphaLcPeriod"/>
            </a:pPr>
            <a:r>
              <a:rPr lang="e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Veterans consistently cited a desire to speak someone if they felt their situation was complex</a:t>
            </a:r>
            <a:endParaRPr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ource Sans Pro Light"/>
              <a:buAutoNum type="alphaLcPeriod"/>
            </a:pPr>
            <a:r>
              <a:rPr lang="e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Clearer content about what the requirements are for each benefit could save time and frustration for Veterans</a:t>
            </a:r>
            <a:endParaRPr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1371600" lvl="2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ource Sans Pro Light"/>
              <a:buAutoNum type="romanLcPeriod"/>
            </a:pPr>
            <a:r>
              <a:rPr lang="e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Share insights with Content Team and Benefits Team</a:t>
            </a:r>
          </a:p>
          <a:p>
            <a:pPr marL="1371600" lvl="2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ource Sans Pro Light"/>
              <a:buAutoNum type="romanLcPeriod"/>
            </a:pPr>
            <a:endParaRPr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ource Sans Pro Light"/>
              <a:buAutoNum type="arabicPeriod"/>
            </a:pPr>
            <a:r>
              <a:rPr lang="e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Follow up with research into the types of services available at each facility</a:t>
            </a:r>
            <a:endParaRPr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ource Sans Pro Light"/>
              <a:buAutoNum type="alphaLcPeriod"/>
            </a:pPr>
            <a:r>
              <a:rPr lang="e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Make further distinctions about what services are available at what facility type</a:t>
            </a:r>
            <a:endParaRPr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8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7543800" cy="6297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Further Research </a:t>
            </a:r>
            <a:endParaRPr dirty="0"/>
          </a:p>
        </p:txBody>
      </p:sp>
      <p:sp>
        <p:nvSpPr>
          <p:cNvPr id="279" name="Google Shape;279;p38"/>
          <p:cNvSpPr txBox="1">
            <a:spLocks noGrp="1"/>
          </p:cNvSpPr>
          <p:nvPr>
            <p:ph type="body" idx="1"/>
          </p:nvPr>
        </p:nvSpPr>
        <p:spPr>
          <a:xfrm>
            <a:off x="457199" y="1144200"/>
            <a:ext cx="8033657" cy="34887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Source Sans Pro Light"/>
              <a:buChar char="•"/>
            </a:pPr>
            <a:r>
              <a:rPr lang="en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Deep dive into what Veterans are visiting facilities for</a:t>
            </a:r>
            <a:endParaRPr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Source Sans Pro Light"/>
              <a:buChar char="•"/>
            </a:pPr>
            <a:r>
              <a:rPr lang="en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What do Veterans need to accomplish most often?</a:t>
            </a:r>
            <a:endParaRPr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Source Sans Pro Light"/>
              <a:buChar char="•"/>
            </a:pPr>
            <a:r>
              <a:rPr lang="en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What questions are they answering?</a:t>
            </a:r>
            <a:endParaRPr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Source Sans Pro Light"/>
              <a:buChar char="•"/>
            </a:pPr>
            <a:r>
              <a:rPr lang="en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Do their websites have the appropriate information for frequently asked questions?</a:t>
            </a:r>
            <a:endParaRPr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Source Sans Pro Light"/>
              <a:buChar char="•"/>
            </a:pPr>
            <a:r>
              <a:rPr lang="en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What is the Veteran experience at each facility type?</a:t>
            </a: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Source Sans Pro Light"/>
              <a:buChar char="•"/>
            </a:pPr>
            <a:endParaRPr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Source Sans Pro Light"/>
              <a:buChar char="•"/>
            </a:pPr>
            <a:r>
              <a:rPr lang="en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Additional research on how and when Veterans use their peer network for support</a:t>
            </a: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Source Sans Pro Light"/>
              <a:buChar char="•"/>
            </a:pPr>
            <a:endParaRPr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Source Sans Pro Light"/>
              <a:buChar char="•"/>
            </a:pPr>
            <a:r>
              <a:rPr lang="en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Forms usability and accessibility discovery</a:t>
            </a: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Source Sans Pro Light"/>
              <a:buChar char="•"/>
            </a:pPr>
            <a:endParaRPr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Source Sans Pro Light"/>
              <a:buChar char="•"/>
            </a:pPr>
            <a:r>
              <a:rPr lang="en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Content audit on accuracy and completeness of benefits processes listed on VA website</a:t>
            </a:r>
            <a:endParaRPr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</p:txBody>
      </p:sp>
      <p:pic>
        <p:nvPicPr>
          <p:cNvPr id="2" name="Google Shape;271;p37">
            <a:extLst>
              <a:ext uri="{FF2B5EF4-FFF2-40B4-BE49-F238E27FC236}">
                <a16:creationId xmlns:a16="http://schemas.microsoft.com/office/drawing/2014/main" id="{6CCAF701-6438-F713-CC54-3F9A2D61C91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7312" y="4461098"/>
            <a:ext cx="1919475" cy="487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Google Shape;144;p28"/>
          <p:cNvCxnSpPr/>
          <p:nvPr/>
        </p:nvCxnSpPr>
        <p:spPr>
          <a:xfrm>
            <a:off x="6811137" y="3049795"/>
            <a:ext cx="1181700" cy="0"/>
          </a:xfrm>
          <a:prstGeom prst="straightConnector1">
            <a:avLst/>
          </a:prstGeom>
          <a:noFill/>
          <a:ln w="15240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" name="Google Shape;145;p28"/>
          <p:cNvCxnSpPr/>
          <p:nvPr/>
        </p:nvCxnSpPr>
        <p:spPr>
          <a:xfrm>
            <a:off x="647316" y="3051698"/>
            <a:ext cx="3206400" cy="0"/>
          </a:xfrm>
          <a:prstGeom prst="straightConnector1">
            <a:avLst/>
          </a:prstGeom>
          <a:noFill/>
          <a:ln w="15240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6" name="Google Shape;146;p28"/>
          <p:cNvSpPr/>
          <p:nvPr/>
        </p:nvSpPr>
        <p:spPr>
          <a:xfrm>
            <a:off x="457200" y="2894950"/>
            <a:ext cx="611400" cy="313500"/>
          </a:xfrm>
          <a:prstGeom prst="roundRect">
            <a:avLst>
              <a:gd name="adj" fmla="val 16667"/>
            </a:avLst>
          </a:prstGeom>
          <a:solidFill>
            <a:srgbClr val="0071BC"/>
          </a:solidFill>
          <a:ln w="19050" cap="flat" cmpd="sng">
            <a:solidFill>
              <a:srgbClr val="112E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SemiBold"/>
              </a:rPr>
              <a:t>Joining</a:t>
            </a:r>
            <a:endParaRPr sz="80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SemiBold"/>
            </a:endParaRPr>
          </a:p>
        </p:txBody>
      </p:sp>
      <p:sp>
        <p:nvSpPr>
          <p:cNvPr id="147" name="Google Shape;147;p28"/>
          <p:cNvSpPr/>
          <p:nvPr/>
        </p:nvSpPr>
        <p:spPr>
          <a:xfrm>
            <a:off x="3133416" y="2894948"/>
            <a:ext cx="611400" cy="313500"/>
          </a:xfrm>
          <a:prstGeom prst="roundRect">
            <a:avLst>
              <a:gd name="adj" fmla="val 16667"/>
            </a:avLst>
          </a:prstGeom>
          <a:solidFill>
            <a:srgbClr val="00A6D2"/>
          </a:solidFill>
          <a:ln w="19050" cap="flat" cmpd="sng">
            <a:solidFill>
              <a:srgbClr val="046B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SemiBold"/>
              </a:rPr>
              <a:t>Starting up</a:t>
            </a:r>
            <a:endParaRPr sz="80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SemiBold"/>
            </a:endParaRPr>
          </a:p>
        </p:txBody>
      </p:sp>
      <p:sp>
        <p:nvSpPr>
          <p:cNvPr id="148" name="Google Shape;148;p28"/>
          <p:cNvSpPr/>
          <p:nvPr/>
        </p:nvSpPr>
        <p:spPr>
          <a:xfrm>
            <a:off x="6534906" y="2894950"/>
            <a:ext cx="611400" cy="313500"/>
          </a:xfrm>
          <a:prstGeom prst="roundRect">
            <a:avLst>
              <a:gd name="adj" fmla="val 16667"/>
            </a:avLst>
          </a:prstGeom>
          <a:solidFill>
            <a:srgbClr val="E1F3F8"/>
          </a:solidFill>
          <a:ln w="19050" cap="flat" cmpd="sng">
            <a:solidFill>
              <a:srgbClr val="112E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12E5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SemiBold"/>
              </a:rPr>
              <a:t>Retiring</a:t>
            </a:r>
            <a:endParaRPr sz="800">
              <a:solidFill>
                <a:srgbClr val="112E5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SemiBold"/>
            </a:endParaRPr>
          </a:p>
        </p:txBody>
      </p:sp>
      <p:sp>
        <p:nvSpPr>
          <p:cNvPr id="149" name="Google Shape;149;p28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518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itter"/>
              <a:buNone/>
            </a:pPr>
            <a:r>
              <a:rPr lang="en" sz="2400" b="1" dirty="0">
                <a:latin typeface="Bitter" panose="000005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How this research maps to the Veteran journey </a:t>
            </a:r>
            <a:endParaRPr sz="2400" b="1" dirty="0">
              <a:latin typeface="Bitter" panose="00000500000000000000" pitchFamily="50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0" name="Google Shape;150;p28"/>
          <p:cNvSpPr/>
          <p:nvPr/>
        </p:nvSpPr>
        <p:spPr>
          <a:xfrm>
            <a:off x="1349272" y="2894950"/>
            <a:ext cx="611400" cy="313500"/>
          </a:xfrm>
          <a:prstGeom prst="roundRect">
            <a:avLst>
              <a:gd name="adj" fmla="val 16667"/>
            </a:avLst>
          </a:prstGeom>
          <a:solidFill>
            <a:srgbClr val="0071BC"/>
          </a:solidFill>
          <a:ln w="19050" cap="flat" cmpd="sng">
            <a:solidFill>
              <a:srgbClr val="112E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SemiBold"/>
              </a:rPr>
              <a:t>Serving</a:t>
            </a:r>
            <a:endParaRPr sz="80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SemiBold"/>
            </a:endParaRPr>
          </a:p>
        </p:txBody>
      </p:sp>
      <p:sp>
        <p:nvSpPr>
          <p:cNvPr id="151" name="Google Shape;151;p28"/>
          <p:cNvSpPr/>
          <p:nvPr/>
        </p:nvSpPr>
        <p:spPr>
          <a:xfrm>
            <a:off x="2084544" y="2894950"/>
            <a:ext cx="611400" cy="313500"/>
          </a:xfrm>
          <a:prstGeom prst="roundRect">
            <a:avLst>
              <a:gd name="adj" fmla="val 16667"/>
            </a:avLst>
          </a:prstGeom>
          <a:solidFill>
            <a:srgbClr val="0071BC"/>
          </a:solidFill>
          <a:ln w="19050" cap="flat" cmpd="sng">
            <a:solidFill>
              <a:srgbClr val="112E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SemiBold"/>
              </a:rPr>
              <a:t>Getting out</a:t>
            </a:r>
            <a:endParaRPr sz="80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SemiBold"/>
            </a:endParaRPr>
          </a:p>
        </p:txBody>
      </p:sp>
      <p:sp>
        <p:nvSpPr>
          <p:cNvPr id="152" name="Google Shape;152;p28"/>
          <p:cNvSpPr/>
          <p:nvPr/>
        </p:nvSpPr>
        <p:spPr>
          <a:xfrm>
            <a:off x="7257541" y="2894950"/>
            <a:ext cx="611400" cy="313500"/>
          </a:xfrm>
          <a:prstGeom prst="roundRect">
            <a:avLst>
              <a:gd name="adj" fmla="val 16667"/>
            </a:avLst>
          </a:prstGeom>
          <a:solidFill>
            <a:srgbClr val="E1F3F8"/>
          </a:solidFill>
          <a:ln w="19050" cap="flat" cmpd="sng">
            <a:solidFill>
              <a:srgbClr val="112E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12E5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SemiBold"/>
              </a:rPr>
              <a:t>Aging</a:t>
            </a:r>
            <a:endParaRPr sz="800">
              <a:solidFill>
                <a:srgbClr val="112E5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SemiBold"/>
            </a:endParaRPr>
          </a:p>
        </p:txBody>
      </p:sp>
      <p:sp>
        <p:nvSpPr>
          <p:cNvPr id="153" name="Google Shape;153;p28"/>
          <p:cNvSpPr/>
          <p:nvPr/>
        </p:nvSpPr>
        <p:spPr>
          <a:xfrm>
            <a:off x="7980175" y="2894950"/>
            <a:ext cx="611400" cy="313500"/>
          </a:xfrm>
          <a:prstGeom prst="roundRect">
            <a:avLst>
              <a:gd name="adj" fmla="val 16667"/>
            </a:avLst>
          </a:prstGeom>
          <a:solidFill>
            <a:srgbClr val="E1F3F8"/>
          </a:solidFill>
          <a:ln w="19050" cap="flat" cmpd="sng">
            <a:solidFill>
              <a:srgbClr val="112E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12E5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SemiBold"/>
              </a:rPr>
              <a:t>Dying</a:t>
            </a:r>
            <a:endParaRPr sz="800">
              <a:solidFill>
                <a:srgbClr val="112E5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SemiBold"/>
            </a:endParaRPr>
          </a:p>
        </p:txBody>
      </p:sp>
      <p:pic>
        <p:nvPicPr>
          <p:cNvPr id="154" name="Google Shape;1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7312" y="4461098"/>
            <a:ext cx="1919475" cy="487261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8"/>
          <p:cNvSpPr txBox="1"/>
          <p:nvPr/>
        </p:nvSpPr>
        <p:spPr>
          <a:xfrm>
            <a:off x="446100" y="4098575"/>
            <a:ext cx="8251800" cy="4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For a fully detailed Veteran journey, go to </a:t>
            </a:r>
            <a:br>
              <a:rPr lang="en" sz="800" dirty="0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</a:br>
            <a:r>
              <a:rPr lang="en" sz="800" u="sng" dirty="0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https://github.com/department-of-veterans-affairs/va.gov-team/blob/master/platform/design/va-product-journey-maps/Veteran%20Journey%20Map.pdf</a:t>
            </a:r>
            <a:r>
              <a:rPr lang="en" sz="800" dirty="0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 </a:t>
            </a:r>
            <a:endParaRPr sz="800" dirty="0">
              <a:solidFill>
                <a:schemeClr val="l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</p:txBody>
      </p:sp>
      <p:sp>
        <p:nvSpPr>
          <p:cNvPr id="156" name="Google Shape;156;p28"/>
          <p:cNvSpPr/>
          <p:nvPr/>
        </p:nvSpPr>
        <p:spPr>
          <a:xfrm rot="2700000">
            <a:off x="3800255" y="2997499"/>
            <a:ext cx="110309" cy="11030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7" name="Google Shape;157;p28"/>
          <p:cNvSpPr/>
          <p:nvPr/>
        </p:nvSpPr>
        <p:spPr>
          <a:xfrm>
            <a:off x="4283400" y="2165400"/>
            <a:ext cx="1774500" cy="1774500"/>
          </a:xfrm>
          <a:prstGeom prst="ellipse">
            <a:avLst/>
          </a:prstGeom>
          <a:noFill/>
          <a:ln w="15240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</a:t>
            </a:r>
            <a:endParaRPr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8" name="Google Shape;158;p28"/>
          <p:cNvSpPr/>
          <p:nvPr/>
        </p:nvSpPr>
        <p:spPr>
          <a:xfrm rot="-3347058">
            <a:off x="4376716" y="2303060"/>
            <a:ext cx="290231" cy="29023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9" name="Google Shape;159;p28"/>
          <p:cNvSpPr/>
          <p:nvPr/>
        </p:nvSpPr>
        <p:spPr>
          <a:xfrm rot="-1823018">
            <a:off x="5785193" y="2508687"/>
            <a:ext cx="340459" cy="2901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0" name="Google Shape;160;p28"/>
          <p:cNvSpPr/>
          <p:nvPr/>
        </p:nvSpPr>
        <p:spPr>
          <a:xfrm rot="-2700000">
            <a:off x="4512994" y="3654257"/>
            <a:ext cx="290197" cy="2901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1" name="Google Shape;161;p28"/>
          <p:cNvSpPr/>
          <p:nvPr/>
        </p:nvSpPr>
        <p:spPr>
          <a:xfrm rot="4800061">
            <a:off x="4575530" y="2294644"/>
            <a:ext cx="110580" cy="11058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2" name="Google Shape;162;p28"/>
          <p:cNvSpPr/>
          <p:nvPr/>
        </p:nvSpPr>
        <p:spPr>
          <a:xfrm rot="-1193292">
            <a:off x="5779207" y="2548450"/>
            <a:ext cx="340402" cy="2900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3" name="Google Shape;163;p28"/>
          <p:cNvSpPr/>
          <p:nvPr/>
        </p:nvSpPr>
        <p:spPr>
          <a:xfrm rot="6899910">
            <a:off x="5970738" y="2766296"/>
            <a:ext cx="112874" cy="106295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4" name="Google Shape;164;p28"/>
          <p:cNvSpPr/>
          <p:nvPr/>
        </p:nvSpPr>
        <p:spPr>
          <a:xfrm rot="-4305137">
            <a:off x="4616629" y="3713767"/>
            <a:ext cx="290299" cy="2902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5" name="Google Shape;165;p28"/>
          <p:cNvSpPr/>
          <p:nvPr/>
        </p:nvSpPr>
        <p:spPr>
          <a:xfrm rot="5400000">
            <a:off x="4500125" y="3642606"/>
            <a:ext cx="112800" cy="106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6" name="Google Shape;166;p28"/>
          <p:cNvSpPr/>
          <p:nvPr/>
        </p:nvSpPr>
        <p:spPr>
          <a:xfrm>
            <a:off x="5216959" y="3785075"/>
            <a:ext cx="804600" cy="313500"/>
          </a:xfrm>
          <a:prstGeom prst="roundRect">
            <a:avLst>
              <a:gd name="adj" fmla="val 16667"/>
            </a:avLst>
          </a:prstGeom>
          <a:solidFill>
            <a:srgbClr val="00A6D2"/>
          </a:solidFill>
          <a:ln w="19050" cap="flat" cmpd="sng">
            <a:solidFill>
              <a:srgbClr val="046B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SemiBold"/>
              </a:rPr>
              <a:t>Putting down roots</a:t>
            </a:r>
            <a:endParaRPr sz="80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SemiBold"/>
            </a:endParaRPr>
          </a:p>
        </p:txBody>
      </p:sp>
      <p:sp>
        <p:nvSpPr>
          <p:cNvPr id="167" name="Google Shape;167;p28"/>
          <p:cNvSpPr/>
          <p:nvPr/>
        </p:nvSpPr>
        <p:spPr>
          <a:xfrm>
            <a:off x="4025488" y="2894950"/>
            <a:ext cx="804600" cy="313500"/>
          </a:xfrm>
          <a:prstGeom prst="roundRect">
            <a:avLst>
              <a:gd name="adj" fmla="val 16667"/>
            </a:avLst>
          </a:prstGeom>
          <a:solidFill>
            <a:srgbClr val="00A6D2"/>
          </a:solidFill>
          <a:ln w="19050" cap="flat" cmpd="sng">
            <a:solidFill>
              <a:srgbClr val="046B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SemiBold"/>
              </a:rPr>
              <a:t>Taking care of myself</a:t>
            </a:r>
            <a:endParaRPr sz="8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SemiBold"/>
            </a:endParaRPr>
          </a:p>
        </p:txBody>
      </p:sp>
      <p:sp>
        <p:nvSpPr>
          <p:cNvPr id="168" name="Google Shape;168;p28"/>
          <p:cNvSpPr/>
          <p:nvPr/>
        </p:nvSpPr>
        <p:spPr>
          <a:xfrm>
            <a:off x="4900374" y="2076275"/>
            <a:ext cx="804600" cy="313500"/>
          </a:xfrm>
          <a:prstGeom prst="roundRect">
            <a:avLst>
              <a:gd name="adj" fmla="val 16667"/>
            </a:avLst>
          </a:prstGeom>
          <a:solidFill>
            <a:srgbClr val="00A6D2"/>
          </a:solidFill>
          <a:ln w="19050" cap="flat" cmpd="sng">
            <a:solidFill>
              <a:srgbClr val="046B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SemiBold"/>
              </a:rPr>
              <a:t>Reinventing myself</a:t>
            </a:r>
            <a:endParaRPr sz="8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SemiBold"/>
            </a:endParaRPr>
          </a:p>
        </p:txBody>
      </p:sp>
      <p:cxnSp>
        <p:nvCxnSpPr>
          <p:cNvPr id="169" name="Google Shape;169;p28"/>
          <p:cNvCxnSpPr/>
          <p:nvPr/>
        </p:nvCxnSpPr>
        <p:spPr>
          <a:xfrm>
            <a:off x="6196803" y="3050748"/>
            <a:ext cx="227700" cy="0"/>
          </a:xfrm>
          <a:prstGeom prst="straightConnector1">
            <a:avLst/>
          </a:prstGeom>
          <a:noFill/>
          <a:ln w="15240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" name="Google Shape;170;p28"/>
          <p:cNvSpPr/>
          <p:nvPr/>
        </p:nvSpPr>
        <p:spPr>
          <a:xfrm rot="2700000">
            <a:off x="6373193" y="2996549"/>
            <a:ext cx="110309" cy="11030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1" name="Google Shape;171;p28"/>
          <p:cNvSpPr/>
          <p:nvPr/>
        </p:nvSpPr>
        <p:spPr>
          <a:xfrm>
            <a:off x="457200" y="4547977"/>
            <a:ext cx="1417800" cy="313500"/>
          </a:xfrm>
          <a:prstGeom prst="roundRect">
            <a:avLst>
              <a:gd name="adj" fmla="val 16667"/>
            </a:avLst>
          </a:prstGeom>
          <a:solidFill>
            <a:srgbClr val="0071BC"/>
          </a:solidFill>
          <a:ln w="19050" cap="flat" cmpd="sng">
            <a:solidFill>
              <a:srgbClr val="112E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SemiBold"/>
              </a:rPr>
              <a:t>Serving and separation</a:t>
            </a:r>
            <a:endParaRPr sz="8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SemiBold"/>
            </a:endParaRPr>
          </a:p>
        </p:txBody>
      </p:sp>
      <p:sp>
        <p:nvSpPr>
          <p:cNvPr id="172" name="Google Shape;172;p28"/>
          <p:cNvSpPr/>
          <p:nvPr/>
        </p:nvSpPr>
        <p:spPr>
          <a:xfrm>
            <a:off x="2201270" y="4547975"/>
            <a:ext cx="1417800" cy="313500"/>
          </a:xfrm>
          <a:prstGeom prst="roundRect">
            <a:avLst>
              <a:gd name="adj" fmla="val 16667"/>
            </a:avLst>
          </a:prstGeom>
          <a:solidFill>
            <a:srgbClr val="00A6D2"/>
          </a:solidFill>
          <a:ln w="19050" cap="flat" cmpd="sng">
            <a:solidFill>
              <a:srgbClr val="046B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SemiBold"/>
              </a:rPr>
              <a:t>Living civilian life</a:t>
            </a:r>
            <a:endParaRPr sz="8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SemiBold"/>
            </a:endParaRPr>
          </a:p>
        </p:txBody>
      </p:sp>
      <p:sp>
        <p:nvSpPr>
          <p:cNvPr id="173" name="Google Shape;173;p28"/>
          <p:cNvSpPr/>
          <p:nvPr/>
        </p:nvSpPr>
        <p:spPr>
          <a:xfrm>
            <a:off x="3906618" y="4547977"/>
            <a:ext cx="1417800" cy="313500"/>
          </a:xfrm>
          <a:prstGeom prst="roundRect">
            <a:avLst>
              <a:gd name="adj" fmla="val 16667"/>
            </a:avLst>
          </a:prstGeom>
          <a:solidFill>
            <a:srgbClr val="E1F3F8"/>
          </a:solidFill>
          <a:ln w="19050" cap="flat" cmpd="sng">
            <a:solidFill>
              <a:srgbClr val="112E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12E5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SemiBold"/>
              </a:rPr>
              <a:t>Retiring and aging</a:t>
            </a:r>
            <a:endParaRPr sz="800">
              <a:solidFill>
                <a:srgbClr val="112E5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SemiBold"/>
            </a:endParaRPr>
          </a:p>
        </p:txBody>
      </p:sp>
      <p:cxnSp>
        <p:nvCxnSpPr>
          <p:cNvPr id="174" name="Google Shape;174;p28"/>
          <p:cNvCxnSpPr>
            <a:stCxn id="175" idx="3"/>
            <a:endCxn id="148" idx="0"/>
          </p:cNvCxnSpPr>
          <p:nvPr/>
        </p:nvCxnSpPr>
        <p:spPr>
          <a:xfrm>
            <a:off x="3489672" y="1679692"/>
            <a:ext cx="3350934" cy="1215258"/>
          </a:xfrm>
          <a:prstGeom prst="bentConnector2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5" name="Google Shape;175;p28"/>
          <p:cNvSpPr txBox="1"/>
          <p:nvPr/>
        </p:nvSpPr>
        <p:spPr>
          <a:xfrm>
            <a:off x="489672" y="844094"/>
            <a:ext cx="3000000" cy="1671196"/>
          </a:xfrm>
          <a:prstGeom prst="rect">
            <a:avLst/>
          </a:prstGeom>
          <a:noFill/>
          <a:ln w="3810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 Light"/>
              <a:buChar char="●"/>
            </a:pPr>
            <a:r>
              <a:rPr lang="e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SemiBold"/>
              </a:rPr>
              <a:t>Getting Up</a:t>
            </a:r>
            <a:endParaRPr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SemiBold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 SemiBold"/>
              <a:buChar char="●"/>
            </a:pPr>
            <a:r>
              <a:rPr lang="e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SemiBold"/>
              </a:rPr>
              <a:t>Starting up</a:t>
            </a:r>
            <a:endParaRPr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SemiBold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 SemiBold"/>
              <a:buChar char="●"/>
            </a:pPr>
            <a:r>
              <a:rPr lang="e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SemiBold"/>
              </a:rPr>
              <a:t>Reinventing Myself</a:t>
            </a:r>
            <a:endParaRPr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SemiBold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 SemiBold"/>
              <a:buChar char="●"/>
            </a:pPr>
            <a:r>
              <a:rPr lang="e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SemiBold"/>
              </a:rPr>
              <a:t>Putting Down Roots</a:t>
            </a:r>
            <a:endParaRPr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SemiBold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 SemiBold"/>
              <a:buChar char="●"/>
            </a:pPr>
            <a:r>
              <a:rPr lang="e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SemiBold"/>
              </a:rPr>
              <a:t>Retiring</a:t>
            </a:r>
            <a:endParaRPr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SemiBold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 SemiBold"/>
              <a:buChar char="●"/>
            </a:pPr>
            <a:r>
              <a:rPr lang="e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SemiBold"/>
              </a:rPr>
              <a:t>Aging</a:t>
            </a:r>
            <a:endParaRPr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SemiBold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 SemiBold"/>
              <a:buChar char="●"/>
            </a:pPr>
            <a:r>
              <a:rPr lang="e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SemiBold"/>
              </a:rPr>
              <a:t>Dying</a:t>
            </a:r>
            <a:endParaRPr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SemiBold"/>
            </a:endParaRPr>
          </a:p>
        </p:txBody>
      </p:sp>
      <p:cxnSp>
        <p:nvCxnSpPr>
          <p:cNvPr id="176" name="Google Shape;176;p28"/>
          <p:cNvCxnSpPr>
            <a:stCxn id="175" idx="3"/>
            <a:endCxn id="168" idx="0"/>
          </p:cNvCxnSpPr>
          <p:nvPr/>
        </p:nvCxnSpPr>
        <p:spPr>
          <a:xfrm>
            <a:off x="3489672" y="1679692"/>
            <a:ext cx="1813002" cy="396583"/>
          </a:xfrm>
          <a:prstGeom prst="bentConnector2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" name="Google Shape;177;p28"/>
          <p:cNvCxnSpPr>
            <a:cxnSpLocks/>
          </p:cNvCxnSpPr>
          <p:nvPr/>
        </p:nvCxnSpPr>
        <p:spPr>
          <a:xfrm>
            <a:off x="3658638" y="1666094"/>
            <a:ext cx="2129587" cy="2118981"/>
          </a:xfrm>
          <a:prstGeom prst="bentConnector2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Google Shape;178;p28"/>
          <p:cNvCxnSpPr>
            <a:stCxn id="175" idx="3"/>
            <a:endCxn id="147" idx="0"/>
          </p:cNvCxnSpPr>
          <p:nvPr/>
        </p:nvCxnSpPr>
        <p:spPr>
          <a:xfrm flipH="1">
            <a:off x="3439116" y="1679692"/>
            <a:ext cx="50556" cy="1215256"/>
          </a:xfrm>
          <a:prstGeom prst="bentConnector4">
            <a:avLst>
              <a:gd name="adj1" fmla="val -452172"/>
              <a:gd name="adj2" fmla="val 843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" name="Google Shape;179;p28"/>
          <p:cNvCxnSpPr>
            <a:stCxn id="175" idx="3"/>
            <a:endCxn id="151" idx="0"/>
          </p:cNvCxnSpPr>
          <p:nvPr/>
        </p:nvCxnSpPr>
        <p:spPr>
          <a:xfrm flipH="1">
            <a:off x="2390244" y="1679692"/>
            <a:ext cx="1099428" cy="1215258"/>
          </a:xfrm>
          <a:prstGeom prst="bentConnector4">
            <a:avLst>
              <a:gd name="adj1" fmla="val -20793"/>
              <a:gd name="adj2" fmla="val 84379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" name="Google Shape;180;p28"/>
          <p:cNvCxnSpPr>
            <a:stCxn id="175" idx="3"/>
            <a:endCxn id="153" idx="0"/>
          </p:cNvCxnSpPr>
          <p:nvPr/>
        </p:nvCxnSpPr>
        <p:spPr>
          <a:xfrm>
            <a:off x="3489672" y="1679692"/>
            <a:ext cx="4796203" cy="1215258"/>
          </a:xfrm>
          <a:prstGeom prst="bentConnector2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8"/>
          <p:cNvCxnSpPr>
            <a:stCxn id="175" idx="3"/>
            <a:endCxn id="152" idx="0"/>
          </p:cNvCxnSpPr>
          <p:nvPr/>
        </p:nvCxnSpPr>
        <p:spPr>
          <a:xfrm>
            <a:off x="3489672" y="1679692"/>
            <a:ext cx="4073569" cy="1215258"/>
          </a:xfrm>
          <a:prstGeom prst="bentConnector2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>
            <a:spLocks noGrp="1"/>
          </p:cNvSpPr>
          <p:nvPr>
            <p:ph type="title"/>
          </p:nvPr>
        </p:nvSpPr>
        <p:spPr>
          <a:xfrm>
            <a:off x="457194" y="228600"/>
            <a:ext cx="75438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itter"/>
              <a:buNone/>
            </a:pPr>
            <a:r>
              <a:rPr lang="en" sz="2200" b="1" dirty="0">
                <a:latin typeface="Bitter" panose="000005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OCTO-DE goals that this research supports</a:t>
            </a:r>
            <a:endParaRPr sz="2200" b="1" dirty="0">
              <a:latin typeface="Bitter" panose="00000500000000000000" pitchFamily="50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7" name="Google Shape;187;p29"/>
          <p:cNvSpPr/>
          <p:nvPr/>
        </p:nvSpPr>
        <p:spPr>
          <a:xfrm>
            <a:off x="457200" y="1001276"/>
            <a:ext cx="949200" cy="11991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l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SemiBold"/>
              </a:rPr>
              <a:t>Veterans and their families can apply for all benefits online</a:t>
            </a:r>
            <a:endParaRPr sz="800" dirty="0">
              <a:solidFill>
                <a:schemeClr val="lt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SemiBold"/>
            </a:endParaRPr>
          </a:p>
        </p:txBody>
      </p:sp>
      <p:sp>
        <p:nvSpPr>
          <p:cNvPr id="188" name="Google Shape;188;p29"/>
          <p:cNvSpPr/>
          <p:nvPr/>
        </p:nvSpPr>
        <p:spPr>
          <a:xfrm>
            <a:off x="2560200" y="3650375"/>
            <a:ext cx="949200" cy="10671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SemiBold"/>
              </a:rPr>
              <a:t>Time to successful complete and submit online transactions</a:t>
            </a:r>
            <a:endParaRPr sz="80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SemiBold"/>
            </a:endParaRPr>
          </a:p>
        </p:txBody>
      </p:sp>
      <p:sp>
        <p:nvSpPr>
          <p:cNvPr id="189" name="Google Shape;189;p29"/>
          <p:cNvSpPr/>
          <p:nvPr/>
        </p:nvSpPr>
        <p:spPr>
          <a:xfrm>
            <a:off x="1508675" y="2391825"/>
            <a:ext cx="949200" cy="10671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SemiBold"/>
              </a:rPr>
              <a:t>Completion rate of online transactions</a:t>
            </a:r>
            <a:endParaRPr sz="80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SemiBold"/>
            </a:endParaRPr>
          </a:p>
        </p:txBody>
      </p:sp>
      <p:pic>
        <p:nvPicPr>
          <p:cNvPr id="190" name="Google Shape;19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7312" y="4461098"/>
            <a:ext cx="1919475" cy="487261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9"/>
          <p:cNvSpPr/>
          <p:nvPr/>
        </p:nvSpPr>
        <p:spPr>
          <a:xfrm>
            <a:off x="1508750" y="1001276"/>
            <a:ext cx="949200" cy="1199100"/>
          </a:xfrm>
          <a:prstGeom prst="roundRect">
            <a:avLst>
              <a:gd name="adj" fmla="val 16667"/>
            </a:avLst>
          </a:prstGeom>
          <a:solidFill>
            <a:srgbClr val="0071BC"/>
          </a:solidFill>
          <a:ln w="19050" cap="flat" cmpd="sng">
            <a:solidFill>
              <a:srgbClr val="046B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SemiBold"/>
              </a:rPr>
              <a:t>Veterans and their families can find a single, authoritative source of information</a:t>
            </a:r>
            <a:endParaRPr sz="80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SemiBold"/>
            </a:endParaRPr>
          </a:p>
        </p:txBody>
      </p:sp>
      <p:sp>
        <p:nvSpPr>
          <p:cNvPr id="193" name="Google Shape;193;p29"/>
          <p:cNvSpPr/>
          <p:nvPr/>
        </p:nvSpPr>
        <p:spPr>
          <a:xfrm>
            <a:off x="2560300" y="1001276"/>
            <a:ext cx="949200" cy="11991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SemiBold"/>
              </a:rPr>
              <a:t>Veterans and their families trust the security, accuracy, and relevancy of VA.gov</a:t>
            </a:r>
            <a:endParaRPr sz="800">
              <a:solidFill>
                <a:srgbClr val="666666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SemiBold"/>
            </a:endParaRPr>
          </a:p>
        </p:txBody>
      </p:sp>
      <p:sp>
        <p:nvSpPr>
          <p:cNvPr id="194" name="Google Shape;194;p29"/>
          <p:cNvSpPr/>
          <p:nvPr/>
        </p:nvSpPr>
        <p:spPr>
          <a:xfrm>
            <a:off x="3611875" y="1001276"/>
            <a:ext cx="949200" cy="11991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SemiBold"/>
              </a:rPr>
              <a:t>Veterans can manage their health services online</a:t>
            </a:r>
            <a:endParaRPr sz="800">
              <a:solidFill>
                <a:srgbClr val="666666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SemiBold"/>
            </a:endParaRPr>
          </a:p>
        </p:txBody>
      </p:sp>
      <p:sp>
        <p:nvSpPr>
          <p:cNvPr id="195" name="Google Shape;195;p29"/>
          <p:cNvSpPr/>
          <p:nvPr/>
        </p:nvSpPr>
        <p:spPr>
          <a:xfrm>
            <a:off x="4663425" y="1001276"/>
            <a:ext cx="949200" cy="11991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SemiBold"/>
              </a:rPr>
              <a:t>VFS teams can build and deploy high-quality products for Veterans on the Platform </a:t>
            </a:r>
            <a:endParaRPr sz="800">
              <a:solidFill>
                <a:srgbClr val="666666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SemiBold"/>
            </a:endParaRPr>
          </a:p>
        </p:txBody>
      </p:sp>
      <p:sp>
        <p:nvSpPr>
          <p:cNvPr id="196" name="Google Shape;196;p29"/>
          <p:cNvSpPr/>
          <p:nvPr/>
        </p:nvSpPr>
        <p:spPr>
          <a:xfrm>
            <a:off x="5714975" y="1001276"/>
            <a:ext cx="949200" cy="11991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SemiBold"/>
              </a:rPr>
              <a:t>Logged-in users have a personalized experience, with relevant and time-saving features</a:t>
            </a:r>
            <a:endParaRPr sz="800">
              <a:solidFill>
                <a:srgbClr val="666666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SemiBold"/>
            </a:endParaRPr>
          </a:p>
        </p:txBody>
      </p:sp>
      <p:sp>
        <p:nvSpPr>
          <p:cNvPr id="197" name="Google Shape;197;p29"/>
          <p:cNvSpPr/>
          <p:nvPr/>
        </p:nvSpPr>
        <p:spPr>
          <a:xfrm>
            <a:off x="6766525" y="1001276"/>
            <a:ext cx="949200" cy="11991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6666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SemiBold"/>
              </a:rPr>
              <a:t>Logged-in users can update their personal information easily and instantly</a:t>
            </a:r>
            <a:endParaRPr sz="800" dirty="0">
              <a:solidFill>
                <a:srgbClr val="666666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SemiBold"/>
            </a:endParaRPr>
          </a:p>
        </p:txBody>
      </p:sp>
      <p:sp>
        <p:nvSpPr>
          <p:cNvPr id="198" name="Google Shape;198;p29"/>
          <p:cNvSpPr/>
          <p:nvPr/>
        </p:nvSpPr>
        <p:spPr>
          <a:xfrm>
            <a:off x="3611800" y="3650375"/>
            <a:ext cx="949200" cy="10671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SemiBold"/>
              </a:rPr>
              <a:t>Time to process online applications (vs. paper)</a:t>
            </a:r>
            <a:endParaRPr sz="800">
              <a:solidFill>
                <a:srgbClr val="666666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SemiBold"/>
            </a:endParaRPr>
          </a:p>
        </p:txBody>
      </p:sp>
      <p:sp>
        <p:nvSpPr>
          <p:cNvPr id="199" name="Google Shape;199;p29"/>
          <p:cNvSpPr/>
          <p:nvPr/>
        </p:nvSpPr>
        <p:spPr>
          <a:xfrm>
            <a:off x="2560245" y="2391825"/>
            <a:ext cx="949200" cy="10671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SemiBold"/>
              </a:rPr>
              <a:t>Percent of applications submitted online (vs. paper)</a:t>
            </a:r>
            <a:endParaRPr sz="80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SemiBold"/>
            </a:endParaRPr>
          </a:p>
        </p:txBody>
      </p:sp>
      <p:sp>
        <p:nvSpPr>
          <p:cNvPr id="200" name="Google Shape;200;p29"/>
          <p:cNvSpPr/>
          <p:nvPr/>
        </p:nvSpPr>
        <p:spPr>
          <a:xfrm>
            <a:off x="4663400" y="3650375"/>
            <a:ext cx="949200" cy="10671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SemiBold"/>
              </a:rPr>
              <a:t>Call center volume, wait time, and time to resolution</a:t>
            </a:r>
            <a:endParaRPr sz="800">
              <a:solidFill>
                <a:srgbClr val="666666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SemiBold"/>
            </a:endParaRPr>
          </a:p>
        </p:txBody>
      </p:sp>
      <p:sp>
        <p:nvSpPr>
          <p:cNvPr id="201" name="Google Shape;201;p29"/>
          <p:cNvSpPr/>
          <p:nvPr/>
        </p:nvSpPr>
        <p:spPr>
          <a:xfrm>
            <a:off x="3611816" y="2391825"/>
            <a:ext cx="949200" cy="10671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SemiBold"/>
              </a:rPr>
              <a:t>Veteran satisfaction with VA.gov</a:t>
            </a:r>
            <a:endParaRPr sz="800">
              <a:solidFill>
                <a:srgbClr val="666666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SemiBold"/>
              </a:rPr>
              <a:t>Benefit use and enrollment, across all business lines</a:t>
            </a:r>
            <a:endParaRPr sz="800">
              <a:solidFill>
                <a:srgbClr val="666666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SemiBold"/>
            </a:endParaRPr>
          </a:p>
        </p:txBody>
      </p:sp>
      <p:sp>
        <p:nvSpPr>
          <p:cNvPr id="202" name="Google Shape;202;p29"/>
          <p:cNvSpPr/>
          <p:nvPr/>
        </p:nvSpPr>
        <p:spPr>
          <a:xfrm>
            <a:off x="5714999" y="3650375"/>
            <a:ext cx="949200" cy="10671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SemiBold"/>
              </a:rPr>
              <a:t>Time from online benefit discovery to benefit delivery</a:t>
            </a:r>
            <a:endParaRPr sz="80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SemiBold"/>
            </a:endParaRPr>
          </a:p>
        </p:txBody>
      </p:sp>
      <p:sp>
        <p:nvSpPr>
          <p:cNvPr id="203" name="Google Shape;203;p29"/>
          <p:cNvSpPr/>
          <p:nvPr/>
        </p:nvSpPr>
        <p:spPr>
          <a:xfrm>
            <a:off x="4663386" y="2391825"/>
            <a:ext cx="949200" cy="10671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SemiBold"/>
              </a:rPr>
              <a:t>Benefit value (in $) delivered from online applications or transactions</a:t>
            </a:r>
            <a:endParaRPr sz="800">
              <a:solidFill>
                <a:srgbClr val="666666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SemiBold"/>
            </a:endParaRPr>
          </a:p>
        </p:txBody>
      </p:sp>
      <p:sp>
        <p:nvSpPr>
          <p:cNvPr id="204" name="Google Shape;204;p29"/>
          <p:cNvSpPr/>
          <p:nvPr/>
        </p:nvSpPr>
        <p:spPr>
          <a:xfrm>
            <a:off x="5714956" y="2391825"/>
            <a:ext cx="949200" cy="10671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SemiBold"/>
              </a:rPr>
              <a:t>Number of VA.gov users as a function of total Veteran population</a:t>
            </a:r>
            <a:endParaRPr sz="800">
              <a:solidFill>
                <a:srgbClr val="666666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SemiBold"/>
            </a:endParaRPr>
          </a:p>
        </p:txBody>
      </p:sp>
      <p:sp>
        <p:nvSpPr>
          <p:cNvPr id="205" name="Google Shape;205;p29"/>
          <p:cNvSpPr/>
          <p:nvPr/>
        </p:nvSpPr>
        <p:spPr>
          <a:xfrm>
            <a:off x="6766527" y="2391825"/>
            <a:ext cx="949200" cy="10671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6666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SemiBold"/>
              </a:rPr>
              <a:t>Usage of digital, self-service tools</a:t>
            </a:r>
            <a:endParaRPr sz="800" dirty="0">
              <a:solidFill>
                <a:srgbClr val="666666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SemiBold"/>
            </a:endParaRPr>
          </a:p>
        </p:txBody>
      </p:sp>
      <p:sp>
        <p:nvSpPr>
          <p:cNvPr id="206" name="Google Shape;206;p29"/>
          <p:cNvSpPr/>
          <p:nvPr/>
        </p:nvSpPr>
        <p:spPr>
          <a:xfrm>
            <a:off x="7818100" y="1001276"/>
            <a:ext cx="949200" cy="11991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SemiBold"/>
              </a:rPr>
              <a:t>Logged-in users can easily track applications, claims, or appeals online</a:t>
            </a:r>
            <a:endParaRPr sz="800">
              <a:solidFill>
                <a:srgbClr val="666666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666666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666666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SemiBold"/>
            </a:endParaRPr>
          </a:p>
        </p:txBody>
      </p:sp>
      <p:grpSp>
        <p:nvGrpSpPr>
          <p:cNvPr id="207" name="Google Shape;207;p29"/>
          <p:cNvGrpSpPr/>
          <p:nvPr/>
        </p:nvGrpSpPr>
        <p:grpSpPr>
          <a:xfrm>
            <a:off x="1250300" y="2416981"/>
            <a:ext cx="156000" cy="1021544"/>
            <a:chOff x="1250300" y="2416981"/>
            <a:chExt cx="156000" cy="1021544"/>
          </a:xfrm>
        </p:grpSpPr>
        <p:cxnSp>
          <p:nvCxnSpPr>
            <p:cNvPr id="208" name="Google Shape;208;p29"/>
            <p:cNvCxnSpPr/>
            <p:nvPr/>
          </p:nvCxnSpPr>
          <p:spPr>
            <a:xfrm rot="10800000">
              <a:off x="1327350" y="2498925"/>
              <a:ext cx="0" cy="939600"/>
            </a:xfrm>
            <a:prstGeom prst="straightConnector1">
              <a:avLst/>
            </a:prstGeom>
            <a:noFill/>
            <a:ln w="152400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9" name="Google Shape;209;p29"/>
            <p:cNvSpPr/>
            <p:nvPr/>
          </p:nvSpPr>
          <p:spPr>
            <a:xfrm rot="-2700000">
              <a:off x="1273146" y="2439827"/>
              <a:ext cx="110309" cy="110309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0" name="Google Shape;210;p29"/>
          <p:cNvGrpSpPr/>
          <p:nvPr/>
        </p:nvGrpSpPr>
        <p:grpSpPr>
          <a:xfrm rot="10800000">
            <a:off x="1250200" y="3673156"/>
            <a:ext cx="156000" cy="1021544"/>
            <a:chOff x="1250300" y="2416981"/>
            <a:chExt cx="156000" cy="1021544"/>
          </a:xfrm>
        </p:grpSpPr>
        <p:cxnSp>
          <p:nvCxnSpPr>
            <p:cNvPr id="211" name="Google Shape;211;p29"/>
            <p:cNvCxnSpPr/>
            <p:nvPr/>
          </p:nvCxnSpPr>
          <p:spPr>
            <a:xfrm rot="10800000">
              <a:off x="1327350" y="2498925"/>
              <a:ext cx="0" cy="939600"/>
            </a:xfrm>
            <a:prstGeom prst="straightConnector1">
              <a:avLst/>
            </a:prstGeom>
            <a:noFill/>
            <a:ln w="152400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2" name="Google Shape;212;p29"/>
            <p:cNvSpPr/>
            <p:nvPr/>
          </p:nvSpPr>
          <p:spPr>
            <a:xfrm rot="-2700000">
              <a:off x="1273146" y="2439827"/>
              <a:ext cx="110309" cy="110309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13" name="Google Shape;213;p29"/>
          <p:cNvSpPr txBox="1"/>
          <p:nvPr/>
        </p:nvSpPr>
        <p:spPr>
          <a:xfrm>
            <a:off x="109625" y="2558300"/>
            <a:ext cx="1038300" cy="815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Bitter Medium"/>
              </a:rPr>
              <a:t>Measures </a:t>
            </a:r>
            <a:br>
              <a:rPr lang="e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Bitter Medium"/>
              </a:rPr>
            </a:br>
            <a:r>
              <a:rPr lang="e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Bitter Medium"/>
              </a:rPr>
              <a:t>to </a:t>
            </a:r>
            <a:br>
              <a:rPr lang="e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Bitter Medium"/>
              </a:rPr>
            </a:br>
            <a:r>
              <a:rPr lang="e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Bitter Medium"/>
              </a:rPr>
              <a:t>increase</a:t>
            </a:r>
            <a:endParaRPr sz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Bitter Medium"/>
            </a:endParaRPr>
          </a:p>
        </p:txBody>
      </p:sp>
      <p:sp>
        <p:nvSpPr>
          <p:cNvPr id="214" name="Google Shape;214;p29"/>
          <p:cNvSpPr txBox="1"/>
          <p:nvPr/>
        </p:nvSpPr>
        <p:spPr>
          <a:xfrm>
            <a:off x="109625" y="3814475"/>
            <a:ext cx="1038300" cy="815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Bitter Medium"/>
              </a:rPr>
              <a:t>Measures </a:t>
            </a:r>
            <a:br>
              <a:rPr lang="e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Bitter Medium"/>
              </a:rPr>
            </a:br>
            <a:r>
              <a:rPr lang="e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Bitter Medium"/>
              </a:rPr>
              <a:t>to </a:t>
            </a:r>
            <a:br>
              <a:rPr lang="e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Bitter Medium"/>
              </a:rPr>
            </a:br>
            <a:r>
              <a:rPr lang="e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Bitter Medium"/>
              </a:rPr>
              <a:t>decrease</a:t>
            </a:r>
            <a:endParaRPr sz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Bitter Medium"/>
            </a:endParaRPr>
          </a:p>
        </p:txBody>
      </p:sp>
      <p:sp>
        <p:nvSpPr>
          <p:cNvPr id="215" name="Google Shape;215;p29"/>
          <p:cNvSpPr/>
          <p:nvPr/>
        </p:nvSpPr>
        <p:spPr>
          <a:xfrm>
            <a:off x="6766550" y="386250"/>
            <a:ext cx="949200" cy="3144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SemiBold"/>
              </a:rPr>
              <a:t>Supported</a:t>
            </a:r>
            <a:endParaRPr sz="8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SemiBold"/>
            </a:endParaRPr>
          </a:p>
        </p:txBody>
      </p:sp>
      <p:sp>
        <p:nvSpPr>
          <p:cNvPr id="216" name="Google Shape;216;p29"/>
          <p:cNvSpPr/>
          <p:nvPr/>
        </p:nvSpPr>
        <p:spPr>
          <a:xfrm>
            <a:off x="7818100" y="386251"/>
            <a:ext cx="949200" cy="3144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SemiBold"/>
              </a:rPr>
              <a:t>Not supported</a:t>
            </a:r>
            <a:endParaRPr sz="800">
              <a:solidFill>
                <a:srgbClr val="666666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666666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666666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7312" y="4461098"/>
            <a:ext cx="1919475" cy="487261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0"/>
          <p:cNvSpPr txBox="1">
            <a:spLocks noGrp="1"/>
          </p:cNvSpPr>
          <p:nvPr>
            <p:ph type="title"/>
          </p:nvPr>
        </p:nvSpPr>
        <p:spPr>
          <a:xfrm>
            <a:off x="457194" y="228600"/>
            <a:ext cx="75438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itter"/>
              <a:buNone/>
            </a:pPr>
            <a:r>
              <a:rPr lang="en" sz="2400" b="1"/>
              <a:t>Participant Demographics</a:t>
            </a:r>
            <a:endParaRPr sz="2400" b="1"/>
          </a:p>
        </p:txBody>
      </p:sp>
      <p:sp>
        <p:nvSpPr>
          <p:cNvPr id="223" name="Google Shape;223;p30"/>
          <p:cNvSpPr txBox="1">
            <a:spLocks noGrp="1"/>
          </p:cNvSpPr>
          <p:nvPr>
            <p:ph type="title"/>
          </p:nvPr>
        </p:nvSpPr>
        <p:spPr>
          <a:xfrm>
            <a:off x="457200" y="4578276"/>
            <a:ext cx="8310000" cy="2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tter"/>
              <a:buNone/>
            </a:pPr>
            <a:r>
              <a:rPr lang="en" sz="1400" u="sng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  <a:hlinkClick r:id="rId4"/>
              </a:rPr>
              <a:t>Participant Tracker</a:t>
            </a:r>
            <a:endParaRPr sz="14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</p:txBody>
      </p:sp>
      <p:sp>
        <p:nvSpPr>
          <p:cNvPr id="224" name="Google Shape;224;p30"/>
          <p:cNvSpPr txBox="1"/>
          <p:nvPr/>
        </p:nvSpPr>
        <p:spPr>
          <a:xfrm>
            <a:off x="457200" y="914400"/>
            <a:ext cx="4289100" cy="3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8575" rIns="68575" bIns="685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Findings may not include the perspectives of the following underserved Veteran groups:</a:t>
            </a:r>
            <a:endParaRPr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ource Sans Pro Light"/>
              <a:buChar char="●"/>
            </a:pPr>
            <a:r>
              <a:rPr lang="e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Continental District </a:t>
            </a:r>
            <a:endParaRPr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ource Sans Pro Light"/>
              <a:buChar char="●"/>
            </a:pPr>
            <a:r>
              <a:rPr lang="e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LGBTQ+</a:t>
            </a:r>
            <a:endParaRPr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ource Sans Pro Light"/>
              <a:buChar char="●"/>
            </a:pPr>
            <a:r>
              <a:rPr lang="e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Asian</a:t>
            </a:r>
            <a:endParaRPr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ource Sans Pro"/>
              <a:buChar char="●"/>
            </a:pPr>
            <a:r>
              <a:rPr lang="e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"/>
              </a:rPr>
              <a:t>Below 45 </a:t>
            </a:r>
            <a:endParaRPr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ource Sans Pro Light"/>
              <a:buChar char="●"/>
            </a:pPr>
            <a:r>
              <a:rPr lang="e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Rural</a:t>
            </a:r>
            <a:endParaRPr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ource Sans Pro Light"/>
              <a:buChar char="●"/>
            </a:pPr>
            <a:r>
              <a:rPr lang="e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Veterans visiting offices other than Regional</a:t>
            </a:r>
            <a:endParaRPr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We recommend studies with these underserved groups in the future.</a:t>
            </a:r>
            <a:endParaRPr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</p:txBody>
      </p:sp>
      <p:pic>
        <p:nvPicPr>
          <p:cNvPr id="225" name="Google Shape;225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31300" y="1010663"/>
            <a:ext cx="3655505" cy="3297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7312" y="4461098"/>
            <a:ext cx="1919475" cy="487261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1"/>
          <p:cNvSpPr txBox="1">
            <a:spLocks noGrp="1"/>
          </p:cNvSpPr>
          <p:nvPr>
            <p:ph type="title"/>
          </p:nvPr>
        </p:nvSpPr>
        <p:spPr>
          <a:xfrm>
            <a:off x="457194" y="228600"/>
            <a:ext cx="75438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itter"/>
              <a:buNone/>
            </a:pPr>
            <a:r>
              <a:rPr lang="en" sz="2400" b="1"/>
              <a:t>Key findings</a:t>
            </a:r>
            <a:endParaRPr sz="2400" b="1"/>
          </a:p>
        </p:txBody>
      </p:sp>
      <p:sp>
        <p:nvSpPr>
          <p:cNvPr id="232" name="Google Shape;232;p31"/>
          <p:cNvSpPr txBox="1"/>
          <p:nvPr/>
        </p:nvSpPr>
        <p:spPr>
          <a:xfrm>
            <a:off x="348343" y="914400"/>
            <a:ext cx="8577943" cy="4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8575" rIns="68575" bIns="685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 Light"/>
              <a:buAutoNum type="arabicPeriod"/>
            </a:pPr>
            <a:r>
              <a:rPr lang="e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Veterans would like to use the website to complete tasks when the steps are clear</a:t>
            </a:r>
            <a:br>
              <a:rPr lang="e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</a:br>
            <a:endParaRPr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 Light"/>
              <a:buAutoNum type="arabicPeriod"/>
            </a:pPr>
            <a:r>
              <a:rPr lang="e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Veterans prefer to speak to a person on-site if they can’t find clear information online</a:t>
            </a:r>
            <a:br>
              <a:rPr lang="e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</a:br>
            <a:endParaRPr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 Light"/>
              <a:buAutoNum type="arabicPeriod"/>
            </a:pPr>
            <a:r>
              <a:rPr lang="e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Veterans expect Regional Benefit Offices to be “one-stop shops” for services</a:t>
            </a:r>
            <a:br>
              <a:rPr lang="e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</a:br>
            <a:endParaRPr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 Light"/>
              <a:buAutoNum type="arabicPeriod"/>
            </a:pPr>
            <a:r>
              <a:rPr lang="e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Veterans aren’t sure of what tasks they can complete at the various VA offices</a:t>
            </a:r>
            <a:endParaRPr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7312" y="4461098"/>
            <a:ext cx="1919475" cy="487261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2"/>
          <p:cNvSpPr txBox="1">
            <a:spLocks noGrp="1"/>
          </p:cNvSpPr>
          <p:nvPr>
            <p:ph type="title"/>
          </p:nvPr>
        </p:nvSpPr>
        <p:spPr>
          <a:xfrm>
            <a:off x="457194" y="228600"/>
            <a:ext cx="75438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Finding #1: Veterans would like to use the website to complete tasks  when the steps  are clear</a:t>
            </a:r>
            <a:endParaRPr sz="1600"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itter"/>
              <a:buNone/>
            </a:pPr>
            <a:endParaRPr sz="1800" b="1" dirty="0"/>
          </a:p>
        </p:txBody>
      </p:sp>
      <p:sp>
        <p:nvSpPr>
          <p:cNvPr id="239" name="Google Shape;239;p32"/>
          <p:cNvSpPr txBox="1"/>
          <p:nvPr/>
        </p:nvSpPr>
        <p:spPr>
          <a:xfrm>
            <a:off x="376800" y="858225"/>
            <a:ext cx="8310000" cy="42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8575" rIns="68575" bIns="6857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 Light"/>
              <a:buChar char="●"/>
            </a:pPr>
            <a:r>
              <a:rPr lang="e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Most Veterans (10 / 12) prefer to complete their tasks online if the information and instructions are clear</a:t>
            </a:r>
            <a:endParaRPr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13716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 Light"/>
              <a:buChar char="○"/>
            </a:pPr>
            <a:r>
              <a:rPr lang="e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Tasks include: raising their disability rating, securing a home loan, seeking  education funding</a:t>
            </a:r>
            <a:endParaRPr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13716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 Light"/>
              <a:buChar char="○"/>
            </a:pPr>
            <a:r>
              <a:rPr lang="e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Veterans cite convenience as necessary for completing their tasks</a:t>
            </a:r>
            <a:endParaRPr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13716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 Light"/>
              <a:buChar char="○"/>
            </a:pPr>
            <a:r>
              <a:rPr lang="e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No one rated phone as their preferred contact method:</a:t>
            </a:r>
            <a:endParaRPr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18288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 Light"/>
              <a:buChar char="■"/>
            </a:pPr>
            <a:r>
              <a:rPr lang="e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7 / 12 rated phone as their last preference for contact</a:t>
            </a:r>
          </a:p>
          <a:p>
            <a:pPr marL="151130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endParaRPr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 Light"/>
              <a:buChar char="●"/>
            </a:pPr>
            <a:r>
              <a:rPr lang="e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Most Veterans used the website first to get information about their benefits and tasks to be completed</a:t>
            </a:r>
            <a:endParaRPr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13716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 Light"/>
              <a:buChar char="○"/>
            </a:pPr>
            <a:r>
              <a:rPr lang="e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Half of the sample expressed that the information they need is not easily found on the website</a:t>
            </a:r>
            <a:endParaRPr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7312" y="4461098"/>
            <a:ext cx="1919475" cy="487261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2"/>
          <p:cNvSpPr txBox="1">
            <a:spLocks noGrp="1"/>
          </p:cNvSpPr>
          <p:nvPr>
            <p:ph type="title"/>
          </p:nvPr>
        </p:nvSpPr>
        <p:spPr>
          <a:xfrm>
            <a:off x="457194" y="228600"/>
            <a:ext cx="75438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Finding #1: Veterans would like to use the website to complete tasks  when the steps  are clear</a:t>
            </a:r>
            <a:endParaRPr sz="1600"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itter"/>
              <a:buNone/>
            </a:pPr>
            <a:endParaRPr sz="1800" b="1" dirty="0"/>
          </a:p>
        </p:txBody>
      </p:sp>
      <p:sp>
        <p:nvSpPr>
          <p:cNvPr id="239" name="Google Shape;239;p32"/>
          <p:cNvSpPr txBox="1"/>
          <p:nvPr/>
        </p:nvSpPr>
        <p:spPr>
          <a:xfrm>
            <a:off x="457194" y="1122103"/>
            <a:ext cx="8310000" cy="3792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8575" rIns="68575" bIns="685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“If they offer it online, I would do it online. I do everything online. I have done request for records online, and that is way easier because before you had to go to the VA.” -p4</a:t>
            </a:r>
            <a:endParaRPr sz="18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“I guess I wish that information was easier found out there [the website]. It may be, but I haven’t found it.” -p3</a:t>
            </a:r>
            <a:endParaRPr sz="18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“Depending on what the task was I would rather do it online if I trusted it would get done properly” -p17</a:t>
            </a:r>
            <a:endParaRPr sz="18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005553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7312" y="4461098"/>
            <a:ext cx="1919475" cy="487261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3"/>
          <p:cNvSpPr txBox="1">
            <a:spLocks noGrp="1"/>
          </p:cNvSpPr>
          <p:nvPr>
            <p:ph type="title"/>
          </p:nvPr>
        </p:nvSpPr>
        <p:spPr>
          <a:xfrm>
            <a:off x="457194" y="228600"/>
            <a:ext cx="75438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itter"/>
              <a:buNone/>
            </a:pPr>
            <a:r>
              <a:rPr lang="en" sz="1600" b="1" dirty="0"/>
              <a:t>Finding #2: Veterans prefer to speak to a person on site if they cannot  find clear information online first</a:t>
            </a:r>
            <a:endParaRPr sz="1600" b="1" dirty="0"/>
          </a:p>
        </p:txBody>
      </p:sp>
      <p:sp>
        <p:nvSpPr>
          <p:cNvPr id="246" name="Google Shape;246;p33"/>
          <p:cNvSpPr txBox="1"/>
          <p:nvPr/>
        </p:nvSpPr>
        <p:spPr>
          <a:xfrm>
            <a:off x="457187" y="835886"/>
            <a:ext cx="8229600" cy="4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8575" rIns="68575" bIns="6857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 Light"/>
              <a:buChar char="●"/>
            </a:pPr>
            <a:r>
              <a:rPr lang="e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Veterans are more likely to visit the benefits office when they need additional information to complete their tasks</a:t>
            </a:r>
            <a:endParaRPr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13716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 Light"/>
              <a:buChar char="○"/>
            </a:pPr>
            <a:r>
              <a:rPr lang="e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Tasks include: job placement services, education benefits, forms assistance, and determining access to mental healthcare benefits</a:t>
            </a:r>
            <a:br>
              <a:rPr lang="e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</a:b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 Light"/>
              <a:buChar char="●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Half of the Veterans interviewed attempted to find answers to their questions online first</a:t>
            </a:r>
          </a:p>
          <a:p>
            <a:pPr marL="13716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 Light"/>
              <a:buChar char="○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Even if the Veteran went in-office, they expressed that they did some initial research on the website to start the process</a:t>
            </a:r>
            <a:b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</a:b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 Light"/>
              <a:buChar char="●"/>
            </a:pPr>
            <a:r>
              <a:rPr lang="e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When Veterans couldn’t complete every step in the process themselves, they had confidence that the in-office staff could help them figure out next step(s)</a:t>
            </a:r>
            <a:endParaRPr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13716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 Light"/>
              <a:buChar char="○"/>
            </a:pPr>
            <a:r>
              <a:rPr lang="e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Veterans expressed a high level of trust with the staff at the Benefits Office</a:t>
            </a:r>
            <a:endParaRPr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i="1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7312" y="4461098"/>
            <a:ext cx="1919475" cy="487261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3"/>
          <p:cNvSpPr txBox="1">
            <a:spLocks noGrp="1"/>
          </p:cNvSpPr>
          <p:nvPr>
            <p:ph type="title"/>
          </p:nvPr>
        </p:nvSpPr>
        <p:spPr>
          <a:xfrm>
            <a:off x="457194" y="228600"/>
            <a:ext cx="75438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itter"/>
              <a:buNone/>
            </a:pPr>
            <a:r>
              <a:rPr lang="en" sz="1600" b="1" dirty="0"/>
              <a:t>Finding #2: Veterans prefer to speak to a person on site if they cannot  find clear information online first</a:t>
            </a:r>
            <a:endParaRPr sz="1600" b="1" dirty="0"/>
          </a:p>
        </p:txBody>
      </p:sp>
      <p:sp>
        <p:nvSpPr>
          <p:cNvPr id="246" name="Google Shape;246;p33"/>
          <p:cNvSpPr txBox="1"/>
          <p:nvPr/>
        </p:nvSpPr>
        <p:spPr>
          <a:xfrm>
            <a:off x="457200" y="914400"/>
            <a:ext cx="8229600" cy="4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8575" rIns="68575" bIns="685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“I did go to the benefits website and it gave me a little information on what programs are available, but I do like sitting down with someone to get the information.” -p14</a:t>
            </a:r>
            <a:endParaRPr sz="18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Pro Light"/>
              </a:rPr>
              <a:t>“One-stop shopping is why I picked this one [regional benefits office]. I knew I could do everything in this office. I did some researching, and you could click on a toggle and this one popped up with everything I needed to handle I could do it at this site.” -p2</a:t>
            </a:r>
            <a:endParaRPr sz="18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ource Sans Pr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i="1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652774684"/>
      </p:ext>
    </p:extLst>
  </p:cSld>
  <p:clrMapOvr>
    <a:masterClrMapping/>
  </p:clrMapOvr>
</p:sld>
</file>

<file path=ppt/theme/theme1.xml><?xml version="1.0" encoding="utf-8"?>
<a:theme xmlns:a="http://schemas.openxmlformats.org/drawingml/2006/main" name="Brown Bag Template">
  <a:themeElements>
    <a:clrScheme name="Brown Bag Template">
      <a:dk1>
        <a:srgbClr val="0070BC"/>
      </a:dk1>
      <a:lt1>
        <a:srgbClr val="1A5484"/>
      </a:lt1>
      <a:dk2>
        <a:srgbClr val="A7A7A7"/>
      </a:dk2>
      <a:lt2>
        <a:srgbClr val="535353"/>
      </a:lt2>
      <a:accent1>
        <a:srgbClr val="0070BC"/>
      </a:accent1>
      <a:accent2>
        <a:srgbClr val="10385A"/>
      </a:accent2>
      <a:accent3>
        <a:srgbClr val="1A5484"/>
      </a:accent3>
      <a:accent4>
        <a:srgbClr val="0F2F4A"/>
      </a:accent4>
      <a:accent5>
        <a:srgbClr val="0B2439"/>
      </a:accent5>
      <a:accent6>
        <a:srgbClr val="081928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1815</Words>
  <Application>Microsoft Macintosh PowerPoint</Application>
  <PresentationFormat>On-screen Show (16:9)</PresentationFormat>
  <Paragraphs>186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Avenir</vt:lpstr>
      <vt:lpstr>Bitter</vt:lpstr>
      <vt:lpstr>Calibri</vt:lpstr>
      <vt:lpstr>Source Sans Pro</vt:lpstr>
      <vt:lpstr>Source Sans Pro Light</vt:lpstr>
      <vt:lpstr>Source Sans Pro SemiBold</vt:lpstr>
      <vt:lpstr>Brown Bag Template</vt:lpstr>
      <vt:lpstr>Veterans Experiences  at VA Benefit Offices</vt:lpstr>
      <vt:lpstr>How this research maps to the Veteran journey </vt:lpstr>
      <vt:lpstr>OCTO-DE goals that this research supports</vt:lpstr>
      <vt:lpstr>Participant Demographics</vt:lpstr>
      <vt:lpstr>Key findings</vt:lpstr>
      <vt:lpstr>Finding #1: Veterans would like to use the website to complete tasks  when the steps  are clear   </vt:lpstr>
      <vt:lpstr>Finding #1: Veterans would like to use the website to complete tasks  when the steps  are clear   </vt:lpstr>
      <vt:lpstr>Finding #2: Veterans prefer to speak to a person on site if they cannot  find clear information online first</vt:lpstr>
      <vt:lpstr>Finding #2: Veterans prefer to speak to a person on site if they cannot  find clear information online first</vt:lpstr>
      <vt:lpstr>Finding #3: Veterans expect Regional Benefit Offices to be “one-stop shops” for services  </vt:lpstr>
      <vt:lpstr>Finding #3: Veterans expect Regional Benefit Offices to be “one-stop shops” for services  </vt:lpstr>
      <vt:lpstr>Finding #4: Veterans aren’t sure of what tasks they can complete at the various VA offices  </vt:lpstr>
      <vt:lpstr>Additional Insights</vt:lpstr>
      <vt:lpstr>Additional Insights</vt:lpstr>
      <vt:lpstr>Additional Insights</vt:lpstr>
      <vt:lpstr>Recommendations</vt:lpstr>
      <vt:lpstr>Further Research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VBA Veteran Research</dc:title>
  <cp:lastModifiedBy>Pickett, David</cp:lastModifiedBy>
  <cp:revision>15</cp:revision>
  <dcterms:modified xsi:type="dcterms:W3CDTF">2022-11-18T19:17:04Z</dcterms:modified>
</cp:coreProperties>
</file>