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Proxima Nova"/>
      <p:regular r:id="rId22"/>
      <p:bold r:id="rId23"/>
      <p:italic r:id="rId24"/>
      <p:boldItalic r:id="rId25"/>
    </p:embeddedFont>
    <p:embeddedFont>
      <p:font typeface="Source Sans Pro SemiBold"/>
      <p:regular r:id="rId26"/>
      <p:bold r:id="rId27"/>
      <p:italic r:id="rId28"/>
      <p:boldItalic r:id="rId29"/>
    </p:embeddedFont>
    <p:embeddedFont>
      <p:font typeface="Bitter"/>
      <p:regular r:id="rId30"/>
      <p:bold r:id="rId31"/>
      <p:italic r:id="rId32"/>
      <p:boldItalic r:id="rId33"/>
    </p:embeddedFont>
    <p:embeddedFont>
      <p:font typeface="Source Sans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Heather Justice"/>
  <p:cmAuthor clrIdx="1" id="1" initials="" lastIdx="1" name="Michelle Middaug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470150-2D79-4BC2-B8EC-D7B8C2701273}">
  <a:tblStyle styleId="{D9470150-2D79-4BC2-B8EC-D7B8C27012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2FD8C69-1406-4CEA-9125-2716D466E4C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SourceSansProSemiBold-regular.fntdata"/><Relationship Id="rId25" Type="http://schemas.openxmlformats.org/officeDocument/2006/relationships/font" Target="fonts/ProximaNova-boldItalic.fntdata"/><Relationship Id="rId28" Type="http://schemas.openxmlformats.org/officeDocument/2006/relationships/font" Target="fonts/SourceSansProSemiBold-italic.fntdata"/><Relationship Id="rId27" Type="http://schemas.openxmlformats.org/officeDocument/2006/relationships/font" Target="fonts/SourceSansPro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SansPro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itter-bold.fntdata"/><Relationship Id="rId30" Type="http://schemas.openxmlformats.org/officeDocument/2006/relationships/font" Target="fonts/Bitter-regular.fntdata"/><Relationship Id="rId11" Type="http://schemas.openxmlformats.org/officeDocument/2006/relationships/slide" Target="slides/slide5.xml"/><Relationship Id="rId33" Type="http://schemas.openxmlformats.org/officeDocument/2006/relationships/font" Target="fonts/Bitter-boldItalic.fntdata"/><Relationship Id="rId10" Type="http://schemas.openxmlformats.org/officeDocument/2006/relationships/slide" Target="slides/slide4.xml"/><Relationship Id="rId32" Type="http://schemas.openxmlformats.org/officeDocument/2006/relationships/font" Target="fonts/Bitter-italic.fntdata"/><Relationship Id="rId13" Type="http://schemas.openxmlformats.org/officeDocument/2006/relationships/slide" Target="slides/slide7.xml"/><Relationship Id="rId35" Type="http://schemas.openxmlformats.org/officeDocument/2006/relationships/font" Target="fonts/SourceSansPro-bold.fntdata"/><Relationship Id="rId12" Type="http://schemas.openxmlformats.org/officeDocument/2006/relationships/slide" Target="slides/slide6.xml"/><Relationship Id="rId34" Type="http://schemas.openxmlformats.org/officeDocument/2006/relationships/font" Target="fonts/SourceSansPro-regular.fntdata"/><Relationship Id="rId15" Type="http://schemas.openxmlformats.org/officeDocument/2006/relationships/slide" Target="slides/slide9.xml"/><Relationship Id="rId37" Type="http://schemas.openxmlformats.org/officeDocument/2006/relationships/font" Target="fonts/SourceSansPro-boldItalic.fntdata"/><Relationship Id="rId14" Type="http://schemas.openxmlformats.org/officeDocument/2006/relationships/slide" Target="slides/slide8.xml"/><Relationship Id="rId36" Type="http://schemas.openxmlformats.org/officeDocument/2006/relationships/font" Target="fonts/SourceSansPr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04T16:28:08.711">
    <p:pos x="353" y="2631"/>
    <p:text>@michelle.middaugh@adhocteam.us 
Is this better for higher-level thinking?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1-04T15:13:23.717">
    <p:pos x="114" y="1137"/>
    <p:text>can you explain why this number is lower, if someone asks?</p:text>
  </p:cm>
  <p:cm authorId="0" idx="2" dt="2023-01-04T15:13:23.717">
    <p:pos x="114" y="1137"/>
    <p:text>Yes.  Historically, volumes are lower in December, although this is higher than the last 2 years (12k, 10k).  Also, with the introduction of the PACT Act and encouragements to enroll, the volumes jumped in October and November.</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1-04T19:31:35.230">
    <p:pos x="114" y="938"/>
    <p:text>@michelle.middaugh@adhocteam.us 
Instead of having that Exit Rate slide, I added the abandonment rate metrics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c9dea8ebd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9dea8ebd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Upward trend on percent of applications being started and subsequently submitted</a:t>
            </a:r>
            <a:endParaRPr/>
          </a:p>
          <a:p>
            <a:pPr indent="-317500" lvl="0" marL="457200" rtl="0" algn="l">
              <a:spcBef>
                <a:spcPts val="0"/>
              </a:spcBef>
              <a:spcAft>
                <a:spcPts val="0"/>
              </a:spcAft>
              <a:buSzPts val="1400"/>
              <a:buChar char="-"/>
            </a:pPr>
            <a:r>
              <a:rPr lang="en-US"/>
              <a:t>Downward </a:t>
            </a:r>
            <a:r>
              <a:rPr lang="en-US"/>
              <a:t>trend on number of sessions it takes to complete and submit the application</a:t>
            </a:r>
            <a:endParaRPr/>
          </a:p>
        </p:txBody>
      </p:sp>
      <p:sp>
        <p:nvSpPr>
          <p:cNvPr id="162" name="Google Shape;162;g1c9dea8ebd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7ba73a34_1_4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cc7ba73a34_1_4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Downward trend on overall abandonment rates</a:t>
            </a:r>
            <a:endParaRPr/>
          </a:p>
          <a:p>
            <a:pPr indent="-317500" lvl="0" marL="457200" rtl="0" algn="l">
              <a:spcBef>
                <a:spcPts val="0"/>
              </a:spcBef>
              <a:spcAft>
                <a:spcPts val="0"/>
              </a:spcAft>
              <a:buSzPts val="1400"/>
              <a:buChar char="-"/>
            </a:pPr>
            <a:r>
              <a:rPr lang="en-US"/>
              <a:t>Steady incline of abandonments percentage within the Military and Household sections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 name="Google Shape;173;g1cc7ba73a34_1_4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2cdbab226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2cdbab226_2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c2cdbab226_2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2c7463e88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2c7463e88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Clr>
                <a:srgbClr val="24292F"/>
              </a:buClr>
              <a:buSzPts val="1600"/>
              <a:buFont typeface="Source Sans Pro"/>
              <a:buChar char="●"/>
            </a:pPr>
            <a:r>
              <a:rPr lang="en-US" sz="1600">
                <a:solidFill>
                  <a:srgbClr val="24292F"/>
                </a:solidFill>
                <a:highlight>
                  <a:schemeClr val="lt1"/>
                </a:highlight>
                <a:latin typeface="Source Sans Pro"/>
                <a:ea typeface="Source Sans Pro"/>
                <a:cs typeface="Source Sans Pro"/>
                <a:sym typeface="Source Sans Pro"/>
              </a:rPr>
              <a:t>We are currently reviewing the Household section, which asks for spouse, dependent and financial information.  We have just wrapped up research in December and are preparing to present our findings to the stakeholders in a couple weeks.  </a:t>
            </a:r>
            <a:endParaRPr sz="1600">
              <a:solidFill>
                <a:srgbClr val="24292F"/>
              </a:solidFill>
              <a:highlight>
                <a:schemeClr val="lt1"/>
              </a:highlight>
              <a:latin typeface="Source Sans Pro"/>
              <a:ea typeface="Source Sans Pro"/>
              <a:cs typeface="Source Sans Pro"/>
              <a:sym typeface="Source Sans Pro"/>
            </a:endParaRPr>
          </a:p>
          <a:p>
            <a:pPr indent="-330200" lvl="1" marL="914400" rtl="0" algn="l">
              <a:spcBef>
                <a:spcPts val="1000"/>
              </a:spcBef>
              <a:spcAft>
                <a:spcPts val="0"/>
              </a:spcAft>
              <a:buClr>
                <a:srgbClr val="24292F"/>
              </a:buClr>
              <a:buSzPts val="1600"/>
              <a:buFont typeface="Source Sans Pro"/>
              <a:buChar char="○"/>
            </a:pPr>
            <a:r>
              <a:rPr lang="en-US" sz="1600">
                <a:solidFill>
                  <a:srgbClr val="24292F"/>
                </a:solidFill>
                <a:highlight>
                  <a:schemeClr val="lt1"/>
                </a:highlight>
                <a:latin typeface="Source Sans Pro"/>
                <a:ea typeface="Source Sans Pro"/>
                <a:cs typeface="Source Sans Pro"/>
                <a:sym typeface="Source Sans Pro"/>
              </a:rPr>
              <a:t>We believe that we can reorganize and reframe some of the questions along with clarifying text, and this will help Veterans be better prepared and able to provide the information without having to stop and return later to complete.</a:t>
            </a:r>
            <a:endParaRPr/>
          </a:p>
        </p:txBody>
      </p:sp>
      <p:sp>
        <p:nvSpPr>
          <p:cNvPr id="191" name="Google Shape;191;g72c7463e88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7475692df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c7475692df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1c7475692df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d09d270e8_2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d09d270e8_2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5d09d270e8_2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2cdbab226_2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c2cdbab226_2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c2cdbab226_2_2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b1f232243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b1f232243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15b1f232243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f60f9240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f60f9240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8f60f9240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b57ae55d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b57ae55da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15b57ae55da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b75662e31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b75662e31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13b75662e31_2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b75662e31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b75662e31_2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3b75662e31_2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2cdbab226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2cdbab226_2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t/>
            </a:r>
            <a:endParaRPr/>
          </a:p>
        </p:txBody>
      </p:sp>
      <p:sp>
        <p:nvSpPr>
          <p:cNvPr id="144" name="Google Shape;144;gc2cdbab226_2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9dea8ebde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9dea8ebde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Short Form applications holding steady around 30% of total applications submitted</a:t>
            </a:r>
            <a:endParaRPr/>
          </a:p>
          <a:p>
            <a:pPr indent="-317500" lvl="0" marL="457200" rtl="0" algn="l">
              <a:spcBef>
                <a:spcPts val="0"/>
              </a:spcBef>
              <a:spcAft>
                <a:spcPts val="0"/>
              </a:spcAft>
              <a:buSzPts val="1400"/>
              <a:buChar char="-"/>
            </a:pPr>
            <a:r>
              <a:rPr lang="en-US"/>
              <a:t>Number of Short Form applications being started each month are being submitted consistently, including some older applications not yet submitted (feature was live in July and September for short time periods)</a:t>
            </a:r>
            <a:endParaRPr/>
          </a:p>
        </p:txBody>
      </p:sp>
      <p:sp>
        <p:nvSpPr>
          <p:cNvPr id="152" name="Google Shape;152;g1c9dea8ebde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rtl="0" algn="ctr">
              <a:spcBef>
                <a:spcPts val="800"/>
              </a:spcBef>
              <a:spcAft>
                <a:spcPts val="0"/>
              </a:spcAft>
              <a:buNone/>
              <a:defRPr b="1" sz="1800">
                <a:solidFill>
                  <a:srgbClr val="F2F2F2"/>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7" name="Shape 67"/>
        <p:cNvGrpSpPr/>
        <p:nvPr/>
      </p:nvGrpSpPr>
      <p:grpSpPr>
        <a:xfrm>
          <a:off x="0" y="0"/>
          <a:ext cx="0" cy="0"/>
          <a:chOff x="0" y="0"/>
          <a:chExt cx="0" cy="0"/>
        </a:xfrm>
      </p:grpSpPr>
      <p:sp>
        <p:nvSpPr>
          <p:cNvPr id="68" name="Google Shape;68;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69" name="Google Shape;69;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0" name="Google Shape;70;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1" name="Google Shape;71;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2" name="Shape 72"/>
        <p:cNvGrpSpPr/>
        <p:nvPr/>
      </p:nvGrpSpPr>
      <p:grpSpPr>
        <a:xfrm>
          <a:off x="0" y="0"/>
          <a:ext cx="0" cy="0"/>
          <a:chOff x="0" y="0"/>
          <a:chExt cx="0" cy="0"/>
        </a:xfrm>
      </p:grpSpPr>
      <p:sp>
        <p:nvSpPr>
          <p:cNvPr id="73" name="Google Shape;73;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4" name="Google Shape;74;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5" name="Google Shape;75;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6" name="Google Shape;76;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7" name="Shape 77"/>
        <p:cNvGrpSpPr/>
        <p:nvPr/>
      </p:nvGrpSpPr>
      <p:grpSpPr>
        <a:xfrm>
          <a:off x="0" y="0"/>
          <a:ext cx="0" cy="0"/>
          <a:chOff x="0" y="0"/>
          <a:chExt cx="0" cy="0"/>
        </a:xfrm>
      </p:grpSpPr>
      <p:sp>
        <p:nvSpPr>
          <p:cNvPr id="78" name="Google Shape;78;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b="0" i="0" sz="1200" u="none" cap="none" strike="noStrike">
                <a:solidFill>
                  <a:srgbClr val="87BCE8"/>
                </a:solidFill>
                <a:latin typeface="Avenir"/>
                <a:ea typeface="Avenir"/>
                <a:cs typeface="Avenir"/>
                <a:sym typeface="Avenir"/>
              </a:defRPr>
            </a:lvl1pPr>
            <a:lvl2pPr indent="0" lvl="1" marL="0" rtl="0" algn="r">
              <a:spcBef>
                <a:spcPts val="0"/>
              </a:spcBef>
              <a:buNone/>
              <a:defRPr b="0" i="0" sz="1200" u="none" cap="none" strike="noStrike">
                <a:solidFill>
                  <a:srgbClr val="87BCE8"/>
                </a:solidFill>
                <a:latin typeface="Avenir"/>
                <a:ea typeface="Avenir"/>
                <a:cs typeface="Avenir"/>
                <a:sym typeface="Avenir"/>
              </a:defRPr>
            </a:lvl2pPr>
            <a:lvl3pPr indent="0" lvl="2" marL="0" rtl="0" algn="r">
              <a:spcBef>
                <a:spcPts val="0"/>
              </a:spcBef>
              <a:buNone/>
              <a:defRPr b="0" i="0" sz="1200" u="none" cap="none" strike="noStrike">
                <a:solidFill>
                  <a:srgbClr val="87BCE8"/>
                </a:solidFill>
                <a:latin typeface="Avenir"/>
                <a:ea typeface="Avenir"/>
                <a:cs typeface="Avenir"/>
                <a:sym typeface="Avenir"/>
              </a:defRPr>
            </a:lvl3pPr>
            <a:lvl4pPr indent="0" lvl="3" marL="0" rtl="0" algn="r">
              <a:spcBef>
                <a:spcPts val="0"/>
              </a:spcBef>
              <a:buNone/>
              <a:defRPr b="0" i="0" sz="1200" u="none" cap="none" strike="noStrike">
                <a:solidFill>
                  <a:srgbClr val="87BCE8"/>
                </a:solidFill>
                <a:latin typeface="Avenir"/>
                <a:ea typeface="Avenir"/>
                <a:cs typeface="Avenir"/>
                <a:sym typeface="Avenir"/>
              </a:defRPr>
            </a:lvl4pPr>
            <a:lvl5pPr indent="0" lvl="4" marL="0" rtl="0" algn="r">
              <a:spcBef>
                <a:spcPts val="0"/>
              </a:spcBef>
              <a:buNone/>
              <a:defRPr b="0" i="0" sz="1200" u="none" cap="none" strike="noStrike">
                <a:solidFill>
                  <a:srgbClr val="87BCE8"/>
                </a:solidFill>
                <a:latin typeface="Avenir"/>
                <a:ea typeface="Avenir"/>
                <a:cs typeface="Avenir"/>
                <a:sym typeface="Avenir"/>
              </a:defRPr>
            </a:lvl5pPr>
            <a:lvl6pPr indent="0" lvl="5" marL="0" rtl="0" algn="r">
              <a:spcBef>
                <a:spcPts val="0"/>
              </a:spcBef>
              <a:buNone/>
              <a:defRPr b="0" i="0" sz="1200" u="none" cap="none" strike="noStrike">
                <a:solidFill>
                  <a:srgbClr val="87BCE8"/>
                </a:solidFill>
                <a:latin typeface="Avenir"/>
                <a:ea typeface="Avenir"/>
                <a:cs typeface="Avenir"/>
                <a:sym typeface="Avenir"/>
              </a:defRPr>
            </a:lvl6pPr>
            <a:lvl7pPr indent="0" lvl="6" marL="0" rtl="0" algn="r">
              <a:spcBef>
                <a:spcPts val="0"/>
              </a:spcBef>
              <a:buNone/>
              <a:defRPr b="0" i="0" sz="1200" u="none" cap="none" strike="noStrike">
                <a:solidFill>
                  <a:srgbClr val="87BCE8"/>
                </a:solidFill>
                <a:latin typeface="Avenir"/>
                <a:ea typeface="Avenir"/>
                <a:cs typeface="Avenir"/>
                <a:sym typeface="Avenir"/>
              </a:defRPr>
            </a:lvl7pPr>
            <a:lvl8pPr indent="0" lvl="7" marL="0" rtl="0" algn="r">
              <a:spcBef>
                <a:spcPts val="0"/>
              </a:spcBef>
              <a:buNone/>
              <a:defRPr b="0" i="0" sz="1200" u="none" cap="none" strike="noStrike">
                <a:solidFill>
                  <a:srgbClr val="87BCE8"/>
                </a:solidFill>
                <a:latin typeface="Avenir"/>
                <a:ea typeface="Avenir"/>
                <a:cs typeface="Avenir"/>
                <a:sym typeface="Avenir"/>
              </a:defRPr>
            </a:lvl8pPr>
            <a:lvl9pPr indent="0" lvl="8" marL="0" rt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3" name="Shape 33"/>
        <p:cNvGrpSpPr/>
        <p:nvPr/>
      </p:nvGrpSpPr>
      <p:grpSpPr>
        <a:xfrm>
          <a:off x="0" y="0"/>
          <a:ext cx="0" cy="0"/>
          <a:chOff x="0" y="0"/>
          <a:chExt cx="0" cy="0"/>
        </a:xfrm>
      </p:grpSpPr>
      <p:sp>
        <p:nvSpPr>
          <p:cNvPr id="34" name="Google Shape;34;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6" name="Google Shape;36;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3" name="Google Shape;43;p6"/>
          <p:cNvCxnSpPr>
            <a:stCxn id="35" idx="3"/>
            <a:endCxn id="41"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4" name="Google Shape;44;p6"/>
          <p:cNvCxnSpPr>
            <a:stCxn id="41" idx="3"/>
            <a:endCxn id="40"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0" idx="3"/>
            <a:endCxn id="42"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6" name="Google Shape;46;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7" name="Google Shape;47;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0" name="Google Shape;50;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1" name="Google Shape;51;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2" name="Shape 52"/>
        <p:cNvGrpSpPr/>
        <p:nvPr/>
      </p:nvGrpSpPr>
      <p:grpSpPr>
        <a:xfrm>
          <a:off x="0" y="0"/>
          <a:ext cx="0" cy="0"/>
          <a:chOff x="0" y="0"/>
          <a:chExt cx="0" cy="0"/>
        </a:xfrm>
      </p:grpSpPr>
      <p:sp>
        <p:nvSpPr>
          <p:cNvPr id="53" name="Google Shape;53;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4" name="Google Shape;54;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6" name="Google Shape;56;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57" name="Shape 57"/>
        <p:cNvGrpSpPr/>
        <p:nvPr/>
      </p:nvGrpSpPr>
      <p:grpSpPr>
        <a:xfrm>
          <a:off x="0" y="0"/>
          <a:ext cx="0" cy="0"/>
          <a:chOff x="0" y="0"/>
          <a:chExt cx="0" cy="0"/>
        </a:xfrm>
      </p:grpSpPr>
      <p:sp>
        <p:nvSpPr>
          <p:cNvPr id="58" name="Google Shape;58;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59" name="Google Shape;59;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1" name="Shape 61"/>
        <p:cNvGrpSpPr/>
        <p:nvPr/>
      </p:nvGrpSpPr>
      <p:grpSpPr>
        <a:xfrm>
          <a:off x="0" y="0"/>
          <a:ext cx="0" cy="0"/>
          <a:chOff x="0" y="0"/>
          <a:chExt cx="0" cy="0"/>
        </a:xfrm>
      </p:grpSpPr>
      <p:sp>
        <p:nvSpPr>
          <p:cNvPr id="62" name="Google Shape;62;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4" name="Shape 64"/>
        <p:cNvGrpSpPr/>
        <p:nvPr/>
      </p:nvGrpSpPr>
      <p:grpSpPr>
        <a:xfrm>
          <a:off x="0" y="0"/>
          <a:ext cx="0" cy="0"/>
          <a:chOff x="0" y="0"/>
          <a:chExt cx="0" cy="0"/>
        </a:xfrm>
      </p:grpSpPr>
      <p:sp>
        <p:nvSpPr>
          <p:cNvPr id="65" name="Google Shape;65;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6" name="Google Shape;66;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github.com/department-of-veterans-affairs/va.gov-team/blob/master/strategy/OCTO-DE%20Strategic%20Hierarchy.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14"/>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48575" y="6072925"/>
            <a:ext cx="53133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lang="en-US" sz="1100">
                <a:latin typeface="Source Sans Pro SemiBold"/>
                <a:ea typeface="Source Sans Pro SemiBold"/>
                <a:cs typeface="Source Sans Pro SemiBold"/>
                <a:sym typeface="Source Sans Pro SemiBold"/>
              </a:rPr>
              <a:t>Heather Justice - 10-10 Health Apps team - Product Manager</a:t>
            </a:r>
            <a:endParaRPr sz="1100">
              <a:latin typeface="Source Sans Pro SemiBold"/>
              <a:ea typeface="Source Sans Pro SemiBold"/>
              <a:cs typeface="Source Sans Pro SemiBold"/>
              <a:sym typeface="Source Sans Pro SemiBold"/>
            </a:endParaRPr>
          </a:p>
        </p:txBody>
      </p:sp>
      <p:sp>
        <p:nvSpPr>
          <p:cNvPr id="85" name="Google Shape;85;p14"/>
          <p:cNvSpPr txBox="1"/>
          <p:nvPr/>
        </p:nvSpPr>
        <p:spPr>
          <a:xfrm>
            <a:off x="10135425" y="6016373"/>
            <a:ext cx="1501500" cy="344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01/06/2023</a:t>
            </a:r>
            <a:endParaRPr sz="1100">
              <a:latin typeface="Source Sans Pro"/>
              <a:ea typeface="Source Sans Pro"/>
              <a:cs typeface="Source Sans Pro"/>
              <a:sym typeface="Source Sans Pro"/>
            </a:endParaRPr>
          </a:p>
        </p:txBody>
      </p:sp>
      <p:sp>
        <p:nvSpPr>
          <p:cNvPr id="86" name="Google Shape;86;p14"/>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p>
            <a:pPr indent="0" lvl="0" marL="0" rtl="0" algn="ctr">
              <a:spcBef>
                <a:spcPts val="0"/>
              </a:spcBef>
              <a:spcAft>
                <a:spcPts val="0"/>
              </a:spcAft>
              <a:buNone/>
            </a:pPr>
            <a:r>
              <a:rPr lang="en-US" sz="4300"/>
              <a:t>OCTO-DE </a:t>
            </a:r>
            <a:r>
              <a:rPr lang="en-US" sz="4300"/>
              <a:t>I</a:t>
            </a:r>
            <a:r>
              <a:rPr lang="en-US" sz="4300"/>
              <a:t>mpact Review</a:t>
            </a:r>
            <a:r>
              <a:rPr lang="en-US" sz="4300"/>
              <a:t>:</a:t>
            </a:r>
            <a:r>
              <a:rPr lang="en-US" sz="4300"/>
              <a:t> </a:t>
            </a:r>
            <a:endParaRPr sz="4300"/>
          </a:p>
          <a:p>
            <a:pPr indent="0" lvl="0" marL="0" rtl="0" algn="ctr">
              <a:spcBef>
                <a:spcPts val="0"/>
              </a:spcBef>
              <a:spcAft>
                <a:spcPts val="0"/>
              </a:spcAft>
              <a:buNone/>
            </a:pPr>
            <a:r>
              <a:rPr lang="en-US" sz="4300"/>
              <a:t>Short Form</a:t>
            </a:r>
            <a:endParaRPr sz="4300"/>
          </a:p>
        </p:txBody>
      </p:sp>
      <p:sp>
        <p:nvSpPr>
          <p:cNvPr id="87" name="Google Shape;87;p14"/>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p>
            <a:pPr indent="0" lvl="0" marL="0" rtl="0" algn="ctr">
              <a:spcBef>
                <a:spcPts val="800"/>
              </a:spcBef>
              <a:spcAft>
                <a:spcPts val="0"/>
              </a:spcAft>
              <a:buNone/>
            </a:pPr>
            <a:r>
              <a:rPr b="0" lang="en-US">
                <a:latin typeface="Source Sans Pro SemiBold"/>
                <a:ea typeface="Source Sans Pro SemiBold"/>
                <a:cs typeface="Source Sans Pro SemiBold"/>
                <a:sym typeface="Source Sans Pro SemiBold"/>
              </a:rPr>
              <a:t>10-10 Health Apps team</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Results </a:t>
            </a:r>
            <a:endParaRPr/>
          </a:p>
        </p:txBody>
      </p:sp>
      <p:sp>
        <p:nvSpPr>
          <p:cNvPr id="165" name="Google Shape;165;p23"/>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01/06/2023</a:t>
            </a:r>
            <a:endParaRPr b="0">
              <a:highlight>
                <a:srgbClr val="FFFF00"/>
              </a:highlight>
              <a:latin typeface="Source Sans Pro SemiBold"/>
              <a:ea typeface="Source Sans Pro SemiBold"/>
              <a:cs typeface="Source Sans Pro SemiBold"/>
              <a:sym typeface="Source Sans Pro SemiBold"/>
            </a:endParaRPr>
          </a:p>
        </p:txBody>
      </p:sp>
      <p:graphicFrame>
        <p:nvGraphicFramePr>
          <p:cNvPr id="166" name="Google Shape;166;p23"/>
          <p:cNvGraphicFramePr/>
          <p:nvPr/>
        </p:nvGraphicFramePr>
        <p:xfrm>
          <a:off x="181500" y="1805750"/>
          <a:ext cx="3000000" cy="3000000"/>
        </p:xfrm>
        <a:graphic>
          <a:graphicData uri="http://schemas.openxmlformats.org/drawingml/2006/table">
            <a:tbl>
              <a:tblPr>
                <a:solidFill>
                  <a:srgbClr val="FFFFFF"/>
                </a:solidFill>
                <a:tableStyleId>{52FD8C69-1406-4CEA-9125-2716D466E4C8}</a:tableStyleId>
              </a:tblPr>
              <a:tblGrid>
                <a:gridCol w="3950925"/>
                <a:gridCol w="2837025"/>
                <a:gridCol w="2528525"/>
                <a:gridCol w="2528525"/>
              </a:tblGrid>
              <a:tr h="648175">
                <a:tc>
                  <a:txBody>
                    <a:bodyPr/>
                    <a:lstStyle/>
                    <a:p>
                      <a:pPr indent="0" lvl="0" marL="0" rtl="0" algn="ctr">
                        <a:lnSpc>
                          <a:spcPct val="115000"/>
                        </a:lnSpc>
                        <a:spcBef>
                          <a:spcPts val="0"/>
                        </a:spcBef>
                        <a:spcAft>
                          <a:spcPts val="1200"/>
                        </a:spcAft>
                        <a:buNone/>
                      </a:pPr>
                      <a:r>
                        <a:rPr b="1" lang="en-US" sz="1600">
                          <a:solidFill>
                            <a:srgbClr val="24292F"/>
                          </a:solidFill>
                          <a:latin typeface="Source Sans Pro"/>
                          <a:ea typeface="Source Sans Pro"/>
                          <a:cs typeface="Source Sans Pro"/>
                          <a:sym typeface="Source Sans Pro"/>
                        </a:rPr>
                        <a:t>KPI / Metric</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Baseline: </a:t>
                      </a:r>
                      <a:endParaRPr b="1" sz="1600">
                        <a:solidFill>
                          <a:srgbClr val="24292F"/>
                        </a:solidFill>
                        <a:latin typeface="Source Sans Pro"/>
                        <a:ea typeface="Source Sans Pro"/>
                        <a:cs typeface="Source Sans Pro"/>
                        <a:sym typeface="Source Sans Pro"/>
                      </a:endParaRPr>
                    </a:p>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Jan-June 2022 (average)</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Post-launch </a:t>
                      </a:r>
                      <a:endParaRPr b="1" sz="1600">
                        <a:solidFill>
                          <a:srgbClr val="24292F"/>
                        </a:solidFill>
                        <a:latin typeface="Source Sans Pro"/>
                        <a:ea typeface="Source Sans Pro"/>
                        <a:cs typeface="Source Sans Pro"/>
                        <a:sym typeface="Source Sans Pro"/>
                      </a:endParaRPr>
                    </a:p>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November</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Post-launch</a:t>
                      </a:r>
                      <a:endParaRPr b="1" sz="1600">
                        <a:solidFill>
                          <a:srgbClr val="24292F"/>
                        </a:solidFill>
                        <a:latin typeface="Source Sans Pro"/>
                        <a:ea typeface="Source Sans Pro"/>
                        <a:cs typeface="Source Sans Pro"/>
                        <a:sym typeface="Source Sans Pro"/>
                      </a:endParaRPr>
                    </a:p>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December</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93550">
                <a:tc>
                  <a:txBody>
                    <a:bodyPr/>
                    <a:lstStyle/>
                    <a:p>
                      <a:pPr indent="0" lvl="0" marL="0" rtl="0" algn="l">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Application starts per Month</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21,264</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17,509</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15,124</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3550">
                <a:tc>
                  <a:txBody>
                    <a:bodyPr/>
                    <a:lstStyle/>
                    <a:p>
                      <a:pPr indent="0" lvl="0" marL="0" rtl="0" algn="l">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Submissions per Month</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13,034</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10,878</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10,343</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3550">
                <a:tc>
                  <a:txBody>
                    <a:bodyPr/>
                    <a:lstStyle/>
                    <a:p>
                      <a:pPr indent="0" lvl="0" marL="0" rtl="0" algn="l">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Pct. Applications Completed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61</a:t>
                      </a:r>
                      <a:r>
                        <a:rPr lang="en-US" sz="1600">
                          <a:solidFill>
                            <a:srgbClr val="24292F"/>
                          </a:solidFill>
                          <a:highlight>
                            <a:srgbClr val="FFFFFF"/>
                          </a:highlight>
                          <a:latin typeface="Source Sans Pro"/>
                          <a:ea typeface="Source Sans Pro"/>
                          <a:cs typeface="Source Sans Pro"/>
                          <a:sym typeface="Source Sans Pro"/>
                        </a:rPr>
                        <a:t>.3%</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62.1%</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68.4%</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7" name="Google Shape;167;p23"/>
          <p:cNvSpPr txBox="1"/>
          <p:nvPr/>
        </p:nvSpPr>
        <p:spPr>
          <a:xfrm>
            <a:off x="181525" y="1414075"/>
            <a:ext cx="10495200" cy="46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lang="en-US" sz="1700">
                <a:solidFill>
                  <a:srgbClr val="24292F"/>
                </a:solidFill>
                <a:highlight>
                  <a:srgbClr val="FFFFFF"/>
                </a:highlight>
                <a:latin typeface="Source Sans Pro"/>
                <a:ea typeface="Source Sans Pro"/>
                <a:cs typeface="Source Sans Pro"/>
                <a:sym typeface="Source Sans Pro"/>
              </a:rPr>
              <a:t>Key Result</a:t>
            </a:r>
            <a:r>
              <a:rPr lang="en-US" sz="1700">
                <a:solidFill>
                  <a:srgbClr val="24292F"/>
                </a:solidFill>
                <a:highlight>
                  <a:srgbClr val="FFFFFF"/>
                </a:highlight>
                <a:latin typeface="Source Sans Pro"/>
                <a:ea typeface="Source Sans Pro"/>
                <a:cs typeface="Source Sans Pro"/>
                <a:sym typeface="Source Sans Pro"/>
              </a:rPr>
              <a:t>: Increase number of application submissions</a:t>
            </a:r>
            <a:endParaRPr i="1" sz="1700">
              <a:solidFill>
                <a:srgbClr val="24292F"/>
              </a:solidFill>
              <a:highlight>
                <a:srgbClr val="FFFFFF"/>
              </a:highlight>
              <a:latin typeface="Source Sans Pro"/>
              <a:ea typeface="Source Sans Pro"/>
              <a:cs typeface="Source Sans Pro"/>
              <a:sym typeface="Source Sans Pro"/>
            </a:endParaRPr>
          </a:p>
        </p:txBody>
      </p:sp>
      <p:graphicFrame>
        <p:nvGraphicFramePr>
          <p:cNvPr id="168" name="Google Shape;168;p23"/>
          <p:cNvGraphicFramePr/>
          <p:nvPr/>
        </p:nvGraphicFramePr>
        <p:xfrm>
          <a:off x="181513" y="4494050"/>
          <a:ext cx="3000000" cy="3000000"/>
        </p:xfrm>
        <a:graphic>
          <a:graphicData uri="http://schemas.openxmlformats.org/drawingml/2006/table">
            <a:tbl>
              <a:tblPr>
                <a:solidFill>
                  <a:srgbClr val="FFFFFF"/>
                </a:solidFill>
                <a:tableStyleId>{52FD8C69-1406-4CEA-9125-2716D466E4C8}</a:tableStyleId>
              </a:tblPr>
              <a:tblGrid>
                <a:gridCol w="3929075"/>
                <a:gridCol w="2860125"/>
                <a:gridCol w="2527900"/>
                <a:gridCol w="2527900"/>
              </a:tblGrid>
              <a:tr h="621025">
                <a:tc>
                  <a:txBody>
                    <a:bodyPr/>
                    <a:lstStyle/>
                    <a:p>
                      <a:pPr indent="0" lvl="0" marL="0" rtl="0" algn="ctr">
                        <a:lnSpc>
                          <a:spcPct val="115000"/>
                        </a:lnSpc>
                        <a:spcBef>
                          <a:spcPts val="0"/>
                        </a:spcBef>
                        <a:spcAft>
                          <a:spcPts val="1200"/>
                        </a:spcAft>
                        <a:buNone/>
                      </a:pPr>
                      <a:r>
                        <a:rPr b="1" lang="en-US" sz="1600">
                          <a:solidFill>
                            <a:srgbClr val="24292F"/>
                          </a:solidFill>
                          <a:latin typeface="Source Sans Pro"/>
                          <a:ea typeface="Source Sans Pro"/>
                          <a:cs typeface="Source Sans Pro"/>
                          <a:sym typeface="Source Sans Pro"/>
                        </a:rPr>
                        <a:t>KPI / Metric</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Baseline: </a:t>
                      </a:r>
                      <a:endParaRPr b="1" sz="1600">
                        <a:solidFill>
                          <a:srgbClr val="24292F"/>
                        </a:solidFill>
                        <a:latin typeface="Source Sans Pro"/>
                        <a:ea typeface="Source Sans Pro"/>
                        <a:cs typeface="Source Sans Pro"/>
                        <a:sym typeface="Source Sans Pro"/>
                      </a:endParaRPr>
                    </a:p>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Jan-June 2022 </a:t>
                      </a:r>
                      <a:r>
                        <a:rPr b="1" lang="en-US" sz="1600">
                          <a:solidFill>
                            <a:srgbClr val="24292F"/>
                          </a:solidFill>
                          <a:latin typeface="Source Sans Pro"/>
                          <a:ea typeface="Source Sans Pro"/>
                          <a:cs typeface="Source Sans Pro"/>
                          <a:sym typeface="Source Sans Pro"/>
                        </a:rPr>
                        <a:t>(average)</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Post-launch </a:t>
                      </a:r>
                      <a:endParaRPr b="1" sz="1600">
                        <a:solidFill>
                          <a:srgbClr val="24292F"/>
                        </a:solidFill>
                        <a:latin typeface="Source Sans Pro"/>
                        <a:ea typeface="Source Sans Pro"/>
                        <a:cs typeface="Source Sans Pro"/>
                        <a:sym typeface="Source Sans Pro"/>
                      </a:endParaRPr>
                    </a:p>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November</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Post-launch</a:t>
                      </a:r>
                      <a:endParaRPr b="1" sz="1600">
                        <a:solidFill>
                          <a:srgbClr val="24292F"/>
                        </a:solidFill>
                        <a:latin typeface="Source Sans Pro"/>
                        <a:ea typeface="Source Sans Pro"/>
                        <a:cs typeface="Source Sans Pro"/>
                        <a:sym typeface="Source Sans Pro"/>
                      </a:endParaRPr>
                    </a:p>
                    <a:p>
                      <a:pPr indent="0" lvl="0" marL="0" rtl="0" algn="ctr">
                        <a:lnSpc>
                          <a:spcPct val="115000"/>
                        </a:lnSpc>
                        <a:spcBef>
                          <a:spcPts val="0"/>
                        </a:spcBef>
                        <a:spcAft>
                          <a:spcPts val="0"/>
                        </a:spcAft>
                        <a:buNone/>
                      </a:pPr>
                      <a:r>
                        <a:rPr b="1" lang="en-US" sz="1600">
                          <a:solidFill>
                            <a:srgbClr val="24292F"/>
                          </a:solidFill>
                          <a:latin typeface="Source Sans Pro"/>
                          <a:ea typeface="Source Sans Pro"/>
                          <a:cs typeface="Source Sans Pro"/>
                          <a:sym typeface="Source Sans Pro"/>
                        </a:rPr>
                        <a:t>December</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77050">
                <a:tc>
                  <a:txBody>
                    <a:bodyPr/>
                    <a:lstStyle/>
                    <a:p>
                      <a:pPr indent="0" lvl="0" marL="0" rtl="0" algn="l">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Avg. Sessions per Submission</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1.52</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1.44</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1.43</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7050">
                <a:tc>
                  <a:txBody>
                    <a:bodyPr/>
                    <a:lstStyle/>
                    <a:p>
                      <a:pPr indent="0" lvl="0" marL="0" rtl="0" algn="l">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Avg. Single sessions per Month</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8,103</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7,126</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6,808</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7050">
                <a:tc>
                  <a:txBody>
                    <a:bodyPr/>
                    <a:lstStyle/>
                    <a:p>
                      <a:pPr indent="0" lvl="0" marL="0" rtl="0" algn="l">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Avg. 2 sessions per Month</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2,857</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1,940</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1,800</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7050">
                <a:tc>
                  <a:txBody>
                    <a:bodyPr/>
                    <a:lstStyle/>
                    <a:p>
                      <a:pPr indent="0" lvl="0" marL="0" rtl="0" algn="l">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Avg. 3 or more sessions per Month</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1,764</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763</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733</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9" name="Google Shape;169;p23"/>
          <p:cNvSpPr txBox="1"/>
          <p:nvPr/>
        </p:nvSpPr>
        <p:spPr>
          <a:xfrm>
            <a:off x="224875" y="4074050"/>
            <a:ext cx="11898900" cy="42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lang="en-US" sz="1700">
                <a:solidFill>
                  <a:srgbClr val="24292F"/>
                </a:solidFill>
                <a:highlight>
                  <a:srgbClr val="FFFFFF"/>
                </a:highlight>
                <a:latin typeface="Source Sans Pro"/>
                <a:ea typeface="Source Sans Pro"/>
                <a:cs typeface="Source Sans Pro"/>
                <a:sym typeface="Source Sans Pro"/>
              </a:rPr>
              <a:t>Key Result</a:t>
            </a:r>
            <a:r>
              <a:rPr lang="en-US" sz="1700">
                <a:solidFill>
                  <a:srgbClr val="24292F"/>
                </a:solidFill>
                <a:highlight>
                  <a:srgbClr val="FFFFFF"/>
                </a:highlight>
                <a:latin typeface="Source Sans Pro"/>
                <a:ea typeface="Source Sans Pro"/>
                <a:cs typeface="Source Sans Pro"/>
                <a:sym typeface="Source Sans Pro"/>
              </a:rPr>
              <a:t>: Reduce Sessions / Time taken to complete application</a:t>
            </a:r>
            <a:endParaRPr sz="1700">
              <a:solidFill>
                <a:srgbClr val="24292F"/>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Results </a:t>
            </a:r>
            <a:endParaRPr/>
          </a:p>
        </p:txBody>
      </p:sp>
      <p:sp>
        <p:nvSpPr>
          <p:cNvPr id="176" name="Google Shape;176;p2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01/06/2023</a:t>
            </a:r>
            <a:endParaRPr b="0">
              <a:highlight>
                <a:srgbClr val="FFFF00"/>
              </a:highlight>
              <a:latin typeface="Source Sans Pro SemiBold"/>
              <a:ea typeface="Source Sans Pro SemiBold"/>
              <a:cs typeface="Source Sans Pro SemiBold"/>
              <a:sym typeface="Source Sans Pro SemiBold"/>
            </a:endParaRPr>
          </a:p>
        </p:txBody>
      </p:sp>
      <p:sp>
        <p:nvSpPr>
          <p:cNvPr id="177" name="Google Shape;177;p24"/>
          <p:cNvSpPr txBox="1"/>
          <p:nvPr/>
        </p:nvSpPr>
        <p:spPr>
          <a:xfrm>
            <a:off x="181525" y="1490275"/>
            <a:ext cx="10495200" cy="46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lang="en-US" sz="1700">
                <a:solidFill>
                  <a:srgbClr val="24292F"/>
                </a:solidFill>
                <a:highlight>
                  <a:srgbClr val="FFFFFF"/>
                </a:highlight>
                <a:latin typeface="Source Sans Pro"/>
                <a:ea typeface="Source Sans Pro"/>
                <a:cs typeface="Source Sans Pro"/>
                <a:sym typeface="Source Sans Pro"/>
              </a:rPr>
              <a:t>Key Result</a:t>
            </a:r>
            <a:r>
              <a:rPr lang="en-US" sz="1700">
                <a:solidFill>
                  <a:srgbClr val="24292F"/>
                </a:solidFill>
                <a:highlight>
                  <a:srgbClr val="FFFFFF"/>
                </a:highlight>
                <a:latin typeface="Source Sans Pro"/>
                <a:ea typeface="Source Sans Pro"/>
                <a:cs typeface="Source Sans Pro"/>
                <a:sym typeface="Source Sans Pro"/>
              </a:rPr>
              <a:t>: </a:t>
            </a:r>
            <a:r>
              <a:rPr lang="en-US" sz="1700">
                <a:solidFill>
                  <a:srgbClr val="24292F"/>
                </a:solidFill>
                <a:highlight>
                  <a:srgbClr val="FFFFFF"/>
                </a:highlight>
                <a:latin typeface="Source Sans Pro"/>
                <a:ea typeface="Source Sans Pro"/>
                <a:cs typeface="Source Sans Pro"/>
                <a:sym typeface="Source Sans Pro"/>
              </a:rPr>
              <a:t>Reduce abandoned applications</a:t>
            </a:r>
            <a:endParaRPr i="1" sz="1700">
              <a:solidFill>
                <a:srgbClr val="24292F"/>
              </a:solidFill>
              <a:highlight>
                <a:srgbClr val="FFFFFF"/>
              </a:highlight>
              <a:latin typeface="Source Sans Pro"/>
              <a:ea typeface="Source Sans Pro"/>
              <a:cs typeface="Source Sans Pro"/>
              <a:sym typeface="Source Sans Pro"/>
            </a:endParaRPr>
          </a:p>
        </p:txBody>
      </p:sp>
      <p:graphicFrame>
        <p:nvGraphicFramePr>
          <p:cNvPr id="178" name="Google Shape;178;p24"/>
          <p:cNvGraphicFramePr/>
          <p:nvPr/>
        </p:nvGraphicFramePr>
        <p:xfrm>
          <a:off x="132750" y="1882375"/>
          <a:ext cx="3000000" cy="3000000"/>
        </p:xfrm>
        <a:graphic>
          <a:graphicData uri="http://schemas.openxmlformats.org/drawingml/2006/table">
            <a:tbl>
              <a:tblPr>
                <a:solidFill>
                  <a:srgbClr val="FFFFFF"/>
                </a:solidFill>
                <a:tableStyleId>{52FD8C69-1406-4CEA-9125-2716D466E4C8}</a:tableStyleId>
              </a:tblPr>
              <a:tblGrid>
                <a:gridCol w="4004250"/>
                <a:gridCol w="2722300"/>
                <a:gridCol w="2582350"/>
                <a:gridCol w="2624775"/>
              </a:tblGrid>
              <a:tr h="323850">
                <a:tc>
                  <a:txBody>
                    <a:bodyPr/>
                    <a:lstStyle/>
                    <a:p>
                      <a:pPr indent="0" lvl="0" marL="0" rtl="0" algn="ctr">
                        <a:lnSpc>
                          <a:spcPct val="115000"/>
                        </a:lnSpc>
                        <a:spcBef>
                          <a:spcPts val="0"/>
                        </a:spcBef>
                        <a:spcAft>
                          <a:spcPts val="1200"/>
                        </a:spcAft>
                        <a:buNone/>
                      </a:pPr>
                      <a:r>
                        <a:rPr b="1" lang="en-US" sz="1600">
                          <a:solidFill>
                            <a:srgbClr val="24292F"/>
                          </a:solidFill>
                          <a:latin typeface="Source Sans Pro"/>
                          <a:ea typeface="Source Sans Pro"/>
                          <a:cs typeface="Source Sans Pro"/>
                          <a:sym typeface="Source Sans Pro"/>
                        </a:rPr>
                        <a:t>KPI / Metric</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Baseline: </a:t>
                      </a:r>
                      <a:endParaRPr b="1" sz="1600">
                        <a:solidFill>
                          <a:srgbClr val="24292F"/>
                        </a:solidFill>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Jan-June 2022 (6 mo avg)</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Post-launch</a:t>
                      </a:r>
                      <a:endParaRPr b="1" sz="1600">
                        <a:solidFill>
                          <a:srgbClr val="24292F"/>
                        </a:solidFill>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November</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Post-launch </a:t>
                      </a:r>
                      <a:endParaRPr b="1" sz="1600">
                        <a:solidFill>
                          <a:srgbClr val="24292F"/>
                        </a:solidFill>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December</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23850">
                <a:tc>
                  <a:txBody>
                    <a:bodyPr/>
                    <a:lstStyle/>
                    <a:p>
                      <a:pPr indent="0" lvl="0" marL="0" rtl="0" algn="l">
                        <a:lnSpc>
                          <a:spcPct val="115000"/>
                        </a:lnSpc>
                        <a:spcBef>
                          <a:spcPts val="0"/>
                        </a:spcBef>
                        <a:spcAft>
                          <a:spcPts val="1200"/>
                        </a:spcAft>
                        <a:buNone/>
                      </a:pPr>
                      <a:r>
                        <a:rPr lang="en-US" sz="1600">
                          <a:solidFill>
                            <a:srgbClr val="24292F"/>
                          </a:solidFill>
                          <a:highlight>
                            <a:srgbClr val="FFFFFF"/>
                          </a:highlight>
                          <a:latin typeface="Source Sans Pro"/>
                          <a:ea typeface="Source Sans Pro"/>
                          <a:cs typeface="Source Sans Pro"/>
                          <a:sym typeface="Source Sans Pro"/>
                        </a:rPr>
                        <a:t>Applications Abandoned per month</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40</a:t>
                      </a:r>
                      <a:r>
                        <a:rPr lang="en-US" sz="1600">
                          <a:solidFill>
                            <a:srgbClr val="24292F"/>
                          </a:solidFill>
                          <a:highlight>
                            <a:srgbClr val="FFFFFF"/>
                          </a:highlight>
                          <a:latin typeface="Source Sans Pro"/>
                          <a:ea typeface="Source Sans Pro"/>
                          <a:cs typeface="Source Sans Pro"/>
                          <a:sym typeface="Source Sans Pro"/>
                        </a:rPr>
                        <a:t>% </a:t>
                      </a:r>
                      <a:endParaRPr sz="1600">
                        <a:solidFill>
                          <a:srgbClr val="24292F"/>
                        </a:solidFill>
                        <a:highlight>
                          <a:srgbClr val="FFFFFF"/>
                        </a:highlight>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(8,638 of 21,605 started)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38</a:t>
                      </a:r>
                      <a:r>
                        <a:rPr lang="en-US" sz="1600">
                          <a:solidFill>
                            <a:srgbClr val="24292F"/>
                          </a:solidFill>
                          <a:highlight>
                            <a:srgbClr val="FFFFFF"/>
                          </a:highlight>
                          <a:latin typeface="Source Sans Pro"/>
                          <a:ea typeface="Source Sans Pro"/>
                          <a:cs typeface="Source Sans Pro"/>
                          <a:sym typeface="Source Sans Pro"/>
                        </a:rPr>
                        <a:t>% </a:t>
                      </a:r>
                      <a:endParaRPr sz="1600">
                        <a:solidFill>
                          <a:srgbClr val="24292F"/>
                        </a:solidFill>
                        <a:highlight>
                          <a:srgbClr val="FFFFFF"/>
                        </a:highlight>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(6,631 of 17,509 started)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32</a:t>
                      </a:r>
                      <a:r>
                        <a:rPr lang="en-US" sz="1600">
                          <a:solidFill>
                            <a:srgbClr val="24292F"/>
                          </a:solidFill>
                          <a:highlight>
                            <a:srgbClr val="FFFFFF"/>
                          </a:highlight>
                          <a:latin typeface="Source Sans Pro"/>
                          <a:ea typeface="Source Sans Pro"/>
                          <a:cs typeface="Source Sans Pro"/>
                          <a:sym typeface="Source Sans Pro"/>
                        </a:rPr>
                        <a:t>% </a:t>
                      </a:r>
                      <a:endParaRPr sz="1600">
                        <a:solidFill>
                          <a:srgbClr val="24292F"/>
                        </a:solidFill>
                        <a:highlight>
                          <a:srgbClr val="FFFFFF"/>
                        </a:highlight>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(4,781 of 15,124 started)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850">
                <a:tc>
                  <a:txBody>
                    <a:bodyPr/>
                    <a:lstStyle/>
                    <a:p>
                      <a:pPr indent="0" lvl="0" marL="0" rtl="0" algn="l">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Military and Household sections abandoned compared to total abandoned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12</a:t>
                      </a:r>
                      <a:r>
                        <a:rPr lang="en-US" sz="1600">
                          <a:solidFill>
                            <a:srgbClr val="24292F"/>
                          </a:solidFill>
                          <a:highlight>
                            <a:srgbClr val="FFFFFF"/>
                          </a:highlight>
                          <a:latin typeface="Source Sans Pro"/>
                          <a:ea typeface="Source Sans Pro"/>
                          <a:cs typeface="Source Sans Pro"/>
                          <a:sym typeface="Source Sans Pro"/>
                        </a:rPr>
                        <a:t>% </a:t>
                      </a:r>
                      <a:endParaRPr sz="1600">
                        <a:solidFill>
                          <a:srgbClr val="24292F"/>
                        </a:solidFill>
                        <a:highlight>
                          <a:srgbClr val="FFFFFF"/>
                        </a:highlight>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(1,061 of 8,638 abandoned)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26</a:t>
                      </a:r>
                      <a:r>
                        <a:rPr lang="en-US" sz="1600">
                          <a:solidFill>
                            <a:srgbClr val="24292F"/>
                          </a:solidFill>
                          <a:highlight>
                            <a:srgbClr val="FFFFFF"/>
                          </a:highlight>
                          <a:latin typeface="Source Sans Pro"/>
                          <a:ea typeface="Source Sans Pro"/>
                          <a:cs typeface="Source Sans Pro"/>
                          <a:sym typeface="Source Sans Pro"/>
                        </a:rPr>
                        <a:t>% </a:t>
                      </a:r>
                      <a:endParaRPr sz="1600">
                        <a:solidFill>
                          <a:srgbClr val="24292F"/>
                        </a:solidFill>
                        <a:highlight>
                          <a:srgbClr val="FFFFFF"/>
                        </a:highlight>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(1,765 of 6,631 abandoned)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38</a:t>
                      </a:r>
                      <a:r>
                        <a:rPr lang="en-US" sz="1600">
                          <a:solidFill>
                            <a:srgbClr val="24292F"/>
                          </a:solidFill>
                          <a:highlight>
                            <a:srgbClr val="FFFFFF"/>
                          </a:highlight>
                          <a:latin typeface="Source Sans Pro"/>
                          <a:ea typeface="Source Sans Pro"/>
                          <a:cs typeface="Source Sans Pro"/>
                          <a:sym typeface="Source Sans Pro"/>
                        </a:rPr>
                        <a:t>% </a:t>
                      </a:r>
                      <a:endParaRPr sz="1600">
                        <a:solidFill>
                          <a:srgbClr val="24292F"/>
                        </a:solidFill>
                        <a:highlight>
                          <a:srgbClr val="FFFFFF"/>
                        </a:highlight>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(1,835 of 4,781 </a:t>
                      </a:r>
                      <a:r>
                        <a:rPr lang="en-US" sz="1600">
                          <a:solidFill>
                            <a:srgbClr val="24292F"/>
                          </a:solidFill>
                          <a:highlight>
                            <a:srgbClr val="FFFFFF"/>
                          </a:highlight>
                          <a:latin typeface="Source Sans Pro"/>
                          <a:ea typeface="Source Sans Pro"/>
                          <a:cs typeface="Source Sans Pro"/>
                          <a:sym typeface="Source Sans Pro"/>
                        </a:rPr>
                        <a:t>abandoned)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9" name="Google Shape;179;p24"/>
          <p:cNvSpPr txBox="1"/>
          <p:nvPr/>
        </p:nvSpPr>
        <p:spPr>
          <a:xfrm>
            <a:off x="351575" y="4079950"/>
            <a:ext cx="11582100" cy="1311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None/>
            </a:pPr>
            <a:r>
              <a:rPr lang="en-US" sz="2100">
                <a:latin typeface="Source Sans Pro SemiBold"/>
                <a:ea typeface="Source Sans Pro SemiBold"/>
                <a:cs typeface="Source Sans Pro SemiBold"/>
                <a:sym typeface="Source Sans Pro SemiBold"/>
              </a:rPr>
              <a:t>What is happening here?</a:t>
            </a:r>
            <a:endParaRPr sz="2100">
              <a:latin typeface="Source Sans Pro SemiBold"/>
              <a:ea typeface="Source Sans Pro SemiBold"/>
              <a:cs typeface="Source Sans Pro SemiBold"/>
              <a:sym typeface="Source Sans Pro SemiBold"/>
            </a:endParaRPr>
          </a:p>
          <a:p>
            <a:pPr indent="-330200" lvl="0" marL="457200" marR="0" rtl="0" algn="l">
              <a:lnSpc>
                <a:spcPct val="100000"/>
              </a:lnSpc>
              <a:spcBef>
                <a:spcPts val="0"/>
              </a:spcBef>
              <a:spcAft>
                <a:spcPts val="0"/>
              </a:spcAft>
              <a:buClr>
                <a:srgbClr val="24292F"/>
              </a:buClr>
              <a:buSzPts val="1600"/>
              <a:buFont typeface="Source Sans Pro"/>
              <a:buChar char="●"/>
            </a:pPr>
            <a:r>
              <a:rPr lang="en-US" sz="1600">
                <a:solidFill>
                  <a:srgbClr val="24292F"/>
                </a:solidFill>
                <a:highlight>
                  <a:srgbClr val="FFFFFF"/>
                </a:highlight>
                <a:latin typeface="Source Sans Pro"/>
                <a:ea typeface="Source Sans Pro"/>
                <a:cs typeface="Source Sans Pro"/>
                <a:sym typeface="Source Sans Pro"/>
              </a:rPr>
              <a:t>While</a:t>
            </a:r>
            <a:r>
              <a:rPr lang="en-US" sz="1600">
                <a:solidFill>
                  <a:srgbClr val="24292F"/>
                </a:solidFill>
                <a:highlight>
                  <a:srgbClr val="FFFFFF"/>
                </a:highlight>
                <a:latin typeface="Source Sans Pro"/>
                <a:ea typeface="Source Sans Pro"/>
                <a:cs typeface="Source Sans Pro"/>
                <a:sym typeface="Source Sans Pro"/>
              </a:rPr>
              <a:t> we </a:t>
            </a:r>
            <a:r>
              <a:rPr lang="en-US" sz="1600">
                <a:solidFill>
                  <a:srgbClr val="24292F"/>
                </a:solidFill>
                <a:highlight>
                  <a:srgbClr val="FFFFFF"/>
                </a:highlight>
                <a:latin typeface="Source Sans Pro"/>
                <a:ea typeface="Source Sans Pro"/>
                <a:cs typeface="Source Sans Pro"/>
                <a:sym typeface="Source Sans Pro"/>
              </a:rPr>
              <a:t>can see a clear reduction in overall abandonment rates, we see that the number of abandoned </a:t>
            </a:r>
            <a:r>
              <a:rPr lang="en-US" sz="1600">
                <a:solidFill>
                  <a:srgbClr val="24292F"/>
                </a:solidFill>
                <a:highlight>
                  <a:srgbClr val="FFFFFF"/>
                </a:highlight>
                <a:latin typeface="Source Sans Pro"/>
                <a:ea typeface="Source Sans Pro"/>
                <a:cs typeface="Source Sans Pro"/>
                <a:sym typeface="Source Sans Pro"/>
              </a:rPr>
              <a:t>applications within the Military and Household sections have remained steady, slightly increasing, and account for a larger share of the total abandoned applications.</a:t>
            </a:r>
            <a:endParaRPr sz="1600">
              <a:solidFill>
                <a:srgbClr val="24292F"/>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10-10 Health Apps Team</a:t>
            </a:r>
            <a:r>
              <a:rPr lang="en-US"/>
              <a:t> </a:t>
            </a:r>
            <a:endParaRPr/>
          </a:p>
        </p:txBody>
      </p:sp>
      <p:sp>
        <p:nvSpPr>
          <p:cNvPr id="186" name="Google Shape;186;p2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a:t>
            </a:r>
            <a:r>
              <a:rPr b="0" lang="en-US">
                <a:latin typeface="Source Sans Pro SemiBold"/>
                <a:ea typeface="Source Sans Pro SemiBold"/>
                <a:cs typeface="Source Sans Pro SemiBold"/>
                <a:sym typeface="Source Sans Pro SemiBold"/>
              </a:rPr>
              <a:t> - Impact Review, 01/06/2023</a:t>
            </a:r>
            <a:endParaRPr b="0">
              <a:highlight>
                <a:srgbClr val="FFFF00"/>
              </a:highlight>
              <a:latin typeface="Source Sans Pro SemiBold"/>
              <a:ea typeface="Source Sans Pro SemiBold"/>
              <a:cs typeface="Source Sans Pro SemiBold"/>
              <a:sym typeface="Source Sans Pro SemiBold"/>
            </a:endParaRPr>
          </a:p>
        </p:txBody>
      </p:sp>
      <p:sp>
        <p:nvSpPr>
          <p:cNvPr id="187" name="Google Shape;187;p25"/>
          <p:cNvSpPr txBox="1"/>
          <p:nvPr/>
        </p:nvSpPr>
        <p:spPr>
          <a:xfrm>
            <a:off x="609600" y="1457500"/>
            <a:ext cx="10282500" cy="5013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Heather Justice, Product Manager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Mark Fallows, Associate Product Manager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Lisa Zapson, Frontend Engineer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Matt Long, Frontend Engineer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Lihan Li, Backend Engineer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Nick Osmanski, Designer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Jessica Stump, Design and research</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rPr lang="en-US" sz="2000">
                <a:latin typeface="Source Sans Pro"/>
                <a:ea typeface="Source Sans Pro"/>
                <a:cs typeface="Source Sans Pro"/>
                <a:sym typeface="Source Sans Pro"/>
              </a:rPr>
              <a:t>Past Team Members</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Dene Gabaldon, Design and research</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Sharon Kasimow, Product Manager</a:t>
            </a:r>
            <a:endParaRPr sz="2000">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Open Discussion</a:t>
            </a:r>
            <a:endParaRPr/>
          </a:p>
        </p:txBody>
      </p:sp>
      <p:sp>
        <p:nvSpPr>
          <p:cNvPr id="194" name="Google Shape;194;p26"/>
          <p:cNvSpPr txBox="1"/>
          <p:nvPr>
            <p:ph idx="1" type="body"/>
          </p:nvPr>
        </p:nvSpPr>
        <p:spPr>
          <a:xfrm>
            <a:off x="613175" y="1283350"/>
            <a:ext cx="6536400" cy="48849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b="0" lang="en-US">
                <a:solidFill>
                  <a:srgbClr val="000000"/>
                </a:solidFill>
                <a:latin typeface="Source Sans Pro SemiBold"/>
                <a:ea typeface="Source Sans Pro SemiBold"/>
                <a:cs typeface="Source Sans Pro SemiBold"/>
                <a:sym typeface="Source Sans Pro SemiBold"/>
              </a:rPr>
              <a:t>Recommendations</a:t>
            </a:r>
            <a:endParaRPr b="0">
              <a:solidFill>
                <a:srgbClr val="000000"/>
              </a:solidFill>
              <a:latin typeface="Source Sans Pro SemiBold"/>
              <a:ea typeface="Source Sans Pro SemiBold"/>
              <a:cs typeface="Source Sans Pro SemiBold"/>
              <a:sym typeface="Source Sans Pro SemiBold"/>
            </a:endParaRPr>
          </a:p>
          <a:p>
            <a:pPr indent="-311150" lvl="0" marL="457200" rtl="0" algn="l">
              <a:spcBef>
                <a:spcPts val="800"/>
              </a:spcBef>
              <a:spcAft>
                <a:spcPts val="0"/>
              </a:spcAft>
              <a:buSzPts val="1300"/>
              <a:buChar char="●"/>
            </a:pPr>
            <a:r>
              <a:rPr lang="en-US" sz="1300"/>
              <a:t>Continue to review the Household section for optimization to reduce the cognitive load and points of confusion mentioned in past research sessions.</a:t>
            </a:r>
            <a:endParaRPr sz="1300"/>
          </a:p>
          <a:p>
            <a:pPr indent="-311150" lvl="1" marL="914400" rtl="0" algn="l">
              <a:spcBef>
                <a:spcPts val="0"/>
              </a:spcBef>
              <a:spcAft>
                <a:spcPts val="0"/>
              </a:spcAft>
              <a:buSzPts val="1300"/>
              <a:buChar char="○"/>
            </a:pPr>
            <a:r>
              <a:rPr lang="en-US" sz="1300"/>
              <a:t>Research sessions wrapped up in December, findings will be reviewed with HEC Stakeholders 1/18.</a:t>
            </a:r>
            <a:endParaRPr sz="1300"/>
          </a:p>
          <a:p>
            <a:pPr indent="0" lvl="0" marL="0" rtl="0" algn="l">
              <a:spcBef>
                <a:spcPts val="800"/>
              </a:spcBef>
              <a:spcAft>
                <a:spcPts val="0"/>
              </a:spcAft>
              <a:buNone/>
            </a:pPr>
            <a:r>
              <a:rPr b="0" lang="en-US">
                <a:solidFill>
                  <a:srgbClr val="000000"/>
                </a:solidFill>
                <a:latin typeface="Source Sans Pro SemiBold"/>
                <a:ea typeface="Source Sans Pro SemiBold"/>
                <a:cs typeface="Source Sans Pro SemiBold"/>
                <a:sym typeface="Source Sans Pro SemiBold"/>
              </a:rPr>
              <a:t>Notes</a:t>
            </a:r>
            <a:endParaRPr b="0">
              <a:solidFill>
                <a:srgbClr val="000000"/>
              </a:solidFill>
              <a:latin typeface="Source Sans Pro SemiBold"/>
              <a:ea typeface="Source Sans Pro SemiBold"/>
              <a:cs typeface="Source Sans Pro SemiBold"/>
              <a:sym typeface="Source Sans Pro SemiBold"/>
            </a:endParaRPr>
          </a:p>
          <a:p>
            <a:pPr indent="-311150" lvl="0" marL="457200" rtl="0" algn="l">
              <a:spcBef>
                <a:spcPts val="800"/>
              </a:spcBef>
              <a:spcAft>
                <a:spcPts val="0"/>
              </a:spcAft>
              <a:buClr>
                <a:srgbClr val="000000"/>
              </a:buClr>
              <a:buSzPts val="1300"/>
              <a:buChar char="●"/>
            </a:pPr>
            <a:r>
              <a:t/>
            </a:r>
            <a:endParaRPr b="0" sz="1300">
              <a:solidFill>
                <a:srgbClr val="000000"/>
              </a:solidFill>
            </a:endParaRPr>
          </a:p>
          <a:p>
            <a:pPr indent="0" lvl="0" marL="0" rtl="0" algn="l">
              <a:spcBef>
                <a:spcPts val="800"/>
              </a:spcBef>
              <a:spcAft>
                <a:spcPts val="0"/>
              </a:spcAft>
              <a:buNone/>
            </a:pPr>
            <a:r>
              <a:t/>
            </a:r>
            <a:endParaRPr b="0" sz="1600"/>
          </a:p>
        </p:txBody>
      </p:sp>
      <p:sp>
        <p:nvSpPr>
          <p:cNvPr id="195" name="Google Shape;195;p26"/>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a:t>
            </a:r>
            <a:r>
              <a:rPr b="0" lang="en-US">
                <a:latin typeface="Source Sans Pro SemiBold"/>
                <a:ea typeface="Source Sans Pro SemiBold"/>
                <a:cs typeface="Source Sans Pro SemiBold"/>
                <a:sym typeface="Source Sans Pro SemiBold"/>
              </a:rPr>
              <a:t> - Impact Review, 01/06/2023</a:t>
            </a:r>
            <a:endParaRPr>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397800" y="1212867"/>
            <a:ext cx="11396400" cy="5516700"/>
          </a:xfrm>
          <a:prstGeom prst="rect">
            <a:avLst/>
          </a:prstGeom>
          <a:ln cap="flat" cmpd="sng" w="9525">
            <a:solidFill>
              <a:srgbClr val="F2F2F2"/>
            </a:solidFill>
            <a:prstDash val="solid"/>
            <a:round/>
            <a:headEnd len="sm" w="sm" type="none"/>
            <a:tailEnd len="sm" w="sm" type="none"/>
          </a:ln>
        </p:spPr>
        <p:txBody>
          <a:bodyPr anchorCtr="0" anchor="t" bIns="228600" lIns="228600" spcFirstLastPara="1" rIns="228600" wrap="square" tIns="228600">
            <a:noAutofit/>
          </a:bodyPr>
          <a:lstStyle/>
          <a:p>
            <a:pPr indent="0" lvl="0" marL="0" rtl="0" algn="l">
              <a:lnSpc>
                <a:spcPct val="100000"/>
              </a:lnSpc>
              <a:spcBef>
                <a:spcPts val="0"/>
              </a:spcBef>
              <a:spcAft>
                <a:spcPts val="0"/>
              </a:spcAft>
              <a:buNone/>
            </a:pPr>
            <a:r>
              <a:rPr b="1" lang="en-US"/>
              <a:t>Problem and why it was important to solve problem</a:t>
            </a:r>
            <a:endParaRPr b="1"/>
          </a:p>
          <a:p>
            <a:pPr indent="0" lvl="0" marL="609600" rtl="0" algn="l">
              <a:lnSpc>
                <a:spcPct val="100000"/>
              </a:lnSpc>
              <a:spcBef>
                <a:spcPts val="700"/>
              </a:spcBef>
              <a:spcAft>
                <a:spcPts val="0"/>
              </a:spcAft>
              <a:buNone/>
            </a:pPr>
            <a:r>
              <a:rPr lang="en-US" sz="1500">
                <a:solidFill>
                  <a:srgbClr val="000000"/>
                </a:solidFill>
              </a:rPr>
              <a:t>Many Veterans are not completing the 10-10EZ Health Care Application, most likely due to either the time it takes to fill out the entirety of the application or lacking the additional information required to do so.  We wanted to deliver an update to the form that would ease this time and information requirement so that we could expedite and simplify the application process; while reducing the number of applications that might be abandoned.</a:t>
            </a:r>
            <a:endParaRPr sz="1500">
              <a:solidFill>
                <a:srgbClr val="000000"/>
              </a:solidFill>
            </a:endParaRPr>
          </a:p>
          <a:p>
            <a:pPr indent="0" lvl="0" marL="609600" rtl="0" algn="l">
              <a:lnSpc>
                <a:spcPct val="100000"/>
              </a:lnSpc>
              <a:spcBef>
                <a:spcPts val="700"/>
              </a:spcBef>
              <a:spcAft>
                <a:spcPts val="0"/>
              </a:spcAft>
              <a:buNone/>
            </a:pPr>
            <a:r>
              <a:rPr lang="en-US" sz="1500">
                <a:solidFill>
                  <a:srgbClr val="000000"/>
                </a:solidFill>
              </a:rPr>
              <a:t>Between 2020 and 2021, ~24.3k (2020) and ~34.2k (2021) applicants abandoned their Health Care Application within the Military or Household Information sections, so providing any means to bypass it will have a significant impact on Veterans.</a:t>
            </a:r>
            <a:endParaRPr sz="1500">
              <a:solidFill>
                <a:srgbClr val="000000"/>
              </a:solidFill>
            </a:endParaRPr>
          </a:p>
          <a:p>
            <a:pPr indent="0" lvl="0" marL="0" rtl="0" algn="l">
              <a:spcBef>
                <a:spcPts val="800"/>
              </a:spcBef>
              <a:spcAft>
                <a:spcPts val="0"/>
              </a:spcAft>
              <a:buNone/>
            </a:pPr>
            <a:r>
              <a:rPr b="1" lang="en-US"/>
              <a:t>Hypotheses</a:t>
            </a:r>
            <a:endParaRPr b="1"/>
          </a:p>
          <a:p>
            <a:pPr indent="0" lvl="0" marL="609600" rtl="0" algn="l">
              <a:lnSpc>
                <a:spcPct val="100000"/>
              </a:lnSpc>
              <a:spcBef>
                <a:spcPts val="0"/>
              </a:spcBef>
              <a:spcAft>
                <a:spcPts val="0"/>
              </a:spcAft>
              <a:buNone/>
            </a:pPr>
            <a:r>
              <a:rPr lang="en-US" sz="1500">
                <a:solidFill>
                  <a:srgbClr val="000000"/>
                </a:solidFill>
              </a:rPr>
              <a:t>Veterans who are eligible to skip the Military Information and Household Information sections are much more likely to complete their application</a:t>
            </a:r>
            <a:endParaRPr b="1"/>
          </a:p>
          <a:p>
            <a:pPr indent="0" lvl="0" marL="0" rtl="0" algn="l">
              <a:spcBef>
                <a:spcPts val="800"/>
              </a:spcBef>
              <a:spcAft>
                <a:spcPts val="0"/>
              </a:spcAft>
              <a:buNone/>
            </a:pPr>
            <a:r>
              <a:rPr b="1" lang="en-US"/>
              <a:t>Quantitative Results</a:t>
            </a:r>
            <a:endParaRPr b="1"/>
          </a:p>
          <a:p>
            <a:pPr indent="-311150" lvl="0" marL="914400" rtl="0" algn="l">
              <a:spcBef>
                <a:spcPts val="0"/>
              </a:spcBef>
              <a:spcAft>
                <a:spcPts val="0"/>
              </a:spcAft>
              <a:buClr>
                <a:srgbClr val="000000"/>
              </a:buClr>
              <a:buSzPts val="1500"/>
              <a:buFont typeface="Source Sans Pro"/>
              <a:buChar char="●"/>
            </a:pPr>
            <a:r>
              <a:rPr lang="en-US" sz="1500">
                <a:solidFill>
                  <a:srgbClr val="000000"/>
                </a:solidFill>
              </a:rPr>
              <a:t>Averaging 30% of application submissions are through Short Form flow</a:t>
            </a:r>
            <a:endParaRPr sz="1500">
              <a:solidFill>
                <a:srgbClr val="000000"/>
              </a:solidFill>
            </a:endParaRPr>
          </a:p>
          <a:p>
            <a:pPr indent="-311150" lvl="0" marL="914400" rtl="0" algn="l">
              <a:lnSpc>
                <a:spcPct val="100000"/>
              </a:lnSpc>
              <a:spcBef>
                <a:spcPts val="0"/>
              </a:spcBef>
              <a:spcAft>
                <a:spcPts val="0"/>
              </a:spcAft>
              <a:buClr>
                <a:srgbClr val="24292F"/>
              </a:buClr>
              <a:buSzPts val="1500"/>
              <a:buFont typeface="Arial"/>
              <a:buChar char="●"/>
            </a:pPr>
            <a:r>
              <a:rPr lang="en-US" sz="1500">
                <a:solidFill>
                  <a:srgbClr val="24292F"/>
                </a:solidFill>
              </a:rPr>
              <a:t>Application submissions have increased from a 6-month average of 61% of started applications to 68% in December</a:t>
            </a:r>
            <a:endParaRPr sz="1500">
              <a:solidFill>
                <a:srgbClr val="24292F"/>
              </a:solidFill>
            </a:endParaRPr>
          </a:p>
          <a:p>
            <a:pPr indent="-311150" lvl="0" marL="914400" rtl="0" algn="l">
              <a:lnSpc>
                <a:spcPct val="100000"/>
              </a:lnSpc>
              <a:spcBef>
                <a:spcPts val="0"/>
              </a:spcBef>
              <a:spcAft>
                <a:spcPts val="0"/>
              </a:spcAft>
              <a:buClr>
                <a:srgbClr val="24292F"/>
              </a:buClr>
              <a:buSzPts val="1500"/>
              <a:buFont typeface="Arial"/>
              <a:buChar char="●"/>
            </a:pPr>
            <a:r>
              <a:rPr lang="en-US" sz="1500">
                <a:solidFill>
                  <a:srgbClr val="24292F"/>
                </a:solidFill>
              </a:rPr>
              <a:t>Average sessions to submit decreased from 1.52 to 1.43</a:t>
            </a:r>
            <a:endParaRPr sz="1500">
              <a:solidFill>
                <a:srgbClr val="24292F"/>
              </a:solidFill>
            </a:endParaRPr>
          </a:p>
          <a:p>
            <a:pPr indent="-311150" lvl="0" marL="914400" rtl="0" algn="l">
              <a:lnSpc>
                <a:spcPct val="100000"/>
              </a:lnSpc>
              <a:spcBef>
                <a:spcPts val="0"/>
              </a:spcBef>
              <a:spcAft>
                <a:spcPts val="0"/>
              </a:spcAft>
              <a:buClr>
                <a:srgbClr val="24292F"/>
              </a:buClr>
              <a:buSzPts val="1500"/>
              <a:buFont typeface="Arial"/>
              <a:buChar char="●"/>
            </a:pPr>
            <a:r>
              <a:rPr lang="en-US" sz="1500">
                <a:solidFill>
                  <a:srgbClr val="24292F"/>
                </a:solidFill>
              </a:rPr>
              <a:t>Applications abandoned decreased from 40% to 32% of started applications</a:t>
            </a:r>
            <a:endParaRPr sz="1500">
              <a:solidFill>
                <a:srgbClr val="24292F"/>
              </a:solidFill>
            </a:endParaRPr>
          </a:p>
          <a:p>
            <a:pPr indent="0" lvl="0" marL="0" rtl="0" algn="l">
              <a:spcBef>
                <a:spcPts val="800"/>
              </a:spcBef>
              <a:spcAft>
                <a:spcPts val="0"/>
              </a:spcAft>
              <a:buNone/>
            </a:pPr>
            <a:r>
              <a:rPr b="1" lang="en-US"/>
              <a:t>Recommendations</a:t>
            </a:r>
            <a:endParaRPr b="1"/>
          </a:p>
          <a:p>
            <a:pPr indent="-311150" lvl="0" marL="914400" rtl="0" algn="l">
              <a:lnSpc>
                <a:spcPct val="100000"/>
              </a:lnSpc>
              <a:spcBef>
                <a:spcPts val="0"/>
              </a:spcBef>
              <a:spcAft>
                <a:spcPts val="0"/>
              </a:spcAft>
              <a:buClr>
                <a:srgbClr val="000000"/>
              </a:buClr>
              <a:buSzPts val="1500"/>
              <a:buFont typeface="Arial"/>
              <a:buChar char="●"/>
            </a:pPr>
            <a:r>
              <a:rPr lang="en-US" sz="1500">
                <a:solidFill>
                  <a:srgbClr val="000000"/>
                </a:solidFill>
              </a:rPr>
              <a:t>Continue to review the Household section for optimization to reduce the cognitive load and points of confusion mentioned in past research sessions.</a:t>
            </a:r>
            <a:endParaRPr sz="1500">
              <a:solidFill>
                <a:srgbClr val="000000"/>
              </a:solidFill>
            </a:endParaRPr>
          </a:p>
        </p:txBody>
      </p:sp>
      <p:sp>
        <p:nvSpPr>
          <p:cNvPr id="202" name="Google Shape;202;p27"/>
          <p:cNvSpPr txBox="1"/>
          <p:nvPr>
            <p:ph idx="4294967295" type="body"/>
          </p:nvPr>
        </p:nvSpPr>
        <p:spPr>
          <a:xfrm>
            <a:off x="609600" y="330200"/>
            <a:ext cx="10058400" cy="355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sz="1600">
                <a:solidFill>
                  <a:schemeClr val="dk2"/>
                </a:solidFill>
                <a:latin typeface="Source Sans Pro SemiBold"/>
                <a:ea typeface="Source Sans Pro SemiBold"/>
                <a:cs typeface="Source Sans Pro SemiBold"/>
                <a:sym typeface="Source Sans Pro SemiBold"/>
              </a:rPr>
              <a:t>1010EZ Short Form - Impact Review, 01/06/2023</a:t>
            </a:r>
            <a:endParaRPr sz="1600">
              <a:solidFill>
                <a:schemeClr val="dk2"/>
              </a:solidFill>
              <a:latin typeface="Source Sans Pro SemiBold"/>
              <a:ea typeface="Source Sans Pro SemiBold"/>
              <a:cs typeface="Source Sans Pro SemiBold"/>
              <a:sym typeface="Source Sans Pro SemiBold"/>
            </a:endParaRPr>
          </a:p>
        </p:txBody>
      </p:sp>
      <p:sp>
        <p:nvSpPr>
          <p:cNvPr id="203" name="Google Shape;203;p27"/>
          <p:cNvSpPr txBox="1"/>
          <p:nvPr/>
        </p:nvSpPr>
        <p:spPr>
          <a:xfrm>
            <a:off x="609608" y="685800"/>
            <a:ext cx="10764000" cy="6735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US" sz="3500">
                <a:solidFill>
                  <a:srgbClr val="0070BC"/>
                </a:solidFill>
                <a:latin typeface="Bitter"/>
                <a:ea typeface="Bitter"/>
                <a:cs typeface="Bitter"/>
                <a:sym typeface="Bitter"/>
              </a:rPr>
              <a:t>Executive Summary </a:t>
            </a:r>
            <a:endParaRPr i="1" sz="3500">
              <a:solidFill>
                <a:srgbClr val="0070BC"/>
              </a:solidFill>
              <a:latin typeface="Bitter"/>
              <a:ea typeface="Bitter"/>
              <a:cs typeface="Bitter"/>
              <a:sym typeface="Bit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Start here </a:t>
            </a:r>
            <a:endParaRPr/>
          </a:p>
        </p:txBody>
      </p:sp>
      <p:sp>
        <p:nvSpPr>
          <p:cNvPr id="210" name="Google Shape;210;p2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&lt;Initiative&gt; Impact Review, DD/MM/YY</a:t>
            </a:r>
            <a:endParaRPr b="0">
              <a:latin typeface="Source Sans Pro SemiBold"/>
              <a:ea typeface="Source Sans Pro SemiBold"/>
              <a:cs typeface="Source Sans Pro SemiBold"/>
              <a:sym typeface="Source Sans Pro SemiBold"/>
            </a:endParaRPr>
          </a:p>
        </p:txBody>
      </p:sp>
      <p:sp>
        <p:nvSpPr>
          <p:cNvPr id="211" name="Google Shape;211;p28"/>
          <p:cNvSpPr txBox="1"/>
          <p:nvPr/>
        </p:nvSpPr>
        <p:spPr>
          <a:xfrm>
            <a:off x="609600" y="1297800"/>
            <a:ext cx="10448100" cy="4874400"/>
          </a:xfrm>
          <a:prstGeom prst="rect">
            <a:avLst/>
          </a:prstGeom>
          <a:noFill/>
          <a:ln>
            <a:noFill/>
          </a:ln>
        </p:spPr>
        <p:txBody>
          <a:bodyPr anchorCtr="0" anchor="t" bIns="91425" lIns="91425" spcFirstLastPara="1" rIns="91425" wrap="square" tIns="91425">
            <a:noAutofit/>
          </a:bodyPr>
          <a:lstStyle/>
          <a:p>
            <a:pPr indent="-431800" lvl="0" marL="609600" rtl="0" algn="l">
              <a:lnSpc>
                <a:spcPct val="120000"/>
              </a:lnSpc>
              <a:spcBef>
                <a:spcPts val="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Please maintain the slide style, fonts, and formatting when crafting your deck. </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Fill in your name, team and date in Slide 1’s footer.</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Every slide after Slide 1 needs a title and the &lt;Initiative&gt; Impact Review, DD/MM/YY header.</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Answer bolded questions.</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Consider (and then delete) italicized questions.</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Charts, graphs, and images need captions, titles and axis labels.</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Add a thin border to any visuals and make sure it fits on the slide entirely (see Slide 4 for an example).</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Executive Summary slide can be populated in advance but plan to complete it immediately following the presentation, adding any pearls from the discussion.</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100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Remove any blank slides.</a:t>
            </a:r>
            <a:endParaRPr i="1" sz="2000">
              <a:solidFill>
                <a:srgbClr val="434343"/>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609600" y="6096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Problem</a:t>
            </a:r>
            <a:endParaRPr/>
          </a:p>
        </p:txBody>
      </p:sp>
      <p:sp>
        <p:nvSpPr>
          <p:cNvPr id="94" name="Google Shape;94;p1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01/06/2023</a:t>
            </a:r>
            <a:endParaRPr b="0">
              <a:highlight>
                <a:srgbClr val="FFFF00"/>
              </a:highlight>
              <a:latin typeface="Source Sans Pro SemiBold"/>
              <a:ea typeface="Source Sans Pro SemiBold"/>
              <a:cs typeface="Source Sans Pro SemiBold"/>
              <a:sym typeface="Source Sans Pro SemiBold"/>
            </a:endParaRPr>
          </a:p>
        </p:txBody>
      </p:sp>
      <p:sp>
        <p:nvSpPr>
          <p:cNvPr id="95" name="Google Shape;95;p15"/>
          <p:cNvSpPr txBox="1"/>
          <p:nvPr/>
        </p:nvSpPr>
        <p:spPr>
          <a:xfrm>
            <a:off x="351575" y="1216875"/>
            <a:ext cx="11582100" cy="3186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US" sz="2200">
                <a:latin typeface="Source Sans Pro SemiBold"/>
                <a:ea typeface="Source Sans Pro SemiBold"/>
                <a:cs typeface="Source Sans Pro SemiBold"/>
                <a:sym typeface="Source Sans Pro SemiBold"/>
              </a:rPr>
              <a:t>What Veteran-oriented problems did you attempt to solve? </a:t>
            </a:r>
            <a:endParaRPr sz="2200">
              <a:latin typeface="Source Sans Pro SemiBold"/>
              <a:ea typeface="Source Sans Pro SemiBold"/>
              <a:cs typeface="Source Sans Pro SemiBold"/>
              <a:sym typeface="Source Sans Pro SemiBold"/>
            </a:endParaRPr>
          </a:p>
          <a:p>
            <a:pPr indent="0" lvl="0" marL="457200" marR="0" rtl="0" algn="l">
              <a:lnSpc>
                <a:spcPct val="100000"/>
              </a:lnSpc>
              <a:spcBef>
                <a:spcPts val="0"/>
              </a:spcBef>
              <a:spcAft>
                <a:spcPts val="0"/>
              </a:spcAft>
              <a:buNone/>
            </a:pPr>
            <a:r>
              <a:rPr lang="en-US" sz="1800">
                <a:solidFill>
                  <a:srgbClr val="24292F"/>
                </a:solidFill>
                <a:highlight>
                  <a:srgbClr val="FFFFFF"/>
                </a:highlight>
                <a:latin typeface="Source Sans Pro"/>
                <a:ea typeface="Source Sans Pro"/>
                <a:cs typeface="Source Sans Pro"/>
                <a:sym typeface="Source Sans Pro"/>
              </a:rPr>
              <a:t>Many Veterans are not completing the 10-10EZ Health Care Application, most likely due to either the time it takes to fill out the entirety of the application or lacking the additional information required to do so.  We wanted to deliver an update to the form that would ease this time and information requirement so that we could expedite and simplify the application process; while reducing the number of applications that might be abandoned.</a:t>
            </a:r>
            <a:endParaRPr sz="1800">
              <a:solidFill>
                <a:srgbClr val="24292F"/>
              </a:solidFill>
              <a:highlight>
                <a:srgbClr val="FFFFFF"/>
              </a:highlight>
              <a:latin typeface="Source Sans Pro"/>
              <a:ea typeface="Source Sans Pro"/>
              <a:cs typeface="Source Sans Pro"/>
              <a:sym typeface="Source Sans Pro"/>
            </a:endParaRPr>
          </a:p>
          <a:p>
            <a:pPr indent="0" lvl="0" marL="0" rtl="0" algn="l">
              <a:lnSpc>
                <a:spcPct val="120000"/>
              </a:lnSpc>
              <a:spcBef>
                <a:spcPts val="1000"/>
              </a:spcBef>
              <a:spcAft>
                <a:spcPts val="0"/>
              </a:spcAft>
              <a:buNone/>
            </a:pPr>
            <a:r>
              <a:rPr lang="en-US" sz="2200">
                <a:latin typeface="Source Sans Pro SemiBold"/>
                <a:ea typeface="Source Sans Pro SemiBold"/>
                <a:cs typeface="Source Sans Pro SemiBold"/>
                <a:sym typeface="Source Sans Pro SemiBold"/>
              </a:rPr>
              <a:t>How does solving this problem contribute to </a:t>
            </a:r>
            <a:r>
              <a:rPr lang="en-US" sz="2200" u="sng">
                <a:solidFill>
                  <a:schemeClr val="hlink"/>
                </a:solidFill>
                <a:latin typeface="Source Sans Pro SemiBold"/>
                <a:ea typeface="Source Sans Pro SemiBold"/>
                <a:cs typeface="Source Sans Pro SemiBold"/>
                <a:sym typeface="Source Sans Pro SemiBold"/>
                <a:hlinkClick r:id="rId4"/>
              </a:rPr>
              <a:t>OCTO-DE’s Objectives</a:t>
            </a:r>
            <a:r>
              <a:rPr lang="en-US" sz="2200">
                <a:latin typeface="Source Sans Pro SemiBold"/>
                <a:ea typeface="Source Sans Pro SemiBold"/>
                <a:cs typeface="Source Sans Pro SemiBold"/>
                <a:sym typeface="Source Sans Pro SemiBold"/>
              </a:rPr>
              <a:t>?</a:t>
            </a:r>
            <a:endParaRPr sz="2200">
              <a:latin typeface="Source Sans Pro SemiBold"/>
              <a:ea typeface="Source Sans Pro SemiBold"/>
              <a:cs typeface="Source Sans Pro SemiBold"/>
              <a:sym typeface="Source Sans Pro SemiBold"/>
            </a:endParaRPr>
          </a:p>
          <a:p>
            <a:pPr indent="0" lvl="0" marL="457200" marR="0" rtl="0" algn="l">
              <a:lnSpc>
                <a:spcPct val="100000"/>
              </a:lnSpc>
              <a:spcBef>
                <a:spcPts val="0"/>
              </a:spcBef>
              <a:spcAft>
                <a:spcPts val="0"/>
              </a:spcAft>
              <a:buNone/>
            </a:pPr>
            <a:r>
              <a:rPr lang="en-US" sz="1800">
                <a:solidFill>
                  <a:srgbClr val="24292F"/>
                </a:solidFill>
                <a:highlight>
                  <a:srgbClr val="FFFFFF"/>
                </a:highlight>
                <a:latin typeface="Source Sans Pro"/>
                <a:ea typeface="Source Sans Pro"/>
                <a:cs typeface="Source Sans Pro"/>
                <a:sym typeface="Source Sans Pro"/>
              </a:rPr>
              <a:t>Providing an expedited application process for eligible Veterans will result in a better, simpler experience and quicker access to health care.</a:t>
            </a:r>
            <a:endParaRPr sz="1800">
              <a:solidFill>
                <a:srgbClr val="24292F"/>
              </a:solidFill>
              <a:highlight>
                <a:srgbClr val="FFFFFF"/>
              </a:highlight>
              <a:latin typeface="Source Sans Pro"/>
              <a:ea typeface="Source Sans Pro"/>
              <a:cs typeface="Source Sans Pro"/>
              <a:sym typeface="Source Sans Pro"/>
            </a:endParaRPr>
          </a:p>
        </p:txBody>
      </p:sp>
      <p:graphicFrame>
        <p:nvGraphicFramePr>
          <p:cNvPr id="96" name="Google Shape;96;p15"/>
          <p:cNvGraphicFramePr/>
          <p:nvPr/>
        </p:nvGraphicFramePr>
        <p:xfrm>
          <a:off x="561400" y="4178225"/>
          <a:ext cx="3000000" cy="3000000"/>
        </p:xfrm>
        <a:graphic>
          <a:graphicData uri="http://schemas.openxmlformats.org/drawingml/2006/table">
            <a:tbl>
              <a:tblPr>
                <a:noFill/>
                <a:tableStyleId>{D9470150-2D79-4BC2-B8EC-D7B8C2701273}</a:tableStyleId>
              </a:tblPr>
              <a:tblGrid>
                <a:gridCol w="5534600"/>
                <a:gridCol w="5534600"/>
              </a:tblGrid>
              <a:tr h="1676375">
                <a:tc>
                  <a:txBody>
                    <a:bodyPr/>
                    <a:lstStyle/>
                    <a:p>
                      <a:pPr indent="0" lvl="0" marL="0" rtl="0" algn="l">
                        <a:spcBef>
                          <a:spcPts val="683"/>
                        </a:spcBef>
                        <a:spcAft>
                          <a:spcPts val="0"/>
                        </a:spcAft>
                        <a:buNone/>
                      </a:pPr>
                      <a:r>
                        <a:rPr b="1" lang="en-US" sz="1802">
                          <a:solidFill>
                            <a:schemeClr val="accent6"/>
                          </a:solidFill>
                          <a:latin typeface="Source Sans Pro"/>
                          <a:ea typeface="Source Sans Pro"/>
                          <a:cs typeface="Source Sans Pro"/>
                          <a:sym typeface="Source Sans Pro"/>
                        </a:rPr>
                        <a:t>Increasing</a:t>
                      </a:r>
                      <a:endParaRPr b="1" sz="1802">
                        <a:solidFill>
                          <a:schemeClr val="accent6"/>
                        </a:solidFill>
                        <a:latin typeface="Source Sans Pro"/>
                        <a:ea typeface="Source Sans Pro"/>
                        <a:cs typeface="Source Sans Pro"/>
                        <a:sym typeface="Source Sans Pro"/>
                      </a:endParaRPr>
                    </a:p>
                    <a:p>
                      <a:pPr indent="-336550" lvl="0" marL="457200" marR="251378" rtl="0" algn="l">
                        <a:lnSpc>
                          <a:spcPct val="100000"/>
                        </a:lnSpc>
                        <a:spcBef>
                          <a:spcPts val="500"/>
                        </a:spcBef>
                        <a:spcAft>
                          <a:spcPts val="0"/>
                        </a:spcAft>
                        <a:buSzPts val="1700"/>
                        <a:buFont typeface="Source Sans Pro"/>
                        <a:buChar char="●"/>
                      </a:pPr>
                      <a:r>
                        <a:rPr lang="en-US" sz="1700">
                          <a:latin typeface="Source Sans Pro SemiBold"/>
                          <a:ea typeface="Source Sans Pro SemiBold"/>
                          <a:cs typeface="Source Sans Pro SemiBold"/>
                          <a:sym typeface="Source Sans Pro SemiBold"/>
                        </a:rPr>
                        <a:t>the percent of applications submitted online</a:t>
                      </a:r>
                      <a:r>
                        <a:rPr lang="en-US" sz="1700">
                          <a:latin typeface="Source Sans Pro"/>
                          <a:ea typeface="Source Sans Pro"/>
                          <a:cs typeface="Source Sans Pro"/>
                          <a:sym typeface="Source Sans Pro"/>
                        </a:rPr>
                        <a:t>, by reducing the amount of time and cognitive effort to complete</a:t>
                      </a:r>
                      <a:endParaRPr sz="1700">
                        <a:latin typeface="Source Sans Pro"/>
                        <a:ea typeface="Source Sans Pro"/>
                        <a:cs typeface="Source Sans Pro"/>
                        <a:sym typeface="Source Sans Pro"/>
                      </a:endParaRPr>
                    </a:p>
                    <a:p>
                      <a:pPr indent="-336550" lvl="0" marL="457200" rtl="0" algn="l">
                        <a:lnSpc>
                          <a:spcPct val="100000"/>
                        </a:lnSpc>
                        <a:spcBef>
                          <a:spcPts val="500"/>
                        </a:spcBef>
                        <a:spcAft>
                          <a:spcPts val="0"/>
                        </a:spcAft>
                        <a:buSzPts val="1700"/>
                        <a:buFont typeface="Source Sans Pro"/>
                        <a:buChar char="●"/>
                      </a:pPr>
                      <a:r>
                        <a:rPr lang="en-US" sz="1700">
                          <a:latin typeface="Source Sans Pro SemiBold"/>
                          <a:ea typeface="Source Sans Pro SemiBold"/>
                          <a:cs typeface="Source Sans Pro SemiBold"/>
                          <a:sym typeface="Source Sans Pro SemiBold"/>
                        </a:rPr>
                        <a:t>benefit use and enrollment</a:t>
                      </a:r>
                      <a:r>
                        <a:rPr lang="en-US" sz="1700">
                          <a:latin typeface="Source Sans Pro"/>
                          <a:ea typeface="Source Sans Pro"/>
                          <a:cs typeface="Source Sans Pro"/>
                          <a:sym typeface="Source Sans Pro"/>
                        </a:rPr>
                        <a:t>, by making the application process accessible and uncomplicated for the Veteran</a:t>
                      </a:r>
                      <a:endParaRPr sz="1700">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US" sz="1802">
                          <a:solidFill>
                            <a:schemeClr val="accent6"/>
                          </a:solidFill>
                          <a:latin typeface="Source Sans Pro"/>
                          <a:ea typeface="Source Sans Pro"/>
                          <a:cs typeface="Source Sans Pro"/>
                          <a:sym typeface="Source Sans Pro"/>
                        </a:rPr>
                        <a:t>Decreasing</a:t>
                      </a:r>
                      <a:endParaRPr b="1" sz="1802">
                        <a:solidFill>
                          <a:schemeClr val="accent6"/>
                        </a:solidFill>
                        <a:latin typeface="Source Sans Pro"/>
                        <a:ea typeface="Source Sans Pro"/>
                        <a:cs typeface="Source Sans Pro"/>
                        <a:sym typeface="Source Sans Pro"/>
                      </a:endParaRPr>
                    </a:p>
                    <a:p>
                      <a:pPr indent="-336550" lvl="0" marL="457200" rtl="0" algn="l">
                        <a:spcBef>
                          <a:spcPts val="500"/>
                        </a:spcBef>
                        <a:spcAft>
                          <a:spcPts val="0"/>
                        </a:spcAft>
                        <a:buSzPts val="1700"/>
                        <a:buFont typeface="Source Sans Pro"/>
                        <a:buChar char="●"/>
                      </a:pPr>
                      <a:r>
                        <a:rPr lang="en-US" sz="1700">
                          <a:latin typeface="Source Sans Pro SemiBold"/>
                          <a:ea typeface="Source Sans Pro SemiBold"/>
                          <a:cs typeface="Source Sans Pro SemiBold"/>
                          <a:sym typeface="Source Sans Pro SemiBold"/>
                        </a:rPr>
                        <a:t>call center volume,</a:t>
                      </a:r>
                      <a:r>
                        <a:rPr lang="en-US" sz="1700">
                          <a:latin typeface="Source Sans Pro"/>
                          <a:ea typeface="Source Sans Pro"/>
                          <a:cs typeface="Source Sans Pro"/>
                          <a:sym typeface="Source Sans Pro"/>
                        </a:rPr>
                        <a:t> by making the application easy to understand</a:t>
                      </a:r>
                      <a:endParaRPr sz="1727">
                        <a:solidFill>
                          <a:srgbClr val="590000"/>
                        </a:solidFill>
                        <a:latin typeface="Source Sans Pro"/>
                        <a:ea typeface="Source Sans Pro"/>
                        <a:cs typeface="Source Sans Pro"/>
                        <a:sym typeface="Source Sans Pro"/>
                      </a:endParaRPr>
                    </a:p>
                    <a:p>
                      <a:pPr indent="-336550" lvl="0" marL="457200" rtl="0" algn="l">
                        <a:spcBef>
                          <a:spcPts val="500"/>
                        </a:spcBef>
                        <a:spcAft>
                          <a:spcPts val="0"/>
                        </a:spcAft>
                        <a:buSzPts val="1700"/>
                        <a:buFont typeface="Source Sans Pro"/>
                        <a:buChar char="●"/>
                      </a:pPr>
                      <a:r>
                        <a:rPr lang="en-US" sz="1700">
                          <a:latin typeface="Source Sans Pro SemiBold"/>
                          <a:ea typeface="Source Sans Pro SemiBold"/>
                          <a:cs typeface="Source Sans Pro SemiBold"/>
                          <a:sym typeface="Source Sans Pro SemiBold"/>
                        </a:rPr>
                        <a:t>time to complete and submit</a:t>
                      </a:r>
                      <a:r>
                        <a:rPr lang="en-US" sz="1700">
                          <a:latin typeface="Source Sans Pro"/>
                          <a:ea typeface="Source Sans Pro"/>
                          <a:cs typeface="Source Sans Pro"/>
                          <a:sym typeface="Source Sans Pro"/>
                        </a:rPr>
                        <a:t>, by reducing the required information needed from the Veteran</a:t>
                      </a:r>
                      <a:endParaRPr sz="1727">
                        <a:solidFill>
                          <a:srgbClr val="590000"/>
                        </a:solidFill>
                        <a:latin typeface="Source Sans Pro"/>
                        <a:ea typeface="Source Sans Pro"/>
                        <a:cs typeface="Source Sans Pro"/>
                        <a:sym typeface="Source Sans Pro"/>
                      </a:endParaRPr>
                    </a:p>
                    <a:p>
                      <a:pPr indent="-336550" lvl="0" marL="457200" rtl="0" algn="l">
                        <a:spcBef>
                          <a:spcPts val="500"/>
                        </a:spcBef>
                        <a:spcAft>
                          <a:spcPts val="0"/>
                        </a:spcAft>
                        <a:buSzPts val="1700"/>
                        <a:buFont typeface="Source Sans Pro"/>
                        <a:buChar char="●"/>
                      </a:pPr>
                      <a:r>
                        <a:rPr lang="en-US" sz="1700">
                          <a:latin typeface="Source Sans Pro SemiBold"/>
                          <a:ea typeface="Source Sans Pro SemiBold"/>
                          <a:cs typeface="Source Sans Pro SemiBold"/>
                          <a:sym typeface="Source Sans Pro SemiBold"/>
                        </a:rPr>
                        <a:t>time to process applications</a:t>
                      </a:r>
                      <a:r>
                        <a:rPr lang="en-US" sz="1700">
                          <a:latin typeface="Source Sans Pro"/>
                          <a:ea typeface="Source Sans Pro"/>
                          <a:cs typeface="Source Sans Pro"/>
                          <a:sym typeface="Source Sans Pro"/>
                        </a:rPr>
                        <a:t>, by working with the Veteran health eligibility center operations to review the shortened applications efficiently</a:t>
                      </a:r>
                      <a:endParaRPr sz="1700">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09600" y="6096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Problem</a:t>
            </a:r>
            <a:endParaRPr/>
          </a:p>
        </p:txBody>
      </p:sp>
      <p:sp>
        <p:nvSpPr>
          <p:cNvPr id="103" name="Google Shape;103;p1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a:t>
            </a:r>
            <a:r>
              <a:rPr b="0" lang="en-US">
                <a:latin typeface="Source Sans Pro SemiBold"/>
                <a:ea typeface="Source Sans Pro SemiBold"/>
                <a:cs typeface="Source Sans Pro SemiBold"/>
                <a:sym typeface="Source Sans Pro SemiBold"/>
              </a:rPr>
              <a:t>01/06/2023</a:t>
            </a:r>
            <a:endParaRPr b="0">
              <a:highlight>
                <a:srgbClr val="FFFF00"/>
              </a:highlight>
              <a:latin typeface="Source Sans Pro SemiBold"/>
              <a:ea typeface="Source Sans Pro SemiBold"/>
              <a:cs typeface="Source Sans Pro SemiBold"/>
              <a:sym typeface="Source Sans Pro SemiBold"/>
            </a:endParaRPr>
          </a:p>
        </p:txBody>
      </p:sp>
      <p:sp>
        <p:nvSpPr>
          <p:cNvPr id="104" name="Google Shape;104;p16"/>
          <p:cNvSpPr txBox="1"/>
          <p:nvPr/>
        </p:nvSpPr>
        <p:spPr>
          <a:xfrm>
            <a:off x="351575" y="1140675"/>
            <a:ext cx="11582100" cy="1952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US" sz="2000">
                <a:latin typeface="Source Sans Pro SemiBold"/>
                <a:ea typeface="Source Sans Pro SemiBold"/>
                <a:cs typeface="Source Sans Pro SemiBold"/>
                <a:sym typeface="Source Sans Pro SemiBold"/>
              </a:rPr>
              <a:t>Why is solving this problem a priority vs. other problems?</a:t>
            </a:r>
            <a:endParaRPr sz="2000">
              <a:latin typeface="Source Sans Pro SemiBold"/>
              <a:ea typeface="Source Sans Pro SemiBold"/>
              <a:cs typeface="Source Sans Pro SemiBold"/>
              <a:sym typeface="Source Sans Pro SemiBold"/>
            </a:endParaRPr>
          </a:p>
          <a:p>
            <a:pPr indent="0" lvl="0" marL="457200" marR="0" rtl="0" algn="l">
              <a:lnSpc>
                <a:spcPct val="100000"/>
              </a:lnSpc>
              <a:spcBef>
                <a:spcPts val="1000"/>
              </a:spcBef>
              <a:spcAft>
                <a:spcPts val="0"/>
              </a:spcAft>
              <a:buNone/>
            </a:pPr>
            <a:r>
              <a:rPr lang="en-US" sz="1500">
                <a:solidFill>
                  <a:srgbClr val="24292F"/>
                </a:solidFill>
                <a:highlight>
                  <a:srgbClr val="FFFFFF"/>
                </a:highlight>
                <a:latin typeface="Source Sans Pro"/>
                <a:ea typeface="Source Sans Pro"/>
                <a:cs typeface="Source Sans Pro"/>
                <a:sym typeface="Source Sans Pro"/>
              </a:rPr>
              <a:t>Between 2020 and 2021</a:t>
            </a:r>
            <a:r>
              <a:rPr lang="en-US" sz="1500">
                <a:solidFill>
                  <a:srgbClr val="24292F"/>
                </a:solidFill>
                <a:highlight>
                  <a:srgbClr val="FFFFFF"/>
                </a:highlight>
                <a:latin typeface="Source Sans Pro"/>
                <a:ea typeface="Source Sans Pro"/>
                <a:cs typeface="Source Sans Pro"/>
                <a:sym typeface="Source Sans Pro"/>
              </a:rPr>
              <a:t>, ~24.3k (2020) and </a:t>
            </a:r>
            <a:r>
              <a:rPr lang="en-US" sz="1500">
                <a:solidFill>
                  <a:srgbClr val="24292F"/>
                </a:solidFill>
                <a:highlight>
                  <a:srgbClr val="FFFFFF"/>
                </a:highlight>
                <a:latin typeface="Source Sans Pro"/>
                <a:ea typeface="Source Sans Pro"/>
                <a:cs typeface="Source Sans Pro"/>
                <a:sym typeface="Source Sans Pro"/>
              </a:rPr>
              <a:t>~34.2k</a:t>
            </a:r>
            <a:r>
              <a:rPr lang="en-US" sz="1500">
                <a:solidFill>
                  <a:srgbClr val="24292F"/>
                </a:solidFill>
                <a:highlight>
                  <a:srgbClr val="FFFFFF"/>
                </a:highlight>
                <a:latin typeface="Source Sans Pro"/>
                <a:ea typeface="Source Sans Pro"/>
                <a:cs typeface="Source Sans Pro"/>
                <a:sym typeface="Source Sans Pro"/>
              </a:rPr>
              <a:t> (2021) applicants abandoned their Health Care Application within the Military or Household Information sections, so providing any means to bypass it will have a significant impact on Veterans.  Since this change required little in the way of application changes, it was relatively fast and easy to do.  </a:t>
            </a:r>
            <a:endParaRPr sz="1500">
              <a:solidFill>
                <a:srgbClr val="24292F"/>
              </a:solidFill>
              <a:highlight>
                <a:srgbClr val="FFFFFF"/>
              </a:highlight>
              <a:latin typeface="Source Sans Pro"/>
              <a:ea typeface="Source Sans Pro"/>
              <a:cs typeface="Source Sans Pro"/>
              <a:sym typeface="Source Sans Pro"/>
            </a:endParaRPr>
          </a:p>
          <a:p>
            <a:pPr indent="0" lvl="0" marL="457200" marR="0" rtl="0" algn="l">
              <a:lnSpc>
                <a:spcPct val="100000"/>
              </a:lnSpc>
              <a:spcBef>
                <a:spcPts val="0"/>
              </a:spcBef>
              <a:spcAft>
                <a:spcPts val="0"/>
              </a:spcAft>
              <a:buNone/>
            </a:pPr>
            <a:r>
              <a:t/>
            </a:r>
            <a:endParaRPr sz="1500">
              <a:solidFill>
                <a:srgbClr val="24292F"/>
              </a:solidFill>
              <a:highlight>
                <a:srgbClr val="FFFFFF"/>
              </a:highlight>
              <a:latin typeface="Source Sans Pro"/>
              <a:ea typeface="Source Sans Pro"/>
              <a:cs typeface="Source Sans Pro"/>
              <a:sym typeface="Source Sans Pro"/>
            </a:endParaRPr>
          </a:p>
          <a:p>
            <a:pPr indent="0" lvl="0" marL="457200" marR="0" rtl="0" algn="l">
              <a:lnSpc>
                <a:spcPct val="100000"/>
              </a:lnSpc>
              <a:spcBef>
                <a:spcPts val="0"/>
              </a:spcBef>
              <a:spcAft>
                <a:spcPts val="0"/>
              </a:spcAft>
              <a:buNone/>
            </a:pPr>
            <a:r>
              <a:rPr lang="en-US" sz="1500">
                <a:solidFill>
                  <a:srgbClr val="24292F"/>
                </a:solidFill>
                <a:highlight>
                  <a:srgbClr val="FFFFFF"/>
                </a:highlight>
                <a:latin typeface="Source Sans Pro"/>
                <a:ea typeface="Source Sans Pro"/>
                <a:cs typeface="Source Sans Pro"/>
                <a:sym typeface="Source Sans Pro"/>
              </a:rPr>
              <a:t>In several research sessions with Veterans, the main finding is that they feel the VA should already have much of the information that is being asked, especially the Military Information.  There was also concern of how the information collected would be used, specifically information pertaining to a spouse’s financial details.</a:t>
            </a:r>
            <a:endParaRPr sz="1500">
              <a:latin typeface="Source Sans Pro"/>
              <a:ea typeface="Source Sans Pro"/>
              <a:cs typeface="Source Sans Pro"/>
              <a:sym typeface="Source Sans Pro"/>
            </a:endParaRPr>
          </a:p>
        </p:txBody>
      </p:sp>
      <p:graphicFrame>
        <p:nvGraphicFramePr>
          <p:cNvPr id="105" name="Google Shape;105;p16"/>
          <p:cNvGraphicFramePr/>
          <p:nvPr/>
        </p:nvGraphicFramePr>
        <p:xfrm>
          <a:off x="3142550" y="3467175"/>
          <a:ext cx="3000000" cy="3000000"/>
        </p:xfrm>
        <a:graphic>
          <a:graphicData uri="http://schemas.openxmlformats.org/drawingml/2006/table">
            <a:tbl>
              <a:tblPr>
                <a:noFill/>
                <a:tableStyleId>{D9470150-2D79-4BC2-B8EC-D7B8C2701273}</a:tableStyleId>
              </a:tblPr>
              <a:tblGrid>
                <a:gridCol w="1390725"/>
                <a:gridCol w="2105625"/>
                <a:gridCol w="2410525"/>
              </a:tblGrid>
              <a:tr h="371500">
                <a:tc>
                  <a:txBody>
                    <a:bodyPr/>
                    <a:lstStyle/>
                    <a:p>
                      <a:pPr indent="0" lvl="0" marL="0" rtl="0" algn="ctr">
                        <a:spcBef>
                          <a:spcPts val="0"/>
                        </a:spcBef>
                        <a:spcAft>
                          <a:spcPts val="0"/>
                        </a:spcAft>
                        <a:buNone/>
                      </a:pPr>
                      <a:r>
                        <a:rPr lang="en-US"/>
                        <a:t>Timeframe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Applications abandoned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 of Applications abandoned vs started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US"/>
                        <a:t>2020</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24.3k</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19.5% (124,353)</a:t>
                      </a:r>
                      <a:endParaRPr/>
                    </a:p>
                  </a:txBody>
                  <a:tcPr marT="91425" marB="91425" marR="91425" marL="91425">
                    <a:lnT cap="flat" cmpd="sng" w="19050">
                      <a:solidFill>
                        <a:srgbClr val="9E9E9E"/>
                      </a:solidFill>
                      <a:prstDash val="solid"/>
                      <a:round/>
                      <a:headEnd len="sm" w="sm" type="none"/>
                      <a:tailEnd len="sm" w="sm" type="none"/>
                    </a:lnT>
                  </a:tcPr>
                </a:tc>
              </a:tr>
              <a:tr h="396225">
                <a:tc>
                  <a:txBody>
                    <a:bodyPr/>
                    <a:lstStyle/>
                    <a:p>
                      <a:pPr indent="0" lvl="0" marL="0" rtl="0" algn="ctr">
                        <a:spcBef>
                          <a:spcPts val="0"/>
                        </a:spcBef>
                        <a:spcAft>
                          <a:spcPts val="0"/>
                        </a:spcAft>
                        <a:buNone/>
                      </a:pPr>
                      <a:r>
                        <a:rPr lang="en-US"/>
                        <a:t>2021</a:t>
                      </a:r>
                      <a:endParaRPr/>
                    </a:p>
                  </a:txBody>
                  <a:tcPr marT="91425" marB="91425" marR="91425" marL="91425"/>
                </a:tc>
                <a:tc>
                  <a:txBody>
                    <a:bodyPr/>
                    <a:lstStyle/>
                    <a:p>
                      <a:pPr indent="0" lvl="0" marL="0" rtl="0" algn="ctr">
                        <a:spcBef>
                          <a:spcPts val="0"/>
                        </a:spcBef>
                        <a:spcAft>
                          <a:spcPts val="0"/>
                        </a:spcAft>
                        <a:buNone/>
                      </a:pPr>
                      <a:r>
                        <a:rPr lang="en-US"/>
                        <a:t>34.2k</a:t>
                      </a:r>
                      <a:endParaRPr/>
                    </a:p>
                  </a:txBody>
                  <a:tcPr marT="91425" marB="91425" marR="91425" marL="91425"/>
                </a:tc>
                <a:tc>
                  <a:txBody>
                    <a:bodyPr/>
                    <a:lstStyle/>
                    <a:p>
                      <a:pPr indent="0" lvl="0" marL="0" rtl="0" algn="ctr">
                        <a:spcBef>
                          <a:spcPts val="0"/>
                        </a:spcBef>
                        <a:spcAft>
                          <a:spcPts val="0"/>
                        </a:spcAft>
                        <a:buNone/>
                      </a:pPr>
                      <a:r>
                        <a:rPr lang="en-US"/>
                        <a:t>12.8% (173,669)</a:t>
                      </a:r>
                      <a:endParaRPr/>
                    </a:p>
                  </a:txBody>
                  <a:tcPr marT="91425" marB="91425" marR="91425" marL="91425"/>
                </a:tc>
              </a:tr>
            </a:tbl>
          </a:graphicData>
        </a:graphic>
      </p:graphicFrame>
      <p:sp>
        <p:nvSpPr>
          <p:cNvPr id="106" name="Google Shape;106;p16"/>
          <p:cNvSpPr txBox="1"/>
          <p:nvPr/>
        </p:nvSpPr>
        <p:spPr>
          <a:xfrm>
            <a:off x="351575" y="4918150"/>
            <a:ext cx="11582100" cy="173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None/>
            </a:pPr>
            <a:r>
              <a:rPr lang="en-US" sz="2000">
                <a:latin typeface="Source Sans Pro SemiBold"/>
                <a:ea typeface="Source Sans Pro SemiBold"/>
                <a:cs typeface="Source Sans Pro SemiBold"/>
                <a:sym typeface="Source Sans Pro SemiBold"/>
              </a:rPr>
              <a:t>What organizational challenges did you </a:t>
            </a:r>
            <a:r>
              <a:rPr lang="en-US" sz="2000">
                <a:latin typeface="Source Sans Pro SemiBold"/>
                <a:ea typeface="Source Sans Pro SemiBold"/>
                <a:cs typeface="Source Sans Pro SemiBold"/>
                <a:sym typeface="Source Sans Pro SemiBold"/>
              </a:rPr>
              <a:t>pursue</a:t>
            </a:r>
            <a:r>
              <a:rPr lang="en-US" sz="2000">
                <a:latin typeface="Source Sans Pro SemiBold"/>
                <a:ea typeface="Source Sans Pro SemiBold"/>
                <a:cs typeface="Source Sans Pro SemiBold"/>
                <a:sym typeface="Source Sans Pro SemiBold"/>
              </a:rPr>
              <a:t>?</a:t>
            </a:r>
            <a:endParaRPr sz="2000">
              <a:latin typeface="Source Sans Pro SemiBold"/>
              <a:ea typeface="Source Sans Pro SemiBold"/>
              <a:cs typeface="Source Sans Pro SemiBold"/>
              <a:sym typeface="Source Sans Pro SemiBold"/>
            </a:endParaRPr>
          </a:p>
          <a:p>
            <a:pPr indent="-336550" lvl="0" marL="457200" rtl="0" algn="l">
              <a:spcBef>
                <a:spcPts val="0"/>
              </a:spcBef>
              <a:spcAft>
                <a:spcPts val="0"/>
              </a:spcAft>
              <a:buSzPts val="1700"/>
              <a:buFont typeface="Source Sans Pro"/>
              <a:buChar char="●"/>
            </a:pPr>
            <a:r>
              <a:rPr lang="en-US" sz="1500">
                <a:solidFill>
                  <a:srgbClr val="24292F"/>
                </a:solidFill>
                <a:highlight>
                  <a:srgbClr val="FFFFFF"/>
                </a:highlight>
                <a:latin typeface="Source Sans Pro"/>
                <a:ea typeface="Source Sans Pro"/>
                <a:cs typeface="Source Sans Pro"/>
                <a:sym typeface="Source Sans Pro"/>
              </a:rPr>
              <a:t>While we know this change will benefit Veterans, we had to also ensure that our Enrollment Services teams could process these applications without the Military history and Household information, and not cause further delays or additional Veteran contact to obtain the missing information.</a:t>
            </a:r>
            <a:endParaRPr sz="1500">
              <a:solidFill>
                <a:srgbClr val="24292F"/>
              </a:solidFill>
              <a:highlight>
                <a:srgbClr val="FFFFFF"/>
              </a:highlight>
              <a:latin typeface="Source Sans Pro"/>
              <a:ea typeface="Source Sans Pro"/>
              <a:cs typeface="Source Sans Pro"/>
              <a:sym typeface="Source Sans Pro"/>
            </a:endParaRPr>
          </a:p>
          <a:p>
            <a:pPr indent="-323850" lvl="1" marL="914400" rtl="0" algn="l">
              <a:spcBef>
                <a:spcPts val="0"/>
              </a:spcBef>
              <a:spcAft>
                <a:spcPts val="0"/>
              </a:spcAft>
              <a:buClr>
                <a:srgbClr val="24292F"/>
              </a:buClr>
              <a:buSzPts val="1500"/>
              <a:buFont typeface="Source Sans Pro"/>
              <a:buChar char="○"/>
            </a:pPr>
            <a:r>
              <a:rPr lang="en-US" sz="1500">
                <a:solidFill>
                  <a:srgbClr val="24292F"/>
                </a:solidFill>
                <a:highlight>
                  <a:srgbClr val="FFFFFF"/>
                </a:highlight>
                <a:latin typeface="Source Sans Pro"/>
                <a:ea typeface="Source Sans Pro"/>
                <a:cs typeface="Source Sans Pro"/>
                <a:sym typeface="Source Sans Pro"/>
              </a:rPr>
              <a:t>We worked with the Enrollment system team to coordinate system changes, and we worked with our Health Care Eligibility Center stakeholders to confirm processing steps are in place to receive and review the applications that will not include the information.</a:t>
            </a:r>
            <a:endParaRPr sz="1500">
              <a:solidFill>
                <a:srgbClr val="24292F"/>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Hypotheses, Solutions</a:t>
            </a:r>
            <a:endParaRPr/>
          </a:p>
        </p:txBody>
      </p:sp>
      <p:sp>
        <p:nvSpPr>
          <p:cNvPr id="113" name="Google Shape;113;p1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01/06/2023</a:t>
            </a:r>
            <a:endParaRPr b="0">
              <a:latin typeface="Source Sans Pro SemiBold"/>
              <a:ea typeface="Source Sans Pro SemiBold"/>
              <a:cs typeface="Source Sans Pro SemiBold"/>
              <a:sym typeface="Source Sans Pro SemiBold"/>
            </a:endParaRPr>
          </a:p>
        </p:txBody>
      </p:sp>
      <p:sp>
        <p:nvSpPr>
          <p:cNvPr id="114" name="Google Shape;114;p17"/>
          <p:cNvSpPr txBox="1"/>
          <p:nvPr/>
        </p:nvSpPr>
        <p:spPr>
          <a:xfrm>
            <a:off x="609600" y="1297800"/>
            <a:ext cx="10971000" cy="48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Hypotheses</a:t>
            </a:r>
            <a:endParaRPr sz="2000">
              <a:latin typeface="Source Sans Pro SemiBold"/>
              <a:ea typeface="Source Sans Pro SemiBold"/>
              <a:cs typeface="Source Sans Pro SemiBold"/>
              <a:sym typeface="Source Sans Pro SemiBold"/>
            </a:endParaRPr>
          </a:p>
          <a:p>
            <a:pPr indent="-342900" lvl="0" marL="914400" rtl="0" algn="l">
              <a:spcBef>
                <a:spcPts val="0"/>
              </a:spcBef>
              <a:spcAft>
                <a:spcPts val="0"/>
              </a:spcAft>
              <a:buSzPts val="1800"/>
              <a:buFont typeface="Source Sans Pro"/>
              <a:buChar char="●"/>
            </a:pPr>
            <a:r>
              <a:rPr lang="en-US" sz="1800">
                <a:latin typeface="Source Sans Pro"/>
                <a:ea typeface="Source Sans Pro"/>
                <a:cs typeface="Source Sans Pro"/>
                <a:sym typeface="Source Sans Pro"/>
              </a:rPr>
              <a:t>Veterans who are eligible to skip the Military Information and Household Information sections are much more likely to complete their application</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Solution(s)</a:t>
            </a:r>
            <a:endParaRPr sz="2000">
              <a:latin typeface="Source Sans Pro SemiBold"/>
              <a:ea typeface="Source Sans Pro SemiBold"/>
              <a:cs typeface="Source Sans Pro SemiBold"/>
              <a:sym typeface="Source Sans Pro SemiBold"/>
            </a:endParaRPr>
          </a:p>
          <a:p>
            <a:pPr indent="-342900" lvl="0" marL="914400" rtl="0" algn="l">
              <a:spcBef>
                <a:spcPts val="0"/>
              </a:spcBef>
              <a:spcAft>
                <a:spcPts val="0"/>
              </a:spcAft>
              <a:buSzPts val="1800"/>
              <a:buFont typeface="Source Sans Pro"/>
              <a:buChar char="●"/>
            </a:pPr>
            <a:r>
              <a:rPr lang="en-US" sz="1800">
                <a:latin typeface="Source Sans Pro"/>
                <a:ea typeface="Source Sans Pro"/>
                <a:cs typeface="Source Sans Pro"/>
                <a:sym typeface="Source Sans Pro"/>
              </a:rPr>
              <a:t>Identify a set of criteria that can be used to determine whether a Veteran can skip the Military Information and Household Information sections</a:t>
            </a:r>
            <a:endParaRPr sz="1800">
              <a:latin typeface="Source Sans Pro"/>
              <a:ea typeface="Source Sans Pro"/>
              <a:cs typeface="Source Sans Pro"/>
              <a:sym typeface="Source Sans Pro"/>
            </a:endParaRPr>
          </a:p>
          <a:p>
            <a:pPr indent="-342900" lvl="1" marL="1371600" rtl="0" algn="l">
              <a:lnSpc>
                <a:spcPct val="120000"/>
              </a:lnSpc>
              <a:spcBef>
                <a:spcPts val="0"/>
              </a:spcBef>
              <a:spcAft>
                <a:spcPts val="0"/>
              </a:spcAft>
              <a:buSzPts val="1800"/>
              <a:buFont typeface="Source Sans Pro"/>
              <a:buChar char="○"/>
            </a:pPr>
            <a:r>
              <a:rPr lang="en-US" sz="1800">
                <a:solidFill>
                  <a:srgbClr val="24292F"/>
                </a:solidFill>
                <a:highlight>
                  <a:srgbClr val="FFFFFF"/>
                </a:highlight>
                <a:latin typeface="Source Sans Pro"/>
                <a:ea typeface="Source Sans Pro"/>
                <a:cs typeface="Source Sans Pro"/>
                <a:sym typeface="Source Sans Pro"/>
              </a:rPr>
              <a:t>To accomplish this, we worked with our VA Stakeholders and the OCTO-DE Product Owner to identify which fields could possibly be omitted from the application and the situation(s) in which we could omit them.  It was determined that if a Veteran had a service-connected Disability Rating of &gt;=50%, </a:t>
            </a:r>
            <a:r>
              <a:rPr lang="en-US" sz="1800">
                <a:solidFill>
                  <a:srgbClr val="24292F"/>
                </a:solidFill>
                <a:highlight>
                  <a:srgbClr val="FFFFFF"/>
                </a:highlight>
                <a:latin typeface="Source Sans Pro"/>
                <a:ea typeface="Source Sans Pro"/>
                <a:cs typeface="Source Sans Pro"/>
                <a:sym typeface="Source Sans Pro"/>
              </a:rPr>
              <a:t>the Military Information and the Household Information sections</a:t>
            </a:r>
            <a:r>
              <a:rPr lang="en-US" sz="1800">
                <a:solidFill>
                  <a:srgbClr val="24292F"/>
                </a:solidFill>
                <a:highlight>
                  <a:srgbClr val="FFFFFF"/>
                </a:highlight>
                <a:latin typeface="Source Sans Pro"/>
                <a:ea typeface="Source Sans Pro"/>
                <a:cs typeface="Source Sans Pro"/>
                <a:sym typeface="Source Sans Pro"/>
              </a:rPr>
              <a:t> could be skipped, either because the information was already available or was simply unnecessary.  Incidentally, the Household Information section has the highest exit rate of the entire application.</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US" sz="1800">
                <a:latin typeface="Source Sans Pro"/>
                <a:ea typeface="Source Sans Pro"/>
                <a:cs typeface="Source Sans Pro"/>
                <a:sym typeface="Source Sans Pro"/>
              </a:rPr>
              <a:t>For those that meet the criteria, present a shortened form for them to complete.</a:t>
            </a:r>
            <a:endParaRPr sz="18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274000" y="357600"/>
            <a:ext cx="83643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u="sng"/>
              <a:t>Messaging for authenticated Veterans:</a:t>
            </a:r>
            <a:endParaRPr/>
          </a:p>
        </p:txBody>
      </p:sp>
      <p:sp>
        <p:nvSpPr>
          <p:cNvPr id="121" name="Google Shape;121;p18"/>
          <p:cNvSpPr txBox="1"/>
          <p:nvPr>
            <p:ph idx="1" type="subTitle"/>
          </p:nvPr>
        </p:nvSpPr>
        <p:spPr>
          <a:xfrm>
            <a:off x="33375" y="0"/>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01/06/2023</a:t>
            </a:r>
            <a:endParaRPr b="0">
              <a:latin typeface="Source Sans Pro SemiBold"/>
              <a:ea typeface="Source Sans Pro SemiBold"/>
              <a:cs typeface="Source Sans Pro SemiBold"/>
              <a:sym typeface="Source Sans Pro SemiBold"/>
            </a:endParaRPr>
          </a:p>
        </p:txBody>
      </p:sp>
      <p:pic>
        <p:nvPicPr>
          <p:cNvPr id="122" name="Google Shape;122;p18"/>
          <p:cNvPicPr preferRelativeResize="0"/>
          <p:nvPr/>
        </p:nvPicPr>
        <p:blipFill>
          <a:blip r:embed="rId3">
            <a:alphaModFix/>
          </a:blip>
          <a:stretch>
            <a:fillRect/>
          </a:stretch>
        </p:blipFill>
        <p:spPr>
          <a:xfrm>
            <a:off x="2709475" y="1128400"/>
            <a:ext cx="6773049" cy="5490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274000" y="357600"/>
            <a:ext cx="117981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u="sng"/>
              <a:t>Messaging - Self-reporting </a:t>
            </a:r>
            <a:r>
              <a:rPr lang="en-US" sz="2700" u="sng"/>
              <a:t>(authenticated or unauthenticated)</a:t>
            </a:r>
            <a:r>
              <a:rPr lang="en-US" sz="2700"/>
              <a:t>:</a:t>
            </a:r>
            <a:endParaRPr sz="2700"/>
          </a:p>
        </p:txBody>
      </p:sp>
      <p:sp>
        <p:nvSpPr>
          <p:cNvPr id="129" name="Google Shape;129;p19"/>
          <p:cNvSpPr txBox="1"/>
          <p:nvPr>
            <p:ph idx="1" type="subTitle"/>
          </p:nvPr>
        </p:nvSpPr>
        <p:spPr>
          <a:xfrm>
            <a:off x="33375" y="0"/>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01/06/2023</a:t>
            </a:r>
            <a:endParaRPr b="0">
              <a:solidFill>
                <a:srgbClr val="FF0000"/>
              </a:solidFill>
              <a:latin typeface="Source Sans Pro SemiBold"/>
              <a:ea typeface="Source Sans Pro SemiBold"/>
              <a:cs typeface="Source Sans Pro SemiBold"/>
              <a:sym typeface="Source Sans Pro SemiBold"/>
            </a:endParaRPr>
          </a:p>
        </p:txBody>
      </p:sp>
      <p:pic>
        <p:nvPicPr>
          <p:cNvPr id="130" name="Google Shape;130;p19"/>
          <p:cNvPicPr preferRelativeResize="0"/>
          <p:nvPr/>
        </p:nvPicPr>
        <p:blipFill>
          <a:blip r:embed="rId3">
            <a:alphaModFix/>
          </a:blip>
          <a:stretch>
            <a:fillRect/>
          </a:stretch>
        </p:blipFill>
        <p:spPr>
          <a:xfrm>
            <a:off x="152400" y="1111800"/>
            <a:ext cx="5926963" cy="5584075"/>
          </a:xfrm>
          <a:prstGeom prst="rect">
            <a:avLst/>
          </a:prstGeom>
          <a:noFill/>
          <a:ln cap="flat" cmpd="sng" w="9525">
            <a:solidFill>
              <a:schemeClr val="dk2"/>
            </a:solidFill>
            <a:prstDash val="solid"/>
            <a:round/>
            <a:headEnd len="sm" w="sm" type="none"/>
            <a:tailEnd len="sm" w="sm" type="none"/>
          </a:ln>
        </p:spPr>
      </p:pic>
      <p:pic>
        <p:nvPicPr>
          <p:cNvPr id="131" name="Google Shape;131;p19"/>
          <p:cNvPicPr preferRelativeResize="0"/>
          <p:nvPr/>
        </p:nvPicPr>
        <p:blipFill>
          <a:blip r:embed="rId4">
            <a:alphaModFix/>
          </a:blip>
          <a:stretch>
            <a:fillRect/>
          </a:stretch>
        </p:blipFill>
        <p:spPr>
          <a:xfrm>
            <a:off x="5262675" y="1686652"/>
            <a:ext cx="6717775" cy="4434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274000" y="357600"/>
            <a:ext cx="117066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u="sng"/>
              <a:t>Messaging with information </a:t>
            </a:r>
            <a:r>
              <a:rPr lang="en-US" sz="1900" u="sng"/>
              <a:t>(displayed on each page following initial notice)</a:t>
            </a:r>
            <a:r>
              <a:rPr lang="en-US" sz="1900"/>
              <a:t>:</a:t>
            </a:r>
            <a:endParaRPr sz="1900"/>
          </a:p>
        </p:txBody>
      </p:sp>
      <p:sp>
        <p:nvSpPr>
          <p:cNvPr id="138" name="Google Shape;138;p20"/>
          <p:cNvSpPr txBox="1"/>
          <p:nvPr>
            <p:ph idx="1" type="subTitle"/>
          </p:nvPr>
        </p:nvSpPr>
        <p:spPr>
          <a:xfrm>
            <a:off x="33375" y="0"/>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01/06/2023</a:t>
            </a:r>
            <a:endParaRPr b="0">
              <a:latin typeface="Source Sans Pro SemiBold"/>
              <a:ea typeface="Source Sans Pro SemiBold"/>
              <a:cs typeface="Source Sans Pro SemiBold"/>
              <a:sym typeface="Source Sans Pro SemiBold"/>
            </a:endParaRPr>
          </a:p>
        </p:txBody>
      </p:sp>
      <p:pic>
        <p:nvPicPr>
          <p:cNvPr id="139" name="Google Shape;139;p20"/>
          <p:cNvPicPr preferRelativeResize="0"/>
          <p:nvPr/>
        </p:nvPicPr>
        <p:blipFill>
          <a:blip r:embed="rId3">
            <a:alphaModFix/>
          </a:blip>
          <a:stretch>
            <a:fillRect/>
          </a:stretch>
        </p:blipFill>
        <p:spPr>
          <a:xfrm>
            <a:off x="274000" y="1406888"/>
            <a:ext cx="5621976" cy="4886199"/>
          </a:xfrm>
          <a:prstGeom prst="rect">
            <a:avLst/>
          </a:prstGeom>
          <a:noFill/>
          <a:ln cap="flat" cmpd="sng" w="9525">
            <a:solidFill>
              <a:schemeClr val="dk2"/>
            </a:solidFill>
            <a:prstDash val="solid"/>
            <a:round/>
            <a:headEnd len="sm" w="sm" type="none"/>
            <a:tailEnd len="sm" w="sm" type="none"/>
          </a:ln>
        </p:spPr>
      </p:pic>
      <p:pic>
        <p:nvPicPr>
          <p:cNvPr id="140" name="Google Shape;140;p20"/>
          <p:cNvPicPr preferRelativeResize="0"/>
          <p:nvPr/>
        </p:nvPicPr>
        <p:blipFill>
          <a:blip r:embed="rId4">
            <a:alphaModFix/>
          </a:blip>
          <a:stretch>
            <a:fillRect/>
          </a:stretch>
        </p:blipFill>
        <p:spPr>
          <a:xfrm>
            <a:off x="5143700" y="2771955"/>
            <a:ext cx="6837000" cy="215607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Results </a:t>
            </a:r>
            <a:endParaRPr/>
          </a:p>
        </p:txBody>
      </p:sp>
      <p:sp>
        <p:nvSpPr>
          <p:cNvPr id="147" name="Google Shape;147;p2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01/06/2023</a:t>
            </a:r>
            <a:endParaRPr b="0">
              <a:highlight>
                <a:srgbClr val="FFFF00"/>
              </a:highlight>
              <a:latin typeface="Source Sans Pro SemiBold"/>
              <a:ea typeface="Source Sans Pro SemiBold"/>
              <a:cs typeface="Source Sans Pro SemiBold"/>
              <a:sym typeface="Source Sans Pro SemiBold"/>
            </a:endParaRPr>
          </a:p>
        </p:txBody>
      </p:sp>
      <p:sp>
        <p:nvSpPr>
          <p:cNvPr id="148" name="Google Shape;148;p21"/>
          <p:cNvSpPr txBox="1"/>
          <p:nvPr/>
        </p:nvSpPr>
        <p:spPr>
          <a:xfrm>
            <a:off x="609600" y="1228900"/>
            <a:ext cx="11442300" cy="54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Launch date:  </a:t>
            </a:r>
            <a:endParaRPr sz="2000">
              <a:latin typeface="Source Sans Pro SemiBold"/>
              <a:ea typeface="Source Sans Pro SemiBold"/>
              <a:cs typeface="Source Sans Pro SemiBold"/>
              <a:sym typeface="Source Sans Pro SemiBold"/>
            </a:endParaRPr>
          </a:p>
          <a:p>
            <a:pPr indent="-317500" lvl="0" marL="914400" rtl="0" algn="l">
              <a:spcBef>
                <a:spcPts val="0"/>
              </a:spcBef>
              <a:spcAft>
                <a:spcPts val="0"/>
              </a:spcAft>
              <a:buSzPts val="1400"/>
              <a:buFont typeface="Source Sans Pro"/>
              <a:buChar char="●"/>
            </a:pPr>
            <a:r>
              <a:rPr lang="en-US">
                <a:latin typeface="Source Sans Pro"/>
                <a:ea typeface="Source Sans Pro"/>
                <a:cs typeface="Source Sans Pro"/>
                <a:sym typeface="Source Sans Pro"/>
              </a:rPr>
              <a:t>09/19/2022 </a:t>
            </a:r>
            <a:r>
              <a:rPr lang="en-US">
                <a:latin typeface="Source Sans Pro"/>
                <a:ea typeface="Source Sans Pro"/>
                <a:cs typeface="Source Sans Pro"/>
                <a:sym typeface="Source Sans Pro"/>
              </a:rPr>
              <a:t>(to 5% of applicants)</a:t>
            </a:r>
            <a:endParaRPr>
              <a:latin typeface="Source Sans Pro"/>
              <a:ea typeface="Source Sans Pro"/>
              <a:cs typeface="Source Sans Pro"/>
              <a:sym typeface="Source Sans Pro"/>
            </a:endParaRPr>
          </a:p>
          <a:p>
            <a:pPr indent="-317500" lvl="0" marL="914400" rtl="0" algn="l">
              <a:spcBef>
                <a:spcPts val="0"/>
              </a:spcBef>
              <a:spcAft>
                <a:spcPts val="0"/>
              </a:spcAft>
              <a:buSzPts val="1400"/>
              <a:buFont typeface="Source Sans Pro"/>
              <a:buChar char="●"/>
            </a:pPr>
            <a:r>
              <a:rPr lang="en-US">
                <a:latin typeface="Source Sans Pro"/>
                <a:ea typeface="Source Sans Pro"/>
                <a:cs typeface="Source Sans Pro"/>
                <a:sym typeface="Source Sans Pro"/>
              </a:rPr>
              <a:t>10/17/2022 (to 25% of applicants)</a:t>
            </a:r>
            <a:endParaRPr>
              <a:latin typeface="Source Sans Pro"/>
              <a:ea typeface="Source Sans Pro"/>
              <a:cs typeface="Source Sans Pro"/>
              <a:sym typeface="Source Sans Pro"/>
            </a:endParaRPr>
          </a:p>
          <a:p>
            <a:pPr indent="-317500" lvl="0" marL="914400" marR="0" rtl="0" algn="l">
              <a:lnSpc>
                <a:spcPct val="100000"/>
              </a:lnSpc>
              <a:spcBef>
                <a:spcPts val="0"/>
              </a:spcBef>
              <a:spcAft>
                <a:spcPts val="0"/>
              </a:spcAft>
              <a:buSzPts val="1400"/>
              <a:buFont typeface="Source Sans Pro"/>
              <a:buChar char="●"/>
            </a:pPr>
            <a:r>
              <a:rPr lang="en-US">
                <a:latin typeface="Source Sans Pro"/>
                <a:ea typeface="Source Sans Pro"/>
                <a:cs typeface="Source Sans Pro"/>
                <a:sym typeface="Source Sans Pro"/>
              </a:rPr>
              <a:t>10/24/2022 (to 50% of applicants)</a:t>
            </a:r>
            <a:endParaRPr>
              <a:latin typeface="Source Sans Pro"/>
              <a:ea typeface="Source Sans Pro"/>
              <a:cs typeface="Source Sans Pro"/>
              <a:sym typeface="Source Sans Pro"/>
            </a:endParaRPr>
          </a:p>
          <a:p>
            <a:pPr indent="-317500" lvl="0" marL="914400" marR="0" rtl="0" algn="l">
              <a:lnSpc>
                <a:spcPct val="100000"/>
              </a:lnSpc>
              <a:spcBef>
                <a:spcPts val="0"/>
              </a:spcBef>
              <a:spcAft>
                <a:spcPts val="0"/>
              </a:spcAft>
              <a:buSzPts val="1400"/>
              <a:buFont typeface="Source Sans Pro"/>
              <a:buChar char="●"/>
            </a:pPr>
            <a:r>
              <a:rPr lang="en-US">
                <a:latin typeface="Source Sans Pro"/>
                <a:ea typeface="Source Sans Pro"/>
                <a:cs typeface="Source Sans Pro"/>
                <a:sym typeface="Source Sans Pro"/>
              </a:rPr>
              <a:t>10/26/2022 (to 75% of applicants)</a:t>
            </a:r>
            <a:endParaRPr>
              <a:latin typeface="Source Sans Pro"/>
              <a:ea typeface="Source Sans Pro"/>
              <a:cs typeface="Source Sans Pro"/>
              <a:sym typeface="Source Sans Pro"/>
            </a:endParaRPr>
          </a:p>
          <a:p>
            <a:pPr indent="-317500" lvl="0" marL="914400" marR="0" rtl="0" algn="l">
              <a:lnSpc>
                <a:spcPct val="100000"/>
              </a:lnSpc>
              <a:spcBef>
                <a:spcPts val="0"/>
              </a:spcBef>
              <a:spcAft>
                <a:spcPts val="0"/>
              </a:spcAft>
              <a:buSzPts val="1400"/>
              <a:buFont typeface="Source Sans Pro"/>
              <a:buChar char="●"/>
            </a:pPr>
            <a:r>
              <a:rPr lang="en-US">
                <a:latin typeface="Source Sans Pro"/>
                <a:ea typeface="Source Sans Pro"/>
                <a:cs typeface="Source Sans Pro"/>
                <a:sym typeface="Source Sans Pro"/>
              </a:rPr>
              <a:t>10/31/2022 (to 100% of applicants)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sz="9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Impact on Users, Business, and/or Technology</a:t>
            </a:r>
            <a:endParaRPr sz="1300">
              <a:latin typeface="Source Sans Pro"/>
              <a:ea typeface="Source Sans Pro"/>
              <a:cs typeface="Source Sans Pro"/>
              <a:sym typeface="Source Sans Pro"/>
            </a:endParaRPr>
          </a:p>
          <a:p>
            <a:pPr indent="-317500" lvl="0" marL="914400" marR="0" rtl="0" algn="l">
              <a:lnSpc>
                <a:spcPct val="100000"/>
              </a:lnSpc>
              <a:spcBef>
                <a:spcPts val="500"/>
              </a:spcBef>
              <a:spcAft>
                <a:spcPts val="0"/>
              </a:spcAft>
              <a:buSzPts val="1400"/>
              <a:buFont typeface="Source Sans Pro"/>
              <a:buChar char="●"/>
            </a:pPr>
            <a:r>
              <a:rPr lang="en-US">
                <a:latin typeface="Source Sans Pro"/>
                <a:ea typeface="Source Sans Pro"/>
                <a:cs typeface="Source Sans Pro"/>
                <a:sym typeface="Source Sans Pro"/>
              </a:rPr>
              <a:t>The Veteran healthcare application is shortened for those Veterans that have greater than 50% disability rating, reducing th</a:t>
            </a:r>
            <a:r>
              <a:rPr lang="en-US">
                <a:latin typeface="Source Sans Pro"/>
                <a:ea typeface="Source Sans Pro"/>
                <a:cs typeface="Source Sans Pro"/>
                <a:sym typeface="Source Sans Pro"/>
              </a:rPr>
              <a:t>e cognitive effort by skipping sections of the application that are not necessary for them to complete</a:t>
            </a:r>
            <a:endParaRPr>
              <a:latin typeface="Source Sans Pro"/>
              <a:ea typeface="Source Sans Pro"/>
              <a:cs typeface="Source Sans Pro"/>
              <a:sym typeface="Source Sans Pro"/>
            </a:endParaRPr>
          </a:p>
          <a:p>
            <a:pPr indent="-317500" lvl="0" marL="914400" rtl="0" algn="l">
              <a:spcBef>
                <a:spcPts val="500"/>
              </a:spcBef>
              <a:spcAft>
                <a:spcPts val="0"/>
              </a:spcAft>
              <a:buSzPts val="1400"/>
              <a:buFont typeface="Source Sans Pro"/>
              <a:buChar char="●"/>
            </a:pPr>
            <a:r>
              <a:rPr lang="en-US">
                <a:latin typeface="Source Sans Pro"/>
                <a:ea typeface="Source Sans Pro"/>
                <a:cs typeface="Source Sans Pro"/>
                <a:sym typeface="Source Sans Pro"/>
              </a:rPr>
              <a:t>The Health Care Eligibility Center teams are able to receive applications faster for those Veterans who have greater than 50% disability rating, and can quickly assess them for health care enrollment.</a:t>
            </a:r>
            <a:endParaRPr>
              <a:latin typeface="Source Sans Pro"/>
              <a:ea typeface="Source Sans Pro"/>
              <a:cs typeface="Source Sans Pro"/>
              <a:sym typeface="Source Sans Pro"/>
            </a:endParaRPr>
          </a:p>
          <a:p>
            <a:pPr indent="0" lvl="0" marL="0" rtl="0" algn="l">
              <a:spcBef>
                <a:spcPts val="0"/>
              </a:spcBef>
              <a:spcAft>
                <a:spcPts val="0"/>
              </a:spcAft>
              <a:buNone/>
            </a:pPr>
            <a:r>
              <a:t/>
            </a:r>
            <a:endParaRPr sz="9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Quantitative</a:t>
            </a:r>
            <a:endParaRPr sz="2000">
              <a:latin typeface="Source Sans Pro SemiBold"/>
              <a:ea typeface="Source Sans Pro SemiBold"/>
              <a:cs typeface="Source Sans Pro SemiBold"/>
              <a:sym typeface="Source Sans Pro SemiBold"/>
            </a:endParaRPr>
          </a:p>
          <a:p>
            <a:pPr indent="-317500" lvl="0" marL="914400" rtl="0" algn="l">
              <a:spcBef>
                <a:spcPts val="1000"/>
              </a:spcBef>
              <a:spcAft>
                <a:spcPts val="0"/>
              </a:spcAft>
              <a:buSzPts val="1400"/>
              <a:buFont typeface="Source Sans Pro"/>
              <a:buChar char="●"/>
            </a:pPr>
            <a:r>
              <a:rPr lang="en-US">
                <a:latin typeface="Source Sans Pro"/>
                <a:ea typeface="Source Sans Pro"/>
                <a:cs typeface="Source Sans Pro"/>
                <a:sym typeface="Source Sans Pro"/>
              </a:rPr>
              <a:t>Less abandonments</a:t>
            </a:r>
            <a:endParaRPr>
              <a:latin typeface="Source Sans Pro"/>
              <a:ea typeface="Source Sans Pro"/>
              <a:cs typeface="Source Sans Pro"/>
              <a:sym typeface="Source Sans Pro"/>
            </a:endParaRPr>
          </a:p>
          <a:p>
            <a:pPr indent="-317500" lvl="0" marL="914400" rtl="0" algn="l">
              <a:spcBef>
                <a:spcPts val="0"/>
              </a:spcBef>
              <a:spcAft>
                <a:spcPts val="0"/>
              </a:spcAft>
              <a:buSzPts val="1400"/>
              <a:buFont typeface="Source Sans Pro"/>
              <a:buChar char="●"/>
            </a:pPr>
            <a:r>
              <a:rPr lang="en-US">
                <a:latin typeface="Source Sans Pro"/>
                <a:ea typeface="Source Sans Pro"/>
                <a:cs typeface="Source Sans Pro"/>
                <a:sym typeface="Source Sans Pro"/>
              </a:rPr>
              <a:t>Less number of sessions to submit</a:t>
            </a:r>
            <a:endParaRPr>
              <a:latin typeface="Source Sans Pro"/>
              <a:ea typeface="Source Sans Pro"/>
              <a:cs typeface="Source Sans Pro"/>
              <a:sym typeface="Source Sans Pro"/>
            </a:endParaRPr>
          </a:p>
          <a:p>
            <a:pPr indent="0" lvl="0" marL="0" rtl="0" algn="l">
              <a:spcBef>
                <a:spcPts val="500"/>
              </a:spcBef>
              <a:spcAft>
                <a:spcPts val="0"/>
              </a:spcAft>
              <a:buNone/>
            </a:pPr>
            <a:r>
              <a:t/>
            </a:r>
            <a:endParaRPr sz="900">
              <a:latin typeface="Source Sans Pro"/>
              <a:ea typeface="Source Sans Pro"/>
              <a:cs typeface="Source Sans Pro"/>
              <a:sym typeface="Source Sans Pro"/>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 </a:t>
            </a:r>
            <a:r>
              <a:rPr lang="en-US" sz="2000">
                <a:latin typeface="Source Sans Pro SemiBold"/>
                <a:ea typeface="Source Sans Pro SemiBold"/>
                <a:cs typeface="Source Sans Pro SemiBold"/>
                <a:sym typeface="Source Sans Pro SemiBold"/>
              </a:rPr>
              <a:t>Qualitative</a:t>
            </a:r>
            <a:endParaRPr sz="2000">
              <a:latin typeface="Source Sans Pro SemiBold"/>
              <a:ea typeface="Source Sans Pro SemiBold"/>
              <a:cs typeface="Source Sans Pro SemiBold"/>
              <a:sym typeface="Source Sans Pro SemiBold"/>
            </a:endParaRPr>
          </a:p>
          <a:p>
            <a:pPr indent="-317500" lvl="0" marL="914400" rtl="0" algn="l">
              <a:spcBef>
                <a:spcPts val="500"/>
              </a:spcBef>
              <a:spcAft>
                <a:spcPts val="0"/>
              </a:spcAft>
              <a:buSzPts val="1400"/>
              <a:buFont typeface="Source Sans Pro"/>
              <a:buChar char="●"/>
            </a:pPr>
            <a:r>
              <a:rPr lang="en-US">
                <a:latin typeface="Source Sans Pro"/>
                <a:ea typeface="Source Sans Pro"/>
                <a:cs typeface="Source Sans Pro"/>
                <a:sym typeface="Source Sans Pro"/>
              </a:rPr>
              <a:t>Veterans have expressed how “super easy” the application process is</a:t>
            </a:r>
            <a:endParaRPr>
              <a:latin typeface="Source Sans Pro"/>
              <a:ea typeface="Source Sans Pro"/>
              <a:cs typeface="Source Sans Pro"/>
              <a:sym typeface="Source Sans Pro"/>
            </a:endParaRPr>
          </a:p>
          <a:p>
            <a:pPr indent="-317500" lvl="0" marL="914400" rtl="0" algn="l">
              <a:spcBef>
                <a:spcPts val="500"/>
              </a:spcBef>
              <a:spcAft>
                <a:spcPts val="0"/>
              </a:spcAft>
              <a:buSzPts val="1400"/>
              <a:buFont typeface="Source Sans Pro"/>
              <a:buChar char="●"/>
            </a:pPr>
            <a:r>
              <a:rPr lang="en-US">
                <a:latin typeface="Source Sans Pro"/>
                <a:ea typeface="Source Sans Pro"/>
                <a:cs typeface="Source Sans Pro"/>
                <a:sym typeface="Source Sans Pro"/>
              </a:rPr>
              <a:t>Short-form eligible Veterans have been surprised at the brevity of the application, and agree that it is “straight-forward” and “simple”</a:t>
            </a:r>
            <a:endParaRPr>
              <a:latin typeface="Source Sans Pro"/>
              <a:ea typeface="Source Sans Pro"/>
              <a:cs typeface="Source Sans Pro"/>
              <a:sym typeface="Source Sans Pro"/>
            </a:endParaRPr>
          </a:p>
          <a:p>
            <a:pPr indent="-317500" lvl="0" marL="914400" rtl="0" algn="l">
              <a:spcBef>
                <a:spcPts val="500"/>
              </a:spcBef>
              <a:spcAft>
                <a:spcPts val="0"/>
              </a:spcAft>
              <a:buSzPts val="1400"/>
              <a:buFont typeface="Source Sans Pro"/>
              <a:buChar char="●"/>
            </a:pPr>
            <a:r>
              <a:rPr lang="en-US">
                <a:latin typeface="Source Sans Pro"/>
                <a:ea typeface="Source Sans Pro"/>
                <a:cs typeface="Source Sans Pro"/>
                <a:sym typeface="Source Sans Pro"/>
              </a:rPr>
              <a:t>Feedback trend indicates that there does not seem to be any stopping points where a Veteran would need to stop, and return to complete the application at another time.</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Results </a:t>
            </a:r>
            <a:endParaRPr/>
          </a:p>
        </p:txBody>
      </p:sp>
      <p:sp>
        <p:nvSpPr>
          <p:cNvPr id="155" name="Google Shape;155;p2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10-10EZ Short Form - Impact Review, 01/06/2023</a:t>
            </a:r>
            <a:endParaRPr b="0">
              <a:highlight>
                <a:srgbClr val="FFFF00"/>
              </a:highlight>
              <a:latin typeface="Source Sans Pro SemiBold"/>
              <a:ea typeface="Source Sans Pro SemiBold"/>
              <a:cs typeface="Source Sans Pro SemiBold"/>
              <a:sym typeface="Source Sans Pro SemiBold"/>
            </a:endParaRPr>
          </a:p>
        </p:txBody>
      </p:sp>
      <p:sp>
        <p:nvSpPr>
          <p:cNvPr id="156" name="Google Shape;156;p22"/>
          <p:cNvSpPr txBox="1"/>
          <p:nvPr/>
        </p:nvSpPr>
        <p:spPr>
          <a:xfrm>
            <a:off x="172800" y="1440000"/>
            <a:ext cx="10495200" cy="46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lang="en-US" sz="1600">
                <a:solidFill>
                  <a:srgbClr val="24292F"/>
                </a:solidFill>
                <a:highlight>
                  <a:srgbClr val="FFFFFF"/>
                </a:highlight>
                <a:latin typeface="Source Sans Pro"/>
                <a:ea typeface="Source Sans Pro"/>
                <a:cs typeface="Source Sans Pro"/>
                <a:sym typeface="Source Sans Pro"/>
              </a:rPr>
              <a:t>Key Result</a:t>
            </a:r>
            <a:r>
              <a:rPr lang="en-US" sz="1600">
                <a:solidFill>
                  <a:srgbClr val="24292F"/>
                </a:solidFill>
                <a:highlight>
                  <a:srgbClr val="FFFFFF"/>
                </a:highlight>
                <a:latin typeface="Source Sans Pro"/>
                <a:ea typeface="Source Sans Pro"/>
                <a:cs typeface="Source Sans Pro"/>
                <a:sym typeface="Source Sans Pro"/>
              </a:rPr>
              <a:t>: Target </a:t>
            </a:r>
            <a:r>
              <a:rPr lang="en-US" sz="1600">
                <a:solidFill>
                  <a:srgbClr val="24292F"/>
                </a:solidFill>
                <a:highlight>
                  <a:srgbClr val="FFFFFF"/>
                </a:highlight>
                <a:latin typeface="Source Sans Pro"/>
                <a:ea typeface="Source Sans Pro"/>
                <a:cs typeface="Source Sans Pro"/>
                <a:sym typeface="Source Sans Pro"/>
              </a:rPr>
              <a:t>30</a:t>
            </a:r>
            <a:r>
              <a:rPr lang="en-US" sz="1600">
                <a:solidFill>
                  <a:srgbClr val="24292F"/>
                </a:solidFill>
                <a:highlight>
                  <a:srgbClr val="FFFFFF"/>
                </a:highlight>
                <a:latin typeface="Source Sans Pro"/>
                <a:ea typeface="Source Sans Pro"/>
                <a:cs typeface="Source Sans Pro"/>
                <a:sym typeface="Source Sans Pro"/>
              </a:rPr>
              <a:t>% of application submissions </a:t>
            </a:r>
            <a:r>
              <a:rPr lang="en-US" sz="1600">
                <a:solidFill>
                  <a:srgbClr val="24292F"/>
                </a:solidFill>
                <a:highlight>
                  <a:srgbClr val="FFFFFF"/>
                </a:highlight>
                <a:latin typeface="Source Sans Pro"/>
                <a:ea typeface="Source Sans Pro"/>
                <a:cs typeface="Source Sans Pro"/>
                <a:sym typeface="Source Sans Pro"/>
              </a:rPr>
              <a:t>to be through Short Form flow</a:t>
            </a:r>
            <a:endParaRPr sz="1600">
              <a:solidFill>
                <a:srgbClr val="24292F"/>
              </a:solidFill>
              <a:highlight>
                <a:srgbClr val="FFFFFF"/>
              </a:highlight>
              <a:latin typeface="Source Sans Pro"/>
              <a:ea typeface="Source Sans Pro"/>
              <a:cs typeface="Source Sans Pro"/>
              <a:sym typeface="Source Sans Pro"/>
            </a:endParaRPr>
          </a:p>
        </p:txBody>
      </p:sp>
      <p:graphicFrame>
        <p:nvGraphicFramePr>
          <p:cNvPr id="157" name="Google Shape;157;p22"/>
          <p:cNvGraphicFramePr/>
          <p:nvPr/>
        </p:nvGraphicFramePr>
        <p:xfrm>
          <a:off x="166338" y="1824600"/>
          <a:ext cx="3000000" cy="3000000"/>
        </p:xfrm>
        <a:graphic>
          <a:graphicData uri="http://schemas.openxmlformats.org/drawingml/2006/table">
            <a:tbl>
              <a:tblPr>
                <a:solidFill>
                  <a:srgbClr val="FFFFFF"/>
                </a:solidFill>
                <a:tableStyleId>{52FD8C69-1406-4CEA-9125-2716D466E4C8}</a:tableStyleId>
              </a:tblPr>
              <a:tblGrid>
                <a:gridCol w="3388375"/>
                <a:gridCol w="2963075"/>
                <a:gridCol w="3135975"/>
                <a:gridCol w="2371875"/>
              </a:tblGrid>
              <a:tr h="444500">
                <a:tc>
                  <a:txBody>
                    <a:bodyPr/>
                    <a:lstStyle/>
                    <a:p>
                      <a:pPr indent="0" lvl="0" marL="0" rtl="0" algn="ctr">
                        <a:lnSpc>
                          <a:spcPct val="100000"/>
                        </a:lnSpc>
                        <a:spcBef>
                          <a:spcPts val="0"/>
                        </a:spcBef>
                        <a:spcAft>
                          <a:spcPts val="1200"/>
                        </a:spcAft>
                        <a:buNone/>
                      </a:pPr>
                      <a:r>
                        <a:rPr b="1" lang="en-US" sz="1600">
                          <a:solidFill>
                            <a:srgbClr val="24292F"/>
                          </a:solidFill>
                          <a:latin typeface="Source Sans Pro"/>
                          <a:ea typeface="Source Sans Pro"/>
                          <a:cs typeface="Source Sans Pro"/>
                          <a:sym typeface="Source Sans Pro"/>
                        </a:rPr>
                        <a:t>KPI / Metric</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Post-launch October </a:t>
                      </a:r>
                      <a:endParaRPr b="1" sz="1600">
                        <a:solidFill>
                          <a:srgbClr val="24292F"/>
                        </a:solidFill>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(phased launch)</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Post-launch </a:t>
                      </a:r>
                      <a:endParaRPr b="1" sz="1600">
                        <a:solidFill>
                          <a:srgbClr val="24292F"/>
                        </a:solidFill>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November</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Post-launch </a:t>
                      </a:r>
                      <a:endParaRPr b="1" sz="1600">
                        <a:solidFill>
                          <a:srgbClr val="24292F"/>
                        </a:solidFill>
                        <a:latin typeface="Source Sans Pro"/>
                        <a:ea typeface="Source Sans Pro"/>
                        <a:cs typeface="Source Sans Pro"/>
                        <a:sym typeface="Source Sans Pro"/>
                      </a:endParaRPr>
                    </a:p>
                    <a:p>
                      <a:pPr indent="0" lvl="0" marL="0" rtl="0" algn="ctr">
                        <a:lnSpc>
                          <a:spcPct val="100000"/>
                        </a:lnSpc>
                        <a:spcBef>
                          <a:spcPts val="0"/>
                        </a:spcBef>
                        <a:spcAft>
                          <a:spcPts val="0"/>
                        </a:spcAft>
                        <a:buNone/>
                      </a:pPr>
                      <a:r>
                        <a:rPr b="1" lang="en-US" sz="1600">
                          <a:solidFill>
                            <a:srgbClr val="24292F"/>
                          </a:solidFill>
                          <a:latin typeface="Source Sans Pro"/>
                          <a:ea typeface="Source Sans Pro"/>
                          <a:cs typeface="Source Sans Pro"/>
                          <a:sym typeface="Source Sans Pro"/>
                        </a:rPr>
                        <a:t>December</a:t>
                      </a:r>
                      <a:endParaRPr b="1" sz="1600">
                        <a:solidFill>
                          <a:srgbClr val="24292F"/>
                        </a:solidFill>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435600">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Total applications submitted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11,292</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10,878</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10,343</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5600">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Short Form applications submitted</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961</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3,421</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3,114</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5600">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Pct. Short Form Applications</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8.37%</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31.45%</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600">
                          <a:solidFill>
                            <a:srgbClr val="24292F"/>
                          </a:solidFill>
                          <a:highlight>
                            <a:srgbClr val="FFFFFF"/>
                          </a:highlight>
                          <a:latin typeface="Source Sans Pro"/>
                          <a:ea typeface="Source Sans Pro"/>
                          <a:cs typeface="Source Sans Pro"/>
                          <a:sym typeface="Source Sans Pro"/>
                        </a:rPr>
                        <a:t>30.08%</a:t>
                      </a:r>
                      <a:endParaRPr sz="1600">
                        <a:solidFill>
                          <a:srgbClr val="24292F"/>
                        </a:solidFill>
                        <a:highlight>
                          <a:srgbClr val="FFFFFF"/>
                        </a:highlight>
                        <a:latin typeface="Source Sans Pro"/>
                        <a:ea typeface="Source Sans Pro"/>
                        <a:cs typeface="Source Sans Pro"/>
                        <a:sym typeface="Source Sans Pro"/>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58" name="Google Shape;158;p22" title="Chart"/>
          <p:cNvPicPr preferRelativeResize="0"/>
          <p:nvPr/>
        </p:nvPicPr>
        <p:blipFill>
          <a:blip r:embed="rId3">
            <a:alphaModFix/>
          </a:blip>
          <a:stretch>
            <a:fillRect/>
          </a:stretch>
        </p:blipFill>
        <p:spPr>
          <a:xfrm>
            <a:off x="2882650" y="3819700"/>
            <a:ext cx="6426702" cy="29808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