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6" r:id="rId5"/>
    <p:sldMasterId id="2147483672" r:id="rId6"/>
    <p:sldMasterId id="2147483693" r:id="rId7"/>
  </p:sldMasterIdLst>
  <p:notesMasterIdLst>
    <p:notesMasterId r:id="rId14"/>
  </p:notesMasterIdLst>
  <p:sldIdLst>
    <p:sldId id="3072" r:id="rId8"/>
    <p:sldId id="2147471491" r:id="rId9"/>
    <p:sldId id="2147471495" r:id="rId10"/>
    <p:sldId id="2147471496" r:id="rId11"/>
    <p:sldId id="2147471497" r:id="rId12"/>
    <p:sldId id="21474714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8C9EFD-BF2F-4F4D-B5D0-DC19E7AB86A1}">
          <p14:sldIdLst>
            <p14:sldId id="3072"/>
            <p14:sldId id="2147471491"/>
            <p14:sldId id="2147471495"/>
            <p14:sldId id="2147471496"/>
            <p14:sldId id="2147471497"/>
            <p14:sldId id="21474714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D3FD6F-82CE-3215-7905-76AE73F19541}" name="Arfons, Lisa (VHACLE)" initials="A(" userId="S::lisa.arfons@va.gov::469b04ff-7952-4c68-8923-bc04b446f24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Catalano, Michael P. (ERPi)" initials="CMP(" lastIdx="3" clrIdx="6">
    <p:extLst>
      <p:ext uri="{19B8F6BF-5375-455C-9EA6-DF929625EA0E}">
        <p15:presenceInfo xmlns:p15="http://schemas.microsoft.com/office/powerpoint/2012/main" userId="S::Michael.Catalano@va.gov::6c19df93-8f9d-483d-aca3-106226ba4f8e" providerId="AD"/>
      </p:ext>
    </p:extLst>
  </p:cmAuthor>
  <p:cmAuthor id="1" name="Brown, Rebecca (Becky) S. (BAH) " initials="BRS(" lastIdx="15" clrIdx="0">
    <p:extLst>
      <p:ext uri="{19B8F6BF-5375-455C-9EA6-DF929625EA0E}">
        <p15:presenceInfo xmlns:p15="http://schemas.microsoft.com/office/powerpoint/2012/main" userId="Brown, Rebecca (Becky) S. (BAH) " providerId="None"/>
      </p:ext>
    </p:extLst>
  </p:cmAuthor>
  <p:cmAuthor id="8" name="Fox, Richard (Rick)" initials="F(" lastIdx="8" clrIdx="7">
    <p:extLst>
      <p:ext uri="{19B8F6BF-5375-455C-9EA6-DF929625EA0E}">
        <p15:presenceInfo xmlns:p15="http://schemas.microsoft.com/office/powerpoint/2012/main" userId="S::richard.fox2@va.gov::b64fd209-1bd9-4af3-bf38-2b6ac44e598b" providerId="AD"/>
      </p:ext>
    </p:extLst>
  </p:cmAuthor>
  <p:cmAuthor id="2" name="Fields, Mary" initials="FM" lastIdx="8" clrIdx="1">
    <p:extLst>
      <p:ext uri="{19B8F6BF-5375-455C-9EA6-DF929625EA0E}">
        <p15:presenceInfo xmlns:p15="http://schemas.microsoft.com/office/powerpoint/2012/main" userId="S::mary.fields2@va.gov::0c3de301-1eb6-48f1-bd8a-2760bf6c5d6b" providerId="AD"/>
      </p:ext>
    </p:extLst>
  </p:cmAuthor>
  <p:cmAuthor id="9" name="Jenkins, Matthew A" initials="JMA" lastIdx="5" clrIdx="8">
    <p:extLst>
      <p:ext uri="{19B8F6BF-5375-455C-9EA6-DF929625EA0E}">
        <p15:presenceInfo xmlns:p15="http://schemas.microsoft.com/office/powerpoint/2012/main" userId="S::Matthew.Jenkins@va.gov::e845b03e-c081-445b-b1d7-2be59fa438df" providerId="AD"/>
      </p:ext>
    </p:extLst>
  </p:cmAuthor>
  <p:cmAuthor id="3" name="Hubble, Christina B." initials="HCB" lastIdx="6" clrIdx="2">
    <p:extLst>
      <p:ext uri="{19B8F6BF-5375-455C-9EA6-DF929625EA0E}">
        <p15:presenceInfo xmlns:p15="http://schemas.microsoft.com/office/powerpoint/2012/main" userId="S::Christina.Hubble@va.gov::be5aa0e0-7096-481c-831e-b0a18b77b234" providerId="AD"/>
      </p:ext>
    </p:extLst>
  </p:cmAuthor>
  <p:cmAuthor id="10" name="Dorsey, Michelle L. (VISN 22)" initials="D2" lastIdx="1" clrIdx="9">
    <p:extLst>
      <p:ext uri="{19B8F6BF-5375-455C-9EA6-DF929625EA0E}">
        <p15:presenceInfo xmlns:p15="http://schemas.microsoft.com/office/powerpoint/2012/main" userId="S::michelle.dorsey@va.gov::88bd2c6b-c70d-4392-9c19-a301d0bd14da" providerId="AD"/>
      </p:ext>
    </p:extLst>
  </p:cmAuthor>
  <p:cmAuthor id="4" name="Kirsh, Susan R." initials="KR" lastIdx="8" clrIdx="3">
    <p:extLst>
      <p:ext uri="{19B8F6BF-5375-455C-9EA6-DF929625EA0E}">
        <p15:presenceInfo xmlns:p15="http://schemas.microsoft.com/office/powerpoint/2012/main" userId="S::susan.kirsh@va.gov::8ce26bd2-f352-4c98-86a7-0035f12f4776" providerId="AD"/>
      </p:ext>
    </p:extLst>
  </p:cmAuthor>
  <p:cmAuthor id="11" name="Brown, Rebecca S. (APTIVE HTG)" initials="BRS(H" lastIdx="9" clrIdx="10">
    <p:extLst>
      <p:ext uri="{19B8F6BF-5375-455C-9EA6-DF929625EA0E}">
        <p15:presenceInfo xmlns:p15="http://schemas.microsoft.com/office/powerpoint/2012/main" userId="S::Rebecca.Brown13@va.gov::d6ba5632-c0bb-4df2-8437-aefc76fe9a62" providerId="AD"/>
      </p:ext>
    </p:extLst>
  </p:cmAuthor>
  <p:cmAuthor id="5" name="Arfons, Lisa (VHACLE)" initials="A(" lastIdx="2" clrIdx="4">
    <p:extLst>
      <p:ext uri="{19B8F6BF-5375-455C-9EA6-DF929625EA0E}">
        <p15:presenceInfo xmlns:p15="http://schemas.microsoft.com/office/powerpoint/2012/main" userId="S::lisa.arfons@va.gov::469b04ff-7952-4c68-8923-bc04b446f241" providerId="AD"/>
      </p:ext>
    </p:extLst>
  </p:cmAuthor>
  <p:cmAuthor id="12" name="Lieberman, Steven" initials="LS" lastIdx="6" clrIdx="11">
    <p:extLst>
      <p:ext uri="{19B8F6BF-5375-455C-9EA6-DF929625EA0E}">
        <p15:presenceInfo xmlns:p15="http://schemas.microsoft.com/office/powerpoint/2012/main" userId="S::Steven.Lieberman2@va.gov::deccce86-4e5a-4587-8998-769776be4a69" providerId="AD"/>
      </p:ext>
    </p:extLst>
  </p:cmAuthor>
  <p:cmAuthor id="6" name="Halpin, Kara" initials="HK" lastIdx="2" clrIdx="5">
    <p:extLst>
      <p:ext uri="{19B8F6BF-5375-455C-9EA6-DF929625EA0E}">
        <p15:presenceInfo xmlns:p15="http://schemas.microsoft.com/office/powerpoint/2012/main" userId="S::kara.halpin@va.gov::8c6c2272-4c56-4707-a9fc-873e904dae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72"/>
    <a:srgbClr val="003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4B286-4BB7-4BED-B88D-3CFE39629E97}" v="61" dt="2022-05-10T20:30:06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6122" autoAdjust="0"/>
  </p:normalViewPr>
  <p:slideViewPr>
    <p:cSldViewPr snapToGrid="0">
      <p:cViewPr varScale="1">
        <p:scale>
          <a:sx n="106" d="100"/>
          <a:sy n="106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8F3C2-D8D5-4BE8-A482-EF5601DBF64C}" type="datetimeFigureOut">
              <a:rPr lang="en-US" smtClean="0"/>
              <a:t>5/24/2022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55249-A4D8-425F-ADF5-420D27DA76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0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7152"/>
            <a:ext cx="10363200" cy="1984248"/>
          </a:xfrm>
        </p:spPr>
        <p:txBody>
          <a:bodyPr/>
          <a:lstStyle>
            <a:lvl1pPr>
              <a:defRPr>
                <a:solidFill>
                  <a:srgbClr val="002F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1" y="4191000"/>
            <a:ext cx="85344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Presentation for: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Date of briefing:</a:t>
            </a:r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60502"/>
            <a:ext cx="10363200" cy="105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3200" dirty="0">
                <a:solidFill>
                  <a:srgbClr val="002F56"/>
                </a:solidFill>
              </a:rPr>
              <a:t>VETERANS HEALTH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0A0-169D-4ADE-A8CA-41DDD30C3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159A0-58F4-43DB-B0E8-D342AC22CF72}"/>
              </a:ext>
            </a:extLst>
          </p:cNvPr>
          <p:cNvSpPr txBox="1"/>
          <p:nvPr/>
        </p:nvSpPr>
        <p:spPr>
          <a:xfrm rot="18989011">
            <a:off x="3045320" y="2646311"/>
            <a:ext cx="568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85000"/>
                  </a:schemeClr>
                </a:solidFill>
              </a:rPr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7E63-1EFB-40F5-B375-624707CAA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0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7152"/>
            <a:ext cx="10363200" cy="19842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4191000"/>
            <a:ext cx="85344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Presentation for: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Date of briefing:</a:t>
            </a:r>
          </a:p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250440" y="64002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3F1FA-211D-3044-9E35-958DFBC26156}" type="slidenum">
              <a:rPr lang="en-US" sz="1200" smtClean="0">
                <a:solidFill>
                  <a:prstClr val="white"/>
                </a:solidFill>
              </a:rPr>
              <a:pPr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46628" y="457200"/>
            <a:ext cx="10363200" cy="105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3200" dirty="0"/>
              <a:t>VETERANS HEALTH ADMINISTRATION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291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8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2822077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1945267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33DE34-6290-4362-8C93-E96962E944EF}"/>
              </a:ext>
            </a:extLst>
          </p:cNvPr>
          <p:cNvSpPr/>
          <p:nvPr userDrawn="1"/>
        </p:nvSpPr>
        <p:spPr>
          <a:xfrm>
            <a:off x="0" y="0"/>
            <a:ext cx="12192000" cy="6248400"/>
          </a:xfrm>
          <a:prstGeom prst="rect">
            <a:avLst/>
          </a:prstGeom>
          <a:solidFill>
            <a:srgbClr val="002F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A0078-89DF-4FB3-A80F-15578268F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4BE47-B5DF-477D-B680-74FCECBB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9DC495A-EAD9-49BA-A47D-DD702455B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597152"/>
            <a:ext cx="10363200" cy="19842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528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1144652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4280662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7152"/>
            <a:ext cx="10363200" cy="198424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4191000"/>
            <a:ext cx="85344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Presentation for: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Date of briefing:</a:t>
            </a:r>
          </a:p>
          <a:p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9250440" y="64002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3F1FA-211D-3044-9E35-958DFBC26156}" type="slidenum">
              <a:rPr lang="en-US" sz="1200" smtClean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sz="12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146628" y="457200"/>
            <a:ext cx="10363200" cy="105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VETERANS HEALTH ADMINISTRATION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8054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2215522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420731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8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64A7-1697-4790-9860-ED04C55EE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222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0A780-CA79-4C80-A254-04004C310E63}"/>
              </a:ext>
            </a:extLst>
          </p:cNvPr>
          <p:cNvSpPr txBox="1"/>
          <p:nvPr userDrawn="1"/>
        </p:nvSpPr>
        <p:spPr>
          <a:xfrm rot="18989011">
            <a:off x="3045320" y="2646311"/>
            <a:ext cx="568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85000"/>
                  </a:schemeClr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293885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3145631"/>
            <a:ext cx="7315200" cy="566738"/>
          </a:xfrm>
        </p:spPr>
        <p:txBody>
          <a:bodyPr anchor="b">
            <a:normAutofit/>
          </a:bodyPr>
          <a:lstStyle>
            <a:lvl1pPr algn="ctr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3F1FA-211D-3044-9E35-958DFBC26156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3077850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Draft - Pre-Decisional Deliberative Document  Internal VA Use Only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63132-0251-5741-8FDE-F7B2B1A6CC7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09599" y="461501"/>
            <a:ext cx="9751208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609601" y="1494722"/>
            <a:ext cx="10972801" cy="3827832"/>
          </a:xfrm>
        </p:spPr>
        <p:txBody>
          <a:bodyPr/>
          <a:lstStyle>
            <a:lvl1pPr>
              <a:defRPr sz="210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62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C1BBC-FC1F-4FC3-9871-D9EEF0A9D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9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1" indent="0">
              <a:buNone/>
              <a:defRPr sz="1000"/>
            </a:lvl3pPr>
            <a:lvl4pPr marL="1371512" indent="0">
              <a:buNone/>
              <a:defRPr sz="900"/>
            </a:lvl4pPr>
            <a:lvl5pPr marL="1828683" indent="0">
              <a:buNone/>
              <a:defRPr sz="900"/>
            </a:lvl5pPr>
            <a:lvl6pPr marL="2285854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A43E-6603-4A31-9033-0EF6F866C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1" indent="0">
              <a:buNone/>
              <a:defRPr sz="2400"/>
            </a:lvl3pPr>
            <a:lvl4pPr marL="1371512" indent="0">
              <a:buNone/>
              <a:defRPr sz="2000"/>
            </a:lvl4pPr>
            <a:lvl5pPr marL="1828683" indent="0">
              <a:buNone/>
              <a:defRPr sz="2000"/>
            </a:lvl5pPr>
            <a:lvl6pPr marL="2285854" indent="0">
              <a:buNone/>
              <a:defRPr sz="2000"/>
            </a:lvl6pPr>
            <a:lvl7pPr marL="2743024" indent="0">
              <a:buNone/>
              <a:defRPr sz="2000"/>
            </a:lvl7pPr>
            <a:lvl8pPr marL="3200195" indent="0">
              <a:buNone/>
              <a:defRPr sz="2000"/>
            </a:lvl8pPr>
            <a:lvl9pPr marL="3657366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1" indent="0">
              <a:buNone/>
              <a:defRPr sz="1200"/>
            </a:lvl2pPr>
            <a:lvl3pPr marL="914341" indent="0">
              <a:buNone/>
              <a:defRPr sz="1000"/>
            </a:lvl3pPr>
            <a:lvl4pPr marL="1371512" indent="0">
              <a:buNone/>
              <a:defRPr sz="900"/>
            </a:lvl4pPr>
            <a:lvl5pPr marL="1828683" indent="0">
              <a:buNone/>
              <a:defRPr sz="900"/>
            </a:lvl5pPr>
            <a:lvl6pPr marL="2285854" indent="0">
              <a:buNone/>
              <a:defRPr sz="900"/>
            </a:lvl6pPr>
            <a:lvl7pPr marL="2743024" indent="0">
              <a:buNone/>
              <a:defRPr sz="900"/>
            </a:lvl7pPr>
            <a:lvl8pPr marL="3200195" indent="0">
              <a:buNone/>
              <a:defRPr sz="900"/>
            </a:lvl8pPr>
            <a:lvl9pPr marL="365736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159A0-58F4-43DB-B0E8-D342AC22CF72}"/>
              </a:ext>
            </a:extLst>
          </p:cNvPr>
          <p:cNvSpPr txBox="1"/>
          <p:nvPr/>
        </p:nvSpPr>
        <p:spPr>
          <a:xfrm rot="18989011">
            <a:off x="3045320" y="2646375"/>
            <a:ext cx="5689600" cy="156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99" dirty="0">
                <a:solidFill>
                  <a:schemeClr val="bg1">
                    <a:lumMod val="85000"/>
                  </a:schemeClr>
                </a:solidFill>
              </a:rPr>
              <a:t>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7E63-1EFB-40F5-B375-624707CAA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56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97152"/>
            <a:ext cx="10363200" cy="1984248"/>
          </a:xfrm>
        </p:spPr>
        <p:txBody>
          <a:bodyPr/>
          <a:lstStyle>
            <a:lvl1pPr>
              <a:defRPr>
                <a:solidFill>
                  <a:srgbClr val="002F5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" y="4191000"/>
            <a:ext cx="8534400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Presentation for: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>
              <a:spcBef>
                <a:spcPts val="0"/>
              </a:spcBef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Date of briefing:</a:t>
            </a:r>
          </a:p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460502"/>
            <a:ext cx="10363200" cy="10541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ctr">
              <a:defRPr/>
            </a:pPr>
            <a:r>
              <a:rPr lang="en-US" sz="3200" dirty="0">
                <a:solidFill>
                  <a:srgbClr val="002F56"/>
                </a:solidFill>
              </a:rPr>
              <a:t>VETERANS HEALTH ADMINISTRATION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4D0A0-169D-4ADE-A8CA-41DDD30C3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8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64A7-1697-4790-9860-ED04C55EE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C1BBC-FC1F-4FC3-9871-D9EEF0A9D2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0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1A43E-6603-4A31-9033-0EF6F866C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5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71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9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3. VA-PRIMARY-HORIZONTAL-WHITE-VECTOR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10" y="6271406"/>
            <a:ext cx="2388656" cy="491986"/>
          </a:xfrm>
          <a:prstGeom prst="rect">
            <a:avLst/>
          </a:prstGeom>
        </p:spPr>
      </p:pic>
      <p:pic>
        <p:nvPicPr>
          <p:cNvPr id="10" name="Picture 2" descr="C:\Users\vacoGrovem\AppData\Local\Microsoft\Windows\Temporary Internet Files\Content.Outlook\83QVOJUE\CHOOSE-VA-re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172200"/>
            <a:ext cx="21590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A0899C-301B-497D-9489-A6985143D9C3}"/>
              </a:ext>
            </a:extLst>
          </p:cNvPr>
          <p:cNvSpPr txBox="1">
            <a:spLocks/>
          </p:cNvSpPr>
          <p:nvPr/>
        </p:nvSpPr>
        <p:spPr>
          <a:xfrm>
            <a:off x="3805899" y="6332160"/>
            <a:ext cx="4100513" cy="365125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marL="0" algn="ctr" defTabSz="457200" rtl="0" eaLnBrk="1" latinLnBrk="0" hangingPunct="1">
              <a:defRPr lang="it-IT" sz="120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200">
                <a:latin typeface="Calibri"/>
              </a:rPr>
              <a:t>Pre-Decisional Deliberative Document </a:t>
            </a:r>
          </a:p>
          <a:p>
            <a:pPr>
              <a:defRPr/>
            </a:pPr>
            <a:r>
              <a:rPr lang="it-IT" sz="1200">
                <a:latin typeface="Calibri"/>
              </a:rPr>
              <a:t>Internal VA Use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56363-32C5-4104-8B30-BAC8A42388E4}"/>
              </a:ext>
            </a:extLst>
          </p:cNvPr>
          <p:cNvSpPr/>
          <p:nvPr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171"/>
            <a:endParaRPr 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3. VA-PRIMARY-HORIZONTAL-WHITE-VECTOR2.png">
            <a:extLst>
              <a:ext uri="{FF2B5EF4-FFF2-40B4-BE49-F238E27FC236}">
                <a16:creationId xmlns:a16="http://schemas.microsoft.com/office/drawing/2014/main" id="{D331AC09-FDB8-4A7E-8266-40D199583D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52" y="6249961"/>
            <a:ext cx="2492148" cy="537756"/>
          </a:xfrm>
          <a:prstGeom prst="rect">
            <a:avLst/>
          </a:prstGeom>
        </p:spPr>
      </p:pic>
      <p:pic>
        <p:nvPicPr>
          <p:cNvPr id="14" name="Picture 2" descr="C:\Users\vacoGrovem\AppData\Local\Microsoft\Windows\Temporary Internet Files\Content.Outlook\83QVOJUE\CHOOSE-VA-rev.png">
            <a:extLst>
              <a:ext uri="{FF2B5EF4-FFF2-40B4-BE49-F238E27FC236}">
                <a16:creationId xmlns:a16="http://schemas.microsoft.com/office/drawing/2014/main" id="{FF28AA47-0806-4EA7-9B65-D1D15453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6108738"/>
            <a:ext cx="2492149" cy="65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0C4BD2A-7646-45BC-BC98-08DE4D0BB6A2}"/>
              </a:ext>
            </a:extLst>
          </p:cNvPr>
          <p:cNvSpPr txBox="1">
            <a:spLocks/>
          </p:cNvSpPr>
          <p:nvPr/>
        </p:nvSpPr>
        <p:spPr>
          <a:xfrm>
            <a:off x="4045744" y="6326202"/>
            <a:ext cx="4100513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71"/>
            <a:r>
              <a:rPr lang="it-IT" sz="1000"/>
              <a:t>Draft - Pre-Decisional Deliberative Document </a:t>
            </a:r>
          </a:p>
          <a:p>
            <a:pPr defTabSz="457171"/>
            <a:r>
              <a:rPr lang="it-IT" sz="1000"/>
              <a:t>Internal VA Use Only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A3C2CD-2A2F-4A1C-AD40-219F5180B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00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6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 defTabSz="457171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78" indent="-342878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02" indent="-285732" algn="l" defTabSz="457171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927" indent="-228585" algn="l" defTabSz="457171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098" indent="-228585" algn="l" defTabSz="457171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268" indent="-228585" algn="l" defTabSz="457171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439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0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1" indent="-228585" algn="l" defTabSz="4571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1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2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3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4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5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6" algn="l" defTabSz="4571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9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3. VA-PRIMARY-HORIZONTAL-WHITE-VECTOR2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709" y="6271406"/>
            <a:ext cx="2388656" cy="491986"/>
          </a:xfrm>
          <a:prstGeom prst="rect">
            <a:avLst/>
          </a:prstGeom>
        </p:spPr>
      </p:pic>
      <p:pic>
        <p:nvPicPr>
          <p:cNvPr id="10" name="Picture 2" descr="C:\Users\vacoGrovem\AppData\Local\Microsoft\Windows\Temporary Internet Files\Content.Outlook\83QVOJUE\CHOOSE-VA-rev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172200"/>
            <a:ext cx="215900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4A0899C-301B-497D-9489-A6985143D9C3}"/>
              </a:ext>
            </a:extLst>
          </p:cNvPr>
          <p:cNvSpPr txBox="1">
            <a:spLocks/>
          </p:cNvSpPr>
          <p:nvPr/>
        </p:nvSpPr>
        <p:spPr>
          <a:xfrm>
            <a:off x="3805898" y="6332158"/>
            <a:ext cx="4100513" cy="365125"/>
          </a:xfrm>
          <a:prstGeom prst="rect">
            <a:avLst/>
          </a:prstGeom>
        </p:spPr>
        <p:txBody>
          <a:bodyPr lIns="91440" tIns="45720" rIns="91440" bIns="45720"/>
          <a:lstStyle>
            <a:defPPr>
              <a:defRPr lang="en-US"/>
            </a:defPPr>
            <a:lvl1pPr marL="0" algn="ctr" defTabSz="457200" rtl="0" eaLnBrk="1" latinLnBrk="0" hangingPunct="1">
              <a:defRPr lang="it-IT" sz="120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latin typeface="Calibri"/>
              </a:rPr>
              <a:t>Pre-Decisional Deliberative Document </a:t>
            </a:r>
          </a:p>
          <a:p>
            <a:pPr>
              <a:defRPr/>
            </a:pPr>
            <a:r>
              <a:rPr lang="it-IT">
                <a:latin typeface="Calibri"/>
              </a:rPr>
              <a:t>Internal VA Use Only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56363-32C5-4104-8B30-BAC8A42388E4}"/>
              </a:ext>
            </a:extLst>
          </p:cNvPr>
          <p:cNvSpPr/>
          <p:nvPr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3. VA-PRIMARY-HORIZONTAL-WHITE-VECTOR2.png">
            <a:extLst>
              <a:ext uri="{FF2B5EF4-FFF2-40B4-BE49-F238E27FC236}">
                <a16:creationId xmlns:a16="http://schemas.microsoft.com/office/drawing/2014/main" id="{D331AC09-FDB8-4A7E-8266-40D199583DE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052" y="6249961"/>
            <a:ext cx="2492148" cy="537756"/>
          </a:xfrm>
          <a:prstGeom prst="rect">
            <a:avLst/>
          </a:prstGeom>
        </p:spPr>
      </p:pic>
      <p:pic>
        <p:nvPicPr>
          <p:cNvPr id="14" name="Picture 2" descr="C:\Users\vacoGrovem\AppData\Local\Microsoft\Windows\Temporary Internet Files\Content.Outlook\83QVOJUE\CHOOSE-VA-rev.png">
            <a:extLst>
              <a:ext uri="{FF2B5EF4-FFF2-40B4-BE49-F238E27FC236}">
                <a16:creationId xmlns:a16="http://schemas.microsoft.com/office/drawing/2014/main" id="{FF28AA47-0806-4EA7-9B65-D1D15453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08738"/>
            <a:ext cx="2492149" cy="65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0C4BD2A-7646-45BC-BC98-08DE4D0BB6A2}"/>
              </a:ext>
            </a:extLst>
          </p:cNvPr>
          <p:cNvSpPr txBox="1">
            <a:spLocks/>
          </p:cNvSpPr>
          <p:nvPr/>
        </p:nvSpPr>
        <p:spPr>
          <a:xfrm>
            <a:off x="4045743" y="6326200"/>
            <a:ext cx="4100513" cy="365125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9A3C2CD-2A2F-4A1C-AD40-219F5180B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64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E955-1962-4AEE-8867-D22B674B3D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2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9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3. VA-PRIMARY-HORIZONTAL-WHITE-VECTOR2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65" y="6271406"/>
            <a:ext cx="2946400" cy="4919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50440" y="64002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2" descr="C:\Users\vacoGrovem\AppData\Local\Microsoft\Windows\Temporary Internet Files\Content.Outlook\83QVOJUE\CHOOSE-VA-rev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172200"/>
            <a:ext cx="271674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9944" y="6356442"/>
            <a:ext cx="5468021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lang="it-IT" sz="1200" kern="1200" dirty="0" smtClean="0">
                <a:solidFill>
                  <a:prstClr val="white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69042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140677"/>
            <a:ext cx="12192000" cy="73183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457200"/>
            <a:endParaRPr lang="en-US" sz="180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9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3. VA-PRIMARY-HORIZONTAL-WHITE-VECTOR2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965" y="6271406"/>
            <a:ext cx="2946400" cy="49198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250440" y="640023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457200"/>
            <a:fld id="{D983F1FA-211D-3044-9E35-958DFBC26156}" type="slidenum">
              <a:rPr lang="en-US" smtClean="0">
                <a:solidFill>
                  <a:prstClr val="white"/>
                </a:solidFill>
              </a:rPr>
              <a:pPr defTabSz="45720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" name="Picture 2" descr="C:\Users\vacoGrovem\AppData\Local\Microsoft\Windows\Temporary Internet Files\Content.Outlook\83QVOJUE\CHOOSE-VA-rev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6172200"/>
            <a:ext cx="271674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19944" y="6356442"/>
            <a:ext cx="5468021" cy="365125"/>
          </a:xfrm>
          <a:prstGeom prst="rect">
            <a:avLst/>
          </a:prstGeom>
        </p:spPr>
        <p:txBody>
          <a:bodyPr lIns="91440" tIns="45720" rIns="91440" bIns="45720"/>
          <a:lstStyle>
            <a:lvl1pPr algn="ctr">
              <a:defRPr lang="it-IT" sz="1000" kern="1200" dirty="0" smtClean="0">
                <a:solidFill>
                  <a:prstClr val="whit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defTabSz="457200"/>
            <a:r>
              <a:rPr lang="it-IT"/>
              <a:t>Draft - Pre-Decisional Deliberative Document </a:t>
            </a:r>
          </a:p>
          <a:p>
            <a:pPr defTabSz="457200"/>
            <a:r>
              <a:rPr lang="it-IT"/>
              <a:t>Internal VA Use Only</a:t>
            </a:r>
          </a:p>
        </p:txBody>
      </p:sp>
    </p:spTree>
    <p:extLst>
      <p:ext uri="{BB962C8B-B14F-4D97-AF65-F5344CB8AC3E}">
        <p14:creationId xmlns:p14="http://schemas.microsoft.com/office/powerpoint/2010/main" val="152881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108B93-158E-4509-AAE5-048756E0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69509"/>
            <a:ext cx="10363200" cy="19842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/>
                <a:cs typeface="Arial"/>
              </a:rPr>
              <a:t>Access to Care Website</a:t>
            </a:r>
            <a:br>
              <a:rPr lang="en-US" sz="3600" dirty="0">
                <a:latin typeface="Arial"/>
                <a:cs typeface="Arial"/>
              </a:rPr>
            </a:br>
            <a:r>
              <a:rPr lang="en-US" sz="3600" dirty="0">
                <a:latin typeface="Arial"/>
                <a:cs typeface="Arial"/>
              </a:rPr>
              <a:t>Options for Capturing Appointment Request Date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B3FF9DC-6F6B-4F61-83AF-C2F0646C9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1" y="4002807"/>
            <a:ext cx="85344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May </a:t>
            </a:r>
            <a:r>
              <a:rPr lang="en-US" dirty="0">
                <a:highlight>
                  <a:srgbClr val="FFFF00"/>
                </a:highlight>
                <a:latin typeface="Arial"/>
                <a:cs typeface="Arial"/>
              </a:rPr>
              <a:t>XX</a:t>
            </a:r>
            <a:r>
              <a:rPr lang="en-US" dirty="0">
                <a:latin typeface="Arial"/>
                <a:cs typeface="Arial"/>
              </a:rPr>
              <a:t>, 2022</a:t>
            </a:r>
          </a:p>
        </p:txBody>
      </p:sp>
    </p:spTree>
    <p:extLst>
      <p:ext uri="{BB962C8B-B14F-4D97-AF65-F5344CB8AC3E}">
        <p14:creationId xmlns:p14="http://schemas.microsoft.com/office/powerpoint/2010/main" val="119928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D3A-C6D8-428E-84E1-BF086EC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 Up 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095C-7578-4457-9969-729F3278B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C8DF0D-555B-430F-84E0-99F9ED29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</a:rPr>
              <a:t>BLUF</a:t>
            </a:r>
          </a:p>
          <a:p>
            <a:pPr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VA has indicated that VHA needs to identify a viable solution for capturing Veterans’ appointment request date.</a:t>
            </a:r>
          </a:p>
          <a:p>
            <a:pPr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/>
              <a:t>This presentation displays the most common ways Veterans enter the VA system and the associated risks, benefits, opportunities, and feasibility of capturing the “request date.”</a:t>
            </a:r>
          </a:p>
          <a:p>
            <a:pPr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/>
              <a:t>Based on inputs received from VSSC, OVAC, and other stakeholders, it is recommended that VA consider using VA Online Scheduling (VAOS) to capture the “request date.”</a:t>
            </a:r>
          </a:p>
        </p:txBody>
      </p:sp>
    </p:spTree>
    <p:extLst>
      <p:ext uri="{BB962C8B-B14F-4D97-AF65-F5344CB8AC3E}">
        <p14:creationId xmlns:p14="http://schemas.microsoft.com/office/powerpoint/2010/main" val="413059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AE28-6EA6-4F96-8264-A25EFC94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Capturing Appointment Request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1FFCD-1006-4BAA-B490-35FE024D5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F1FBAC6-B5A8-4C2E-BBFC-30D2A6C4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010036"/>
              </p:ext>
            </p:extLst>
          </p:nvPr>
        </p:nvGraphicFramePr>
        <p:xfrm>
          <a:off x="228600" y="914400"/>
          <a:ext cx="11694815" cy="506644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4799">
                  <a:extLst>
                    <a:ext uri="{9D8B030D-6E8A-4147-A177-3AD203B41FA5}">
                      <a16:colId xmlns:a16="http://schemas.microsoft.com/office/drawing/2014/main" val="234753365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373992311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526606430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47698262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841933841"/>
                    </a:ext>
                  </a:extLst>
                </a:gridCol>
              </a:tblGrid>
              <a:tr h="3309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Feasibility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2306138"/>
                  </a:ext>
                </a:extLst>
              </a:tr>
              <a:tr h="15626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VAOS - Veteran Scheduled Appointment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 be used at every site for most types of care if turned on 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Grids must be visible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Could be a delay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VAOS' usability must be improved on the website; the current interface is not intuitive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VAOS does not include all specialties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Can be used at every site for most types of care</a:t>
                      </a:r>
                    </a:p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Could measure appointment made by Veteran</a:t>
                      </a:r>
                    </a:p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Visible today - provides transparency to Veterans</a:t>
                      </a:r>
                    </a:p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 could be tracked when Veteran requests or makes appointment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Appointment is scheduled and removes ambiguity and manual entry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making VAOS usable based on benefits and risks, this option would foster standardization in profile and slot length setups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Significant decision making required to approve use of VAOS 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UAD Workgroup 3 work is working to create the standard profile setups and slot lengths across the organization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482581"/>
                  </a:ext>
                </a:extLst>
              </a:tr>
              <a:tr h="19079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VAOS - Veteran Requests to be Scheduled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Same as above, except requires someone to review the Veteran request and the schedule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5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Same as above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Some ambiguity exists, but the Veteran request date would be documented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If making VAOS usable based on benefits and risks, this option would foster standardization in profile and slot length setups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Same as above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2065726"/>
                  </a:ext>
                </a:extLst>
              </a:tr>
              <a:tr h="12174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NEAR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Does not specify the nature of the Veteran’s request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May not be as accurate as when the Veteran wants to be seen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Veterans are removed from the NEAR when an appointment is completed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Captures the date when a Veteran is requesting an appointment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5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85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AE28-6EA6-4F96-8264-A25EFC94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Capturing Appointment Request Date, Cont’d.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1FFCD-1006-4BAA-B490-35FE024D5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F1FBAC6-B5A8-4C2E-BBFC-30D2A6C4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365633"/>
              </p:ext>
            </p:extLst>
          </p:nvPr>
        </p:nvGraphicFramePr>
        <p:xfrm>
          <a:off x="228600" y="914400"/>
          <a:ext cx="11694815" cy="51054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4799">
                  <a:extLst>
                    <a:ext uri="{9D8B030D-6E8A-4147-A177-3AD203B41FA5}">
                      <a16:colId xmlns:a16="http://schemas.microsoft.com/office/drawing/2014/main" val="234753365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373992311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526606430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47698262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841933841"/>
                    </a:ext>
                  </a:extLst>
                </a:gridCol>
              </a:tblGrid>
              <a:tr h="330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Feasibility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2306138"/>
                  </a:ext>
                </a:extLst>
              </a:tr>
              <a:tr h="834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Welcome to VA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Requires manual outreach and connection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Documentation in ESR must be adjusted from ‘no’ to ‘yes’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Possible delays in changing Veteran request from ‘no’ to ‘yes’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Involves outreach to Veterans including Veterans who were originally a ‘no’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482581"/>
                  </a:ext>
                </a:extLst>
              </a:tr>
              <a:tr h="595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Date to Scheduling Software - Original Request Date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Requires an IT change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Associated costs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Dependent on manual documentation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Ability to show all dates, request, PID, and appointments completed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2065726"/>
                  </a:ext>
                </a:extLst>
              </a:tr>
              <a:tr h="1164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Vet Text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Clinic set up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Associated costs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Set up locally for appointments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Some Veterans may not use text messages and/or would receive charges for text messages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Veterans must consent for PHI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Offers ability to reschedule or ask for an earlier appointment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Allows Veterans to be scheduled in the software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Removes potential ambiguity with data points from texts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15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512615"/>
                  </a:ext>
                </a:extLst>
              </a:tr>
              <a:tr h="2592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Call/Contact Center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all calls and notes to the nurse require an appointment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Linking a request to the actual appointment may not be possible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May be an administrative call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Number of calls can be compared to the number of appointments on a one-for-one basis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2651613"/>
                  </a:ext>
                </a:extLst>
              </a:tr>
              <a:tr h="2592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Walk-In </a:t>
                      </a:r>
                      <a:b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(Episode of Care)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Veteran may walk in to request a future appointment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Opportunity to track/understand same day service experience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Walk-ins that want appointments same day aligns to create date timestamp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25789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15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AE28-6EA6-4F96-8264-A25EFC94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Capturing Appointment Request Date, Cont’d.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1FFCD-1006-4BAA-B490-35FE024D5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F1FBAC6-B5A8-4C2E-BBFC-30D2A6C4D4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353172"/>
              </p:ext>
            </p:extLst>
          </p:nvPr>
        </p:nvGraphicFramePr>
        <p:xfrm>
          <a:off x="228600" y="914400"/>
          <a:ext cx="11694815" cy="438531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4799">
                  <a:extLst>
                    <a:ext uri="{9D8B030D-6E8A-4147-A177-3AD203B41FA5}">
                      <a16:colId xmlns:a16="http://schemas.microsoft.com/office/drawing/2014/main" val="234753365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373992311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526606430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476982627"/>
                    </a:ext>
                  </a:extLst>
                </a:gridCol>
                <a:gridCol w="2452504">
                  <a:extLst>
                    <a:ext uri="{9D8B030D-6E8A-4147-A177-3AD203B41FA5}">
                      <a16:colId xmlns:a16="http://schemas.microsoft.com/office/drawing/2014/main" val="2841933841"/>
                    </a:ext>
                  </a:extLst>
                </a:gridCol>
              </a:tblGrid>
              <a:tr h="3300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Benefits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Opportunities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Feasibility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52306138"/>
                  </a:ext>
                </a:extLst>
              </a:tr>
              <a:tr h="83440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Secure Messaging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Difficulty identifying whether the message is a request to schedule an appointment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Requires an OIT build as there is no link between the secure message and appointment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Likely based on identifying whether the message is a request to schedule an appointment; would have to create a process for the Veteran to schedule an appointment via secure messaging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Identifies one of the potential ways a request date can be captured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482581"/>
                  </a:ext>
                </a:extLst>
              </a:tr>
              <a:tr h="1164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5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 TNAA to Display Legacy Site Wait Times</a:t>
                      </a:r>
                    </a:p>
                  </a:txBody>
                  <a:tcPr marL="33020" marR="33020" marT="9525" marB="0" anchor="ctr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Historically unable to establish an accurate TNAA at legacy sites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Difficulty aggregating TNAA at each location and at the service level</a:t>
                      </a:r>
                    </a:p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TNAA calculation at legacy sites may differ from calculation at Cerner sites, primarily with the challenge of multiple grids in legacy</a:t>
                      </a:r>
                    </a:p>
                  </a:txBody>
                  <a:tcPr marL="33020" marR="33020" marT="9525" marB="0"/>
                </a:tc>
                <a:tc>
                  <a:txBody>
                    <a:bodyPr/>
                    <a:lstStyle/>
                    <a:p>
                      <a:pPr marL="171450" marR="0" indent="-1714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5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Can have TNAA metrics across all facilities prior to Cerner go-live at all sites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None identified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3512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22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D3A-C6D8-428E-84E1-BF086EC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0095C-7578-4457-9969-729F3278BD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C8DF0D-555B-430F-84E0-99F9ED294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b="1" dirty="0"/>
              <a:t>Recommendation:</a:t>
            </a:r>
            <a:r>
              <a:rPr lang="en-US" dirty="0"/>
              <a:t> VA consider using VAOS to capture the “request date.”</a:t>
            </a:r>
          </a:p>
          <a:p>
            <a:pPr lvl="1"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Risks: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Can be used at every site for most types of care if turned on 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Grids must be visible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Could be a delay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VAOS' usability must be improved on the website; the current interface is not intuitive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VAOS does not include all specialties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>
                <a:ea typeface="Calibri" panose="020F0502020204030204" pitchFamily="34" charset="0"/>
              </a:rPr>
              <a:t>R</a:t>
            </a:r>
            <a:r>
              <a:rPr lang="en-US" sz="16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equires someone to review the Veteran request and the schedule (if the Veteran requests to be scheduled)</a:t>
            </a:r>
          </a:p>
          <a:p>
            <a:pPr lvl="1"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Can be used at every site for most types of care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Could measure appointment made by Veteran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Visible today - provides transparency to Veterans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Char char="−"/>
              <a:defRPr/>
            </a:pPr>
            <a:r>
              <a:rPr lang="en-US" dirty="0"/>
              <a:t>Data could be tracked when Veteran requests or makes appointment</a:t>
            </a: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b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2"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dirty="0"/>
          </a:p>
          <a:p>
            <a:pPr lvl="1" defTabSz="914400">
              <a:lnSpc>
                <a:spcPct val="108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60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hooseVA - ws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ooseVA - ws" id="{B65A71F8-B624-4AF4-BBF6-BD6C872BEAE0}" vid="{E7BA3E0A-772D-41EA-9EC6-F368E792AD9A}"/>
    </a:ext>
  </a:extLst>
</a:theme>
</file>

<file path=ppt/theme/theme2.xml><?xml version="1.0" encoding="utf-8"?>
<a:theme xmlns:a="http://schemas.openxmlformats.org/drawingml/2006/main" name="1_ChooseVA - ws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hooseVA - ws" id="{B65A71F8-B624-4AF4-BBF6-BD6C872BEAE0}" vid="{E7BA3E0A-772D-41EA-9EC6-F368E792AD9A}"/>
    </a:ext>
  </a:extLst>
</a:theme>
</file>

<file path=ppt/theme/theme3.xml><?xml version="1.0" encoding="utf-8"?>
<a:theme xmlns:a="http://schemas.openxmlformats.org/drawingml/2006/main" name="12_Office Theme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3_Office Theme">
  <a:themeElements>
    <a:clrScheme name="myVA">
      <a:dk1>
        <a:srgbClr val="000000"/>
      </a:dk1>
      <a:lt1>
        <a:sysClr val="window" lastClr="FFFFFF"/>
      </a:lt1>
      <a:dk2>
        <a:srgbClr val="003F72"/>
      </a:dk2>
      <a:lt2>
        <a:srgbClr val="EEECE1"/>
      </a:lt2>
      <a:accent1>
        <a:srgbClr val="C62630"/>
      </a:accent1>
      <a:accent2>
        <a:srgbClr val="0083BE"/>
      </a:accent2>
      <a:accent3>
        <a:srgbClr val="F3CF45"/>
      </a:accent3>
      <a:accent4>
        <a:srgbClr val="F7955B"/>
      </a:accent4>
      <a:accent5>
        <a:srgbClr val="839097"/>
      </a:accent5>
      <a:accent6>
        <a:srgbClr val="DCDDDE"/>
      </a:accent6>
      <a:hlink>
        <a:srgbClr val="C2B48F"/>
      </a:hlink>
      <a:folHlink>
        <a:srgbClr val="A3A86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FBDBFDE3C404CA567700179CE26B5" ma:contentTypeVersion="6" ma:contentTypeDescription="Create a new document." ma:contentTypeScope="" ma:versionID="156b64c914003165b9037b9d91cf1728">
  <xsd:schema xmlns:xsd="http://www.w3.org/2001/XMLSchema" xmlns:xs="http://www.w3.org/2001/XMLSchema" xmlns:p="http://schemas.microsoft.com/office/2006/metadata/properties" xmlns:ns2="7a06ca27-705e-4329-ad45-0fc1199135ca" targetNamespace="http://schemas.microsoft.com/office/2006/metadata/properties" ma:root="true" ma:fieldsID="f6ac3eca841c3699b9c0c9e7566d926b" ns2:_="">
    <xsd:import namespace="7a06ca27-705e-4329-ad45-0fc119913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6ca27-705e-4329-ad45-0fc119913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DC8F4D-FD9B-467F-990A-DDB87A3C3FA4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a06ca27-705e-4329-ad45-0fc1199135c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3C8657-DDA6-4DB7-AFA2-F02AF7EB68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6ca27-705e-4329-ad45-0fc119913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99D594-56DC-4CE0-AEBB-70958F929B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893</Words>
  <Application>Microsoft Office PowerPoint</Application>
  <PresentationFormat>Widescreen</PresentationFormat>
  <Paragraphs>123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Wingdings</vt:lpstr>
      <vt:lpstr>ChooseVA - ws</vt:lpstr>
      <vt:lpstr>1_ChooseVA - ws</vt:lpstr>
      <vt:lpstr>12_Office Theme</vt:lpstr>
      <vt:lpstr>13_Office Theme</vt:lpstr>
      <vt:lpstr>Access to Care Website Options for Capturing Appointment Request Date</vt:lpstr>
      <vt:lpstr>Bottom Line Up Front</vt:lpstr>
      <vt:lpstr>Options for Capturing Appointment Request Date</vt:lpstr>
      <vt:lpstr>Options for Capturing Appointment Request Date, Cont’d.</vt:lpstr>
      <vt:lpstr>Options for Capturing Appointment Request Date, Cont’d.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to Care Website Updates – High Level Timeline</dc:title>
  <dc:creator>Brown, Rebecca (Becky) S. (BAH)</dc:creator>
  <cp:lastModifiedBy>Catalano, Michael P. (ERPi)</cp:lastModifiedBy>
  <cp:revision>55</cp:revision>
  <dcterms:created xsi:type="dcterms:W3CDTF">2022-03-29T16:37:21Z</dcterms:created>
  <dcterms:modified xsi:type="dcterms:W3CDTF">2022-05-24T13:34:52Z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0x010100D7EFBDBFDE3C404CA567700179CE26B5</vt:lpwstr>
  </property>
</Properties>
</file>