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9" r:id="rId5"/>
    <p:sldMasterId id="2147483730" r:id="rId6"/>
  </p:sldMasterIdLst>
  <p:notesMasterIdLst>
    <p:notesMasterId r:id="rId29"/>
  </p:notesMasterIdLst>
  <p:sldIdLst>
    <p:sldId id="670" r:id="rId7"/>
    <p:sldId id="290" r:id="rId8"/>
    <p:sldId id="317" r:id="rId9"/>
    <p:sldId id="2147309459" r:id="rId10"/>
    <p:sldId id="291" r:id="rId11"/>
    <p:sldId id="294" r:id="rId12"/>
    <p:sldId id="2147309460" r:id="rId13"/>
    <p:sldId id="2147309461" r:id="rId14"/>
    <p:sldId id="305" r:id="rId15"/>
    <p:sldId id="314" r:id="rId16"/>
    <p:sldId id="306" r:id="rId17"/>
    <p:sldId id="2147309462" r:id="rId18"/>
    <p:sldId id="289" r:id="rId19"/>
    <p:sldId id="297" r:id="rId20"/>
    <p:sldId id="318" r:id="rId21"/>
    <p:sldId id="319" r:id="rId22"/>
    <p:sldId id="295" r:id="rId23"/>
    <p:sldId id="325" r:id="rId24"/>
    <p:sldId id="2147309463" r:id="rId25"/>
    <p:sldId id="328" r:id="rId26"/>
    <p:sldId id="327" r:id="rId27"/>
    <p:sldId id="326" r:id="rId28"/>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A97DF4-74FF-4031-B5F7-AA78CA5E9383}">
          <p14:sldIdLst>
            <p14:sldId id="670"/>
            <p14:sldId id="290"/>
            <p14:sldId id="317"/>
            <p14:sldId id="2147309459"/>
            <p14:sldId id="291"/>
            <p14:sldId id="294"/>
            <p14:sldId id="2147309460"/>
            <p14:sldId id="2147309461"/>
            <p14:sldId id="305"/>
            <p14:sldId id="314"/>
            <p14:sldId id="306"/>
            <p14:sldId id="2147309462"/>
            <p14:sldId id="289"/>
            <p14:sldId id="297"/>
            <p14:sldId id="318"/>
            <p14:sldId id="319"/>
            <p14:sldId id="295"/>
            <p14:sldId id="325"/>
            <p14:sldId id="2147309463"/>
            <p14:sldId id="328"/>
            <p14:sldId id="327"/>
            <p14:sldId id="326"/>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D1CEE1-8B96-136A-5FBB-824A80E1454A}" name="Alexanderson, Lauren" initials="AL" userId="S::lauren.alexanderson@va.gov::2e4a2512-aa08-4992-9b43-168ccee4ac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le" initials="DT"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EE0"/>
    <a:srgbClr val="ACEEE4"/>
    <a:srgbClr val="F1F1F1"/>
    <a:srgbClr val="E9B120"/>
    <a:srgbClr val="EEB41F"/>
    <a:srgbClr val="FDB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D8F20C-5DCD-45E9-81AE-8CAA43754A26}" v="2" dt="2022-09-30T19:35:27.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94626"/>
  </p:normalViewPr>
  <p:slideViewPr>
    <p:cSldViewPr snapToGrid="0">
      <p:cViewPr varScale="1">
        <p:scale>
          <a:sx n="137" d="100"/>
          <a:sy n="137" d="100"/>
        </p:scale>
        <p:origin x="73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thuis, Mikki" userId="ffdb2754-938f-4123-b57a-f5bf2861f940" providerId="ADAL" clId="{E0D8F20C-5DCD-45E9-81AE-8CAA43754A26}"/>
    <pc:docChg chg="undo custSel modSld">
      <pc:chgData name="Northuis, Mikki" userId="ffdb2754-938f-4123-b57a-f5bf2861f940" providerId="ADAL" clId="{E0D8F20C-5DCD-45E9-81AE-8CAA43754A26}" dt="2022-09-30T20:33:31.828" v="173" actId="20577"/>
      <pc:docMkLst>
        <pc:docMk/>
      </pc:docMkLst>
      <pc:sldChg chg="modSp mod">
        <pc:chgData name="Northuis, Mikki" userId="ffdb2754-938f-4123-b57a-f5bf2861f940" providerId="ADAL" clId="{E0D8F20C-5DCD-45E9-81AE-8CAA43754A26}" dt="2022-09-30T18:49:48.119" v="60" actId="1038"/>
        <pc:sldMkLst>
          <pc:docMk/>
          <pc:sldMk cId="362115278" sldId="291"/>
        </pc:sldMkLst>
        <pc:spChg chg="mod">
          <ac:chgData name="Northuis, Mikki" userId="ffdb2754-938f-4123-b57a-f5bf2861f940" providerId="ADAL" clId="{E0D8F20C-5DCD-45E9-81AE-8CAA43754A26}" dt="2022-09-30T18:46:45.949" v="3" actId="14100"/>
          <ac:spMkLst>
            <pc:docMk/>
            <pc:sldMk cId="362115278" sldId="291"/>
            <ac:spMk id="2" creationId="{9907FA95-6A09-5F49-7DE1-2B5DDA70D763}"/>
          </ac:spMkLst>
        </pc:spChg>
        <pc:spChg chg="mod">
          <ac:chgData name="Northuis, Mikki" userId="ffdb2754-938f-4123-b57a-f5bf2861f940" providerId="ADAL" clId="{E0D8F20C-5DCD-45E9-81AE-8CAA43754A26}" dt="2022-09-30T18:46:40.755" v="2" actId="27636"/>
          <ac:spMkLst>
            <pc:docMk/>
            <pc:sldMk cId="362115278" sldId="291"/>
            <ac:spMk id="5" creationId="{7850FACD-1427-4A7A-AF46-AE5C7EDF402E}"/>
          </ac:spMkLst>
        </pc:spChg>
        <pc:spChg chg="mod">
          <ac:chgData name="Northuis, Mikki" userId="ffdb2754-938f-4123-b57a-f5bf2861f940" providerId="ADAL" clId="{E0D8F20C-5DCD-45E9-81AE-8CAA43754A26}" dt="2022-09-30T18:47:47.691" v="17" actId="255"/>
          <ac:spMkLst>
            <pc:docMk/>
            <pc:sldMk cId="362115278" sldId="291"/>
            <ac:spMk id="30" creationId="{57EE7574-4E88-4D8A-B67B-2DF22FDEA2E9}"/>
          </ac:spMkLst>
        </pc:spChg>
        <pc:spChg chg="mod">
          <ac:chgData name="Northuis, Mikki" userId="ffdb2754-938f-4123-b57a-f5bf2861f940" providerId="ADAL" clId="{E0D8F20C-5DCD-45E9-81AE-8CAA43754A26}" dt="2022-09-30T18:48:47.855" v="54" actId="404"/>
          <ac:spMkLst>
            <pc:docMk/>
            <pc:sldMk cId="362115278" sldId="291"/>
            <ac:spMk id="45" creationId="{76390C82-FDE1-4ECF-9094-1339F7588F5D}"/>
          </ac:spMkLst>
        </pc:spChg>
        <pc:spChg chg="mod">
          <ac:chgData name="Northuis, Mikki" userId="ffdb2754-938f-4123-b57a-f5bf2861f940" providerId="ADAL" clId="{E0D8F20C-5DCD-45E9-81AE-8CAA43754A26}" dt="2022-09-30T18:47:55.445" v="26" actId="20577"/>
          <ac:spMkLst>
            <pc:docMk/>
            <pc:sldMk cId="362115278" sldId="291"/>
            <ac:spMk id="46" creationId="{5E467104-17D3-44E2-B097-A2CA52F182D0}"/>
          </ac:spMkLst>
        </pc:spChg>
        <pc:spChg chg="mod">
          <ac:chgData name="Northuis, Mikki" userId="ffdb2754-938f-4123-b57a-f5bf2861f940" providerId="ADAL" clId="{E0D8F20C-5DCD-45E9-81AE-8CAA43754A26}" dt="2022-09-30T18:49:48.119" v="60" actId="1038"/>
          <ac:spMkLst>
            <pc:docMk/>
            <pc:sldMk cId="362115278" sldId="291"/>
            <ac:spMk id="50" creationId="{9A2F80F4-8A81-42AE-B4AE-DE209DC73B46}"/>
          </ac:spMkLst>
        </pc:spChg>
        <pc:spChg chg="mod">
          <ac:chgData name="Northuis, Mikki" userId="ffdb2754-938f-4123-b57a-f5bf2861f940" providerId="ADAL" clId="{E0D8F20C-5DCD-45E9-81AE-8CAA43754A26}" dt="2022-09-30T18:49:48.119" v="60" actId="1038"/>
          <ac:spMkLst>
            <pc:docMk/>
            <pc:sldMk cId="362115278" sldId="291"/>
            <ac:spMk id="51" creationId="{56412115-1769-4EB5-A0B5-FFC3A4B3C786}"/>
          </ac:spMkLst>
        </pc:spChg>
        <pc:spChg chg="mod">
          <ac:chgData name="Northuis, Mikki" userId="ffdb2754-938f-4123-b57a-f5bf2861f940" providerId="ADAL" clId="{E0D8F20C-5DCD-45E9-81AE-8CAA43754A26}" dt="2022-09-30T18:48:35.965" v="52" actId="404"/>
          <ac:spMkLst>
            <pc:docMk/>
            <pc:sldMk cId="362115278" sldId="291"/>
            <ac:spMk id="52" creationId="{80153873-FBAD-4440-9612-43DD74B5DC1A}"/>
          </ac:spMkLst>
        </pc:spChg>
        <pc:spChg chg="mod">
          <ac:chgData name="Northuis, Mikki" userId="ffdb2754-938f-4123-b57a-f5bf2861f940" providerId="ADAL" clId="{E0D8F20C-5DCD-45E9-81AE-8CAA43754A26}" dt="2022-09-30T18:48:32.196" v="49" actId="255"/>
          <ac:spMkLst>
            <pc:docMk/>
            <pc:sldMk cId="362115278" sldId="291"/>
            <ac:spMk id="55" creationId="{57DDEF69-1B2E-4DFD-ABAD-593F67A143C3}"/>
          </ac:spMkLst>
        </pc:spChg>
        <pc:spChg chg="mod">
          <ac:chgData name="Northuis, Mikki" userId="ffdb2754-938f-4123-b57a-f5bf2861f940" providerId="ADAL" clId="{E0D8F20C-5DCD-45E9-81AE-8CAA43754A26}" dt="2022-09-30T18:49:12.800" v="59" actId="1038"/>
          <ac:spMkLst>
            <pc:docMk/>
            <pc:sldMk cId="362115278" sldId="291"/>
            <ac:spMk id="57" creationId="{1FF189A2-7230-4568-8C30-17906DCFCCBC}"/>
          </ac:spMkLst>
        </pc:spChg>
        <pc:spChg chg="mod">
          <ac:chgData name="Northuis, Mikki" userId="ffdb2754-938f-4123-b57a-f5bf2861f940" providerId="ADAL" clId="{E0D8F20C-5DCD-45E9-81AE-8CAA43754A26}" dt="2022-09-30T18:49:12.800" v="59" actId="1038"/>
          <ac:spMkLst>
            <pc:docMk/>
            <pc:sldMk cId="362115278" sldId="291"/>
            <ac:spMk id="58" creationId="{6006483B-6C5C-42FC-A421-EBB06C4F62D5}"/>
          </ac:spMkLst>
        </pc:spChg>
      </pc:sldChg>
      <pc:sldChg chg="modSp mod">
        <pc:chgData name="Northuis, Mikki" userId="ffdb2754-938f-4123-b57a-f5bf2861f940" providerId="ADAL" clId="{E0D8F20C-5DCD-45E9-81AE-8CAA43754A26}" dt="2022-09-30T18:50:42.222" v="62" actId="207"/>
        <pc:sldMkLst>
          <pc:docMk/>
          <pc:sldMk cId="148411776" sldId="318"/>
        </pc:sldMkLst>
        <pc:graphicFrameChg chg="modGraphic">
          <ac:chgData name="Northuis, Mikki" userId="ffdb2754-938f-4123-b57a-f5bf2861f940" providerId="ADAL" clId="{E0D8F20C-5DCD-45E9-81AE-8CAA43754A26}" dt="2022-09-30T18:50:42.222" v="62" actId="207"/>
          <ac:graphicFrameMkLst>
            <pc:docMk/>
            <pc:sldMk cId="148411776" sldId="318"/>
            <ac:graphicFrameMk id="10" creationId="{5B98591C-9959-4DCA-AC64-02294F455B8A}"/>
          </ac:graphicFrameMkLst>
        </pc:graphicFrameChg>
      </pc:sldChg>
      <pc:sldChg chg="modSp mod">
        <pc:chgData name="Northuis, Mikki" userId="ffdb2754-938f-4123-b57a-f5bf2861f940" providerId="ADAL" clId="{E0D8F20C-5DCD-45E9-81AE-8CAA43754A26}" dt="2022-09-30T20:33:31.828" v="173" actId="20577"/>
        <pc:sldMkLst>
          <pc:docMk/>
          <pc:sldMk cId="2281274816" sldId="326"/>
        </pc:sldMkLst>
        <pc:spChg chg="mod">
          <ac:chgData name="Northuis, Mikki" userId="ffdb2754-938f-4123-b57a-f5bf2861f940" providerId="ADAL" clId="{E0D8F20C-5DCD-45E9-81AE-8CAA43754A26}" dt="2022-09-30T18:51:35.654" v="99" actId="1035"/>
          <ac:spMkLst>
            <pc:docMk/>
            <pc:sldMk cId="2281274816" sldId="326"/>
            <ac:spMk id="20" creationId="{78BB735B-8EF3-449D-9591-121A411B6AC9}"/>
          </ac:spMkLst>
        </pc:spChg>
        <pc:spChg chg="mod">
          <ac:chgData name="Northuis, Mikki" userId="ffdb2754-938f-4123-b57a-f5bf2861f940" providerId="ADAL" clId="{E0D8F20C-5DCD-45E9-81AE-8CAA43754A26}" dt="2022-09-30T18:51:35.654" v="99" actId="1035"/>
          <ac:spMkLst>
            <pc:docMk/>
            <pc:sldMk cId="2281274816" sldId="326"/>
            <ac:spMk id="21" creationId="{882F3006-A0C1-4EBD-A103-925C1E8F4EBC}"/>
          </ac:spMkLst>
        </pc:spChg>
        <pc:spChg chg="mod">
          <ac:chgData name="Northuis, Mikki" userId="ffdb2754-938f-4123-b57a-f5bf2861f940" providerId="ADAL" clId="{E0D8F20C-5DCD-45E9-81AE-8CAA43754A26}" dt="2022-09-30T18:51:35.654" v="99" actId="1035"/>
          <ac:spMkLst>
            <pc:docMk/>
            <pc:sldMk cId="2281274816" sldId="326"/>
            <ac:spMk id="23" creationId="{DB8EA832-0B46-4D51-87FA-4FD0D580BFF6}"/>
          </ac:spMkLst>
        </pc:spChg>
        <pc:spChg chg="mod">
          <ac:chgData name="Northuis, Mikki" userId="ffdb2754-938f-4123-b57a-f5bf2861f940" providerId="ADAL" clId="{E0D8F20C-5DCD-45E9-81AE-8CAA43754A26}" dt="2022-09-30T18:51:35.654" v="99" actId="1035"/>
          <ac:spMkLst>
            <pc:docMk/>
            <pc:sldMk cId="2281274816" sldId="326"/>
            <ac:spMk id="24" creationId="{CFE74A4F-23BA-483B-A060-5D88739A842F}"/>
          </ac:spMkLst>
        </pc:spChg>
        <pc:spChg chg="mod">
          <ac:chgData name="Northuis, Mikki" userId="ffdb2754-938f-4123-b57a-f5bf2861f940" providerId="ADAL" clId="{E0D8F20C-5DCD-45E9-81AE-8CAA43754A26}" dt="2022-09-30T18:51:29.335" v="92" actId="1035"/>
          <ac:spMkLst>
            <pc:docMk/>
            <pc:sldMk cId="2281274816" sldId="326"/>
            <ac:spMk id="25" creationId="{9BC90ABF-E5FD-4A13-93ED-7C2C5FDFA5E3}"/>
          </ac:spMkLst>
        </pc:spChg>
        <pc:spChg chg="mod">
          <ac:chgData name="Northuis, Mikki" userId="ffdb2754-938f-4123-b57a-f5bf2861f940" providerId="ADAL" clId="{E0D8F20C-5DCD-45E9-81AE-8CAA43754A26}" dt="2022-09-30T18:51:29.335" v="92" actId="1035"/>
          <ac:spMkLst>
            <pc:docMk/>
            <pc:sldMk cId="2281274816" sldId="326"/>
            <ac:spMk id="26" creationId="{D209CE0E-74F6-4E28-B63B-6080D731A7E1}"/>
          </ac:spMkLst>
        </pc:spChg>
        <pc:spChg chg="mod">
          <ac:chgData name="Northuis, Mikki" userId="ffdb2754-938f-4123-b57a-f5bf2861f940" providerId="ADAL" clId="{E0D8F20C-5DCD-45E9-81AE-8CAA43754A26}" dt="2022-09-30T18:51:35.654" v="99" actId="1035"/>
          <ac:spMkLst>
            <pc:docMk/>
            <pc:sldMk cId="2281274816" sldId="326"/>
            <ac:spMk id="28" creationId="{22C1CA9F-EED9-436C-B60C-765A54445C85}"/>
          </ac:spMkLst>
        </pc:spChg>
        <pc:spChg chg="mod">
          <ac:chgData name="Northuis, Mikki" userId="ffdb2754-938f-4123-b57a-f5bf2861f940" providerId="ADAL" clId="{E0D8F20C-5DCD-45E9-81AE-8CAA43754A26}" dt="2022-09-30T18:51:35.654" v="99" actId="1035"/>
          <ac:spMkLst>
            <pc:docMk/>
            <pc:sldMk cId="2281274816" sldId="326"/>
            <ac:spMk id="29" creationId="{02732E9C-00C9-4FE7-BFC4-EC571DB3C5DC}"/>
          </ac:spMkLst>
        </pc:spChg>
        <pc:spChg chg="mod">
          <ac:chgData name="Northuis, Mikki" userId="ffdb2754-938f-4123-b57a-f5bf2861f940" providerId="ADAL" clId="{E0D8F20C-5DCD-45E9-81AE-8CAA43754A26}" dt="2022-09-30T18:51:26.430" v="88" actId="1035"/>
          <ac:spMkLst>
            <pc:docMk/>
            <pc:sldMk cId="2281274816" sldId="326"/>
            <ac:spMk id="30" creationId="{0D27DEE3-8594-421C-A615-B824B22BA54B}"/>
          </ac:spMkLst>
        </pc:spChg>
        <pc:spChg chg="mod">
          <ac:chgData name="Northuis, Mikki" userId="ffdb2754-938f-4123-b57a-f5bf2861f940" providerId="ADAL" clId="{E0D8F20C-5DCD-45E9-81AE-8CAA43754A26}" dt="2022-09-30T18:51:26.430" v="88" actId="1035"/>
          <ac:spMkLst>
            <pc:docMk/>
            <pc:sldMk cId="2281274816" sldId="326"/>
            <ac:spMk id="31" creationId="{782442DD-16F3-4CE7-A6C8-0BC05798BB05}"/>
          </ac:spMkLst>
        </pc:spChg>
        <pc:spChg chg="mod">
          <ac:chgData name="Northuis, Mikki" userId="ffdb2754-938f-4123-b57a-f5bf2861f940" providerId="ADAL" clId="{E0D8F20C-5DCD-45E9-81AE-8CAA43754A26}" dt="2022-09-30T18:51:26.430" v="88" actId="1035"/>
          <ac:spMkLst>
            <pc:docMk/>
            <pc:sldMk cId="2281274816" sldId="326"/>
            <ac:spMk id="32" creationId="{68217982-A95F-44C1-A240-0AC47741297E}"/>
          </ac:spMkLst>
        </pc:spChg>
        <pc:spChg chg="mod">
          <ac:chgData name="Northuis, Mikki" userId="ffdb2754-938f-4123-b57a-f5bf2861f940" providerId="ADAL" clId="{E0D8F20C-5DCD-45E9-81AE-8CAA43754A26}" dt="2022-09-30T18:51:26.430" v="88" actId="1035"/>
          <ac:spMkLst>
            <pc:docMk/>
            <pc:sldMk cId="2281274816" sldId="326"/>
            <ac:spMk id="33" creationId="{523450CF-AC5D-4C07-880C-993BE1EFEA15}"/>
          </ac:spMkLst>
        </pc:spChg>
        <pc:spChg chg="mod">
          <ac:chgData name="Northuis, Mikki" userId="ffdb2754-938f-4123-b57a-f5bf2861f940" providerId="ADAL" clId="{E0D8F20C-5DCD-45E9-81AE-8CAA43754A26}" dt="2022-09-30T18:51:29.335" v="92" actId="1035"/>
          <ac:spMkLst>
            <pc:docMk/>
            <pc:sldMk cId="2281274816" sldId="326"/>
            <ac:spMk id="34" creationId="{D407C1E4-127D-4CA5-8BA0-D558C2D6720A}"/>
          </ac:spMkLst>
        </pc:spChg>
        <pc:spChg chg="mod">
          <ac:chgData name="Northuis, Mikki" userId="ffdb2754-938f-4123-b57a-f5bf2861f940" providerId="ADAL" clId="{E0D8F20C-5DCD-45E9-81AE-8CAA43754A26}" dt="2022-09-30T18:51:26.430" v="88" actId="1035"/>
          <ac:spMkLst>
            <pc:docMk/>
            <pc:sldMk cId="2281274816" sldId="326"/>
            <ac:spMk id="36" creationId="{A836D207-3490-4738-A5A4-E69C4F915EBF}"/>
          </ac:spMkLst>
        </pc:spChg>
        <pc:graphicFrameChg chg="modGraphic">
          <ac:chgData name="Northuis, Mikki" userId="ffdb2754-938f-4123-b57a-f5bf2861f940" providerId="ADAL" clId="{E0D8F20C-5DCD-45E9-81AE-8CAA43754A26}" dt="2022-09-30T20:33:31.828" v="173" actId="20577"/>
          <ac:graphicFrameMkLst>
            <pc:docMk/>
            <pc:sldMk cId="2281274816" sldId="326"/>
            <ac:graphicFrameMk id="19" creationId="{1F8A7E5C-4099-4D17-806C-F469CA877963}"/>
          </ac:graphicFrameMkLst>
        </pc:graphicFrameChg>
      </pc:sldChg>
      <pc:sldChg chg="modSp mod">
        <pc:chgData name="Northuis, Mikki" userId="ffdb2754-938f-4123-b57a-f5bf2861f940" providerId="ADAL" clId="{E0D8F20C-5DCD-45E9-81AE-8CAA43754A26}" dt="2022-09-30T18:51:16.164" v="84" actId="1035"/>
        <pc:sldMkLst>
          <pc:docMk/>
          <pc:sldMk cId="973569058" sldId="328"/>
        </pc:sldMkLst>
        <pc:spChg chg="mod">
          <ac:chgData name="Northuis, Mikki" userId="ffdb2754-938f-4123-b57a-f5bf2861f940" providerId="ADAL" clId="{E0D8F20C-5DCD-45E9-81AE-8CAA43754A26}" dt="2022-09-30T18:51:11.927" v="75" actId="1035"/>
          <ac:spMkLst>
            <pc:docMk/>
            <pc:sldMk cId="973569058" sldId="328"/>
            <ac:spMk id="12" creationId="{A16396FF-5A7D-4B2B-9461-CA9D17D7D346}"/>
          </ac:spMkLst>
        </pc:spChg>
        <pc:spChg chg="mod">
          <ac:chgData name="Northuis, Mikki" userId="ffdb2754-938f-4123-b57a-f5bf2861f940" providerId="ADAL" clId="{E0D8F20C-5DCD-45E9-81AE-8CAA43754A26}" dt="2022-09-30T18:51:16.164" v="84" actId="1035"/>
          <ac:spMkLst>
            <pc:docMk/>
            <pc:sldMk cId="973569058" sldId="328"/>
            <ac:spMk id="56" creationId="{CFB975B9-A75D-48D5-A52D-B4087017BD4D}"/>
          </ac:spMkLst>
        </pc:spChg>
        <pc:spChg chg="mod">
          <ac:chgData name="Northuis, Mikki" userId="ffdb2754-938f-4123-b57a-f5bf2861f940" providerId="ADAL" clId="{E0D8F20C-5DCD-45E9-81AE-8CAA43754A26}" dt="2022-09-30T18:51:14.347" v="80" actId="1035"/>
          <ac:spMkLst>
            <pc:docMk/>
            <pc:sldMk cId="973569058" sldId="328"/>
            <ac:spMk id="57" creationId="{A57357AC-4CC8-412F-8AC0-984516C94167}"/>
          </ac:spMkLst>
        </pc:spChg>
      </pc:sldChg>
      <pc:sldChg chg="addSp delSp modSp">
        <pc:chgData name="Northuis, Mikki" userId="ffdb2754-938f-4123-b57a-f5bf2861f940" providerId="ADAL" clId="{E0D8F20C-5DCD-45E9-81AE-8CAA43754A26}" dt="2022-09-30T19:35:27.495" v="101"/>
        <pc:sldMkLst>
          <pc:docMk/>
          <pc:sldMk cId="3035099109" sldId="2147309460"/>
        </pc:sldMkLst>
        <pc:spChg chg="add del mod">
          <ac:chgData name="Northuis, Mikki" userId="ffdb2754-938f-4123-b57a-f5bf2861f940" providerId="ADAL" clId="{E0D8F20C-5DCD-45E9-81AE-8CAA43754A26}" dt="2022-09-30T19:35:27.495" v="101"/>
          <ac:spMkLst>
            <pc:docMk/>
            <pc:sldMk cId="3035099109" sldId="2147309460"/>
            <ac:spMk id="6" creationId="{1D1D9869-E4FB-462C-B63E-1A48209F860E}"/>
          </ac:spMkLst>
        </pc:spChg>
      </pc:sldChg>
      <pc:sldChg chg="modSp mod">
        <pc:chgData name="Northuis, Mikki" userId="ffdb2754-938f-4123-b57a-f5bf2861f940" providerId="ADAL" clId="{E0D8F20C-5DCD-45E9-81AE-8CAA43754A26}" dt="2022-09-30T18:51:02.028" v="70" actId="1037"/>
        <pc:sldMkLst>
          <pc:docMk/>
          <pc:sldMk cId="1387906968" sldId="2147309463"/>
        </pc:sldMkLst>
        <pc:spChg chg="mod">
          <ac:chgData name="Northuis, Mikki" userId="ffdb2754-938f-4123-b57a-f5bf2861f940" providerId="ADAL" clId="{E0D8F20C-5DCD-45E9-81AE-8CAA43754A26}" dt="2022-09-30T18:51:02.028" v="70" actId="1037"/>
          <ac:spMkLst>
            <pc:docMk/>
            <pc:sldMk cId="1387906968" sldId="2147309463"/>
            <ac:spMk id="9" creationId="{C9969A04-A7A4-45EC-9FAC-3EA8235CC077}"/>
          </ac:spMkLst>
        </pc:spChg>
        <pc:spChg chg="mod">
          <ac:chgData name="Northuis, Mikki" userId="ffdb2754-938f-4123-b57a-f5bf2861f940" providerId="ADAL" clId="{E0D8F20C-5DCD-45E9-81AE-8CAA43754A26}" dt="2022-09-30T18:51:02.028" v="70" actId="1037"/>
          <ac:spMkLst>
            <pc:docMk/>
            <pc:sldMk cId="1387906968" sldId="2147309463"/>
            <ac:spMk id="11" creationId="{1E2423E9-4935-4657-9070-38D6E7FC3CCF}"/>
          </ac:spMkLst>
        </pc:spChg>
        <pc:spChg chg="mod">
          <ac:chgData name="Northuis, Mikki" userId="ffdb2754-938f-4123-b57a-f5bf2861f940" providerId="ADAL" clId="{E0D8F20C-5DCD-45E9-81AE-8CAA43754A26}" dt="2022-09-30T18:51:02.028" v="70" actId="1037"/>
          <ac:spMkLst>
            <pc:docMk/>
            <pc:sldMk cId="1387906968" sldId="2147309463"/>
            <ac:spMk id="13" creationId="{E828000C-4526-4D94-B7DD-7CA6FE98AB11}"/>
          </ac:spMkLst>
        </pc:spChg>
        <pc:spChg chg="mod">
          <ac:chgData name="Northuis, Mikki" userId="ffdb2754-938f-4123-b57a-f5bf2861f940" providerId="ADAL" clId="{E0D8F20C-5DCD-45E9-81AE-8CAA43754A26}" dt="2022-09-30T18:50:55.945" v="66" actId="1036"/>
          <ac:spMkLst>
            <pc:docMk/>
            <pc:sldMk cId="1387906968" sldId="2147309463"/>
            <ac:spMk id="14" creationId="{261FB18B-9219-4247-A97E-298B6807B2B0}"/>
          </ac:spMkLst>
        </pc:spChg>
        <pc:spChg chg="mod">
          <ac:chgData name="Northuis, Mikki" userId="ffdb2754-938f-4123-b57a-f5bf2861f940" providerId="ADAL" clId="{E0D8F20C-5DCD-45E9-81AE-8CAA43754A26}" dt="2022-09-30T18:50:55.945" v="66" actId="1036"/>
          <ac:spMkLst>
            <pc:docMk/>
            <pc:sldMk cId="1387906968" sldId="2147309463"/>
            <ac:spMk id="15" creationId="{76E52E2D-BF0D-4C68-8152-E6AF419D6DB9}"/>
          </ac:spMkLst>
        </pc:spChg>
        <pc:spChg chg="mod">
          <ac:chgData name="Northuis, Mikki" userId="ffdb2754-938f-4123-b57a-f5bf2861f940" providerId="ADAL" clId="{E0D8F20C-5DCD-45E9-81AE-8CAA43754A26}" dt="2022-09-30T18:50:55.945" v="66" actId="1036"/>
          <ac:spMkLst>
            <pc:docMk/>
            <pc:sldMk cId="1387906968" sldId="2147309463"/>
            <ac:spMk id="16" creationId="{E405B85B-E20C-4427-A30F-5896413DC61C}"/>
          </ac:spMkLst>
        </pc:spChg>
        <pc:spChg chg="mod">
          <ac:chgData name="Northuis, Mikki" userId="ffdb2754-938f-4123-b57a-f5bf2861f940" providerId="ADAL" clId="{E0D8F20C-5DCD-45E9-81AE-8CAA43754A26}" dt="2022-09-30T18:50:55.945" v="66" actId="1036"/>
          <ac:spMkLst>
            <pc:docMk/>
            <pc:sldMk cId="1387906968" sldId="2147309463"/>
            <ac:spMk id="17" creationId="{DCDD3ECC-C73B-483E-B9E3-9ECBBE845B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BA6-AE7D-7849-AD04-9B3C80D33473}" type="datetimeFigureOut">
              <a:rPr lang="en-US" smtClean="0"/>
              <a:t>9/30/2022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E8DB9-BABD-274C-B54C-B517A7CEA325}" type="slidenum">
              <a:rPr lang="en-US" smtClean="0"/>
              <a:t>‹#›</a:t>
            </a:fld>
            <a:endParaRPr lang="en-US"/>
          </a:p>
        </p:txBody>
      </p:sp>
    </p:spTree>
    <p:extLst>
      <p:ext uri="{BB962C8B-B14F-4D97-AF65-F5344CB8AC3E}">
        <p14:creationId xmlns:p14="http://schemas.microsoft.com/office/powerpoint/2010/main" val="23014677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a21743f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
        <p:nvSpPr>
          <p:cNvPr id="150" name="Google Shape;150;ge2a2174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82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Hypothesis:  Once in My health, the only possible options that are specific to tasks are VA health care benefits and Health resources.  This helps visitors narrow what to select, and a correct answer is at the top of each of those sections.  </a:t>
            </a:r>
          </a:p>
          <a:p>
            <a:pPr marL="0" indent="0">
              <a:buFontTx/>
              <a:buNone/>
            </a:pPr>
            <a:r>
              <a:rPr lang="en-US" dirty="0"/>
              <a:t>Hypothesis: The “My health” label attracts those that want to answer the question from the perspective of “how do I find out if my health care coverage includes it” versus the general “how do I find out if anyone can or if I can if </a:t>
            </a:r>
            <a:r>
              <a:rPr lang="en-US"/>
              <a:t>I enroll”</a:t>
            </a:r>
          </a:p>
          <a:p>
            <a:pPr marL="0" indent="0">
              <a:buFontTx/>
              <a:buNone/>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20</a:t>
            </a:fld>
            <a:endParaRPr lang="en-US"/>
          </a:p>
        </p:txBody>
      </p:sp>
    </p:spTree>
    <p:extLst>
      <p:ext uri="{BB962C8B-B14F-4D97-AF65-F5344CB8AC3E}">
        <p14:creationId xmlns:p14="http://schemas.microsoft.com/office/powerpoint/2010/main" val="173176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22</a:t>
            </a:fld>
            <a:endParaRPr lang="en-US"/>
          </a:p>
        </p:txBody>
      </p:sp>
    </p:spTree>
    <p:extLst>
      <p:ext uri="{BB962C8B-B14F-4D97-AF65-F5344CB8AC3E}">
        <p14:creationId xmlns:p14="http://schemas.microsoft.com/office/powerpoint/2010/main" val="85705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63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dirty="0"/>
          </a:p>
          <a:p>
            <a:pPr marL="628650" lvl="1" indent="-171450">
              <a:buFontTx/>
              <a:buChar char="-"/>
            </a:pPr>
            <a:endParaRPr lang="en-US" dirty="0"/>
          </a:p>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13</a:t>
            </a:fld>
            <a:endParaRPr lang="en-US"/>
          </a:p>
        </p:txBody>
      </p:sp>
    </p:spTree>
    <p:extLst>
      <p:ext uri="{BB962C8B-B14F-4D97-AF65-F5344CB8AC3E}">
        <p14:creationId xmlns:p14="http://schemas.microsoft.com/office/powerpoint/2010/main" val="3711775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H0 did well on the family member tasks, but was less successful on Veteran tasks.  This could be due to the fact that “My health” label, which was a deterrent to Veterans in the Veteran test for “get benefits” tasks, helped the family member audience by increasing the drive to the family member hub. </a:t>
            </a:r>
          </a:p>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14</a:t>
            </a:fld>
            <a:endParaRPr lang="en-US"/>
          </a:p>
        </p:txBody>
      </p:sp>
    </p:spTree>
    <p:extLst>
      <p:ext uri="{BB962C8B-B14F-4D97-AF65-F5344CB8AC3E}">
        <p14:creationId xmlns:p14="http://schemas.microsoft.com/office/powerpoint/2010/main" val="414216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3464" marR="0" indent="-283464" algn="l" rtl="0" eaLnBrk="1" fontAlgn="auto" latinLnBrk="0" hangingPunct="1">
              <a:spcBef>
                <a:spcPts val="0"/>
              </a:spcBef>
              <a:spcAft>
                <a:spcPts val="0"/>
              </a:spcAft>
            </a:pPr>
            <a:r>
              <a:rPr lang="en-US" sz="1800" b="0" i="0" u="none" strike="noStrike" kern="1200" dirty="0">
                <a:solidFill>
                  <a:srgbClr val="000000"/>
                </a:solidFill>
                <a:effectLst/>
                <a:latin typeface="Calibri" panose="020F0502020204030204" pitchFamily="34" charset="0"/>
              </a:rPr>
              <a:t>H1 vs BL – activity is very similar, but there’s a difference in participant numbers that creates a small difference in results, and in H1, 1 person skipped</a:t>
            </a:r>
          </a:p>
          <a:p>
            <a:pPr marL="283464" marR="0" indent="-283464" algn="l" rtl="0" eaLnBrk="1" fontAlgn="auto" latinLnBrk="0" hangingPunct="1">
              <a:spcBef>
                <a:spcPts val="0"/>
              </a:spcBef>
              <a:spcAft>
                <a:spcPts val="0"/>
              </a:spcAft>
            </a:pPr>
            <a:endParaRPr lang="en-US" sz="1800" b="0" i="0" u="none" strike="noStrike" kern="1200" dirty="0">
              <a:solidFill>
                <a:srgbClr val="000000"/>
              </a:solidFill>
              <a:effectLst/>
              <a:latin typeface="Calibri" panose="020F0502020204030204" pitchFamily="34" charset="0"/>
            </a:endParaRPr>
          </a:p>
          <a:p>
            <a:pPr marL="283464" marR="0" lvl="0" indent="-283464" algn="l" defTabSz="914400" rtl="0" eaLnBrk="1" fontAlgn="auto" latinLnBrk="0" hangingPunct="1">
              <a:lnSpc>
                <a:spcPct val="100000"/>
              </a:lnSpc>
              <a:spcBef>
                <a:spcPts val="0"/>
              </a:spcBef>
              <a:spcAft>
                <a:spcPts val="0"/>
              </a:spcAft>
              <a:buClrTx/>
              <a:buSzTx/>
              <a:buFontTx/>
              <a:buNone/>
              <a:tabLst/>
              <a:defRPr/>
            </a:pPr>
            <a:r>
              <a:rPr lang="en-US" sz="1800" dirty="0"/>
              <a:t>Hypothesis:  Nesting eligibility information in H0 is very deep in the IA, and nested under options that may not match the mental model of someone who is just learning – “My health” is considered personalized health info after you have enrolled, “Coverage” may imply what’s included in a health care plan, but not eligibility or application info, and “Apply for VA health care” may not be clear for someone who is learning and not ready to apply .</a:t>
            </a:r>
          </a:p>
          <a:p>
            <a:pPr marL="283464" marR="0" lvl="0" indent="-283464"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rPr>
              <a:t>Hypothesis: The “My health” label in H0 is often considered personalized health info for after you have enrolled in health care, and this creates a situation where visitors look to service member benefits for general benefit info</a:t>
            </a:r>
          </a:p>
          <a:p>
            <a:pPr marL="283464" marR="0" lvl="0" indent="-283464"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rgbClr val="000000"/>
              </a:solidFill>
              <a:effectLst/>
              <a:latin typeface="Calibri" panose="020F0502020204030204" pitchFamily="34" charset="0"/>
            </a:endParaRPr>
          </a:p>
          <a:p>
            <a:pPr marL="283464" marR="0" lvl="0" indent="-283464"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rPr>
              <a:t>Hypothesis: Under My health &gt; VA health care benefits, “Your health care info” and “Coverage” are often not clear</a:t>
            </a:r>
          </a:p>
          <a:p>
            <a:pPr marL="283464" marR="0" lvl="0" indent="-283464"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rPr>
              <a:t>Hypothesis: Under My health &gt; VA health care benefits &gt; Coverage, there is uncertainty between “Care and services VA covers” and “Apply for VA health care” when looking for eligibility info</a:t>
            </a:r>
          </a:p>
          <a:p>
            <a:pPr marL="283464" marR="0" lvl="0" indent="-283464" algn="l" defTabSz="914400" rtl="0" eaLnBrk="1" fontAlgn="auto" latinLnBrk="0" hangingPunct="1">
              <a:lnSpc>
                <a:spcPct val="100000"/>
              </a:lnSpc>
              <a:spcBef>
                <a:spcPts val="0"/>
              </a:spcBef>
              <a:spcAft>
                <a:spcPts val="0"/>
              </a:spcAft>
              <a:buClrTx/>
              <a:buSzTx/>
              <a:buFontTx/>
              <a:buNone/>
              <a:tabLst/>
              <a:defRPr/>
            </a:pPr>
            <a:endParaRPr lang="en-US" sz="1800" b="0" i="0" u="none" strike="noStrike" kern="1200" dirty="0">
              <a:solidFill>
                <a:srgbClr val="000000"/>
              </a:solidFill>
              <a:effectLst/>
              <a:latin typeface="Calibri" panose="020F0502020204030204" pitchFamily="34" charset="0"/>
            </a:endParaRPr>
          </a:p>
          <a:p>
            <a:pPr marL="285750" marR="0" indent="-285750" algn="l" rtl="0" eaLnBrk="1" fontAlgn="auto" latinLnBrk="0" hangingPunct="1">
              <a:spcBef>
                <a:spcPts val="0"/>
              </a:spcBef>
              <a:spcAft>
                <a:spcPts val="0"/>
              </a:spcAft>
              <a:buFontTx/>
              <a:buChar char="-"/>
            </a:pPr>
            <a:endParaRPr lang="en-US"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15</a:t>
            </a:fld>
            <a:endParaRPr lang="en-US"/>
          </a:p>
        </p:txBody>
      </p:sp>
    </p:spTree>
    <p:extLst>
      <p:ext uri="{BB962C8B-B14F-4D97-AF65-F5344CB8AC3E}">
        <p14:creationId xmlns:p14="http://schemas.microsoft.com/office/powerpoint/2010/main" val="1926244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The “My health” label in H0 is considered personalized health care info and not a source for general benefit information, which results in an increase in directly looking to the family member hub</a:t>
            </a:r>
          </a:p>
          <a:p>
            <a:r>
              <a:rPr lang="en-US" dirty="0"/>
              <a:t>Hypothesis: </a:t>
            </a:r>
          </a:p>
        </p:txBody>
      </p:sp>
      <p:sp>
        <p:nvSpPr>
          <p:cNvPr id="4" name="Slide Number Placeholder 3"/>
          <p:cNvSpPr>
            <a:spLocks noGrp="1"/>
          </p:cNvSpPr>
          <p:nvPr>
            <p:ph type="sldNum" sz="quarter" idx="5"/>
          </p:nvPr>
        </p:nvSpPr>
        <p:spPr/>
        <p:txBody>
          <a:bodyPr/>
          <a:lstStyle/>
          <a:p>
            <a:fld id="{93429393-BC3F-43B1-B0A6-00F028A8AF8B}" type="slidenum">
              <a:rPr lang="en-US" smtClean="0"/>
              <a:t>16</a:t>
            </a:fld>
            <a:endParaRPr lang="en-US"/>
          </a:p>
        </p:txBody>
      </p:sp>
    </p:spTree>
    <p:extLst>
      <p:ext uri="{BB962C8B-B14F-4D97-AF65-F5344CB8AC3E}">
        <p14:creationId xmlns:p14="http://schemas.microsoft.com/office/powerpoint/2010/main" val="1837722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17</a:t>
            </a:fld>
            <a:endParaRPr lang="en-US"/>
          </a:p>
        </p:txBody>
      </p:sp>
    </p:spTree>
    <p:extLst>
      <p:ext uri="{BB962C8B-B14F-4D97-AF65-F5344CB8AC3E}">
        <p14:creationId xmlns:p14="http://schemas.microsoft.com/office/powerpoint/2010/main" val="311148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18</a:t>
            </a:fld>
            <a:endParaRPr lang="en-US"/>
          </a:p>
        </p:txBody>
      </p:sp>
    </p:spTree>
    <p:extLst>
      <p:ext uri="{BB962C8B-B14F-4D97-AF65-F5344CB8AC3E}">
        <p14:creationId xmlns:p14="http://schemas.microsoft.com/office/powerpoint/2010/main" val="192741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Excluding the priority groups task from this finding – all 3 trees performed poorly in that task in both the Veteran and Caregiver tests</a:t>
            </a:r>
          </a:p>
          <a:p>
            <a:endParaRPr lang="en-US" dirty="0"/>
          </a:p>
          <a:p>
            <a:r>
              <a:rPr lang="en-US" b="0" dirty="0"/>
              <a:t>Hypothesis: “My health” is a very personalized/authenticated place to manage your health care related tasks, but visitors do not expect to find eligibility and apply related content there, nor do they expect this personalized experience to live within a general health care section</a:t>
            </a:r>
          </a:p>
          <a:p>
            <a:r>
              <a:rPr lang="en-US" dirty="0"/>
              <a:t>Hypothesis: “My health” is expected to have features related to managing your health, but not necessarily features related to paying bills</a:t>
            </a:r>
          </a:p>
          <a:p>
            <a:r>
              <a:rPr lang="en-US" dirty="0"/>
              <a:t>Hypothesis: Getting travel pay is not considered a “manage” tasks, you are applying for reimbursement to “get” the benefit each time</a:t>
            </a:r>
          </a:p>
        </p:txBody>
      </p:sp>
      <p:sp>
        <p:nvSpPr>
          <p:cNvPr id="4" name="Slide Number Placeholder 3"/>
          <p:cNvSpPr>
            <a:spLocks noGrp="1"/>
          </p:cNvSpPr>
          <p:nvPr>
            <p:ph type="sldNum" sz="quarter" idx="5"/>
          </p:nvPr>
        </p:nvSpPr>
        <p:spPr/>
        <p:txBody>
          <a:bodyPr/>
          <a:lstStyle/>
          <a:p>
            <a:fld id="{93429393-BC3F-43B1-B0A6-00F028A8AF8B}" type="slidenum">
              <a:rPr lang="en-US" smtClean="0"/>
              <a:t>19</a:t>
            </a:fld>
            <a:endParaRPr lang="en-US"/>
          </a:p>
        </p:txBody>
      </p:sp>
    </p:spTree>
    <p:extLst>
      <p:ext uri="{BB962C8B-B14F-4D97-AF65-F5344CB8AC3E}">
        <p14:creationId xmlns:p14="http://schemas.microsoft.com/office/powerpoint/2010/main" val="1531103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71750"/>
            <a:ext cx="6858000" cy="1486810"/>
          </a:xfrm>
        </p:spPr>
        <p:txBody>
          <a:bodyPr anchor="b">
            <a:normAutofit/>
          </a:bodyPr>
          <a:lstStyle>
            <a:lvl1pPr algn="ctr">
              <a:defRPr sz="3600" b="1" i="0">
                <a:solidFill>
                  <a:schemeClr val="tx1"/>
                </a:solidFill>
                <a:latin typeface="Avenir Heavy" panose="02000503020000020003" pitchFamily="2" charset="0"/>
              </a:defRPr>
            </a:lvl1pPr>
          </a:lstStyle>
          <a:p>
            <a:r>
              <a:rPr lang="en-US"/>
              <a:t>Click to edit Master title style</a:t>
            </a:r>
          </a:p>
        </p:txBody>
      </p:sp>
      <p:sp>
        <p:nvSpPr>
          <p:cNvPr id="3" name="Subtitle 2"/>
          <p:cNvSpPr>
            <a:spLocks noGrp="1"/>
          </p:cNvSpPr>
          <p:nvPr>
            <p:ph type="subTitle" idx="1"/>
          </p:nvPr>
        </p:nvSpPr>
        <p:spPr>
          <a:xfrm>
            <a:off x="1143000" y="4058560"/>
            <a:ext cx="6858000" cy="570590"/>
          </a:xfrm>
        </p:spPr>
        <p:txBody>
          <a:bodyPr>
            <a:normAutofit/>
          </a:bodyPr>
          <a:lstStyle>
            <a:lvl1pPr marL="0" indent="0" algn="ctr">
              <a:spcBef>
                <a:spcPts val="0"/>
              </a:spcBef>
              <a:spcAft>
                <a:spcPts val="0"/>
              </a:spcAft>
              <a:buNone/>
              <a:defRPr sz="14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9" name="Picture 8">
            <a:extLst>
              <a:ext uri="{FF2B5EF4-FFF2-40B4-BE49-F238E27FC236}">
                <a16:creationId xmlns:a16="http://schemas.microsoft.com/office/drawing/2014/main" id="{CAD9225C-2C5D-3D4F-A2DE-BC3A6CA0F4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8538" t="17094" r="16561" b="16104"/>
          <a:stretch/>
        </p:blipFill>
        <p:spPr>
          <a:xfrm>
            <a:off x="2997295" y="138113"/>
            <a:ext cx="3149410" cy="2433637"/>
          </a:xfrm>
          <a:prstGeom prst="rect">
            <a:avLst/>
          </a:prstGeom>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7753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145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81290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45720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tx2"/>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9632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45720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bg1"/>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0095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1800"/>
            </a:lvl1pPr>
            <a:lvl2pPr marL="338328" indent="0">
              <a:spcBef>
                <a:spcPts val="0"/>
              </a:spcBef>
              <a:buNone/>
              <a:defRPr sz="1800"/>
            </a:lvl2pPr>
            <a:lvl3pPr marL="685800" indent="0">
              <a:spcBef>
                <a:spcPts val="0"/>
              </a:spcBef>
              <a:buNone/>
              <a:defRPr sz="1800"/>
            </a:lvl3pPr>
            <a:lvl4pPr marL="1024128" indent="0">
              <a:spcBef>
                <a:spcPts val="0"/>
              </a:spcBef>
              <a:buNone/>
              <a:defRPr sz="1800"/>
            </a:lvl4pPr>
            <a:lvl5pPr marL="1371600" indent="0">
              <a:spcBef>
                <a:spcPts val="0"/>
              </a:spcBef>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1396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1800">
                <a:solidFill>
                  <a:schemeClr val="bg1"/>
                </a:solidFill>
              </a:defRPr>
            </a:lvl1pPr>
            <a:lvl2pPr marL="338328" indent="0">
              <a:spcBef>
                <a:spcPts val="0"/>
              </a:spcBef>
              <a:buNone/>
              <a:defRPr sz="1800">
                <a:solidFill>
                  <a:schemeClr val="bg1"/>
                </a:solidFill>
              </a:defRPr>
            </a:lvl2pPr>
            <a:lvl3pPr marL="685800" indent="0">
              <a:spcBef>
                <a:spcPts val="0"/>
              </a:spcBef>
              <a:buNone/>
              <a:defRPr sz="1800">
                <a:solidFill>
                  <a:schemeClr val="bg1"/>
                </a:solidFill>
              </a:defRPr>
            </a:lvl3pPr>
            <a:lvl4pPr marL="1024128" indent="0">
              <a:spcBef>
                <a:spcPts val="0"/>
              </a:spcBef>
              <a:buNone/>
              <a:defRPr sz="1800">
                <a:solidFill>
                  <a:schemeClr val="bg1"/>
                </a:solidFill>
              </a:defRPr>
            </a:lvl4pPr>
            <a:lvl5pPr marL="1371600" indent="0">
              <a:spcBef>
                <a:spcPts val="0"/>
              </a:spcBef>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8897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3563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924255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6096000" y="0"/>
            <a:ext cx="30480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74200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6096000" y="0"/>
            <a:ext cx="30480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19714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037"/>
            <a:ext cx="8229600" cy="727425"/>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57200" y="1821847"/>
            <a:ext cx="8229600" cy="361806"/>
          </a:xfrm>
        </p:spPr>
        <p:txBody>
          <a:bodyPr>
            <a:normAutofit/>
          </a:bodyPr>
          <a:lstStyle>
            <a:lvl1pPr marL="0" indent="0">
              <a:buNone/>
              <a:defRPr sz="1400" b="1" i="0" cap="all" spc="50" baseline="0">
                <a:solidFill>
                  <a:schemeClr val="bg1"/>
                </a:solidFill>
                <a:latin typeface="Avenir Heavy" panose="02000503020000020003"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457200" y="2935462"/>
            <a:ext cx="822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4724400" y="0"/>
            <a:ext cx="44196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50792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4724400" y="0"/>
            <a:ext cx="44196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939946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lvl1pPr>
          </a:lstStyle>
          <a:p>
            <a:r>
              <a:rPr lang="en-US"/>
              <a:t>Click to edit Master title style</a:t>
            </a:r>
          </a:p>
        </p:txBody>
      </p:sp>
      <p:sp>
        <p:nvSpPr>
          <p:cNvPr id="3" name="Content Placeholder 2"/>
          <p:cNvSpPr>
            <a:spLocks noGrp="1"/>
          </p:cNvSpPr>
          <p:nvPr>
            <p:ph idx="1"/>
          </p:nvPr>
        </p:nvSpPr>
        <p:spPr>
          <a:xfrm>
            <a:off x="3371850" y="0"/>
            <a:ext cx="577215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lvl1pPr>
            <a:lvl2pPr marL="338328" indent="0">
              <a:buNone/>
              <a:defRPr sz="1600"/>
            </a:lvl2pPr>
            <a:lvl3pPr marL="685800" indent="0">
              <a:buNone/>
              <a:defRPr sz="1600"/>
            </a:lvl3pPr>
            <a:lvl4pPr marL="1024128" indent="0">
              <a:buNone/>
              <a:defRPr sz="1600"/>
            </a:lvl4pPr>
            <a:lvl5pPr marL="13716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2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3371850" y="0"/>
            <a:ext cx="577215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solidFill>
                  <a:schemeClr val="bg1"/>
                </a:solidFill>
              </a:defRPr>
            </a:lvl1pPr>
            <a:lvl2pPr marL="338328" indent="0">
              <a:buNone/>
              <a:defRPr sz="1600">
                <a:solidFill>
                  <a:schemeClr val="bg1"/>
                </a:solidFill>
              </a:defRPr>
            </a:lvl2pPr>
            <a:lvl3pPr marL="685800" indent="0">
              <a:buNone/>
              <a:defRPr sz="1600">
                <a:solidFill>
                  <a:schemeClr val="bg1"/>
                </a:solidFill>
              </a:defRPr>
            </a:lvl3pPr>
            <a:lvl4pPr marL="1024128" indent="0">
              <a:buNone/>
              <a:defRPr sz="1600">
                <a:solidFill>
                  <a:schemeClr val="bg1"/>
                </a:solidFill>
              </a:defRPr>
            </a:lvl4pPr>
            <a:lvl5pPr marL="1371600" indent="0">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4615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p>
        </p:txBody>
      </p:sp>
      <p:sp>
        <p:nvSpPr>
          <p:cNvPr id="3" name="Content Placeholder 2"/>
          <p:cNvSpPr>
            <a:spLocks noGrp="1"/>
          </p:cNvSpPr>
          <p:nvPr>
            <p:ph idx="1"/>
          </p:nvPr>
        </p:nvSpPr>
        <p:spPr>
          <a:xfrm>
            <a:off x="0" y="1276351"/>
            <a:ext cx="91440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62688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1276351"/>
            <a:ext cx="91440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7070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5791200" y="0"/>
            <a:ext cx="33528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4994476" cy="647700"/>
          </a:xfrm>
        </p:spPr>
        <p:txBody>
          <a:bodyPr anchor="t">
            <a:normAutofit/>
          </a:bodyPr>
          <a:lstStyle>
            <a:lvl1pPr>
              <a:defRPr sz="2800"/>
            </a:lvl1pPr>
          </a:lstStyle>
          <a:p>
            <a:r>
              <a:rPr lang="en-US"/>
              <a:t>Click to edit Master title style</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3048000" y="4767263"/>
            <a:ext cx="2403676" cy="273844"/>
          </a:xfrm>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4994476"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4994476"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096000" y="514350"/>
            <a:ext cx="2590799" cy="4114800"/>
          </a:xfrm>
        </p:spPr>
        <p:txBody>
          <a:bodyPr anchor="ctr"/>
          <a:lstStyle>
            <a:lvl1pPr marL="0" indent="0" algn="l">
              <a:buNone/>
              <a:defRPr>
                <a:solidFill>
                  <a:schemeClr val="bg1"/>
                </a:solidFill>
              </a:defRPr>
            </a:lvl1pPr>
            <a:lvl2pPr marL="338328" indent="0" algn="l">
              <a:buNone/>
              <a:defRPr>
                <a:solidFill>
                  <a:schemeClr val="bg1"/>
                </a:solidFill>
              </a:defRPr>
            </a:lvl2pPr>
            <a:lvl3pPr marL="685800" indent="0" algn="l">
              <a:buNone/>
              <a:defRPr>
                <a:solidFill>
                  <a:schemeClr val="bg1"/>
                </a:solidFill>
              </a:defRPr>
            </a:lvl3pPr>
            <a:lvl4pPr marL="1024128" indent="0" algn="l">
              <a:buNone/>
              <a:defRPr>
                <a:solidFill>
                  <a:schemeClr val="bg1"/>
                </a:solidFill>
              </a:defRPr>
            </a:lvl4pPr>
            <a:lvl5pPr marL="1371600"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05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724400" y="0"/>
            <a:ext cx="44196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2514600" y="4767263"/>
            <a:ext cx="1905000" cy="273844"/>
          </a:xfrm>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5069710" y="514350"/>
            <a:ext cx="3617089"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82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3352800" y="0"/>
            <a:ext cx="57912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3692324" y="4767263"/>
            <a:ext cx="2403676" cy="273844"/>
          </a:xfrm>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3692324" y="514350"/>
            <a:ext cx="4994475"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457200" y="514350"/>
            <a:ext cx="2571750" cy="647700"/>
          </a:xfrm>
        </p:spPr>
        <p:txBody>
          <a:bodyPr anchor="t">
            <a:noAutofit/>
          </a:bodyPr>
          <a:lstStyle>
            <a:lvl1pPr>
              <a:defRPr sz="2800"/>
            </a:lvl1pPr>
          </a:lstStyle>
          <a:p>
            <a:r>
              <a:rPr lang="en-US"/>
              <a:t>Click to edit Master title style</a:t>
            </a:r>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457200" y="1276350"/>
            <a:ext cx="2571750" cy="3352799"/>
          </a:xfrm>
        </p:spPr>
        <p:txBody>
          <a:bodyPr>
            <a:noAutofit/>
          </a:bodyPr>
          <a:lstStyle>
            <a:lvl1pPr marL="0" indent="0">
              <a:buNone/>
              <a:defRPr sz="1400"/>
            </a:lvl1pPr>
            <a:lvl2pPr marL="338328" indent="0">
              <a:buNone/>
              <a:defRPr sz="1400"/>
            </a:lvl2pPr>
            <a:lvl3pPr marL="685800" indent="0">
              <a:buNone/>
              <a:defRPr sz="1400"/>
            </a:lvl3pPr>
            <a:lvl4pPr marL="1024128" indent="0">
              <a:buNone/>
              <a:defRPr sz="1400"/>
            </a:lvl4pPr>
            <a:lvl5pPr marL="13716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285078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Tree>
    <p:extLst>
      <p:ext uri="{BB962C8B-B14F-4D97-AF65-F5344CB8AC3E}">
        <p14:creationId xmlns:p14="http://schemas.microsoft.com/office/powerpoint/2010/main" val="58675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4584"/>
            <a:ext cx="9144000" cy="5134332"/>
          </a:xfrm>
          <a:prstGeom prst="rect">
            <a:avLst/>
          </a:prstGeom>
        </p:spPr>
      </p:pic>
      <p:sp>
        <p:nvSpPr>
          <p:cNvPr id="2" name="Title 1"/>
          <p:cNvSpPr>
            <a:spLocks noGrp="1"/>
          </p:cNvSpPr>
          <p:nvPr>
            <p:ph type="title"/>
          </p:nvPr>
        </p:nvSpPr>
        <p:spPr>
          <a:xfrm>
            <a:off x="457200" y="1276350"/>
            <a:ext cx="7543800" cy="1659112"/>
          </a:xfrm>
        </p:spPr>
        <p:txBody>
          <a:bodyPr anchor="b">
            <a:normAutofit/>
          </a:bodyPr>
          <a:lstStyle>
            <a:lvl1pPr>
              <a:defRPr sz="3600">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457200" y="2971975"/>
            <a:ext cx="7543800" cy="502745"/>
          </a:xfrm>
        </p:spPr>
        <p:txBody>
          <a:bodyPr/>
          <a:lstStyle>
            <a:lvl1pPr marL="0" indent="0">
              <a:buNone/>
              <a:defRPr>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17186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2050384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400"/>
              <a:buNone/>
              <a:defRPr/>
            </a:lvl2pPr>
            <a:lvl3pPr lvl="2" algn="l">
              <a:lnSpc>
                <a:spcPct val="100000"/>
              </a:lnSpc>
              <a:spcBef>
                <a:spcPts val="0"/>
              </a:spcBef>
              <a:spcAft>
                <a:spcPts val="0"/>
              </a:spcAft>
              <a:buClr>
                <a:schemeClr val="accent1"/>
              </a:buClr>
              <a:buSzPts val="1400"/>
              <a:buNone/>
              <a:defRPr/>
            </a:lvl3pPr>
            <a:lvl4pPr lvl="3" algn="l">
              <a:lnSpc>
                <a:spcPct val="100000"/>
              </a:lnSpc>
              <a:spcBef>
                <a:spcPts val="0"/>
              </a:spcBef>
              <a:spcAft>
                <a:spcPts val="0"/>
              </a:spcAft>
              <a:buClr>
                <a:schemeClr val="accent1"/>
              </a:buClr>
              <a:buSzPts val="1400"/>
              <a:buNone/>
              <a:defRPr/>
            </a:lvl4pPr>
            <a:lvl5pPr lvl="4" algn="l">
              <a:lnSpc>
                <a:spcPct val="100000"/>
              </a:lnSpc>
              <a:spcBef>
                <a:spcPts val="0"/>
              </a:spcBef>
              <a:spcAft>
                <a:spcPts val="0"/>
              </a:spcAft>
              <a:buClr>
                <a:schemeClr val="accent1"/>
              </a:buClr>
              <a:buSzPts val="1400"/>
              <a:buNone/>
              <a:defRPr/>
            </a:lvl5pPr>
            <a:lvl6pPr lvl="5" algn="l">
              <a:lnSpc>
                <a:spcPct val="100000"/>
              </a:lnSpc>
              <a:spcBef>
                <a:spcPts val="0"/>
              </a:spcBef>
              <a:spcAft>
                <a:spcPts val="0"/>
              </a:spcAft>
              <a:buClr>
                <a:schemeClr val="accent1"/>
              </a:buClr>
              <a:buSzPts val="1400"/>
              <a:buNone/>
              <a:defRPr/>
            </a:lvl6pPr>
            <a:lvl7pPr lvl="6" algn="l">
              <a:lnSpc>
                <a:spcPct val="100000"/>
              </a:lnSpc>
              <a:spcBef>
                <a:spcPts val="0"/>
              </a:spcBef>
              <a:spcAft>
                <a:spcPts val="0"/>
              </a:spcAft>
              <a:buClr>
                <a:schemeClr val="accent1"/>
              </a:buClr>
              <a:buSzPts val="1400"/>
              <a:buNone/>
              <a:defRPr/>
            </a:lvl7pPr>
            <a:lvl8pPr lvl="7" algn="l">
              <a:lnSpc>
                <a:spcPct val="100000"/>
              </a:lnSpc>
              <a:spcBef>
                <a:spcPts val="0"/>
              </a:spcBef>
              <a:spcAft>
                <a:spcPts val="0"/>
              </a:spcAft>
              <a:buClr>
                <a:schemeClr val="accent1"/>
              </a:buClr>
              <a:buSzPts val="1400"/>
              <a:buNone/>
              <a:defRPr/>
            </a:lvl8pPr>
            <a:lvl9pPr lvl="8" algn="l">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454454"/>
              </a:buClr>
              <a:buSzPts val="1400"/>
              <a:buNone/>
              <a:defRPr/>
            </a:lvl2pPr>
            <a:lvl3pPr marL="1371600" lvl="2" indent="-228600" algn="l">
              <a:lnSpc>
                <a:spcPct val="120000"/>
              </a:lnSpc>
              <a:spcBef>
                <a:spcPts val="600"/>
              </a:spcBef>
              <a:spcAft>
                <a:spcPts val="0"/>
              </a:spcAft>
              <a:buClr>
                <a:srgbClr val="454454"/>
              </a:buClr>
              <a:buSzPts val="1400"/>
              <a:buNone/>
              <a:defRPr/>
            </a:lvl3pPr>
            <a:lvl4pPr marL="1828800" lvl="3" indent="-228600" algn="l">
              <a:lnSpc>
                <a:spcPct val="120000"/>
              </a:lnSpc>
              <a:spcBef>
                <a:spcPts val="600"/>
              </a:spcBef>
              <a:spcAft>
                <a:spcPts val="0"/>
              </a:spcAft>
              <a:buClr>
                <a:srgbClr val="454454"/>
              </a:buClr>
              <a:buSzPts val="1400"/>
              <a:buNone/>
              <a:defRPr/>
            </a:lvl4pPr>
            <a:lvl5pPr marL="2286000" lvl="4" indent="-228600" algn="l">
              <a:lnSpc>
                <a:spcPct val="120000"/>
              </a:lnSpc>
              <a:spcBef>
                <a:spcPts val="600"/>
              </a:spcBef>
              <a:spcAft>
                <a:spcPts val="0"/>
              </a:spcAft>
              <a:buClr>
                <a:srgbClr val="454454"/>
              </a:buClr>
              <a:buSzPts val="1400"/>
              <a:buNone/>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3598783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8397-3560-3513-1932-FDA7B16E9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956ED-7A75-E573-D575-139EFFC07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62D9E-0F10-3B5D-ECA3-FE9819292E37}"/>
              </a:ext>
            </a:extLst>
          </p:cNvPr>
          <p:cNvSpPr>
            <a:spLocks noGrp="1"/>
          </p:cNvSpPr>
          <p:nvPr>
            <p:ph type="dt" sz="half" idx="10"/>
          </p:nvPr>
        </p:nvSpPr>
        <p:spPr/>
        <p:txBody>
          <a:bodyPr/>
          <a:lstStyle/>
          <a:p>
            <a:fld id="{54298C60-E10E-4B91-A3A7-B86D795F4236}" type="datetimeFigureOut">
              <a:rPr lang="en-US" smtClean="0"/>
              <a:t>9/30/2022</a:t>
            </a:fld>
            <a:endParaRPr lang="en-US"/>
          </a:p>
        </p:txBody>
      </p:sp>
      <p:sp>
        <p:nvSpPr>
          <p:cNvPr id="5" name="Footer Placeholder 4">
            <a:extLst>
              <a:ext uri="{FF2B5EF4-FFF2-40B4-BE49-F238E27FC236}">
                <a16:creationId xmlns:a16="http://schemas.microsoft.com/office/drawing/2014/main" id="{C89FAD27-9084-5EA5-DB80-54B302177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6B609-3AB2-05E4-DAC5-F48CBAB7F224}"/>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827522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4170920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TextBox 9"/>
          <p:cNvSpPr txBox="1"/>
          <p:nvPr userDrawn="1"/>
        </p:nvSpPr>
        <p:spPr>
          <a:xfrm>
            <a:off x="284309" y="628171"/>
            <a:ext cx="2919933" cy="178960"/>
          </a:xfrm>
          <a:prstGeom prst="rect">
            <a:avLst/>
          </a:prstGeom>
          <a:solidFill>
            <a:schemeClr val="tx1"/>
          </a:solidFill>
        </p:spPr>
        <p:txBody>
          <a:bodyPr wrap="square" rtlCol="0">
            <a:spAutoFit/>
          </a:bodyPr>
          <a:lstStyle/>
          <a:p>
            <a:pPr algn="ctr"/>
            <a:r>
              <a:rPr lang="en-US" sz="563" cap="all" spc="75">
                <a:solidFill>
                  <a:schemeClr val="bg1"/>
                </a:solidFill>
              </a:rPr>
              <a:t>Booz Allen Hamilton Internal</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12902865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TextBox 10"/>
          <p:cNvSpPr txBox="1"/>
          <p:nvPr userDrawn="1"/>
        </p:nvSpPr>
        <p:spPr>
          <a:xfrm>
            <a:off x="284309" y="628171"/>
            <a:ext cx="2919933" cy="178960"/>
          </a:xfrm>
          <a:prstGeom prst="rect">
            <a:avLst/>
          </a:prstGeom>
          <a:solidFill>
            <a:schemeClr val="tx1"/>
          </a:solidFill>
        </p:spPr>
        <p:txBody>
          <a:bodyPr wrap="square" rtlCol="0">
            <a:spAutoFit/>
          </a:bodyPr>
          <a:lstStyle/>
          <a:p>
            <a:pPr algn="ctr"/>
            <a:r>
              <a:rPr lang="en-US" sz="563" cap="all" spc="75">
                <a:solidFill>
                  <a:schemeClr val="bg1"/>
                </a:solidFill>
              </a:rPr>
              <a:t>Booz Allen Hamilton </a:t>
            </a:r>
            <a:r>
              <a:rPr lang="en-US" sz="563" cap="all" spc="75">
                <a:solidFill>
                  <a:srgbClr val="F7A81B"/>
                </a:solidFill>
              </a:rPr>
              <a:t>restricted</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2559849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sp>
        <p:nvSpPr>
          <p:cNvPr id="5" name="Picture Placeholder 4"/>
          <p:cNvSpPr>
            <a:spLocks noGrp="1"/>
          </p:cNvSpPr>
          <p:nvPr>
            <p:ph type="pic" sz="quarter" idx="12" hasCustomPrompt="1"/>
          </p:nvPr>
        </p:nvSpPr>
        <p:spPr>
          <a:xfrm>
            <a:off x="282576" y="228614"/>
            <a:ext cx="1225550" cy="276225"/>
          </a:xfrm>
        </p:spPr>
        <p:txBody>
          <a:bodyPr/>
          <a:lstStyle>
            <a:lvl1pPr marL="0" indent="0">
              <a:buNone/>
              <a:defRPr baseline="0"/>
            </a:lvl1pPr>
          </a:lstStyle>
          <a:p>
            <a:r>
              <a:rPr lang="en-US"/>
              <a:t>Insert logo</a:t>
            </a:r>
          </a:p>
        </p:txBody>
      </p:sp>
      <p:sp>
        <p:nvSpPr>
          <p:cNvPr id="10" name="Picture Placeholder 4"/>
          <p:cNvSpPr>
            <a:spLocks noGrp="1"/>
          </p:cNvSpPr>
          <p:nvPr>
            <p:ph type="pic" sz="quarter" idx="13" hasCustomPrompt="1"/>
          </p:nvPr>
        </p:nvSpPr>
        <p:spPr>
          <a:xfrm>
            <a:off x="1648239" y="228614"/>
            <a:ext cx="1225550" cy="276225"/>
          </a:xfrm>
        </p:spPr>
        <p:txBody>
          <a:bodyPr/>
          <a:lstStyle>
            <a:lvl1pPr marL="0" indent="0">
              <a:buNone/>
              <a:defRPr baseline="0"/>
            </a:lvl1pPr>
          </a:lstStyle>
          <a:p>
            <a:r>
              <a:rPr lang="en-US"/>
              <a:t>Insert logo</a:t>
            </a:r>
          </a:p>
        </p:txBody>
      </p:sp>
      <p:sp>
        <p:nvSpPr>
          <p:cNvPr id="11" name="Picture Placeholder 4"/>
          <p:cNvSpPr>
            <a:spLocks noGrp="1"/>
          </p:cNvSpPr>
          <p:nvPr>
            <p:ph type="pic" sz="quarter" idx="14" hasCustomPrompt="1"/>
          </p:nvPr>
        </p:nvSpPr>
        <p:spPr>
          <a:xfrm>
            <a:off x="3013902" y="228614"/>
            <a:ext cx="1225550" cy="276225"/>
          </a:xfrm>
        </p:spPr>
        <p:txBody>
          <a:bodyPr/>
          <a:lstStyle>
            <a:lvl1pPr marL="0" indent="0">
              <a:buNone/>
              <a:defRPr baseline="0"/>
            </a:lvl1pPr>
          </a:lstStyle>
          <a:p>
            <a:r>
              <a:rPr lang="en-US"/>
              <a:t>Insert logo</a:t>
            </a:r>
          </a:p>
        </p:txBody>
      </p:sp>
      <p:sp>
        <p:nvSpPr>
          <p:cNvPr id="12" name="Rectangle 11"/>
          <p:cNvSpPr/>
          <p:nvPr userDrawn="1"/>
        </p:nvSpPr>
        <p:spPr>
          <a:xfrm>
            <a:off x="202456" y="55326"/>
            <a:ext cx="1827593" cy="196208"/>
          </a:xfrm>
          <a:prstGeom prst="rect">
            <a:avLst/>
          </a:prstGeom>
        </p:spPr>
        <p:txBody>
          <a:bodyPr wrap="square">
            <a:spAutoFit/>
          </a:bodyPr>
          <a:lstStyle/>
          <a:p>
            <a:r>
              <a:rPr lang="en-US" sz="675" i="1">
                <a:latin typeface="Calibri" charset="0"/>
                <a:ea typeface="Calibri" charset="0"/>
                <a:cs typeface="Calibri" charset="0"/>
              </a:rPr>
              <a:t>In partnership with</a:t>
            </a:r>
          </a:p>
        </p:txBody>
      </p:sp>
    </p:spTree>
    <p:extLst>
      <p:ext uri="{BB962C8B-B14F-4D97-AF65-F5344CB8AC3E}">
        <p14:creationId xmlns:p14="http://schemas.microsoft.com/office/powerpoint/2010/main" val="3437110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96"/>
            <a:ext cx="8578278" cy="5140804"/>
          </a:xfrm>
          <a:noFill/>
        </p:spPr>
        <p:txBody>
          <a:bodyPr anchor="ctr">
            <a:noAutofit/>
          </a:bodyPr>
          <a:lstStyle>
            <a:lvl1pPr algn="ctr">
              <a:defRPr sz="4500" spc="150" baseline="0">
                <a:solidFill>
                  <a:schemeClr val="bg1"/>
                </a:solidFill>
              </a:defRPr>
            </a:lvl1pPr>
          </a:lstStyle>
          <a:p>
            <a:r>
              <a:rPr lang="en-US"/>
              <a:t>Divider heading</a:t>
            </a:r>
          </a:p>
        </p:txBody>
      </p:sp>
    </p:spTree>
    <p:extLst>
      <p:ext uri="{BB962C8B-B14F-4D97-AF65-F5344CB8AC3E}">
        <p14:creationId xmlns:p14="http://schemas.microsoft.com/office/powerpoint/2010/main" val="862186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96"/>
            <a:ext cx="8578278" cy="5140804"/>
          </a:xfrm>
        </p:spPr>
        <p:txBody>
          <a:bodyPr anchor="ctr">
            <a:noAutofit/>
          </a:bodyPr>
          <a:lstStyle>
            <a:lvl1pPr algn="ctr">
              <a:defRPr sz="4500" spc="150" baseline="0">
                <a:solidFill>
                  <a:schemeClr val="tx1"/>
                </a:solidFill>
              </a:defRPr>
            </a:lvl1pPr>
          </a:lstStyle>
          <a:p>
            <a:r>
              <a:rPr lang="en-US"/>
              <a:t>Divider heading</a:t>
            </a:r>
          </a:p>
        </p:txBody>
      </p:sp>
    </p:spTree>
    <p:extLst>
      <p:ext uri="{BB962C8B-B14F-4D97-AF65-F5344CB8AC3E}">
        <p14:creationId xmlns:p14="http://schemas.microsoft.com/office/powerpoint/2010/main" val="773596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4" y="1"/>
            <a:ext cx="8847117"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1" name="Title 1"/>
          <p:cNvSpPr>
            <a:spLocks noGrp="1"/>
          </p:cNvSpPr>
          <p:nvPr>
            <p:ph type="title" hasCustomPrompt="1"/>
          </p:nvPr>
        </p:nvSpPr>
        <p:spPr>
          <a:xfrm>
            <a:off x="662608" y="569214"/>
            <a:ext cx="7704152" cy="2674620"/>
          </a:xfrm>
        </p:spPr>
        <p:txBody>
          <a:bodyPr anchor="b" anchorCtr="0">
            <a:normAutofit/>
          </a:bodyPr>
          <a:lstStyle>
            <a:lvl1pPr>
              <a:lnSpc>
                <a:spcPct val="85000"/>
              </a:lnSpc>
              <a:defRPr sz="3375" b="0">
                <a:solidFill>
                  <a:schemeClr val="tx1"/>
                </a:solidFill>
              </a:defRPr>
            </a:lvl1pPr>
          </a:lstStyle>
          <a:p>
            <a:r>
              <a:rPr lang="en-US"/>
              <a:t>Section heading</a:t>
            </a:r>
          </a:p>
        </p:txBody>
      </p:sp>
      <p:cxnSp>
        <p:nvCxnSpPr>
          <p:cNvPr id="12" name="Straight Connector 11"/>
          <p:cNvCxnSpPr/>
          <p:nvPr userDrawn="1"/>
        </p:nvCxnSpPr>
        <p:spPr>
          <a:xfrm>
            <a:off x="662608" y="325755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44529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19908184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5861"/>
            <a:ext cx="361761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4897738" y="1162516"/>
            <a:ext cx="361761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9730628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2516"/>
            <a:ext cx="243619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370883" y="1162516"/>
            <a:ext cx="243619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079157" y="1162516"/>
            <a:ext cx="2436192" cy="3470207"/>
          </a:xfrm>
        </p:spPr>
        <p:txBody>
          <a:bodyPr/>
          <a:lstStyle>
            <a:lvl1pPr marL="3810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cxnSp>
        <p:nvCxnSpPr>
          <p:cNvPr id="15" name="Straight Connector 14"/>
          <p:cNvCxnSpPr/>
          <p:nvPr userDrawn="1"/>
        </p:nvCxnSpPr>
        <p:spPr>
          <a:xfrm>
            <a:off x="3211000" y="1162516"/>
            <a:ext cx="0" cy="34702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162516"/>
            <a:ext cx="0" cy="34702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1713097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6" name="Text Placeholder 2"/>
          <p:cNvSpPr>
            <a:spLocks noGrp="1"/>
          </p:cNvSpPr>
          <p:nvPr>
            <p:ph idx="1" hasCustomPrompt="1"/>
          </p:nvPr>
        </p:nvSpPr>
        <p:spPr>
          <a:xfrm>
            <a:off x="662609" y="1165861"/>
            <a:ext cx="7852741" cy="3470207"/>
          </a:xfrm>
          <a:prstGeom prst="rect">
            <a:avLst/>
          </a:prstGeom>
        </p:spPr>
        <p:txBody>
          <a:bodyPr vert="horz" lIns="0" tIns="0" rIns="0" bIns="0" rtlCol="0">
            <a:noAutofit/>
          </a:bodyPr>
          <a:lstStyle>
            <a:lvl3pPr>
              <a:defRPr>
                <a:solidFill>
                  <a:schemeClr val="tx1"/>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770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7" name="TextBox 6"/>
          <p:cNvSpPr txBox="1"/>
          <p:nvPr userDrawn="1"/>
        </p:nvSpPr>
        <p:spPr>
          <a:xfrm>
            <a:off x="662609" y="82705"/>
            <a:ext cx="7882905" cy="196208"/>
          </a:xfrm>
          <a:prstGeom prst="rect">
            <a:avLst/>
          </a:prstGeom>
          <a:noFill/>
        </p:spPr>
        <p:txBody>
          <a:bodyPr wrap="square" lIns="0" rtlCol="0">
            <a:spAutoFit/>
          </a:bodyPr>
          <a:lstStyle/>
          <a:p>
            <a:r>
              <a:rPr lang="en-US" sz="675" b="1" cap="all" spc="75">
                <a:solidFill>
                  <a:schemeClr val="accent5"/>
                </a:solidFill>
              </a:rPr>
              <a:t>optional Breadcrumb1</a:t>
            </a:r>
            <a:r>
              <a:rPr lang="en-US" sz="675" cap="all" spc="75">
                <a:solidFill>
                  <a:schemeClr val="accent5"/>
                </a:solidFill>
              </a:rPr>
              <a:t> </a:t>
            </a:r>
            <a:r>
              <a:rPr lang="en-US" sz="675" cap="all" spc="75"/>
              <a:t>| Breadcrumb2 | Breadcrumb3 | Breadcrumb4</a:t>
            </a:r>
          </a:p>
        </p:txBody>
      </p:sp>
      <p:sp>
        <p:nvSpPr>
          <p:cNvPr id="8" name="Text Placeholder 2"/>
          <p:cNvSpPr>
            <a:spLocks noGrp="1"/>
          </p:cNvSpPr>
          <p:nvPr>
            <p:ph idx="1" hasCustomPrompt="1"/>
          </p:nvPr>
        </p:nvSpPr>
        <p:spPr>
          <a:xfrm>
            <a:off x="662609" y="1165861"/>
            <a:ext cx="7852741" cy="3470207"/>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748684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162516"/>
            <a:ext cx="3661128" cy="3470207"/>
          </a:xfrm>
        </p:spPr>
        <p:txBody>
          <a:bodyPr/>
          <a:lstStyle>
            <a:lvl1pPr>
              <a:defRPr>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2516"/>
            <a:ext cx="3597158" cy="3470207"/>
          </a:xfrm>
        </p:spPr>
        <p:txBody>
          <a:bodyPr/>
          <a:lstStyle>
            <a:lvl1pPr>
              <a:defRPr baseline="0">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262303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7" name="Text Placeholder 6"/>
          <p:cNvSpPr>
            <a:spLocks noGrp="1"/>
          </p:cNvSpPr>
          <p:nvPr>
            <p:ph type="body" sz="quarter" idx="15" hasCustomPrompt="1"/>
          </p:nvPr>
        </p:nvSpPr>
        <p:spPr>
          <a:xfrm>
            <a:off x="661989" y="1165861"/>
            <a:ext cx="2293937" cy="3477815"/>
          </a:xfrm>
        </p:spPr>
        <p:txBody>
          <a:bodyPr/>
          <a:lstStyle>
            <a:lvl1pPr marL="0" indent="0">
              <a:buNone/>
              <a:defRPr sz="105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165861"/>
            <a:ext cx="5308600" cy="3477815"/>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8"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63772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4407550"/>
            <a:ext cx="7852742" cy="310754"/>
          </a:xfrm>
        </p:spPr>
        <p:txBody>
          <a:bodyPr anchor="b">
            <a:noAutofit/>
          </a:bodyPr>
          <a:lstStyle>
            <a:lvl1pPr marL="0" indent="0">
              <a:buNone/>
              <a:defRPr sz="825" b="0" i="1" cap="none" spc="0" baseline="0">
                <a:solidFill>
                  <a:schemeClr val="tx1"/>
                </a:solidFill>
                <a:latin typeface="+mj-lt"/>
              </a:defRPr>
            </a:lvl1pPr>
          </a:lstStyle>
          <a:p>
            <a:pPr lvl="0"/>
            <a:r>
              <a:rPr lang="en-US"/>
              <a:t>Level 5 is a footnote or a place for source information.</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662608" y="1162516"/>
            <a:ext cx="7852742" cy="675163"/>
          </a:xfrm>
        </p:spPr>
        <p:txBody>
          <a:bodyPr/>
          <a:lstStyle>
            <a:lvl1pPr marL="0" indent="0">
              <a:spcBef>
                <a:spcPts val="900"/>
              </a:spcBef>
              <a:buNone/>
              <a:defRPr b="1" cap="all" spc="75" baseline="0">
                <a:solidFill>
                  <a:schemeClr val="accent2"/>
                </a:solidFill>
              </a:defRPr>
            </a:lvl1pPr>
            <a:lvl2pPr marL="5954" indent="0">
              <a:spcBef>
                <a:spcPts val="450"/>
              </a:spcBef>
              <a:spcAft>
                <a:spcPts val="450"/>
              </a:spcAft>
              <a:buNone/>
              <a:tabLst/>
              <a:defRPr sz="105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15"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5351228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2"/>
          </p:nvPr>
        </p:nvSpPr>
        <p:spPr>
          <a:xfrm>
            <a:off x="661989" y="2086169"/>
            <a:ext cx="3721408" cy="2080174"/>
          </a:xfrm>
        </p:spPr>
        <p:txBody>
          <a:bodyPr/>
          <a:lstStyle/>
          <a:p>
            <a:r>
              <a:rPr lang="en-US"/>
              <a:t>Click icon to add chart</a:t>
            </a:r>
          </a:p>
        </p:txBody>
      </p:sp>
      <p:sp>
        <p:nvSpPr>
          <p:cNvPr id="11" name="Chart Placeholder 4"/>
          <p:cNvSpPr>
            <a:spLocks noGrp="1"/>
          </p:cNvSpPr>
          <p:nvPr>
            <p:ph type="chart" sz="quarter" idx="13"/>
          </p:nvPr>
        </p:nvSpPr>
        <p:spPr>
          <a:xfrm>
            <a:off x="4793942" y="2085214"/>
            <a:ext cx="3721408" cy="2080174"/>
          </a:xfrm>
        </p:spPr>
        <p:txBody>
          <a:bodyPr/>
          <a:lstStyle/>
          <a:p>
            <a:r>
              <a:rPr lang="en-US"/>
              <a:t>Click icon to add chart</a:t>
            </a:r>
          </a:p>
        </p:txBody>
      </p:sp>
      <p:sp>
        <p:nvSpPr>
          <p:cNvPr id="16" name="Text Placeholder 4"/>
          <p:cNvSpPr>
            <a:spLocks noGrp="1"/>
          </p:cNvSpPr>
          <p:nvPr>
            <p:ph type="body" sz="quarter" idx="14" hasCustomPrompt="1"/>
          </p:nvPr>
        </p:nvSpPr>
        <p:spPr>
          <a:xfrm>
            <a:off x="662608" y="4407550"/>
            <a:ext cx="7852742" cy="310754"/>
          </a:xfrm>
        </p:spPr>
        <p:txBody>
          <a:bodyPr anchor="b"/>
          <a:lstStyle>
            <a:lvl1pPr marL="0" indent="0">
              <a:buNone/>
              <a:defRPr lang="en-US" sz="825"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Text Placeholder 9"/>
          <p:cNvSpPr>
            <a:spLocks noGrp="1"/>
          </p:cNvSpPr>
          <p:nvPr>
            <p:ph type="body" sz="quarter" idx="17" hasCustomPrompt="1"/>
          </p:nvPr>
        </p:nvSpPr>
        <p:spPr>
          <a:xfrm>
            <a:off x="661989" y="1167839"/>
            <a:ext cx="7853362" cy="821363"/>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a:p>
            <a:pPr lvl="0"/>
            <a:endParaRPr lang="en-US"/>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864926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661989" y="1165860"/>
            <a:ext cx="7853362" cy="677121"/>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661989" y="1969819"/>
            <a:ext cx="7853362" cy="2678846"/>
          </a:xfrm>
        </p:spPr>
        <p:txBody>
          <a:bodyPr/>
          <a:lstStyle/>
          <a:p>
            <a:r>
              <a:rPr lang="en-US"/>
              <a:t>Click to add chart/picture/graphic</a:t>
            </a:r>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781905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3" name="Chart Placeholder 12"/>
          <p:cNvSpPr>
            <a:spLocks noGrp="1"/>
          </p:cNvSpPr>
          <p:nvPr>
            <p:ph type="chart" sz="quarter" idx="13"/>
          </p:nvPr>
        </p:nvSpPr>
        <p:spPr>
          <a:xfrm>
            <a:off x="4342007" y="1165861"/>
            <a:ext cx="4173343" cy="3298031"/>
          </a:xfrm>
        </p:spPr>
        <p:txBody>
          <a:bodyPr/>
          <a:lstStyle/>
          <a:p>
            <a:r>
              <a:rPr lang="en-US"/>
              <a:t>Click icon to add chart</a:t>
            </a:r>
          </a:p>
        </p:txBody>
      </p:sp>
      <p:sp>
        <p:nvSpPr>
          <p:cNvPr id="8" name="Text Placeholder 4"/>
          <p:cNvSpPr>
            <a:spLocks noGrp="1"/>
          </p:cNvSpPr>
          <p:nvPr>
            <p:ph type="body" sz="quarter" idx="14" hasCustomPrompt="1"/>
          </p:nvPr>
        </p:nvSpPr>
        <p:spPr>
          <a:xfrm>
            <a:off x="4342006" y="4407550"/>
            <a:ext cx="4173344" cy="310754"/>
          </a:xfrm>
        </p:spPr>
        <p:txBody>
          <a:bodyPr anchor="b"/>
          <a:lstStyle>
            <a:lvl1pPr marL="0" indent="0">
              <a:buNone/>
              <a:defRPr lang="en-US" sz="825"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5" hasCustomPrompt="1"/>
          </p:nvPr>
        </p:nvSpPr>
        <p:spPr>
          <a:xfrm>
            <a:off x="661989" y="1165860"/>
            <a:ext cx="3452812" cy="3470672"/>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8850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solidFill>
                  <a:schemeClr val="bg1"/>
                </a:solidFill>
              </a:defRPr>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4257765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662609" y="1165861"/>
            <a:ext cx="7852741" cy="602456"/>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662608" y="1865570"/>
            <a:ext cx="1737360" cy="130302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662608"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1865570"/>
            <a:ext cx="1737360" cy="130302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687170"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4711732" y="1865570"/>
            <a:ext cx="1737360" cy="130302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4711732"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6736294" y="1865570"/>
            <a:ext cx="1737360" cy="130302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6736294"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662609" y="4541366"/>
            <a:ext cx="7852741" cy="258973"/>
          </a:xfrm>
        </p:spPr>
        <p:txBody>
          <a:bodyPr>
            <a:noAutofit/>
          </a:bodyPr>
          <a:lstStyle>
            <a:lvl1pPr marL="0" indent="0">
              <a:buNone/>
              <a:defRPr sz="1050" b="1" cap="none" spc="75"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662607" y="4800339"/>
            <a:ext cx="3565148" cy="343162"/>
          </a:xfrm>
        </p:spPr>
        <p:txBody>
          <a:bodyPr/>
          <a:lstStyle/>
          <a:p>
            <a:r>
              <a:rPr lang="en-US"/>
              <a:t>Booz Allen Hamilton Internal</a:t>
            </a:r>
          </a:p>
        </p:txBody>
      </p:sp>
      <p:cxnSp>
        <p:nvCxnSpPr>
          <p:cNvPr id="25" name="Straight Connector 24"/>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822729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4" y="1"/>
            <a:ext cx="8847117"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62609" y="745358"/>
            <a:ext cx="7852741" cy="735981"/>
          </a:xfrm>
        </p:spPr>
        <p:txBody>
          <a:bodyPr/>
          <a:lstStyle/>
          <a:p>
            <a:r>
              <a:rPr lang="en-US"/>
              <a:t>Click to edit Master title style</a:t>
            </a:r>
          </a:p>
        </p:txBody>
      </p:sp>
      <p:sp>
        <p:nvSpPr>
          <p:cNvPr id="7" name="Text Placeholder 4"/>
          <p:cNvSpPr>
            <a:spLocks noGrp="1"/>
          </p:cNvSpPr>
          <p:nvPr>
            <p:ph type="body" sz="quarter" idx="12" hasCustomPrompt="1"/>
          </p:nvPr>
        </p:nvSpPr>
        <p:spPr>
          <a:xfrm>
            <a:off x="661989" y="1581150"/>
            <a:ext cx="7853362" cy="3073004"/>
          </a:xfrm>
        </p:spPr>
        <p:txBody>
          <a:bodyPr>
            <a:noAutofit/>
          </a:bodyPr>
          <a:lstStyle>
            <a:lvl1pPr marL="0" indent="0">
              <a:spcBef>
                <a:spcPts val="900"/>
              </a:spcBef>
              <a:buNone/>
              <a:defRPr sz="1350" b="0" cap="none">
                <a:solidFill>
                  <a:schemeClr val="accent2"/>
                </a:solidFill>
                <a:latin typeface="+mj-lt"/>
              </a:defRPr>
            </a:lvl1pPr>
          </a:lstStyle>
          <a:p>
            <a:pPr lvl="0"/>
            <a:r>
              <a:rPr lang="en-US"/>
              <a:t>Edit master text styles</a:t>
            </a:r>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7" y="4800339"/>
            <a:ext cx="3565148" cy="343162"/>
          </a:xfrm>
        </p:spPr>
        <p:txBody>
          <a:bodyPr/>
          <a:lstStyle/>
          <a:p>
            <a:r>
              <a:rPr lang="en-US"/>
              <a:t>Booz Allen Hamilton Internal</a:t>
            </a:r>
          </a:p>
        </p:txBody>
      </p:sp>
      <p:cxnSp>
        <p:nvCxnSpPr>
          <p:cNvPr id="16" name="Straight Connector 15"/>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816831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725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resentation Title">
    <p:spTree>
      <p:nvGrpSpPr>
        <p:cNvPr id="1" name=""/>
        <p:cNvGrpSpPr/>
        <p:nvPr/>
      </p:nvGrpSpPr>
      <p:grpSpPr>
        <a:xfrm>
          <a:off x="0" y="0"/>
          <a:ext cx="0" cy="0"/>
          <a:chOff x="0" y="0"/>
          <a:chExt cx="0" cy="0"/>
        </a:xfrm>
      </p:grpSpPr>
      <p:pic>
        <p:nvPicPr>
          <p:cNvPr id="3" name="Background">
            <a:extLst>
              <a:ext uri="{C183D7F6-B498-43B3-948B-1728B52AA6E4}">
                <adec:decorative xmlns:adec="http://schemas.microsoft.com/office/drawing/2017/decorative" val="1"/>
              </a:ext>
            </a:extLst>
          </p:cNvPr>
          <p:cNvPicPr>
            <a:picLocks noChangeAspect="1"/>
          </p:cNvPicPr>
          <p:nvPr/>
        </p:nvPicPr>
        <p:blipFill rotWithShape="1">
          <a:blip r:embed="rId2"/>
          <a:srcRect b="97500"/>
          <a:stretch/>
        </p:blipFill>
        <p:spPr>
          <a:xfrm>
            <a:off x="0" y="4"/>
            <a:ext cx="9144000" cy="128612"/>
          </a:xfrm>
          <a:prstGeom prst="rect">
            <a:avLst/>
          </a:prstGeom>
        </p:spPr>
      </p:pic>
      <p:pic>
        <p:nvPicPr>
          <p:cNvPr id="10" name="VA Logo" descr="Logo and seal for U.S. Department of Veterans Affairs, Office of Information and Technology"/>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32145" y="4248194"/>
            <a:ext cx="2802689" cy="589788"/>
          </a:xfrm>
          <a:prstGeom prst="rect">
            <a:avLst/>
          </a:prstGeom>
        </p:spPr>
      </p:pic>
      <p:sp>
        <p:nvSpPr>
          <p:cNvPr id="16" name="Presentation Title"/>
          <p:cNvSpPr>
            <a:spLocks noGrp="1"/>
          </p:cNvSpPr>
          <p:nvPr>
            <p:ph type="title" hasCustomPrompt="1"/>
          </p:nvPr>
        </p:nvSpPr>
        <p:spPr>
          <a:xfrm>
            <a:off x="3291843" y="1456871"/>
            <a:ext cx="4355045" cy="644105"/>
          </a:xfrm>
        </p:spPr>
        <p:txBody>
          <a:bodyPr anchor="t">
            <a:noAutofit/>
          </a:bodyPr>
          <a:lstStyle>
            <a:lvl1pPr>
              <a:defRPr sz="1688" cap="all" baseline="0">
                <a:solidFill>
                  <a:srgbClr val="175594"/>
                </a:solidFill>
              </a:defRPr>
            </a:lvl1pPr>
          </a:lstStyle>
          <a:p>
            <a:r>
              <a:rPr lang="en-US"/>
              <a:t>Presentation Title</a:t>
            </a:r>
          </a:p>
        </p:txBody>
      </p:sp>
      <p:sp>
        <p:nvSpPr>
          <p:cNvPr id="7" name="Name of Presenter"/>
          <p:cNvSpPr>
            <a:spLocks noGrp="1"/>
          </p:cNvSpPr>
          <p:nvPr>
            <p:ph type="body" sz="quarter" idx="10" hasCustomPrompt="1"/>
          </p:nvPr>
        </p:nvSpPr>
        <p:spPr>
          <a:xfrm>
            <a:off x="3292478" y="2131778"/>
            <a:ext cx="4354513" cy="274320"/>
          </a:xfrm>
        </p:spPr>
        <p:txBody>
          <a:bodyPr anchor="t">
            <a:noAutofit/>
          </a:bodyPr>
          <a:lstStyle>
            <a:lvl1pPr marL="0" indent="0">
              <a:buNone/>
              <a:defRPr sz="1238" b="1"/>
            </a:lvl1pPr>
            <a:lvl2pPr marL="257175" indent="0">
              <a:buNone/>
              <a:defRPr/>
            </a:lvl2pPr>
            <a:lvl3pPr marL="514350" indent="0">
              <a:buNone/>
              <a:defRPr/>
            </a:lvl3pPr>
            <a:lvl4pPr marL="771525" indent="0">
              <a:buNone/>
              <a:defRPr/>
            </a:lvl4pPr>
            <a:lvl5pPr marL="1028700" indent="0">
              <a:buNone/>
              <a:defRPr/>
            </a:lvl5pPr>
          </a:lstStyle>
          <a:p>
            <a:pPr lvl="0"/>
            <a:r>
              <a:rPr lang="en-US"/>
              <a:t>Name of Presenter</a:t>
            </a:r>
          </a:p>
        </p:txBody>
      </p:sp>
      <p:sp>
        <p:nvSpPr>
          <p:cNvPr id="18" name="Title of Presenter"/>
          <p:cNvSpPr>
            <a:spLocks noGrp="1"/>
          </p:cNvSpPr>
          <p:nvPr>
            <p:ph type="body" sz="quarter" idx="11" hasCustomPrompt="1"/>
          </p:nvPr>
        </p:nvSpPr>
        <p:spPr>
          <a:xfrm>
            <a:off x="3292475" y="2432220"/>
            <a:ext cx="4354410" cy="274320"/>
          </a:xfrm>
        </p:spPr>
        <p:txBody>
          <a:bodyPr anchor="t">
            <a:noAutofit/>
          </a:bodyPr>
          <a:lstStyle>
            <a:lvl1pPr marL="0" indent="0">
              <a:buNone/>
              <a:defRPr lang="en-US" sz="1125" i="1" kern="1200" baseline="0" dirty="0">
                <a:solidFill>
                  <a:srgbClr val="1F1F1F"/>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a:t>Title of Presenter</a:t>
            </a:r>
          </a:p>
        </p:txBody>
      </p:sp>
      <p:sp>
        <p:nvSpPr>
          <p:cNvPr id="22" name="Presenter's Organization"/>
          <p:cNvSpPr>
            <a:spLocks noGrp="1"/>
          </p:cNvSpPr>
          <p:nvPr>
            <p:ph type="body" sz="quarter" idx="12" hasCustomPrompt="1"/>
          </p:nvPr>
        </p:nvSpPr>
        <p:spPr>
          <a:xfrm>
            <a:off x="3292478" y="2725286"/>
            <a:ext cx="4354513" cy="276105"/>
          </a:xfrm>
        </p:spPr>
        <p:txBody>
          <a:bodyPr anchor="t">
            <a:noAutofit/>
          </a:bodyPr>
          <a:lstStyle>
            <a:lvl1pPr marL="0" indent="0">
              <a:buNone/>
              <a:defRPr lang="en-US" sz="1125" kern="1200" baseline="0" dirty="0">
                <a:solidFill>
                  <a:srgbClr val="1F1F1F"/>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marR="0" lvl="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lang="en-US"/>
              <a:t>Presenter’s Organization</a:t>
            </a:r>
          </a:p>
        </p:txBody>
      </p:sp>
      <p:sp>
        <p:nvSpPr>
          <p:cNvPr id="27" name="Audience Name"/>
          <p:cNvSpPr>
            <a:spLocks noGrp="1"/>
          </p:cNvSpPr>
          <p:nvPr>
            <p:ph type="body" sz="quarter" idx="13" hasCustomPrompt="1"/>
          </p:nvPr>
        </p:nvSpPr>
        <p:spPr>
          <a:xfrm>
            <a:off x="3292475" y="3215785"/>
            <a:ext cx="2980944" cy="185166"/>
          </a:xfrm>
        </p:spPr>
        <p:txBody>
          <a:bodyPr>
            <a:noAutofit/>
          </a:bodyPr>
          <a:lstStyle>
            <a:lvl1pPr marL="0" marR="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defRPr lang="en-US" sz="900" kern="1200" baseline="0" dirty="0" smtClean="0">
                <a:solidFill>
                  <a:srgbClr val="175594"/>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a:t>Audience Name</a:t>
            </a:r>
          </a:p>
        </p:txBody>
      </p:sp>
      <p:sp>
        <p:nvSpPr>
          <p:cNvPr id="29" name="Month Day, YYYY"/>
          <p:cNvSpPr>
            <a:spLocks noGrp="1"/>
          </p:cNvSpPr>
          <p:nvPr>
            <p:ph type="body" sz="quarter" idx="14" hasCustomPrompt="1"/>
          </p:nvPr>
        </p:nvSpPr>
        <p:spPr>
          <a:xfrm>
            <a:off x="3292475" y="3429235"/>
            <a:ext cx="2989263" cy="198882"/>
          </a:xfrm>
        </p:spPr>
        <p:txBody>
          <a:bodyPr>
            <a:noAutofit/>
          </a:bodyPr>
          <a:lstStyle>
            <a:lvl1pPr marL="0" indent="0">
              <a:buNone/>
              <a:defRPr lang="en-US" sz="900" kern="1200" baseline="0" dirty="0" smtClean="0">
                <a:solidFill>
                  <a:srgbClr val="175594"/>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marR="0" lvl="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pPr>
            <a:r>
              <a:rPr lang="en-US"/>
              <a:t>Month Day, YYYY</a:t>
            </a:r>
          </a:p>
        </p:txBody>
      </p:sp>
      <p:sp>
        <p:nvSpPr>
          <p:cNvPr id="4" name="Text Placeholder 3">
            <a:extLst>
              <a:ext uri="{FF2B5EF4-FFF2-40B4-BE49-F238E27FC236}">
                <a16:creationId xmlns:a16="http://schemas.microsoft.com/office/drawing/2014/main" id="{2656306B-1049-3E4E-BC76-BE32A56B3E55}"/>
              </a:ext>
            </a:extLst>
          </p:cNvPr>
          <p:cNvSpPr>
            <a:spLocks noGrp="1"/>
          </p:cNvSpPr>
          <p:nvPr>
            <p:ph type="body" sz="quarter" idx="15" hasCustomPrompt="1"/>
          </p:nvPr>
        </p:nvSpPr>
        <p:spPr>
          <a:xfrm>
            <a:off x="3292475" y="3732050"/>
            <a:ext cx="2495550" cy="150185"/>
          </a:xfrm>
        </p:spPr>
        <p:txBody>
          <a:bodyPr anchor="ctr"/>
          <a:lstStyle>
            <a:lvl1pPr marL="0" indent="0">
              <a:buNone/>
              <a:defRPr sz="675">
                <a:solidFill>
                  <a:srgbClr val="898989"/>
                </a:solidFill>
              </a:defRPr>
            </a:lvl1pPr>
          </a:lstStyle>
          <a:p>
            <a:pPr lvl="0"/>
            <a:r>
              <a:rPr lang="en-US"/>
              <a:t>FOR INTERNAL USE ONLY</a:t>
            </a:r>
          </a:p>
        </p:txBody>
      </p:sp>
      <p:pic>
        <p:nvPicPr>
          <p:cNvPr id="11" name="Background">
            <a:extLst>
              <a:ext uri="{FF2B5EF4-FFF2-40B4-BE49-F238E27FC236}">
                <a16:creationId xmlns:a16="http://schemas.microsoft.com/office/drawing/2014/main" id="{D47682BA-6180-4DEC-9F88-8E03554342BD}"/>
              </a:ext>
              <a:ext uri="{C183D7F6-B498-43B3-948B-1728B52AA6E4}">
                <adec:decorative xmlns:adec="http://schemas.microsoft.com/office/drawing/2017/decorative" val="1"/>
              </a:ext>
            </a:extLst>
          </p:cNvPr>
          <p:cNvPicPr>
            <a:picLocks noChangeAspect="1"/>
          </p:cNvPicPr>
          <p:nvPr userDrawn="1"/>
        </p:nvPicPr>
        <p:blipFill rotWithShape="1">
          <a:blip r:embed="rId2"/>
          <a:srcRect t="2673" b="4802"/>
          <a:stretch/>
        </p:blipFill>
        <p:spPr>
          <a:xfrm>
            <a:off x="2" y="128616"/>
            <a:ext cx="8181975" cy="4777783"/>
          </a:xfrm>
          <a:prstGeom prst="rect">
            <a:avLst/>
          </a:prstGeom>
        </p:spPr>
      </p:pic>
      <p:grpSp>
        <p:nvGrpSpPr>
          <p:cNvPr id="2" name="Group 1">
            <a:extLst>
              <a:ext uri="{FF2B5EF4-FFF2-40B4-BE49-F238E27FC236}">
                <a16:creationId xmlns:a16="http://schemas.microsoft.com/office/drawing/2014/main" id="{7BB02115-3FDD-406C-85D4-CA5D9744B9CC}"/>
              </a:ext>
            </a:extLst>
          </p:cNvPr>
          <p:cNvGrpSpPr/>
          <p:nvPr/>
        </p:nvGrpSpPr>
        <p:grpSpPr>
          <a:xfrm>
            <a:off x="0" y="4912867"/>
            <a:ext cx="9165070" cy="241006"/>
            <a:chOff x="0" y="6550485"/>
            <a:chExt cx="12220093" cy="321341"/>
          </a:xfrm>
        </p:grpSpPr>
        <p:pic>
          <p:nvPicPr>
            <p:cNvPr id="14" name="Background">
              <a:extLst>
                <a:ext uri="{FF2B5EF4-FFF2-40B4-BE49-F238E27FC236}">
                  <a16:creationId xmlns:a16="http://schemas.microsoft.com/office/drawing/2014/main" id="{59EFEBBA-2F1E-4C9A-A978-6E2DB8CBC45F}"/>
                </a:ext>
                <a:ext uri="{C183D7F6-B498-43B3-948B-1728B52AA6E4}">
                  <adec:decorative xmlns:adec="http://schemas.microsoft.com/office/drawing/2017/decorative" val="1"/>
                </a:ext>
              </a:extLst>
            </p:cNvPr>
            <p:cNvPicPr>
              <a:picLocks noChangeAspect="1"/>
            </p:cNvPicPr>
            <p:nvPr userDrawn="1"/>
          </p:nvPicPr>
          <p:blipFill rotWithShape="1">
            <a:blip r:embed="rId2"/>
            <a:srcRect t="95314"/>
            <a:stretch/>
          </p:blipFill>
          <p:spPr>
            <a:xfrm>
              <a:off x="0" y="6550485"/>
              <a:ext cx="9698567" cy="321341"/>
            </a:xfrm>
            <a:prstGeom prst="rect">
              <a:avLst/>
            </a:prstGeom>
          </p:spPr>
        </p:pic>
        <p:pic>
          <p:nvPicPr>
            <p:cNvPr id="12" name="Background">
              <a:extLst>
                <a:ext uri="{FF2B5EF4-FFF2-40B4-BE49-F238E27FC236}">
                  <a16:creationId xmlns:a16="http://schemas.microsoft.com/office/drawing/2014/main" id="{545E50CA-2C94-4E64-8B13-67E2F028772B}"/>
                </a:ext>
                <a:ext uri="{C183D7F6-B498-43B3-948B-1728B52AA6E4}">
                  <adec:decorative xmlns:adec="http://schemas.microsoft.com/office/drawing/2017/decorative" val="1"/>
                </a:ext>
              </a:extLst>
            </p:cNvPr>
            <p:cNvPicPr>
              <a:picLocks noChangeAspect="1"/>
            </p:cNvPicPr>
            <p:nvPr userDrawn="1"/>
          </p:nvPicPr>
          <p:blipFill rotWithShape="1">
            <a:blip r:embed="rId2"/>
            <a:srcRect t="95314"/>
            <a:stretch/>
          </p:blipFill>
          <p:spPr>
            <a:xfrm>
              <a:off x="2521526" y="6550485"/>
              <a:ext cx="9698567" cy="321341"/>
            </a:xfrm>
            <a:prstGeom prst="rect">
              <a:avLst/>
            </a:prstGeom>
          </p:spPr>
        </p:pic>
      </p:grpSp>
    </p:spTree>
    <p:extLst>
      <p:ext uri="{BB962C8B-B14F-4D97-AF65-F5344CB8AC3E}">
        <p14:creationId xmlns:p14="http://schemas.microsoft.com/office/powerpoint/2010/main" val="2745305576"/>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880681D-62D2-3348-9884-ED13FCFB957F}"/>
              </a:ext>
            </a:extLst>
          </p:cNvPr>
          <p:cNvSpPr>
            <a:spLocks noGrp="1"/>
          </p:cNvSpPr>
          <p:nvPr>
            <p:ph type="title"/>
          </p:nvPr>
        </p:nvSpPr>
        <p:spPr>
          <a:xfrm>
            <a:off x="2529865" y="281178"/>
            <a:ext cx="5985485" cy="514350"/>
          </a:xfrm>
        </p:spPr>
        <p:txBody>
          <a:bodyPr/>
          <a:lstStyle/>
          <a:p>
            <a:r>
              <a:rPr lang="en-US"/>
              <a:t>Click to edit Master title style</a:t>
            </a:r>
          </a:p>
        </p:txBody>
      </p:sp>
      <p:sp>
        <p:nvSpPr>
          <p:cNvPr id="3" name="Content Placeholder"/>
          <p:cNvSpPr>
            <a:spLocks noGrp="1"/>
          </p:cNvSpPr>
          <p:nvPr>
            <p:ph idx="1" hasCustomPrompt="1"/>
          </p:nvPr>
        </p:nvSpPr>
        <p:spPr>
          <a:xfrm>
            <a:off x="2536723" y="1014984"/>
            <a:ext cx="5985485" cy="3367278"/>
          </a:xfrm>
        </p:spPr>
        <p:txBody>
          <a:bodyPr>
            <a:noAutofit/>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pic>
        <p:nvPicPr>
          <p:cNvPr id="8" name="Footer">
            <a:extLst>
              <a:ext uri="{FF2B5EF4-FFF2-40B4-BE49-F238E27FC236}">
                <a16:creationId xmlns:a16="http://schemas.microsoft.com/office/drawing/2014/main" id="{3D525C4A-E899-4E9A-B77B-F2CD0DF7BC0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3013176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2160639" y="281178"/>
            <a:ext cx="6983359" cy="514350"/>
          </a:xfrm>
        </p:spPr>
        <p:txBody>
          <a:bodyPr>
            <a:noAutofit/>
          </a:bodyPr>
          <a:lstStyle>
            <a:lvl1pPr>
              <a:defRPr baseline="0"/>
            </a:lvl1pPr>
          </a:lstStyle>
          <a:p>
            <a:r>
              <a:rPr lang="en-US"/>
              <a:t>Insert Title, 28pt Calibri Bold (Color: RGB 33, 33, 33)</a:t>
            </a:r>
          </a:p>
        </p:txBody>
      </p:sp>
      <p:sp>
        <p:nvSpPr>
          <p:cNvPr id="7" name="Slide Number Placeholder"/>
          <p:cNvSpPr>
            <a:spLocks noGrp="1"/>
          </p:cNvSpPr>
          <p:nvPr>
            <p:ph type="sldNum" sz="quarter" idx="12"/>
          </p:nvPr>
        </p:nvSpPr>
        <p:spPr>
          <a:xfrm>
            <a:off x="6457950" y="4521221"/>
            <a:ext cx="2057400" cy="273844"/>
          </a:xfrm>
        </p:spPr>
        <p:txBody>
          <a:bodyPr/>
          <a:lstStyle/>
          <a:p>
            <a:fld id="{E573346A-FCA4-684E-8D18-26E8324063ED}" type="slidenum">
              <a:rPr lang="en-US" smtClean="0"/>
              <a:t>‹#›</a:t>
            </a:fld>
            <a:endParaRPr lang="en-US"/>
          </a:p>
        </p:txBody>
      </p:sp>
      <p:sp>
        <p:nvSpPr>
          <p:cNvPr id="10" name="Footer">
            <a:extLst>
              <a:ext uri="{FF2B5EF4-FFF2-40B4-BE49-F238E27FC236}">
                <a16:creationId xmlns:a16="http://schemas.microsoft.com/office/drawing/2014/main" id="{31C029D4-C2F2-AB44-AE3D-F720C72E0BD0}"/>
              </a:ext>
            </a:extLst>
          </p:cNvPr>
          <p:cNvSpPr>
            <a:spLocks noGrp="1"/>
          </p:cNvSpPr>
          <p:nvPr>
            <p:ph type="ftr" sz="quarter" idx="3"/>
          </p:nvPr>
        </p:nvSpPr>
        <p:spPr>
          <a:xfrm>
            <a:off x="628650" y="4627879"/>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pic>
        <p:nvPicPr>
          <p:cNvPr id="6" name="Footer" descr="&quot;&quot;">
            <a:extLst>
              <a:ext uri="{FF2B5EF4-FFF2-40B4-BE49-F238E27FC236}">
                <a16:creationId xmlns:a16="http://schemas.microsoft.com/office/drawing/2014/main" id="{F402D3FE-0E78-44EC-8594-E75FD68F3B7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28735923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all Out Slide">
    <p:spTree>
      <p:nvGrpSpPr>
        <p:cNvPr id="1" name=""/>
        <p:cNvGrpSpPr/>
        <p:nvPr/>
      </p:nvGrpSpPr>
      <p:grpSpPr>
        <a:xfrm>
          <a:off x="0" y="0"/>
          <a:ext cx="0" cy="0"/>
          <a:chOff x="0" y="0"/>
          <a:chExt cx="0" cy="0"/>
        </a:xfrm>
      </p:grpSpPr>
      <p:sp>
        <p:nvSpPr>
          <p:cNvPr id="8" name="Call Out"/>
          <p:cNvSpPr>
            <a:spLocks noGrp="1"/>
          </p:cNvSpPr>
          <p:nvPr>
            <p:ph type="title" hasCustomPrompt="1"/>
          </p:nvPr>
        </p:nvSpPr>
        <p:spPr>
          <a:xfrm>
            <a:off x="1257300" y="1664270"/>
            <a:ext cx="7886700" cy="940035"/>
          </a:xfrm>
        </p:spPr>
        <p:txBody>
          <a:bodyPr anchor="ctr">
            <a:noAutofit/>
          </a:bodyPr>
          <a:lstStyle>
            <a:lvl1pPr algn="ctr">
              <a:defRPr sz="2025" b="1" i="0" baseline="0">
                <a:solidFill>
                  <a:srgbClr val="1F1F1F"/>
                </a:solidFill>
                <a:latin typeface="Calibri" charset="0"/>
                <a:ea typeface="Calibri" charset="0"/>
                <a:cs typeface="Calibri" charset="0"/>
              </a:defRPr>
            </a:lvl1pPr>
          </a:lstStyle>
          <a:p>
            <a:r>
              <a:rPr lang="en-US"/>
              <a:t>Call out slide: Important Information</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
        <p:nvSpPr>
          <p:cNvPr id="9" name="Footer">
            <a:extLst>
              <a:ext uri="{FF2B5EF4-FFF2-40B4-BE49-F238E27FC236}">
                <a16:creationId xmlns:a16="http://schemas.microsoft.com/office/drawing/2014/main" id="{3F2D7ED7-6772-584C-9B1C-25FE93CDB1AA}"/>
              </a:ext>
            </a:extLst>
          </p:cNvPr>
          <p:cNvSpPr>
            <a:spLocks noGrp="1"/>
          </p:cNvSpPr>
          <p:nvPr>
            <p:ph type="ftr" sz="quarter" idx="3"/>
          </p:nvPr>
        </p:nvSpPr>
        <p:spPr>
          <a:xfrm>
            <a:off x="626366" y="4521221"/>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pic>
        <p:nvPicPr>
          <p:cNvPr id="6" name="Footer" descr="&quot;&quot;">
            <a:extLst>
              <a:ext uri="{FF2B5EF4-FFF2-40B4-BE49-F238E27FC236}">
                <a16:creationId xmlns:a16="http://schemas.microsoft.com/office/drawing/2014/main" id="{AD55904A-DAFE-40D9-85D5-E14CF217FC5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209015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p>
        </p:txBody>
      </p:sp>
      <p:sp>
        <p:nvSpPr>
          <p:cNvPr id="3" name="Content Placeholder 2"/>
          <p:cNvSpPr>
            <a:spLocks noGrp="1"/>
          </p:cNvSpPr>
          <p:nvPr>
            <p:ph idx="1"/>
          </p:nvPr>
        </p:nvSpPr>
        <p:spPr>
          <a:xfrm>
            <a:off x="457200" y="1276351"/>
            <a:ext cx="7543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2359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276351"/>
            <a:ext cx="75438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3304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3945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575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theme" Target="../theme/theme2.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image" Target="../media/image5.png"/><Relationship Id="rId5" Type="http://schemas.openxmlformats.org/officeDocument/2006/relationships/theme" Target="../theme/theme3.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7543800" cy="6298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276350"/>
            <a:ext cx="7543800" cy="3352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057400" cy="273844"/>
          </a:xfrm>
          <a:prstGeom prst="rect">
            <a:avLst/>
          </a:prstGeom>
        </p:spPr>
        <p:txBody>
          <a:bodyPr vert="horz" lIns="91440" tIns="45720" rIns="91440" bIns="45720" rtlCol="0" anchor="ctr"/>
          <a:lstStyle>
            <a:lvl1pPr algn="l">
              <a:defRPr sz="800" b="1" spc="100" baseline="0">
                <a:solidFill>
                  <a:schemeClr val="bg2"/>
                </a:solidFill>
                <a:latin typeface="Avenir" panose="02000503020000020003" pitchFamily="2" charset="0"/>
              </a:defRPr>
            </a:lvl1pPr>
          </a:lstStyle>
          <a:p>
            <a:r>
              <a:rPr lang="en-US"/>
              <a:t>DIGITAL SERVICE at VA</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bg2"/>
                </a:solidFill>
                <a:latin typeface="Avenir" panose="02000503020000020003" pitchFamily="2" charset="0"/>
              </a:defRPr>
            </a:lvl1pPr>
          </a:lstStyle>
          <a:p>
            <a:endParaRPr lang="en-US"/>
          </a:p>
        </p:txBody>
      </p:sp>
      <p:sp>
        <p:nvSpPr>
          <p:cNvPr id="6" name="Slide Number Placeholder 5"/>
          <p:cNvSpPr>
            <a:spLocks noGrp="1"/>
          </p:cNvSpPr>
          <p:nvPr>
            <p:ph type="sldNum" sz="quarter" idx="4"/>
          </p:nvPr>
        </p:nvSpPr>
        <p:spPr>
          <a:xfrm>
            <a:off x="8001000" y="4767263"/>
            <a:ext cx="685800" cy="273844"/>
          </a:xfrm>
          <a:prstGeom prst="rect">
            <a:avLst/>
          </a:prstGeom>
        </p:spPr>
        <p:txBody>
          <a:bodyPr vert="horz" lIns="91440" tIns="45720" rIns="91440" bIns="45720" rtlCol="0" anchor="ctr"/>
          <a:lstStyle>
            <a:lvl1pPr algn="r">
              <a:defRPr sz="900">
                <a:solidFill>
                  <a:schemeClr val="bg2"/>
                </a:solidFill>
                <a:latin typeface="Avenir" panose="02000503020000020003" pitchFamily="2"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421468688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3" r:id="rId4"/>
    <p:sldLayoutId id="2147483674" r:id="rId5"/>
    <p:sldLayoutId id="2147483662" r:id="rId6"/>
    <p:sldLayoutId id="2147483685" r:id="rId7"/>
    <p:sldLayoutId id="2147483664" r:id="rId8"/>
    <p:sldLayoutId id="2147483686" r:id="rId9"/>
    <p:sldLayoutId id="2147483678" r:id="rId10"/>
    <p:sldLayoutId id="2147483687" r:id="rId11"/>
    <p:sldLayoutId id="2147483675" r:id="rId12"/>
    <p:sldLayoutId id="2147483688" r:id="rId13"/>
    <p:sldLayoutId id="2147483676" r:id="rId14"/>
    <p:sldLayoutId id="2147483689" r:id="rId15"/>
    <p:sldLayoutId id="2147483677" r:id="rId16"/>
    <p:sldLayoutId id="2147483690" r:id="rId17"/>
    <p:sldLayoutId id="2147483679" r:id="rId18"/>
    <p:sldLayoutId id="2147483694" r:id="rId19"/>
    <p:sldLayoutId id="2147483680" r:id="rId20"/>
    <p:sldLayoutId id="2147483693" r:id="rId21"/>
    <p:sldLayoutId id="2147483668" r:id="rId22"/>
    <p:sldLayoutId id="2147483692" r:id="rId23"/>
    <p:sldLayoutId id="2147483681" r:id="rId24"/>
    <p:sldLayoutId id="2147483691" r:id="rId25"/>
    <p:sldLayoutId id="2147483684" r:id="rId26"/>
    <p:sldLayoutId id="2147483683" r:id="rId27"/>
    <p:sldLayoutId id="2147483682" r:id="rId28"/>
    <p:sldLayoutId id="2147483667" r:id="rId29"/>
    <p:sldLayoutId id="2147483695" r:id="rId30"/>
    <p:sldLayoutId id="2147483811" r:id="rId31"/>
    <p:sldLayoutId id="2147483826" r:id="rId32"/>
  </p:sldLayoutIdLst>
  <p:hf hdr="0"/>
  <p:txStyles>
    <p:titleStyle>
      <a:lvl1pPr algn="l" defTabSz="685800" rtl="0" eaLnBrk="1" latinLnBrk="0" hangingPunct="1">
        <a:lnSpc>
          <a:spcPct val="100000"/>
        </a:lnSpc>
        <a:spcBef>
          <a:spcPct val="0"/>
        </a:spcBef>
        <a:buNone/>
        <a:defRPr sz="2800" b="1" i="0" kern="1200">
          <a:solidFill>
            <a:schemeClr val="accent1"/>
          </a:solidFill>
          <a:latin typeface="Avenir Heavy" panose="02000503020000020003" pitchFamily="2" charset="0"/>
          <a:ea typeface="+mj-ea"/>
          <a:cs typeface="+mj-cs"/>
        </a:defRPr>
      </a:lvl1pPr>
    </p:titleStyle>
    <p:body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4800600"/>
            <a:ext cx="457200" cy="342900"/>
          </a:xfrm>
          <a:prstGeom prst="rect">
            <a:avLst/>
          </a:prstGeom>
        </p:spPr>
        <p:txBody>
          <a:bodyPr vert="horz" lIns="0" tIns="0" rIns="0" bIns="0" rtlCol="0" anchor="ctr"/>
          <a:lstStyle>
            <a:lvl1pPr algn="r">
              <a:defRPr sz="75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7" y="4800339"/>
            <a:ext cx="3565148" cy="343162"/>
          </a:xfrm>
          <a:prstGeom prst="rect">
            <a:avLst/>
          </a:prstGeom>
          <a:noFill/>
        </p:spPr>
        <p:txBody>
          <a:bodyPr vert="horz" lIns="0" tIns="0" rIns="0" bIns="0" rtlCol="0" anchor="ctr"/>
          <a:lstStyle>
            <a:lvl1pPr marL="8335" indent="0" algn="l">
              <a:tabLst/>
              <a:defRPr sz="525" i="1">
                <a:solidFill>
                  <a:schemeClr val="tx1"/>
                </a:solidFill>
                <a:latin typeface="Georgia" charset="0"/>
                <a:ea typeface="Georgia" charset="0"/>
                <a:cs typeface="Georgia" charset="0"/>
              </a:defRPr>
            </a:lvl1pPr>
          </a:lstStyle>
          <a:p>
            <a:r>
              <a:rPr lang="en-US"/>
              <a:t>Booz Allen Hamilton Internal</a:t>
            </a:r>
          </a:p>
        </p:txBody>
      </p:sp>
      <p:sp>
        <p:nvSpPr>
          <p:cNvPr id="2" name="Title Placeholder 1"/>
          <p:cNvSpPr>
            <a:spLocks noGrp="1"/>
          </p:cNvSpPr>
          <p:nvPr>
            <p:ph type="title"/>
          </p:nvPr>
        </p:nvSpPr>
        <p:spPr>
          <a:xfrm>
            <a:off x="662609" y="130330"/>
            <a:ext cx="7852741" cy="735981"/>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62609" y="1165861"/>
            <a:ext cx="7852741" cy="3470207"/>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74320" cy="5143499"/>
          </a:xfrm>
          <a:prstGeom prst="rect">
            <a:avLst/>
          </a:prstGeom>
          <a:solidFill>
            <a:schemeClr val="accent1"/>
          </a:solidFill>
          <a:ln>
            <a:noFill/>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a:solidFill>
                  <a:schemeClr val="bg1"/>
                </a:solidFill>
              </a:rPr>
              <a:t> </a:t>
            </a:r>
          </a:p>
        </p:txBody>
      </p:sp>
      <p:cxnSp>
        <p:nvCxnSpPr>
          <p:cNvPr id="8" name="Straight Connector 7"/>
          <p:cNvCxnSpPr/>
          <p:nvPr userDrawn="1"/>
        </p:nvCxnSpPr>
        <p:spPr>
          <a:xfrm>
            <a:off x="662610" y="957212"/>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5108459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hf hdr="0" dt="0"/>
  <p:txStyles>
    <p:titleStyle>
      <a:lvl1pPr algn="l" defTabSz="685800" rtl="0" eaLnBrk="1" latinLnBrk="0" hangingPunct="1">
        <a:lnSpc>
          <a:spcPct val="90000"/>
        </a:lnSpc>
        <a:spcBef>
          <a:spcPct val="0"/>
        </a:spcBef>
        <a:buNone/>
        <a:defRPr sz="2100" kern="1200" cap="all" spc="75" baseline="0">
          <a:solidFill>
            <a:schemeClr val="tx1"/>
          </a:solidFill>
          <a:latin typeface="Oswald" charset="0"/>
          <a:ea typeface="Oswald" charset="0"/>
          <a:cs typeface="Oswald" charset="0"/>
        </a:defRPr>
      </a:lvl1pPr>
    </p:titleStyle>
    <p:bodyStyle>
      <a:lvl1pPr marL="214313" indent="-214313" algn="l" defTabSz="685800" rtl="0" eaLnBrk="1" latinLnBrk="0" hangingPunct="1">
        <a:lnSpc>
          <a:spcPct val="100000"/>
        </a:lnSpc>
        <a:spcBef>
          <a:spcPts val="450"/>
        </a:spcBef>
        <a:buFont typeface="Arial" charset="0"/>
        <a:buChar char="•"/>
        <a:defRPr sz="1200" b="0" kern="1200" cap="none" spc="0" baseline="0">
          <a:solidFill>
            <a:schemeClr val="tx1"/>
          </a:solidFill>
          <a:latin typeface="+mn-lt"/>
          <a:ea typeface="+mn-ea"/>
          <a:cs typeface="+mn-cs"/>
        </a:defRPr>
      </a:lvl1pPr>
      <a:lvl2pPr marL="386954" marR="0" indent="-183356" algn="l" defTabSz="685800" rtl="0" eaLnBrk="1" fontAlgn="auto" latinLnBrk="0" hangingPunct="1">
        <a:lnSpc>
          <a:spcPct val="100000"/>
        </a:lnSpc>
        <a:spcBef>
          <a:spcPts val="0"/>
        </a:spcBef>
        <a:spcAft>
          <a:spcPts val="0"/>
        </a:spcAft>
        <a:buClrTx/>
        <a:buSzTx/>
        <a:buFont typeface="LucidaGrande" charset="0"/>
        <a:buChar char="-"/>
        <a:tabLst/>
        <a:defRPr sz="1200" i="0" kern="1200">
          <a:solidFill>
            <a:schemeClr val="tx1"/>
          </a:solidFill>
          <a:latin typeface="Calibri" charset="0"/>
          <a:ea typeface="Calibri" charset="0"/>
          <a:cs typeface="Calibri" charset="0"/>
        </a:defRPr>
      </a:lvl2pPr>
      <a:lvl3pPr marL="548640" indent="-171450" algn="l" defTabSz="685800" rtl="0" eaLnBrk="1" latinLnBrk="0" hangingPunct="1">
        <a:lnSpc>
          <a:spcPct val="100000"/>
        </a:lnSpc>
        <a:spcBef>
          <a:spcPts val="0"/>
        </a:spcBef>
        <a:buSzPct val="80000"/>
        <a:buFont typeface="Courier New" charset="0"/>
        <a:buChar char="o"/>
        <a:tabLst/>
        <a:defRPr sz="1200" b="0" kern="1200" cap="none" spc="0" baseline="0">
          <a:solidFill>
            <a:schemeClr val="tx1"/>
          </a:solidFill>
          <a:latin typeface="+mn-lt"/>
          <a:ea typeface="+mn-ea"/>
          <a:cs typeface="+mn-cs"/>
        </a:defRPr>
      </a:lvl3pPr>
      <a:lvl4pPr marL="0" indent="0" algn="l" defTabSz="685800" rtl="0" eaLnBrk="1" latinLnBrk="0" hangingPunct="1">
        <a:lnSpc>
          <a:spcPct val="100000"/>
        </a:lnSpc>
        <a:spcBef>
          <a:spcPts val="1350"/>
        </a:spcBef>
        <a:buFont typeface=".AppleSystemUIFont" charset="-120"/>
        <a:buNone/>
        <a:tabLst/>
        <a:defRPr sz="1200" b="1" i="0" kern="1200" cap="all" spc="75" baseline="0">
          <a:solidFill>
            <a:schemeClr val="accent2"/>
          </a:solidFill>
          <a:latin typeface="Calibri" charset="0"/>
          <a:ea typeface="Calibri" charset="0"/>
          <a:cs typeface="Calibri" charset="0"/>
        </a:defRPr>
      </a:lvl4pPr>
      <a:lvl5pPr marL="0" indent="0" algn="l" defTabSz="685800" rtl="0" eaLnBrk="1" latinLnBrk="0" hangingPunct="1">
        <a:lnSpc>
          <a:spcPct val="100000"/>
        </a:lnSpc>
        <a:spcBef>
          <a:spcPts val="450"/>
        </a:spcBef>
        <a:spcAft>
          <a:spcPts val="450"/>
        </a:spcAft>
        <a:buFont typeface="Arial" panose="020B0604020202020204" pitchFamily="34" charset="0"/>
        <a:buNone/>
        <a:tabLst/>
        <a:defRPr sz="1050" i="1" kern="1200">
          <a:solidFill>
            <a:schemeClr val="tx1"/>
          </a:solidFill>
          <a:latin typeface="Georgia" charset="0"/>
          <a:ea typeface="Georgia" charset="0"/>
          <a:cs typeface="Georgia" charset="0"/>
        </a:defRPr>
      </a:lvl5pPr>
      <a:lvl6pPr marL="0" indent="0" algn="l" defTabSz="685800" rtl="0" eaLnBrk="1" latinLnBrk="0" hangingPunct="1">
        <a:lnSpc>
          <a:spcPct val="100000"/>
        </a:lnSpc>
        <a:spcBef>
          <a:spcPts val="900"/>
        </a:spcBef>
        <a:buFontTx/>
        <a:buNone/>
        <a:defRPr sz="825" i="1" kern="1200">
          <a:solidFill>
            <a:schemeClr val="tx1"/>
          </a:solidFill>
          <a:latin typeface="Calibri" charset="0"/>
          <a:ea typeface="Calibri" charset="0"/>
          <a:cs typeface="Calibri" charset="0"/>
        </a:defRPr>
      </a:lvl6pPr>
      <a:lvl7pPr marL="0" indent="0" algn="l" defTabSz="685800" rtl="0" eaLnBrk="1" latinLnBrk="0" hangingPunct="1">
        <a:lnSpc>
          <a:spcPct val="90000"/>
        </a:lnSpc>
        <a:spcBef>
          <a:spcPts val="900"/>
        </a:spcBef>
        <a:buFont typeface="Arial" panose="020B0604020202020204" pitchFamily="34" charset="0"/>
        <a:buNone/>
        <a:defRPr sz="675" i="1" kern="1200">
          <a:solidFill>
            <a:schemeClr val="tx1"/>
          </a:solidFill>
          <a:latin typeface="Calibri" charset="0"/>
          <a:ea typeface="Calibri" charset="0"/>
          <a:cs typeface="Calibri" charset="0"/>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Content Placeholder"/>
          <p:cNvSpPr>
            <a:spLocks noGrp="1"/>
          </p:cNvSpPr>
          <p:nvPr>
            <p:ph type="body" idx="1"/>
          </p:nvPr>
        </p:nvSpPr>
        <p:spPr>
          <a:xfrm>
            <a:off x="630936" y="1062039"/>
            <a:ext cx="7886700" cy="3367325"/>
          </a:xfrm>
          <a:prstGeom prst="rect">
            <a:avLst/>
          </a:prstGeom>
        </p:spPr>
        <p:txBody>
          <a:bodyPr vert="horz" lIns="91440" tIns="45720" rIns="91440" bIns="45720" rtlCol="0">
            <a:noAutofit/>
          </a:body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2" name="Slide Title"/>
          <p:cNvSpPr>
            <a:spLocks noGrp="1"/>
          </p:cNvSpPr>
          <p:nvPr>
            <p:ph type="title"/>
          </p:nvPr>
        </p:nvSpPr>
        <p:spPr>
          <a:xfrm>
            <a:off x="628650" y="281178"/>
            <a:ext cx="7886700" cy="514350"/>
          </a:xfrm>
          <a:prstGeom prst="rect">
            <a:avLst/>
          </a:prstGeom>
        </p:spPr>
        <p:txBody>
          <a:bodyPr vert="horz" lIns="91440" tIns="45720" rIns="91440" bIns="45720" rtlCol="0" anchor="ctr">
            <a:noAutofit/>
          </a:bodyPr>
          <a:lstStyle/>
          <a:p>
            <a:r>
              <a:rPr lang="en-US"/>
              <a:t>Title Size 28pt, Calibri Bold (Color: RGB 33,33,33)</a:t>
            </a:r>
          </a:p>
        </p:txBody>
      </p:sp>
      <p:sp>
        <p:nvSpPr>
          <p:cNvPr id="4" name="Footer"/>
          <p:cNvSpPr>
            <a:spLocks noGrp="1"/>
          </p:cNvSpPr>
          <p:nvPr>
            <p:ph type="ftr" sz="quarter" idx="3"/>
          </p:nvPr>
        </p:nvSpPr>
        <p:spPr>
          <a:xfrm>
            <a:off x="626366" y="4521221"/>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sp>
        <p:nvSpPr>
          <p:cNvPr id="6" name="Slide Number"/>
          <p:cNvSpPr>
            <a:spLocks noGrp="1"/>
          </p:cNvSpPr>
          <p:nvPr>
            <p:ph type="sldNum" sz="quarter" idx="4"/>
          </p:nvPr>
        </p:nvSpPr>
        <p:spPr>
          <a:xfrm>
            <a:off x="6457950" y="4521221"/>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E573346A-FCA4-684E-8D18-26E8324063ED}" type="slidenum">
              <a:rPr lang="en-US" smtClean="0"/>
              <a:t>‹#›</a:t>
            </a:fld>
            <a:endParaRPr lang="en-US"/>
          </a:p>
        </p:txBody>
      </p:sp>
      <p:grpSp>
        <p:nvGrpSpPr>
          <p:cNvPr id="7" name="Group 6">
            <a:extLst>
              <a:ext uri="{FF2B5EF4-FFF2-40B4-BE49-F238E27FC236}">
                <a16:creationId xmlns:a16="http://schemas.microsoft.com/office/drawing/2014/main" id="{A4ADB861-45F8-46BF-B204-54EEB54E72F7}"/>
              </a:ext>
            </a:extLst>
          </p:cNvPr>
          <p:cNvGrpSpPr/>
          <p:nvPr/>
        </p:nvGrpSpPr>
        <p:grpSpPr>
          <a:xfrm>
            <a:off x="0" y="4912867"/>
            <a:ext cx="9165070" cy="241006"/>
            <a:chOff x="0" y="6550485"/>
            <a:chExt cx="12220093" cy="321341"/>
          </a:xfrm>
        </p:grpSpPr>
        <p:pic>
          <p:nvPicPr>
            <p:cNvPr id="8" name="Background">
              <a:extLst>
                <a:ext uri="{FF2B5EF4-FFF2-40B4-BE49-F238E27FC236}">
                  <a16:creationId xmlns:a16="http://schemas.microsoft.com/office/drawing/2014/main" id="{9AE6BD9E-15CA-4954-9718-5A459BC87274}"/>
                </a:ext>
                <a:ext uri="{C183D7F6-B498-43B3-948B-1728B52AA6E4}">
                  <adec:decorative xmlns:adec="http://schemas.microsoft.com/office/drawing/2017/decorative" val="1"/>
                </a:ext>
              </a:extLst>
            </p:cNvPr>
            <p:cNvPicPr>
              <a:picLocks noChangeAspect="1"/>
            </p:cNvPicPr>
            <p:nvPr userDrawn="1"/>
          </p:nvPicPr>
          <p:blipFill rotWithShape="1">
            <a:blip r:embed="rId6"/>
            <a:srcRect t="95314"/>
            <a:stretch/>
          </p:blipFill>
          <p:spPr>
            <a:xfrm>
              <a:off x="0" y="6550485"/>
              <a:ext cx="9698567" cy="321341"/>
            </a:xfrm>
            <a:prstGeom prst="rect">
              <a:avLst/>
            </a:prstGeom>
          </p:spPr>
        </p:pic>
        <p:pic>
          <p:nvPicPr>
            <p:cNvPr id="10" name="Background">
              <a:extLst>
                <a:ext uri="{FF2B5EF4-FFF2-40B4-BE49-F238E27FC236}">
                  <a16:creationId xmlns:a16="http://schemas.microsoft.com/office/drawing/2014/main" id="{B2513523-7699-444E-A16A-43AA4FD35A11}"/>
                </a:ext>
                <a:ext uri="{C183D7F6-B498-43B3-948B-1728B52AA6E4}">
                  <adec:decorative xmlns:adec="http://schemas.microsoft.com/office/drawing/2017/decorative" val="1"/>
                </a:ext>
              </a:extLst>
            </p:cNvPr>
            <p:cNvPicPr>
              <a:picLocks noChangeAspect="1"/>
            </p:cNvPicPr>
            <p:nvPr userDrawn="1"/>
          </p:nvPicPr>
          <p:blipFill rotWithShape="1">
            <a:blip r:embed="rId6"/>
            <a:srcRect t="95314"/>
            <a:stretch/>
          </p:blipFill>
          <p:spPr>
            <a:xfrm>
              <a:off x="2521526" y="6550485"/>
              <a:ext cx="9698567" cy="321341"/>
            </a:xfrm>
            <a:prstGeom prst="rect">
              <a:avLst/>
            </a:prstGeom>
          </p:spPr>
        </p:pic>
      </p:grpSp>
      <p:pic>
        <p:nvPicPr>
          <p:cNvPr id="9" name="Background">
            <a:extLst>
              <a:ext uri="{FF2B5EF4-FFF2-40B4-BE49-F238E27FC236}">
                <a16:creationId xmlns:a16="http://schemas.microsoft.com/office/drawing/2014/main" id="{44E25B8D-1936-4BFA-9BC1-CA022363961C}"/>
              </a:ext>
              <a:ext uri="{C183D7F6-B498-43B3-948B-1728B52AA6E4}">
                <adec:decorative xmlns:adec="http://schemas.microsoft.com/office/drawing/2017/decorative" val="1"/>
              </a:ext>
            </a:extLst>
          </p:cNvPr>
          <p:cNvPicPr>
            <a:picLocks noChangeAspect="1"/>
          </p:cNvPicPr>
          <p:nvPr userDrawn="1"/>
        </p:nvPicPr>
        <p:blipFill rotWithShape="1">
          <a:blip r:embed="rId6"/>
          <a:srcRect t="2673" b="4802"/>
          <a:stretch/>
        </p:blipFill>
        <p:spPr>
          <a:xfrm>
            <a:off x="0" y="31817"/>
            <a:ext cx="8181975" cy="4777783"/>
          </a:xfrm>
          <a:prstGeom prst="rect">
            <a:avLst/>
          </a:prstGeom>
        </p:spPr>
      </p:pic>
    </p:spTree>
    <p:extLst>
      <p:ext uri="{BB962C8B-B14F-4D97-AF65-F5344CB8AC3E}">
        <p14:creationId xmlns:p14="http://schemas.microsoft.com/office/powerpoint/2010/main" val="165996977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hf hdr="0" dt="0"/>
  <p:txStyles>
    <p:titleStyle>
      <a:lvl1pPr algn="l" defTabSz="514350" rtl="0" eaLnBrk="1" latinLnBrk="0" hangingPunct="1">
        <a:lnSpc>
          <a:spcPct val="90000"/>
        </a:lnSpc>
        <a:spcBef>
          <a:spcPct val="0"/>
        </a:spcBef>
        <a:buNone/>
        <a:defRPr sz="1575" b="1" i="0" kern="1200">
          <a:solidFill>
            <a:srgbClr val="1F1F1F"/>
          </a:solidFill>
          <a:latin typeface="Calibri" charset="0"/>
          <a:ea typeface="Calibri" charset="0"/>
          <a:cs typeface="Calibri" charset="0"/>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350" kern="1200" baseline="0">
          <a:solidFill>
            <a:srgbClr val="1F1F1F"/>
          </a:solidFill>
          <a:latin typeface="+mn-lt"/>
          <a:ea typeface="+mn-ea"/>
          <a:cs typeface="+mn-cs"/>
        </a:defRPr>
      </a:lvl1pPr>
      <a:lvl2pPr marL="385763" indent="-128588" algn="l" defTabSz="514350" rtl="0" eaLnBrk="1" latinLnBrk="0" hangingPunct="1">
        <a:lnSpc>
          <a:spcPct val="90000"/>
        </a:lnSpc>
        <a:spcBef>
          <a:spcPts val="281"/>
        </a:spcBef>
        <a:buFont typeface="CambriaMath" charset="0"/>
        <a:buChar char="⎯"/>
        <a:defRPr sz="1350" kern="1200">
          <a:solidFill>
            <a:srgbClr val="1F1F1F"/>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350" kern="1200">
          <a:solidFill>
            <a:srgbClr val="1F1F1F"/>
          </a:solidFill>
          <a:latin typeface="+mn-lt"/>
          <a:ea typeface="+mn-ea"/>
          <a:cs typeface="+mn-cs"/>
        </a:defRPr>
      </a:lvl3pPr>
      <a:lvl4pPr marL="900113" indent="-128588" algn="l" defTabSz="514350" rtl="0" eaLnBrk="1" latinLnBrk="0" hangingPunct="1">
        <a:lnSpc>
          <a:spcPct val="90000"/>
        </a:lnSpc>
        <a:spcBef>
          <a:spcPts val="281"/>
        </a:spcBef>
        <a:buFont typeface=".AppleSystemUIFont" charset="-120"/>
        <a:buChar char="»"/>
        <a:defRPr sz="1350" kern="1200">
          <a:solidFill>
            <a:srgbClr val="1F1F1F"/>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4276-29F7-4298-85F0-D956D77B16F7}"/>
              </a:ext>
            </a:extLst>
          </p:cNvPr>
          <p:cNvSpPr>
            <a:spLocks noGrp="1"/>
          </p:cNvSpPr>
          <p:nvPr>
            <p:ph type="title"/>
          </p:nvPr>
        </p:nvSpPr>
        <p:spPr>
          <a:xfrm>
            <a:off x="385894" y="2208037"/>
            <a:ext cx="8229600" cy="727425"/>
          </a:xfrm>
        </p:spPr>
        <p:txBody>
          <a:bodyPr>
            <a:normAutofit fontScale="90000"/>
          </a:bodyPr>
          <a:lstStyle/>
          <a:p>
            <a:r>
              <a:rPr lang="en-US" dirty="0"/>
              <a:t>Health Apartment Information Architecture: </a:t>
            </a:r>
            <a:br>
              <a:rPr lang="en-US" dirty="0"/>
            </a:br>
            <a:r>
              <a:rPr lang="en-US" i="1" dirty="0"/>
              <a:t>Family members &amp; caregivers segment</a:t>
            </a:r>
          </a:p>
        </p:txBody>
      </p:sp>
      <p:sp>
        <p:nvSpPr>
          <p:cNvPr id="3" name="Text Placeholder 2">
            <a:extLst>
              <a:ext uri="{FF2B5EF4-FFF2-40B4-BE49-F238E27FC236}">
                <a16:creationId xmlns:a16="http://schemas.microsoft.com/office/drawing/2014/main" id="{6D106816-C2E5-4523-8246-66810EED7053}"/>
              </a:ext>
            </a:extLst>
          </p:cNvPr>
          <p:cNvSpPr>
            <a:spLocks noGrp="1"/>
          </p:cNvSpPr>
          <p:nvPr>
            <p:ph type="body" idx="1"/>
          </p:nvPr>
        </p:nvSpPr>
        <p:spPr>
          <a:xfrm>
            <a:off x="457200" y="3056654"/>
            <a:ext cx="8229600" cy="361806"/>
          </a:xfrm>
        </p:spPr>
        <p:txBody>
          <a:bodyPr vert="horz" lIns="91440" tIns="45720" rIns="91440" bIns="45720" rtlCol="0" anchor="t">
            <a:normAutofit/>
          </a:bodyPr>
          <a:lstStyle/>
          <a:p>
            <a:r>
              <a:rPr lang="en-US" dirty="0">
                <a:latin typeface="Avenir Heavy"/>
              </a:rPr>
              <a:t>Tree test findings – July 2022 (unmoderated)</a:t>
            </a:r>
            <a:endParaRPr lang="en-US" dirty="0"/>
          </a:p>
        </p:txBody>
      </p:sp>
      <p:sp>
        <p:nvSpPr>
          <p:cNvPr id="6" name="Slide Number Placeholder 5">
            <a:extLst>
              <a:ext uri="{FF2B5EF4-FFF2-40B4-BE49-F238E27FC236}">
                <a16:creationId xmlns:a16="http://schemas.microsoft.com/office/drawing/2014/main" id="{28FB49D8-098C-4A98-9135-27A6D6D5F7DB}"/>
              </a:ext>
            </a:extLst>
          </p:cNvPr>
          <p:cNvSpPr>
            <a:spLocks noGrp="1"/>
          </p:cNvSpPr>
          <p:nvPr>
            <p:ph type="sldNum" sz="quarter" idx="12"/>
          </p:nvPr>
        </p:nvSpPr>
        <p:spPr/>
        <p:txBody>
          <a:bodyPr/>
          <a:lstStyle/>
          <a:p>
            <a:fld id="{C9F7588F-6348-F24B-A92C-146CC9ED7FC5}" type="slidenum">
              <a:rPr lang="en-US" smtClean="0"/>
              <a:pPr/>
              <a:t>1</a:t>
            </a:fld>
            <a:endParaRPr lang="en-US"/>
          </a:p>
        </p:txBody>
      </p:sp>
    </p:spTree>
    <p:extLst>
      <p:ext uri="{BB962C8B-B14F-4D97-AF65-F5344CB8AC3E}">
        <p14:creationId xmlns:p14="http://schemas.microsoft.com/office/powerpoint/2010/main" val="272286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Common metrics in tree tests</a:t>
            </a:r>
          </a:p>
        </p:txBody>
      </p:sp>
      <p:sp>
        <p:nvSpPr>
          <p:cNvPr id="3" name="Content Placeholder 2">
            <a:extLst>
              <a:ext uri="{FF2B5EF4-FFF2-40B4-BE49-F238E27FC236}">
                <a16:creationId xmlns:a16="http://schemas.microsoft.com/office/drawing/2014/main" id="{920F081F-E8E5-578D-181B-B17613BF2BD3}"/>
              </a:ext>
            </a:extLst>
          </p:cNvPr>
          <p:cNvSpPr>
            <a:spLocks noGrp="1"/>
          </p:cNvSpPr>
          <p:nvPr>
            <p:ph idx="1"/>
          </p:nvPr>
        </p:nvSpPr>
        <p:spPr>
          <a:xfrm>
            <a:off x="457200" y="1276351"/>
            <a:ext cx="8401050" cy="3352800"/>
          </a:xfrm>
        </p:spPr>
        <p:txBody>
          <a:bodyPr>
            <a:noAutofit/>
          </a:bodyPr>
          <a:lstStyle/>
          <a:p>
            <a:pPr>
              <a:lnSpc>
                <a:spcPct val="120000"/>
              </a:lnSpc>
            </a:pPr>
            <a:r>
              <a:rPr lang="en-US" sz="1200" b="1" dirty="0"/>
              <a:t>Success rate: </a:t>
            </a:r>
            <a:r>
              <a:rPr lang="en-US" sz="1200" dirty="0"/>
              <a:t>The percent of participants that selected the correct answer, regardless of how they got there.  </a:t>
            </a:r>
            <a:endParaRPr lang="en-US" sz="1200" b="1" dirty="0"/>
          </a:p>
          <a:p>
            <a:pPr>
              <a:lnSpc>
                <a:spcPct val="120000"/>
              </a:lnSpc>
            </a:pPr>
            <a:r>
              <a:rPr lang="en-US" sz="1200" b="1" dirty="0"/>
              <a:t>Directness: </a:t>
            </a:r>
            <a:r>
              <a:rPr lang="en-US" sz="1200" dirty="0"/>
              <a:t>The percent of participants that went directly to an answer without backtracking, regardless if the answer was right or wrong</a:t>
            </a:r>
          </a:p>
          <a:p>
            <a:pPr lvl="1"/>
            <a:r>
              <a:rPr lang="en-US" sz="1200" dirty="0"/>
              <a:t>These 2 metrics are most often looked at together when analyzing a tree test</a:t>
            </a:r>
          </a:p>
          <a:p>
            <a:pPr marL="942975" lvl="2" indent="-257175">
              <a:buFontTx/>
              <a:buChar char="-"/>
            </a:pPr>
            <a:r>
              <a:rPr lang="en-US" sz="1200" dirty="0"/>
              <a:t>A </a:t>
            </a:r>
            <a:r>
              <a:rPr lang="en-US" sz="1200" b="1" dirty="0"/>
              <a:t>high success rate</a:t>
            </a:r>
            <a:r>
              <a:rPr lang="en-US" sz="1200" dirty="0"/>
              <a:t> with </a:t>
            </a:r>
            <a:r>
              <a:rPr lang="en-US" sz="1200" b="1" dirty="0"/>
              <a:t>low directness</a:t>
            </a:r>
            <a:r>
              <a:rPr lang="en-US" sz="1200" dirty="0"/>
              <a:t> could indicate that participants had to work hard and dig around in the structure to find the answer </a:t>
            </a:r>
          </a:p>
          <a:p>
            <a:pPr marL="942975" lvl="2" indent="-257175">
              <a:buFontTx/>
              <a:buChar char="-"/>
            </a:pPr>
            <a:r>
              <a:rPr lang="en-US" sz="1200" dirty="0"/>
              <a:t>A </a:t>
            </a:r>
            <a:r>
              <a:rPr lang="en-US" sz="1200" b="1" dirty="0"/>
              <a:t>low success rate </a:t>
            </a:r>
            <a:r>
              <a:rPr lang="en-US" sz="1200" dirty="0"/>
              <a:t>and </a:t>
            </a:r>
            <a:r>
              <a:rPr lang="en-US" sz="1200" b="1" dirty="0"/>
              <a:t>high directness </a:t>
            </a:r>
            <a:r>
              <a:rPr lang="en-US" sz="1200" dirty="0"/>
              <a:t>could mean participants misunderstood an incorrect option or section of your tree as the correct answer (they confidently went to the wrong answer)</a:t>
            </a:r>
          </a:p>
          <a:p>
            <a:pPr>
              <a:lnSpc>
                <a:spcPct val="120000"/>
              </a:lnSpc>
            </a:pPr>
            <a:r>
              <a:rPr lang="en-US" sz="1200" b="1" dirty="0"/>
              <a:t>Direct success: </a:t>
            </a:r>
            <a:r>
              <a:rPr lang="en-US" sz="1200" dirty="0"/>
              <a:t>The percent of participants that went directly to the correct answer.  </a:t>
            </a:r>
          </a:p>
          <a:p>
            <a:pPr marL="214313" indent="-214313">
              <a:lnSpc>
                <a:spcPct val="120000"/>
              </a:lnSpc>
              <a:buFont typeface="Arial" panose="020B0604020202020204" pitchFamily="34" charset="0"/>
              <a:buChar char="•"/>
            </a:pPr>
            <a:r>
              <a:rPr lang="en-US" sz="1200" dirty="0"/>
              <a:t>There are other metrics used in tree testing (i.e. time taken per task, skip rate, first click, </a:t>
            </a:r>
            <a:r>
              <a:rPr lang="en-US" sz="1200" dirty="0" err="1"/>
              <a:t>etc</a:t>
            </a:r>
            <a:r>
              <a:rPr lang="en-US" sz="1200" dirty="0"/>
              <a:t>); however, no significant patterns were found for this test.</a:t>
            </a:r>
          </a:p>
          <a:p>
            <a:pPr marL="214313" indent="-214313">
              <a:lnSpc>
                <a:spcPct val="120000"/>
              </a:lnSpc>
              <a:buFont typeface="Arial" panose="020B0604020202020204" pitchFamily="34" charset="0"/>
              <a:buChar char="•"/>
            </a:pPr>
            <a:r>
              <a:rPr lang="en-US" sz="1200" b="1" dirty="0"/>
              <a:t>Always keep in mind that all labels and parts of a structure can impact any task.  For example, a section of the tree may be perfectly labeled and structured, but if another part has a misleading label, it can draw visitors away.  </a:t>
            </a:r>
          </a:p>
        </p:txBody>
      </p:sp>
    </p:spTree>
    <p:extLst>
      <p:ext uri="{BB962C8B-B14F-4D97-AF65-F5344CB8AC3E}">
        <p14:creationId xmlns:p14="http://schemas.microsoft.com/office/powerpoint/2010/main" val="8733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Notes about these findings…</a:t>
            </a:r>
          </a:p>
        </p:txBody>
      </p:sp>
      <p:sp>
        <p:nvSpPr>
          <p:cNvPr id="3" name="Content Placeholder 2">
            <a:extLst>
              <a:ext uri="{FF2B5EF4-FFF2-40B4-BE49-F238E27FC236}">
                <a16:creationId xmlns:a16="http://schemas.microsoft.com/office/drawing/2014/main" id="{D6985E06-0CEF-A88A-A0A0-35FB31AC4743}"/>
              </a:ext>
            </a:extLst>
          </p:cNvPr>
          <p:cNvSpPr>
            <a:spLocks noGrp="1"/>
          </p:cNvSpPr>
          <p:nvPr>
            <p:ph idx="1"/>
          </p:nvPr>
        </p:nvSpPr>
        <p:spPr>
          <a:xfrm>
            <a:off x="457199" y="1276351"/>
            <a:ext cx="8277225" cy="3352800"/>
          </a:xfrm>
        </p:spPr>
        <p:txBody>
          <a:bodyPr>
            <a:normAutofit fontScale="70000" lnSpcReduction="20000"/>
          </a:bodyPr>
          <a:lstStyle/>
          <a:p>
            <a:pPr>
              <a:lnSpc>
                <a:spcPct val="120000"/>
              </a:lnSpc>
            </a:pPr>
            <a:r>
              <a:rPr lang="en-US" sz="2000" b="1" dirty="0"/>
              <a:t>A threshold of 10% was used when evaluating how a hypothesis performed compared to our baseline tree tests on </a:t>
            </a:r>
            <a:r>
              <a:rPr lang="en-US" sz="2000" b="1" dirty="0" err="1"/>
              <a:t>VA.gov</a:t>
            </a:r>
            <a:r>
              <a:rPr lang="en-US" sz="2000" b="1" dirty="0"/>
              <a:t>. </a:t>
            </a:r>
          </a:p>
          <a:p>
            <a:pPr lvl="1"/>
            <a:r>
              <a:rPr lang="en-US" dirty="0"/>
              <a:t>This ensures that we are looking at significant changes rather than smaller incremental changes. </a:t>
            </a:r>
          </a:p>
          <a:p>
            <a:pPr>
              <a:lnSpc>
                <a:spcPct val="120000"/>
              </a:lnSpc>
            </a:pPr>
            <a:endParaRPr lang="en-US" sz="2000" dirty="0"/>
          </a:p>
          <a:p>
            <a:pPr>
              <a:lnSpc>
                <a:spcPct val="120000"/>
              </a:lnSpc>
            </a:pPr>
            <a:r>
              <a:rPr lang="en-US" sz="2000" b="1" dirty="0"/>
              <a:t>Task #6 (Priority groups) is considered a valid failed task. It has been kept in the results so that we can track it. </a:t>
            </a:r>
          </a:p>
          <a:p>
            <a:pPr lvl="1"/>
            <a:r>
              <a:rPr lang="en-US" dirty="0"/>
              <a:t>This task had extremely low success rates across all three trees (baseline, H0, H1). We considered removing Task 6 from the test results assuming that the task was not properly understood.  However, upon closer review of the responses, we discovered that participants were relatively consistent across the 3 tests in the answers they selected, indicating that participants likely understood the task and attempted to answer it in similar ways.  </a:t>
            </a:r>
          </a:p>
          <a:p>
            <a:pPr>
              <a:lnSpc>
                <a:spcPct val="120000"/>
              </a:lnSpc>
            </a:pPr>
            <a:endParaRPr lang="en-US" sz="2000" dirty="0"/>
          </a:p>
          <a:p>
            <a:endParaRPr lang="en-US" dirty="0"/>
          </a:p>
        </p:txBody>
      </p:sp>
    </p:spTree>
    <p:extLst>
      <p:ext uri="{BB962C8B-B14F-4D97-AF65-F5344CB8AC3E}">
        <p14:creationId xmlns:p14="http://schemas.microsoft.com/office/powerpoint/2010/main" val="2015392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432B9B-9596-4605-8059-EC1A2509371C}"/>
              </a:ext>
            </a:extLst>
          </p:cNvPr>
          <p:cNvSpPr>
            <a:spLocks noGrp="1"/>
          </p:cNvSpPr>
          <p:nvPr>
            <p:ph type="title"/>
          </p:nvPr>
        </p:nvSpPr>
        <p:spPr/>
        <p:txBody>
          <a:bodyPr/>
          <a:lstStyle/>
          <a:p>
            <a:r>
              <a:rPr lang="en-US" dirty="0"/>
              <a:t>Findings</a:t>
            </a:r>
          </a:p>
        </p:txBody>
      </p:sp>
      <p:sp>
        <p:nvSpPr>
          <p:cNvPr id="5" name="Text Placeholder 4">
            <a:extLst>
              <a:ext uri="{FF2B5EF4-FFF2-40B4-BE49-F238E27FC236}">
                <a16:creationId xmlns:a16="http://schemas.microsoft.com/office/drawing/2014/main" id="{150EBDD5-2FDA-4D48-959A-EAC6C6E51F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137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p:txBody>
          <a:bodyPr>
            <a:normAutofit/>
          </a:bodyPr>
          <a:lstStyle/>
          <a:p>
            <a:r>
              <a:rPr lang="en-US" sz="2400" dirty="0"/>
              <a:t>Key findings</a:t>
            </a:r>
          </a:p>
        </p:txBody>
      </p:sp>
      <p:sp>
        <p:nvSpPr>
          <p:cNvPr id="2" name="Content Placeholder 1">
            <a:extLst>
              <a:ext uri="{FF2B5EF4-FFF2-40B4-BE49-F238E27FC236}">
                <a16:creationId xmlns:a16="http://schemas.microsoft.com/office/drawing/2014/main" id="{3690C702-87D5-9F42-10DD-905D1C392987}"/>
              </a:ext>
            </a:extLst>
          </p:cNvPr>
          <p:cNvSpPr>
            <a:spLocks noGrp="1"/>
          </p:cNvSpPr>
          <p:nvPr>
            <p:ph idx="1"/>
          </p:nvPr>
        </p:nvSpPr>
        <p:spPr>
          <a:xfrm>
            <a:off x="457199" y="1075765"/>
            <a:ext cx="8296276" cy="3553386"/>
          </a:xfrm>
        </p:spPr>
        <p:txBody>
          <a:bodyPr>
            <a:normAutofit fontScale="62500" lnSpcReduction="20000"/>
          </a:bodyPr>
          <a:lstStyle/>
          <a:p>
            <a:pPr marL="257175" indent="-257175">
              <a:lnSpc>
                <a:spcPct val="170000"/>
              </a:lnSpc>
              <a:spcAft>
                <a:spcPts val="450"/>
              </a:spcAft>
              <a:buFont typeface="+mj-lt"/>
              <a:buAutoNum type="arabicPeriod"/>
            </a:pPr>
            <a:r>
              <a:rPr lang="en-US" dirty="0"/>
              <a:t>H1 performed better on tasks related to getting benefits, and H0 performed better on tasks related to managing benefits </a:t>
            </a:r>
          </a:p>
          <a:p>
            <a:pPr marL="257175" indent="-257175">
              <a:lnSpc>
                <a:spcPct val="170000"/>
              </a:lnSpc>
              <a:spcAft>
                <a:spcPts val="450"/>
              </a:spcAft>
              <a:buFont typeface="+mj-lt"/>
              <a:buAutoNum type="arabicPeriod"/>
            </a:pPr>
            <a:r>
              <a:rPr lang="en-US" dirty="0"/>
              <a:t>Eligibility information for Veterans was challenging to find, especially in H0 </a:t>
            </a:r>
          </a:p>
          <a:p>
            <a:pPr marL="257175" indent="-257175">
              <a:lnSpc>
                <a:spcPct val="170000"/>
              </a:lnSpc>
              <a:spcAft>
                <a:spcPts val="450"/>
              </a:spcAft>
              <a:buFont typeface="+mj-lt"/>
              <a:buAutoNum type="arabicPeriod"/>
            </a:pPr>
            <a:r>
              <a:rPr lang="en-US" dirty="0"/>
              <a:t>Participants struggled to find information related to getting health care benefits for themselves </a:t>
            </a:r>
          </a:p>
          <a:p>
            <a:pPr marL="257175" indent="-257175">
              <a:lnSpc>
                <a:spcPct val="170000"/>
              </a:lnSpc>
              <a:spcAft>
                <a:spcPts val="450"/>
              </a:spcAft>
              <a:buFont typeface="+mj-lt"/>
              <a:buAutoNum type="arabicPeriod"/>
            </a:pPr>
            <a:r>
              <a:rPr lang="en-US" dirty="0"/>
              <a:t>Mental health care information was challenging to find</a:t>
            </a:r>
          </a:p>
          <a:p>
            <a:pPr marL="257175" indent="-257175">
              <a:lnSpc>
                <a:spcPct val="170000"/>
              </a:lnSpc>
              <a:spcAft>
                <a:spcPts val="450"/>
              </a:spcAft>
              <a:buFont typeface="+mj-lt"/>
              <a:buAutoNum type="arabicPeriod"/>
            </a:pPr>
            <a:r>
              <a:rPr lang="en-US" dirty="0"/>
              <a:t>Participants visited and selected answers in the service member and family member benefits hubs more often in H0 than baseline and H1 </a:t>
            </a:r>
          </a:p>
          <a:p>
            <a:pPr marL="257175" indent="-257175">
              <a:lnSpc>
                <a:spcPct val="170000"/>
              </a:lnSpc>
              <a:spcAft>
                <a:spcPts val="450"/>
              </a:spcAft>
              <a:buFont typeface="+mj-lt"/>
              <a:buAutoNum type="arabicPeriod"/>
            </a:pPr>
            <a:r>
              <a:rPr lang="en-US" dirty="0"/>
              <a:t>For tasks related to managing health care, “My health” in H0 performed extremely well, while the same section in H1 performed significantly worse than baseline</a:t>
            </a:r>
          </a:p>
          <a:p>
            <a:pPr marL="257175" indent="-257175">
              <a:lnSpc>
                <a:spcPct val="170000"/>
              </a:lnSpc>
              <a:spcAft>
                <a:spcPts val="450"/>
              </a:spcAft>
              <a:buFont typeface="+mj-lt"/>
              <a:buAutoNum type="arabicPeriod"/>
            </a:pPr>
            <a:r>
              <a:rPr lang="en-US" dirty="0"/>
              <a:t>H0 improved the findability of community care content</a:t>
            </a:r>
          </a:p>
          <a:p>
            <a:endParaRPr lang="en-US" dirty="0"/>
          </a:p>
        </p:txBody>
      </p:sp>
    </p:spTree>
    <p:extLst>
      <p:ext uri="{BB962C8B-B14F-4D97-AF65-F5344CB8AC3E}">
        <p14:creationId xmlns:p14="http://schemas.microsoft.com/office/powerpoint/2010/main" val="115285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a:xfrm>
            <a:off x="628650" y="273844"/>
            <a:ext cx="7886700" cy="747153"/>
          </a:xfrm>
        </p:spPr>
        <p:txBody>
          <a:bodyPr>
            <a:noAutofit/>
          </a:bodyPr>
          <a:lstStyle/>
          <a:p>
            <a:r>
              <a:rPr lang="en-US" sz="1800" dirty="0"/>
              <a:t>Key finding 1: H1 did better on tasks related to getting benefits, and H0 did better on tasks related to managing benefits</a:t>
            </a:r>
          </a:p>
        </p:txBody>
      </p:sp>
      <p:sp>
        <p:nvSpPr>
          <p:cNvPr id="25" name="TextBox 24">
            <a:extLst>
              <a:ext uri="{FF2B5EF4-FFF2-40B4-BE49-F238E27FC236}">
                <a16:creationId xmlns:a16="http://schemas.microsoft.com/office/drawing/2014/main" id="{9D8BD9B2-E47D-488E-8EDF-9A843DCF8E3E}"/>
              </a:ext>
            </a:extLst>
          </p:cNvPr>
          <p:cNvSpPr txBox="1"/>
          <p:nvPr/>
        </p:nvSpPr>
        <p:spPr>
          <a:xfrm>
            <a:off x="628649" y="930924"/>
            <a:ext cx="7886700" cy="1685077"/>
          </a:xfrm>
          <a:prstGeom prst="rect">
            <a:avLst/>
          </a:prstGeom>
          <a:noFill/>
        </p:spPr>
        <p:txBody>
          <a:bodyPr wrap="square">
            <a:spAutoFit/>
          </a:bodyPr>
          <a:lstStyle/>
          <a:p>
            <a:pPr marL="214313" indent="-214313">
              <a:spcAft>
                <a:spcPts val="300"/>
              </a:spcAft>
              <a:buFont typeface="Arial" panose="020B0604020202020204" pitchFamily="34" charset="0"/>
              <a:buChar char="•"/>
            </a:pPr>
            <a:r>
              <a:rPr lang="en-US" sz="1050" dirty="0">
                <a:solidFill>
                  <a:schemeClr val="tx2"/>
                </a:solidFill>
                <a:latin typeface="Avenir" panose="02000503020000020003"/>
              </a:rPr>
              <a:t>We saw the same trend in the Veteran version of this tree test</a:t>
            </a:r>
          </a:p>
          <a:p>
            <a:pPr marL="214313" indent="-214313">
              <a:spcAft>
                <a:spcPts val="300"/>
              </a:spcAft>
              <a:buFont typeface="Arial" panose="020B0604020202020204" pitchFamily="34" charset="0"/>
              <a:buChar char="•"/>
            </a:pPr>
            <a:r>
              <a:rPr lang="en-US" sz="1050" dirty="0">
                <a:solidFill>
                  <a:schemeClr val="tx2"/>
                </a:solidFill>
                <a:latin typeface="Avenir" panose="02000503020000020003"/>
              </a:rPr>
              <a:t>Although H1 generally performed better on “get benefits” tasks, H0 performed the best on the “get benefits” tasks that were specific to family members.</a:t>
            </a:r>
          </a:p>
          <a:p>
            <a:pPr marL="214313" indent="-214313">
              <a:spcAft>
                <a:spcPts val="300"/>
              </a:spcAft>
              <a:buFont typeface="Arial" panose="020B0604020202020204" pitchFamily="34" charset="0"/>
              <a:buChar char="•"/>
            </a:pPr>
            <a:r>
              <a:rPr lang="en-US" sz="1050" dirty="0">
                <a:solidFill>
                  <a:schemeClr val="tx2"/>
                </a:solidFill>
                <a:latin typeface="Avenir" panose="02000503020000020003"/>
              </a:rPr>
              <a:t>The “Manage benefits” tasks for family members only consisted of 1 task (travel pay). H1 failed this task, while H0 and baseline performed similarly</a:t>
            </a:r>
          </a:p>
          <a:p>
            <a:pPr marL="214313" indent="-214313">
              <a:spcAft>
                <a:spcPts val="300"/>
              </a:spcAft>
              <a:buFont typeface="Arial" panose="020B0604020202020204" pitchFamily="34" charset="0"/>
              <a:buChar char="•"/>
            </a:pPr>
            <a:r>
              <a:rPr lang="en-US" sz="1050" dirty="0">
                <a:solidFill>
                  <a:schemeClr val="tx2"/>
                </a:solidFill>
                <a:latin typeface="Avenir" panose="02000503020000020003"/>
              </a:rPr>
              <a:t>H0 did have higher directness overall; however, that directness was not always paired with significantly higher task success rates. This can represent false confidence, where participants navigate directly to and select incorrect answers</a:t>
            </a:r>
          </a:p>
          <a:p>
            <a:pPr marL="557213" lvl="1" indent="-214313">
              <a:spcAft>
                <a:spcPts val="300"/>
              </a:spcAft>
              <a:buFont typeface="Arial" panose="020B0604020202020204" pitchFamily="34" charset="0"/>
              <a:buChar char="•"/>
            </a:pPr>
            <a:r>
              <a:rPr lang="en-US" sz="900" dirty="0">
                <a:solidFill>
                  <a:schemeClr val="tx2"/>
                </a:solidFill>
                <a:latin typeface="Avenir" panose="02000503020000020003"/>
              </a:rPr>
              <a:t>Example: On the </a:t>
            </a:r>
            <a:r>
              <a:rPr lang="en-US" sz="900" b="1" i="1" dirty="0">
                <a:solidFill>
                  <a:schemeClr val="tx2"/>
                </a:solidFill>
                <a:latin typeface="Avenir" panose="02000503020000020003"/>
              </a:rPr>
              <a:t>Pay copay bills </a:t>
            </a:r>
            <a:r>
              <a:rPr lang="en-US" sz="900" dirty="0">
                <a:solidFill>
                  <a:schemeClr val="tx2"/>
                </a:solidFill>
                <a:latin typeface="Avenir" panose="02000503020000020003"/>
              </a:rPr>
              <a:t>tasks, 80% of participants went directly to a selection (directness), but only 34% represented a “direct success”; the other 46% represented a ”direct fail”</a:t>
            </a:r>
          </a:p>
        </p:txBody>
      </p:sp>
      <p:graphicFrame>
        <p:nvGraphicFramePr>
          <p:cNvPr id="9" name="Table 10">
            <a:extLst>
              <a:ext uri="{FF2B5EF4-FFF2-40B4-BE49-F238E27FC236}">
                <a16:creationId xmlns:a16="http://schemas.microsoft.com/office/drawing/2014/main" id="{DEF2ACCD-DE69-417D-A868-1AC43D35632F}"/>
              </a:ext>
            </a:extLst>
          </p:cNvPr>
          <p:cNvGraphicFramePr>
            <a:graphicFrameLocks noGrp="1"/>
          </p:cNvGraphicFramePr>
          <p:nvPr>
            <p:extLst>
              <p:ext uri="{D42A27DB-BD31-4B8C-83A1-F6EECF244321}">
                <p14:modId xmlns:p14="http://schemas.microsoft.com/office/powerpoint/2010/main" val="1593430884"/>
              </p:ext>
            </p:extLst>
          </p:nvPr>
        </p:nvGraphicFramePr>
        <p:xfrm>
          <a:off x="699179" y="3042019"/>
          <a:ext cx="7816172" cy="1839068"/>
        </p:xfrm>
        <a:graphic>
          <a:graphicData uri="http://schemas.openxmlformats.org/drawingml/2006/table">
            <a:tbl>
              <a:tblPr firstRow="1">
                <a:tableStyleId>{5C22544A-7EE6-4342-B048-85BDC9FD1C3A}</a:tableStyleId>
              </a:tblPr>
              <a:tblGrid>
                <a:gridCol w="1247363">
                  <a:extLst>
                    <a:ext uri="{9D8B030D-6E8A-4147-A177-3AD203B41FA5}">
                      <a16:colId xmlns:a16="http://schemas.microsoft.com/office/drawing/2014/main" val="2065884199"/>
                    </a:ext>
                  </a:extLst>
                </a:gridCol>
                <a:gridCol w="647930">
                  <a:extLst>
                    <a:ext uri="{9D8B030D-6E8A-4147-A177-3AD203B41FA5}">
                      <a16:colId xmlns:a16="http://schemas.microsoft.com/office/drawing/2014/main" val="1392689624"/>
                    </a:ext>
                  </a:extLst>
                </a:gridCol>
                <a:gridCol w="928018">
                  <a:extLst>
                    <a:ext uri="{9D8B030D-6E8A-4147-A177-3AD203B41FA5}">
                      <a16:colId xmlns:a16="http://schemas.microsoft.com/office/drawing/2014/main" val="1029095569"/>
                    </a:ext>
                  </a:extLst>
                </a:gridCol>
                <a:gridCol w="1085138">
                  <a:extLst>
                    <a:ext uri="{9D8B030D-6E8A-4147-A177-3AD203B41FA5}">
                      <a16:colId xmlns:a16="http://schemas.microsoft.com/office/drawing/2014/main" val="3985908861"/>
                    </a:ext>
                  </a:extLst>
                </a:gridCol>
                <a:gridCol w="721784">
                  <a:extLst>
                    <a:ext uri="{9D8B030D-6E8A-4147-A177-3AD203B41FA5}">
                      <a16:colId xmlns:a16="http://schemas.microsoft.com/office/drawing/2014/main" val="2149962866"/>
                    </a:ext>
                  </a:extLst>
                </a:gridCol>
                <a:gridCol w="611436">
                  <a:extLst>
                    <a:ext uri="{9D8B030D-6E8A-4147-A177-3AD203B41FA5}">
                      <a16:colId xmlns:a16="http://schemas.microsoft.com/office/drawing/2014/main" val="4256047957"/>
                    </a:ext>
                  </a:extLst>
                </a:gridCol>
                <a:gridCol w="685800">
                  <a:extLst>
                    <a:ext uri="{9D8B030D-6E8A-4147-A177-3AD203B41FA5}">
                      <a16:colId xmlns:a16="http://schemas.microsoft.com/office/drawing/2014/main" val="1165503578"/>
                    </a:ext>
                  </a:extLst>
                </a:gridCol>
                <a:gridCol w="652749">
                  <a:extLst>
                    <a:ext uri="{9D8B030D-6E8A-4147-A177-3AD203B41FA5}">
                      <a16:colId xmlns:a16="http://schemas.microsoft.com/office/drawing/2014/main" val="1864542434"/>
                    </a:ext>
                  </a:extLst>
                </a:gridCol>
                <a:gridCol w="603174">
                  <a:extLst>
                    <a:ext uri="{9D8B030D-6E8A-4147-A177-3AD203B41FA5}">
                      <a16:colId xmlns:a16="http://schemas.microsoft.com/office/drawing/2014/main" val="2569949489"/>
                    </a:ext>
                  </a:extLst>
                </a:gridCol>
                <a:gridCol w="632780">
                  <a:extLst>
                    <a:ext uri="{9D8B030D-6E8A-4147-A177-3AD203B41FA5}">
                      <a16:colId xmlns:a16="http://schemas.microsoft.com/office/drawing/2014/main" val="4113715657"/>
                    </a:ext>
                  </a:extLst>
                </a:gridCol>
              </a:tblGrid>
              <a:tr h="3760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1" kern="1200" dirty="0">
                        <a:solidFill>
                          <a:srgbClr val="FFFF00"/>
                        </a:solidFill>
                        <a:latin typeface="+mn-lt"/>
                        <a:ea typeface="+mn-ea"/>
                        <a:cs typeface="+mn-cs"/>
                      </a:endParaRPr>
                    </a:p>
                  </a:txBody>
                  <a:tcPr marL="68580" marR="68580" marT="34290" marB="34290">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FFFF00"/>
                          </a:solidFill>
                          <a:latin typeface="+mn-lt"/>
                          <a:ea typeface="+mn-ea"/>
                          <a:cs typeface="+mn-cs"/>
                        </a:rPr>
                        <a:t>Overall</a:t>
                      </a:r>
                    </a:p>
                  </a:txBody>
                  <a:tcPr marL="68580" marR="68580" marT="34290" marB="3429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r>
                        <a:rPr lang="en-US" sz="1400" b="1" dirty="0">
                          <a:solidFill>
                            <a:srgbClr val="FFFF00"/>
                          </a:solidFill>
                        </a:rPr>
                        <a:t>Overall</a:t>
                      </a:r>
                      <a:endParaRPr lang="en-US" sz="12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r>
                        <a:rPr lang="en-US" sz="1400" b="1" dirty="0">
                          <a:solidFill>
                            <a:srgbClr val="FFFF00"/>
                          </a:solidFill>
                        </a:rPr>
                        <a:t>Overall</a:t>
                      </a:r>
                      <a:endParaRPr lang="en-US" sz="12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FFFF00"/>
                          </a:solidFill>
                        </a:rPr>
                        <a:t>Get benefits</a:t>
                      </a:r>
                      <a:endParaRPr lang="en-US" sz="1200" b="1" dirty="0"/>
                    </a:p>
                  </a:txBody>
                  <a:tcPr marL="68580" marR="68580" marT="34290" marB="34290">
                    <a:lnL w="28575" cap="flat" cmpd="sng" algn="ctr">
                      <a:solidFill>
                        <a:schemeClr val="tx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kern="1200" dirty="0">
                        <a:solidFill>
                          <a:srgbClr val="FFFF00"/>
                        </a:solidFill>
                        <a:latin typeface="+mn-lt"/>
                        <a:ea typeface="+mn-ea"/>
                        <a:cs typeface="+mn-cs"/>
                      </a:endParaRPr>
                    </a:p>
                  </a:txBody>
                  <a:tcP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FFFF00"/>
                          </a:solidFill>
                          <a:latin typeface="+mn-lt"/>
                          <a:ea typeface="+mn-ea"/>
                          <a:cs typeface="+mn-cs"/>
                        </a:rPr>
                        <a:t>Manage benefits</a:t>
                      </a:r>
                    </a:p>
                  </a:txBody>
                  <a:tcPr marL="68580" marR="68580" marT="34290" marB="34290">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pPr algn="ctr"/>
                      <a:r>
                        <a:rPr lang="en-US" sz="1600" b="1" dirty="0">
                          <a:solidFill>
                            <a:srgbClr val="FFFF00"/>
                          </a:solidFill>
                        </a:rPr>
                        <a:t>Veteran </a:t>
                      </a:r>
                      <a:br>
                        <a:rPr lang="en-US" sz="1600" b="1" dirty="0">
                          <a:solidFill>
                            <a:srgbClr val="FFFF00"/>
                          </a:solidFill>
                        </a:rPr>
                      </a:br>
                      <a:r>
                        <a:rPr lang="en-US" sz="1600" b="1" dirty="0">
                          <a:solidFill>
                            <a:srgbClr val="FFFF00"/>
                          </a:solidFill>
                        </a:rPr>
                        <a:t>tasks</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34693841"/>
                  </a:ext>
                </a:extLst>
              </a:tr>
              <a:tr h="251460">
                <a:tc>
                  <a:txBody>
                    <a:bodyPr/>
                    <a:lstStyle/>
                    <a:p>
                      <a:pPr lvl="0"/>
                      <a:endParaRPr lang="en-US" sz="1200" b="1" dirty="0">
                        <a:solidFill>
                          <a:schemeClr val="tx1"/>
                        </a:solidFill>
                      </a:endParaRP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Success</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Directness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Direct success</a:t>
                      </a: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latin typeface="+mn-lt"/>
                          <a:ea typeface="+mn-ea"/>
                          <a:cs typeface="+mn-cs"/>
                        </a:rPr>
                        <a:t>Overall</a:t>
                      </a:r>
                    </a:p>
                  </a:txBody>
                  <a:tcPr marL="68580" marR="68580" marT="34290" marB="34290">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Family</a:t>
                      </a:r>
                    </a:p>
                  </a:txBody>
                  <a:tcPr marL="68580" marR="68580" marT="34290" marB="34290">
                    <a:lnL w="63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Veteran</a:t>
                      </a:r>
                    </a:p>
                  </a:txBody>
                  <a:tcPr marL="68580" marR="68580" marT="34290" marB="34290">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latin typeface="+mn-lt"/>
                          <a:ea typeface="+mn-ea"/>
                          <a:cs typeface="+mn-cs"/>
                        </a:rPr>
                        <a:t>Overall</a:t>
                      </a:r>
                    </a:p>
                  </a:txBody>
                  <a:tcPr marL="68580" marR="68580" marT="34290" marB="34290">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Family</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0" indent="0" algn="ctr" defTabSz="914400" rtl="0" eaLnBrk="1" latinLnBrk="0" hangingPunct="1">
                        <a:buFont typeface="Arial" panose="020B0604020202020204" pitchFamily="34" charset="0"/>
                        <a:buNone/>
                      </a:pPr>
                      <a:r>
                        <a:rPr lang="en-US" sz="1200" b="1" kern="1200" dirty="0">
                          <a:solidFill>
                            <a:schemeClr val="tx1"/>
                          </a:solidFill>
                          <a:latin typeface="+mn-lt"/>
                          <a:ea typeface="+mn-ea"/>
                          <a:cs typeface="+mn-cs"/>
                        </a:rPr>
                        <a:t>Veteran</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456446195"/>
                  </a:ext>
                </a:extLst>
              </a:tr>
              <a:tr h="400050">
                <a:tc>
                  <a:txBody>
                    <a:bodyPr/>
                    <a:lstStyle/>
                    <a:p>
                      <a:pPr lvl="0"/>
                      <a:r>
                        <a:rPr lang="en-US" sz="1100" b="1" dirty="0"/>
                        <a:t>Baseline (30)</a:t>
                      </a: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a:buFont typeface="Arial" panose="020B0604020202020204" pitchFamily="34" charset="0"/>
                        <a:buNone/>
                      </a:pPr>
                      <a:r>
                        <a:rPr lang="en-US" sz="1400" b="0" dirty="0"/>
                        <a:t>51%</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0" kern="1200" dirty="0">
                          <a:solidFill>
                            <a:schemeClr val="dk1"/>
                          </a:solidFill>
                          <a:latin typeface="+mn-lt"/>
                          <a:ea typeface="+mn-ea"/>
                          <a:cs typeface="+mn-cs"/>
                        </a:rPr>
                        <a:t>60%</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0" kern="1200" dirty="0">
                          <a:solidFill>
                            <a:schemeClr val="dk1"/>
                          </a:solidFill>
                          <a:latin typeface="+mn-lt"/>
                          <a:ea typeface="+mn-ea"/>
                          <a:cs typeface="+mn-cs"/>
                        </a:rPr>
                        <a:t>34% </a:t>
                      </a:r>
                      <a:br>
                        <a:rPr lang="en-US" sz="1400" b="0" kern="1200" dirty="0">
                          <a:solidFill>
                            <a:schemeClr val="dk1"/>
                          </a:solidFill>
                          <a:latin typeface="+mn-lt"/>
                          <a:ea typeface="+mn-ea"/>
                          <a:cs typeface="+mn-cs"/>
                        </a:rPr>
                      </a:br>
                      <a:r>
                        <a:rPr lang="en-US" sz="800" b="0" kern="1200" dirty="0">
                          <a:solidFill>
                            <a:schemeClr val="dk1"/>
                          </a:solidFill>
                          <a:latin typeface="+mn-lt"/>
                          <a:ea typeface="+mn-ea"/>
                          <a:cs typeface="+mn-cs"/>
                        </a:rPr>
                        <a:t>(direct fail 26%)</a:t>
                      </a:r>
                      <a:endParaRPr lang="en-US" sz="1400" b="0" kern="1200" dirty="0">
                        <a:solidFill>
                          <a:schemeClr val="dk1"/>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400" b="0" kern="1200" dirty="0">
                          <a:solidFill>
                            <a:schemeClr val="dk1"/>
                          </a:solidFill>
                          <a:latin typeface="+mn-lt"/>
                          <a:ea typeface="+mn-ea"/>
                          <a:cs typeface="+mn-cs"/>
                        </a:rPr>
                        <a:t>44%</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kern="1200" dirty="0">
                          <a:solidFill>
                            <a:schemeClr val="dk1"/>
                          </a:solidFill>
                          <a:latin typeface="+mn-lt"/>
                          <a:ea typeface="+mn-ea"/>
                          <a:cs typeface="+mn-cs"/>
                        </a:rPr>
                        <a:t>58%</a:t>
                      </a:r>
                      <a:endParaRPr lang="en-US" sz="1400" dirty="0"/>
                    </a:p>
                  </a:txBody>
                  <a:tcPr marL="68580" marR="68580" marT="34290" marB="34290" anchor="ctr">
                    <a:lnL w="63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41%</a:t>
                      </a:r>
                    </a:p>
                  </a:txBody>
                  <a:tcPr marL="68580" marR="68580" marT="34290" marB="3429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dirty="0"/>
                        <a:t>58%</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dirty="0"/>
                        <a:t>43%</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dirty="0"/>
                        <a:t>56%</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0121057"/>
                  </a:ext>
                </a:extLst>
              </a:tr>
              <a:tr h="400050">
                <a:tc>
                  <a:txBody>
                    <a:bodyPr/>
                    <a:lstStyle/>
                    <a:p>
                      <a:pPr lvl="0"/>
                      <a:r>
                        <a:rPr lang="en-US" sz="1100" b="1" dirty="0"/>
                        <a:t>Hypothesis 0 </a:t>
                      </a:r>
                      <a:r>
                        <a:rPr lang="en-US" sz="1100" b="0" dirty="0"/>
                        <a:t>(41)</a:t>
                      </a: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a:buFont typeface="Arial" panose="020B0604020202020204" pitchFamily="34" charset="0"/>
                        <a:buNone/>
                      </a:pPr>
                      <a:r>
                        <a:rPr lang="en-US" sz="1400" b="1" dirty="0">
                          <a:solidFill>
                            <a:schemeClr val="tx1"/>
                          </a:solidFill>
                        </a:rPr>
                        <a:t>54%*</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1" kern="1200" dirty="0">
                          <a:solidFill>
                            <a:srgbClr val="00B050"/>
                          </a:solidFill>
                          <a:latin typeface="+mn-lt"/>
                          <a:ea typeface="+mn-ea"/>
                          <a:cs typeface="+mn-cs"/>
                        </a:rPr>
                        <a:t>*72%</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1" kern="1200" dirty="0">
                          <a:solidFill>
                            <a:schemeClr val="dk1"/>
                          </a:solidFill>
                          <a:latin typeface="+mn-lt"/>
                          <a:ea typeface="+mn-ea"/>
                          <a:cs typeface="+mn-cs"/>
                        </a:rPr>
                        <a:t>42%</a:t>
                      </a:r>
                      <a:r>
                        <a:rPr lang="en-US" sz="1400" b="1" dirty="0">
                          <a:solidFill>
                            <a:schemeClr val="tx1"/>
                          </a:solidFill>
                        </a:rPr>
                        <a:t>*</a:t>
                      </a:r>
                      <a:br>
                        <a:rPr lang="en-US" sz="1400" b="1" kern="1200" dirty="0">
                          <a:solidFill>
                            <a:schemeClr val="dk1"/>
                          </a:solidFill>
                          <a:latin typeface="+mn-lt"/>
                          <a:ea typeface="+mn-ea"/>
                          <a:cs typeface="+mn-cs"/>
                        </a:rPr>
                      </a:br>
                      <a:r>
                        <a:rPr lang="en-US" sz="800" b="0" kern="1200" dirty="0">
                          <a:solidFill>
                            <a:schemeClr val="dk1"/>
                          </a:solidFill>
                          <a:latin typeface="+mn-lt"/>
                          <a:ea typeface="+mn-ea"/>
                          <a:cs typeface="+mn-cs"/>
                        </a:rPr>
                        <a:t>(direct fail 30%)</a:t>
                      </a:r>
                      <a:endParaRPr lang="en-US" sz="1400" b="1" kern="1200" dirty="0">
                        <a:solidFill>
                          <a:schemeClr val="dk1"/>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400" b="0" kern="1200" dirty="0">
                          <a:solidFill>
                            <a:schemeClr val="tx1"/>
                          </a:solidFill>
                          <a:latin typeface="+mn-lt"/>
                          <a:ea typeface="+mn-ea"/>
                          <a:cs typeface="+mn-cs"/>
                        </a:rPr>
                        <a:t>45%</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kern="1200" dirty="0">
                          <a:solidFill>
                            <a:schemeClr val="tx1"/>
                          </a:solidFill>
                          <a:latin typeface="+mn-lt"/>
                          <a:ea typeface="+mn-ea"/>
                          <a:cs typeface="+mn-cs"/>
                        </a:rPr>
                        <a:t>63%</a:t>
                      </a:r>
                      <a:r>
                        <a:rPr lang="en-US" sz="1400" b="1" dirty="0">
                          <a:solidFill>
                            <a:schemeClr val="tx1"/>
                          </a:solidFill>
                        </a:rPr>
                        <a:t>*</a:t>
                      </a:r>
                      <a:endParaRPr lang="en-US" sz="1400" b="1" dirty="0"/>
                    </a:p>
                  </a:txBody>
                  <a:tcPr marL="68580" marR="68580" marT="34290" marB="34290" anchor="ctr">
                    <a:lnL w="63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t>36%</a:t>
                      </a:r>
                    </a:p>
                  </a:txBody>
                  <a:tcPr marL="68580" marR="68580" marT="34290" marB="3429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400" b="1" kern="1200" dirty="0">
                          <a:solidFill>
                            <a:schemeClr val="dk1"/>
                          </a:solidFill>
                          <a:latin typeface="+mn-lt"/>
                          <a:ea typeface="+mn-ea"/>
                          <a:cs typeface="+mn-cs"/>
                        </a:rPr>
                        <a:t>63%</a:t>
                      </a:r>
                      <a:r>
                        <a:rPr lang="en-US" sz="1400" b="1" dirty="0">
                          <a:solidFill>
                            <a:schemeClr val="tx1"/>
                          </a:solidFill>
                        </a:rPr>
                        <a:t>*</a:t>
                      </a:r>
                      <a:endParaRPr lang="en-US" sz="1400" b="1" kern="1200" dirty="0">
                        <a:solidFill>
                          <a:schemeClr val="dk1"/>
                        </a:solidFill>
                        <a:latin typeface="+mn-lt"/>
                        <a:ea typeface="+mn-ea"/>
                        <a:cs typeface="+mn-cs"/>
                      </a:endParaRP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b="1" dirty="0"/>
                        <a:t>49%</a:t>
                      </a:r>
                      <a:r>
                        <a:rPr lang="en-US" sz="1400" b="1" dirty="0">
                          <a:solidFill>
                            <a:schemeClr val="tx1"/>
                          </a:solidFill>
                        </a:rPr>
                        <a:t>*</a:t>
                      </a:r>
                      <a:endParaRPr lang="en-US" sz="1400" b="1"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b="1" dirty="0"/>
                        <a:t>65%</a:t>
                      </a:r>
                      <a:r>
                        <a:rPr lang="en-US" sz="1400" b="1" dirty="0">
                          <a:solidFill>
                            <a:schemeClr val="tx1"/>
                          </a:solidFill>
                        </a:rPr>
                        <a:t>*</a:t>
                      </a:r>
                      <a:endParaRPr lang="en-US" sz="1400" b="1" dirty="0"/>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8290129"/>
                  </a:ext>
                </a:extLst>
              </a:tr>
              <a:tr h="400050">
                <a:tc>
                  <a:txBody>
                    <a:bodyPr/>
                    <a:lstStyle/>
                    <a:p>
                      <a:pPr lvl="0"/>
                      <a:r>
                        <a:rPr lang="en-US" sz="1100" b="1" dirty="0"/>
                        <a:t>Hypothesis 1 </a:t>
                      </a:r>
                      <a:r>
                        <a:rPr lang="en-US" sz="1100" b="0" dirty="0"/>
                        <a:t>(40)</a:t>
                      </a: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a:buFont typeface="Arial" panose="020B0604020202020204" pitchFamily="34" charset="0"/>
                        <a:buNone/>
                      </a:pPr>
                      <a:r>
                        <a:rPr lang="en-US" sz="1400" b="0" dirty="0"/>
                        <a:t>51%</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0" kern="1200" dirty="0">
                          <a:solidFill>
                            <a:schemeClr val="dk1"/>
                          </a:solidFill>
                          <a:latin typeface="+mn-lt"/>
                          <a:ea typeface="+mn-ea"/>
                          <a:cs typeface="+mn-cs"/>
                        </a:rPr>
                        <a:t>63%</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400" b="0" kern="1200" dirty="0">
                          <a:solidFill>
                            <a:schemeClr val="dk1"/>
                          </a:solidFill>
                          <a:latin typeface="+mn-lt"/>
                          <a:ea typeface="+mn-ea"/>
                          <a:cs typeface="+mn-cs"/>
                        </a:rPr>
                        <a:t>36% </a:t>
                      </a:r>
                      <a:br>
                        <a:rPr lang="en-US" sz="1400" b="0" kern="1200" dirty="0">
                          <a:solidFill>
                            <a:schemeClr val="dk1"/>
                          </a:solidFill>
                          <a:latin typeface="+mn-lt"/>
                          <a:ea typeface="+mn-ea"/>
                          <a:cs typeface="+mn-cs"/>
                        </a:rPr>
                      </a:br>
                      <a:r>
                        <a:rPr lang="en-US" sz="800" b="0" kern="1200" dirty="0">
                          <a:solidFill>
                            <a:schemeClr val="dk1"/>
                          </a:solidFill>
                          <a:latin typeface="+mn-lt"/>
                          <a:ea typeface="+mn-ea"/>
                          <a:cs typeface="+mn-cs"/>
                        </a:rPr>
                        <a:t>(direct fail 27%)</a:t>
                      </a:r>
                    </a:p>
                  </a:txBody>
                  <a:tcPr marL="68580" marR="68580" marT="34290" marB="34290" anchor="ctr">
                    <a:lnL w="6350" cap="flat" cmpd="sng" algn="ctr">
                      <a:solidFill>
                        <a:schemeClr val="bg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400" b="1" kern="1200" dirty="0">
                          <a:solidFill>
                            <a:srgbClr val="00B050"/>
                          </a:solidFill>
                          <a:latin typeface="+mn-lt"/>
                          <a:ea typeface="+mn-ea"/>
                          <a:cs typeface="+mn-cs"/>
                        </a:rPr>
                        <a:t>54%</a:t>
                      </a:r>
                      <a:r>
                        <a:rPr lang="en-US" sz="1400" b="1" dirty="0">
                          <a:solidFill>
                            <a:schemeClr val="tx1"/>
                          </a:solidFill>
                        </a:rPr>
                        <a:t>*</a:t>
                      </a:r>
                      <a:endParaRPr lang="en-US" sz="1400" b="1" kern="1200" dirty="0">
                        <a:solidFill>
                          <a:schemeClr val="dk1"/>
                        </a:solidFill>
                        <a:latin typeface="+mn-lt"/>
                        <a:ea typeface="+mn-ea"/>
                        <a:cs typeface="+mn-cs"/>
                      </a:endParaRP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kern="1200" dirty="0">
                          <a:solidFill>
                            <a:schemeClr val="tx1"/>
                          </a:solidFill>
                          <a:latin typeface="+mn-lt"/>
                          <a:ea typeface="+mn-ea"/>
                          <a:cs typeface="+mn-cs"/>
                        </a:rPr>
                        <a:t>51%</a:t>
                      </a:r>
                      <a:endParaRPr lang="en-US" sz="1400" b="0" dirty="0">
                        <a:solidFill>
                          <a:schemeClr val="tx1"/>
                        </a:solidFill>
                      </a:endParaRPr>
                    </a:p>
                  </a:txBody>
                  <a:tcPr marL="68580" marR="68580" marT="34290" marB="34290" anchor="ctr">
                    <a:lnL w="635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00B050"/>
                          </a:solidFill>
                        </a:rPr>
                        <a:t>56%</a:t>
                      </a:r>
                      <a:r>
                        <a:rPr lang="en-US" sz="1400" b="1" dirty="0">
                          <a:solidFill>
                            <a:schemeClr val="tx1"/>
                          </a:solidFill>
                        </a:rPr>
                        <a:t>*</a:t>
                      </a:r>
                      <a:endParaRPr lang="en-US" sz="1400" b="1" dirty="0">
                        <a:solidFill>
                          <a:srgbClr val="00B050"/>
                        </a:solidFill>
                      </a:endParaRPr>
                    </a:p>
                  </a:txBody>
                  <a:tcPr marL="68580" marR="68580" marT="34290" marB="3429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400" b="0" kern="1200" dirty="0">
                          <a:solidFill>
                            <a:schemeClr val="tx1"/>
                          </a:solidFill>
                          <a:latin typeface="+mn-lt"/>
                          <a:ea typeface="+mn-ea"/>
                          <a:cs typeface="+mn-cs"/>
                        </a:rPr>
                        <a:t>51%</a:t>
                      </a:r>
                    </a:p>
                  </a:txBody>
                  <a:tcPr marL="68580" marR="68580" marT="34290" marB="34290" anchor="ctr">
                    <a:lnL w="28575" cap="flat" cmpd="sng" algn="ctr">
                      <a:solidFill>
                        <a:schemeClr val="tx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dirty="0">
                          <a:solidFill>
                            <a:srgbClr val="FF0000"/>
                          </a:solidFill>
                        </a:rPr>
                        <a:t>28%</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algn="ctr"/>
                      <a:r>
                        <a:rPr lang="en-US" sz="1400" dirty="0"/>
                        <a:t>52%</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327695"/>
                  </a:ext>
                </a:extLst>
              </a:tr>
            </a:tbl>
          </a:graphicData>
        </a:graphic>
      </p:graphicFrame>
      <p:sp>
        <p:nvSpPr>
          <p:cNvPr id="8" name="Isosceles Triangle 7">
            <a:extLst>
              <a:ext uri="{FF2B5EF4-FFF2-40B4-BE49-F238E27FC236}">
                <a16:creationId xmlns:a16="http://schemas.microsoft.com/office/drawing/2014/main" id="{F3717CDC-CBA8-417A-8A59-D265A8F00FD5}"/>
              </a:ext>
            </a:extLst>
          </p:cNvPr>
          <p:cNvSpPr/>
          <p:nvPr/>
        </p:nvSpPr>
        <p:spPr>
          <a:xfrm>
            <a:off x="2736165" y="423125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Content Placeholder 2">
            <a:extLst>
              <a:ext uri="{FF2B5EF4-FFF2-40B4-BE49-F238E27FC236}">
                <a16:creationId xmlns:a16="http://schemas.microsoft.com/office/drawing/2014/main" id="{8ECB38F6-196D-4DF1-8B51-F01BE45E0877}"/>
              </a:ext>
            </a:extLst>
          </p:cNvPr>
          <p:cNvSpPr txBox="1">
            <a:spLocks/>
          </p:cNvSpPr>
          <p:nvPr/>
        </p:nvSpPr>
        <p:spPr>
          <a:xfrm>
            <a:off x="516382" y="4869657"/>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14" name="Isosceles Triangle 13">
            <a:extLst>
              <a:ext uri="{FF2B5EF4-FFF2-40B4-BE49-F238E27FC236}">
                <a16:creationId xmlns:a16="http://schemas.microsoft.com/office/drawing/2014/main" id="{EE67E8F5-0C86-4C9E-85EE-A717019A5D79}"/>
              </a:ext>
            </a:extLst>
          </p:cNvPr>
          <p:cNvSpPr/>
          <p:nvPr/>
        </p:nvSpPr>
        <p:spPr>
          <a:xfrm>
            <a:off x="1308902" y="491300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5" name="Isosceles Triangle 14">
            <a:extLst>
              <a:ext uri="{FF2B5EF4-FFF2-40B4-BE49-F238E27FC236}">
                <a16:creationId xmlns:a16="http://schemas.microsoft.com/office/drawing/2014/main" id="{87B981D9-3C2A-415E-8F8A-5615327474ED}"/>
              </a:ext>
            </a:extLst>
          </p:cNvPr>
          <p:cNvSpPr/>
          <p:nvPr/>
        </p:nvSpPr>
        <p:spPr>
          <a:xfrm rot="10800000">
            <a:off x="3553864" y="4913002"/>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Isosceles Triangle 15">
            <a:extLst>
              <a:ext uri="{FF2B5EF4-FFF2-40B4-BE49-F238E27FC236}">
                <a16:creationId xmlns:a16="http://schemas.microsoft.com/office/drawing/2014/main" id="{0E8B49BE-A026-4C93-BE41-EC57176ABB5D}"/>
              </a:ext>
            </a:extLst>
          </p:cNvPr>
          <p:cNvSpPr/>
          <p:nvPr/>
        </p:nvSpPr>
        <p:spPr>
          <a:xfrm>
            <a:off x="5957222" y="462083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 name="Isosceles Triangle 16">
            <a:extLst>
              <a:ext uri="{FF2B5EF4-FFF2-40B4-BE49-F238E27FC236}">
                <a16:creationId xmlns:a16="http://schemas.microsoft.com/office/drawing/2014/main" id="{72E055D4-F1F6-4F5B-9514-524C5CF062D2}"/>
              </a:ext>
            </a:extLst>
          </p:cNvPr>
          <p:cNvSpPr/>
          <p:nvPr/>
        </p:nvSpPr>
        <p:spPr>
          <a:xfrm rot="10800000">
            <a:off x="7303731" y="463274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Isosceles Triangle 17">
            <a:extLst>
              <a:ext uri="{FF2B5EF4-FFF2-40B4-BE49-F238E27FC236}">
                <a16:creationId xmlns:a16="http://schemas.microsoft.com/office/drawing/2014/main" id="{A0E48CAF-9083-45A4-A3D7-79AE0F69ED50}"/>
              </a:ext>
            </a:extLst>
          </p:cNvPr>
          <p:cNvSpPr/>
          <p:nvPr/>
        </p:nvSpPr>
        <p:spPr>
          <a:xfrm>
            <a:off x="4653835" y="462083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40046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647700"/>
          </a:xfrm>
        </p:spPr>
        <p:txBody>
          <a:bodyPr>
            <a:normAutofit/>
          </a:bodyPr>
          <a:lstStyle/>
          <a:p>
            <a:r>
              <a:rPr lang="en-US" sz="1800" dirty="0"/>
              <a:t>Key finding 2: Health care eligibility information for Veterans was challenging to find, especially in H0</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921545"/>
            <a:ext cx="8071442" cy="1097755"/>
          </a:xfrm>
        </p:spPr>
        <p:txBody>
          <a:bodyPr>
            <a:noAutofit/>
          </a:bodyPr>
          <a:lstStyle/>
          <a:p>
            <a:pPr>
              <a:spcAft>
                <a:spcPts val="300"/>
              </a:spcAft>
            </a:pPr>
            <a:r>
              <a:rPr lang="en-US" sz="1000" dirty="0"/>
              <a:t>H0 failed the task for finding Veteran health care eligibility information and had a 0% direct success rate – meaning the 51% that did directly select an answer chose an incorrect answer</a:t>
            </a:r>
          </a:p>
          <a:p>
            <a:pPr lvl="1">
              <a:spcAft>
                <a:spcPts val="300"/>
              </a:spcAft>
            </a:pPr>
            <a:r>
              <a:rPr lang="en-US" sz="1000" dirty="0"/>
              <a:t>44% looked in “My Health” where the correct answer was, but only 17% selected an answer there</a:t>
            </a:r>
          </a:p>
          <a:p>
            <a:pPr lvl="1">
              <a:spcAft>
                <a:spcPts val="300"/>
              </a:spcAft>
            </a:pPr>
            <a:r>
              <a:rPr lang="en-US" sz="1000" dirty="0"/>
              <a:t>The Service member hub in H0 had over 2 times the traffic than the other trees</a:t>
            </a:r>
          </a:p>
          <a:p>
            <a:pPr>
              <a:spcAft>
                <a:spcPts val="300"/>
              </a:spcAft>
            </a:pPr>
            <a:r>
              <a:rPr lang="en-US" sz="1000" dirty="0"/>
              <a:t>H1 had similar task success to baseline, but showed a detriment in directness and direct success</a:t>
            </a:r>
          </a:p>
        </p:txBody>
      </p:sp>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575022" y="4869655"/>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1367542" y="491299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3612504" y="491299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10" name="Table 9">
            <a:extLst>
              <a:ext uri="{FF2B5EF4-FFF2-40B4-BE49-F238E27FC236}">
                <a16:creationId xmlns:a16="http://schemas.microsoft.com/office/drawing/2014/main" id="{5B98591C-9959-4DCA-AC64-02294F455B8A}"/>
              </a:ext>
            </a:extLst>
          </p:cNvPr>
          <p:cNvGraphicFramePr>
            <a:graphicFrameLocks noGrp="1"/>
          </p:cNvGraphicFramePr>
          <p:nvPr>
            <p:extLst>
              <p:ext uri="{D42A27DB-BD31-4B8C-83A1-F6EECF244321}">
                <p14:modId xmlns:p14="http://schemas.microsoft.com/office/powerpoint/2010/main" val="3200684430"/>
              </p:ext>
            </p:extLst>
          </p:nvPr>
        </p:nvGraphicFramePr>
        <p:xfrm>
          <a:off x="418331" y="2118566"/>
          <a:ext cx="8307338" cy="2751089"/>
        </p:xfrm>
        <a:graphic>
          <a:graphicData uri="http://schemas.openxmlformats.org/drawingml/2006/table">
            <a:tbl>
              <a:tblPr firstRow="1" bandRow="1">
                <a:tableStyleId>{5C22544A-7EE6-4342-B048-85BDC9FD1C3A}</a:tableStyleId>
              </a:tblPr>
              <a:tblGrid>
                <a:gridCol w="954779">
                  <a:extLst>
                    <a:ext uri="{9D8B030D-6E8A-4147-A177-3AD203B41FA5}">
                      <a16:colId xmlns:a16="http://schemas.microsoft.com/office/drawing/2014/main" val="1697668489"/>
                    </a:ext>
                  </a:extLst>
                </a:gridCol>
                <a:gridCol w="2171393">
                  <a:extLst>
                    <a:ext uri="{9D8B030D-6E8A-4147-A177-3AD203B41FA5}">
                      <a16:colId xmlns:a16="http://schemas.microsoft.com/office/drawing/2014/main" val="2239075562"/>
                    </a:ext>
                  </a:extLst>
                </a:gridCol>
                <a:gridCol w="2952550">
                  <a:extLst>
                    <a:ext uri="{9D8B030D-6E8A-4147-A177-3AD203B41FA5}">
                      <a16:colId xmlns:a16="http://schemas.microsoft.com/office/drawing/2014/main" val="635737428"/>
                    </a:ext>
                  </a:extLst>
                </a:gridCol>
                <a:gridCol w="2228616">
                  <a:extLst>
                    <a:ext uri="{9D8B030D-6E8A-4147-A177-3AD203B41FA5}">
                      <a16:colId xmlns:a16="http://schemas.microsoft.com/office/drawing/2014/main" val="4077715901"/>
                    </a:ext>
                  </a:extLst>
                </a:gridCol>
              </a:tblGrid>
              <a:tr h="228869">
                <a:tc>
                  <a:txBody>
                    <a:bodyPr/>
                    <a:lstStyle/>
                    <a:p>
                      <a:endParaRPr lang="en-US" sz="10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Baseline (30)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0 (41)</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1 (40)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5101997"/>
                  </a:ext>
                </a:extLst>
              </a:tr>
              <a:tr h="548640">
                <a:tc>
                  <a:txBody>
                    <a:bodyPr/>
                    <a:lstStyle/>
                    <a:p>
                      <a:r>
                        <a:rPr lang="en-US" sz="1000" b="1" dirty="0">
                          <a:solidFill>
                            <a:schemeClr val="tx1"/>
                          </a:solidFill>
                        </a:rPr>
                        <a:t>Success</a:t>
                      </a:r>
                    </a:p>
                    <a:p>
                      <a:r>
                        <a:rPr lang="en-US" sz="1000" b="1" dirty="0">
                          <a:solidFill>
                            <a:schemeClr val="tx1"/>
                          </a:solidFill>
                        </a:rPr>
                        <a:t>Directness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Direct success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0" indent="0" algn="ctr">
                        <a:buFont typeface="Arial" panose="020B0604020202020204" pitchFamily="34" charset="0"/>
                        <a:buNone/>
                      </a:pPr>
                      <a:r>
                        <a:rPr lang="en-US" sz="1100" b="1" dirty="0">
                          <a:solidFill>
                            <a:schemeClr val="tx1"/>
                          </a:solidFill>
                        </a:rPr>
                        <a:t>60%*</a:t>
                      </a:r>
                    </a:p>
                    <a:p>
                      <a:pPr marL="0" indent="0" algn="ctr">
                        <a:buFont typeface="Arial" panose="020B0604020202020204" pitchFamily="34" charset="0"/>
                        <a:buNone/>
                      </a:pPr>
                      <a:r>
                        <a:rPr lang="en-US" sz="1100" b="1" dirty="0">
                          <a:solidFill>
                            <a:schemeClr val="tx1"/>
                          </a:solidFill>
                        </a:rPr>
                        <a:t>77%*</a:t>
                      </a:r>
                    </a:p>
                    <a:p>
                      <a:pPr marL="0" indent="0" algn="ctr">
                        <a:buFont typeface="Arial" panose="020B0604020202020204" pitchFamily="34" charset="0"/>
                        <a:buNone/>
                      </a:pPr>
                      <a:r>
                        <a:rPr lang="en-US" sz="1100" b="1" dirty="0">
                          <a:solidFill>
                            <a:schemeClr val="tx1"/>
                          </a:solidFill>
                        </a:rPr>
                        <a:t>43%*</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100" b="0" kern="1200" dirty="0">
                          <a:solidFill>
                            <a:srgbClr val="FF0000"/>
                          </a:solidFill>
                          <a:latin typeface="+mn-lt"/>
                          <a:ea typeface="+mn-ea"/>
                          <a:cs typeface="+mn-cs"/>
                        </a:rPr>
                        <a:t>17%</a:t>
                      </a:r>
                    </a:p>
                    <a:p>
                      <a:pPr marL="0" indent="0" algn="ctr" defTabSz="914400" rtl="0" eaLnBrk="1" latinLnBrk="0" hangingPunct="1">
                        <a:buFont typeface="Arial" panose="020B0604020202020204" pitchFamily="34" charset="0"/>
                        <a:buNone/>
                      </a:pPr>
                      <a:r>
                        <a:rPr lang="en-US" sz="1100" b="0" kern="1200" dirty="0">
                          <a:solidFill>
                            <a:srgbClr val="FF0000"/>
                          </a:solidFill>
                          <a:latin typeface="+mn-lt"/>
                          <a:ea typeface="+mn-ea"/>
                          <a:cs typeface="+mn-cs"/>
                        </a:rPr>
                        <a:t>51%</a:t>
                      </a:r>
                    </a:p>
                    <a:p>
                      <a:pPr marL="0" indent="0" algn="ctr" defTabSz="914400" rtl="0" eaLnBrk="1" latinLnBrk="0" hangingPunct="1">
                        <a:buFont typeface="Arial" panose="020B0604020202020204" pitchFamily="34" charset="0"/>
                        <a:buNone/>
                      </a:pPr>
                      <a:r>
                        <a:rPr lang="en-US" sz="1100" b="0" kern="1200" dirty="0">
                          <a:solidFill>
                            <a:srgbClr val="FF0000"/>
                          </a:solidFill>
                          <a:latin typeface="+mn-lt"/>
                          <a:ea typeface="+mn-ea"/>
                          <a:cs typeface="+mn-cs"/>
                        </a:rPr>
                        <a:t>0%</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53%</a:t>
                      </a:r>
                    </a:p>
                    <a:p>
                      <a:pPr marL="0" indent="0" algn="ctr" defTabSz="914400" rtl="0" eaLnBrk="1" latinLnBrk="0" hangingPunct="1">
                        <a:buFont typeface="Arial" panose="020B0604020202020204" pitchFamily="34" charset="0"/>
                        <a:buNone/>
                      </a:pPr>
                      <a:r>
                        <a:rPr lang="en-US" sz="1100" b="0" kern="1200" dirty="0">
                          <a:solidFill>
                            <a:srgbClr val="FF0000"/>
                          </a:solidFill>
                          <a:latin typeface="+mn-lt"/>
                          <a:ea typeface="+mn-ea"/>
                          <a:cs typeface="+mn-cs"/>
                        </a:rPr>
                        <a:t>65%</a:t>
                      </a:r>
                    </a:p>
                    <a:p>
                      <a:pPr marL="0" indent="0" algn="ctr" defTabSz="914400" rtl="0" eaLnBrk="1" latinLnBrk="0" hangingPunct="1">
                        <a:buFont typeface="Arial" panose="020B0604020202020204" pitchFamily="34" charset="0"/>
                        <a:buNone/>
                      </a:pPr>
                      <a:r>
                        <a:rPr lang="en-US" sz="1100" b="0" kern="1200" dirty="0">
                          <a:solidFill>
                            <a:srgbClr val="FF0000"/>
                          </a:solidFill>
                          <a:latin typeface="+mn-lt"/>
                          <a:ea typeface="+mn-ea"/>
                          <a:cs typeface="+mn-cs"/>
                        </a:rPr>
                        <a:t>30%</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779817527"/>
                  </a:ext>
                </a:extLst>
              </a:tr>
              <a:tr h="731520">
                <a:tc>
                  <a:txBody>
                    <a:bodyPr/>
                    <a:lstStyle/>
                    <a:p>
                      <a:pPr>
                        <a:spcBef>
                          <a:spcPts val="0"/>
                        </a:spcBef>
                        <a:spcAft>
                          <a:spcPts val="400"/>
                        </a:spcAft>
                      </a:pPr>
                      <a:r>
                        <a:rPr lang="en-US" sz="1000" b="1" dirty="0"/>
                        <a:t>Areas explored</a:t>
                      </a:r>
                      <a:br>
                        <a:rPr lang="en-US" sz="1000" b="1" dirty="0"/>
                      </a:br>
                      <a:r>
                        <a:rPr lang="en-US" sz="1000" b="0" dirty="0"/>
                        <a:t>(10% or &gt;)</a:t>
                      </a:r>
                      <a:endParaRPr lang="en-US" sz="1000" b="1"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171450" indent="-171450">
                        <a:spcBef>
                          <a:spcPts val="0"/>
                        </a:spcBef>
                        <a:spcAft>
                          <a:spcPts val="400"/>
                        </a:spcAft>
                        <a:buFont typeface="Arial" panose="020B0604020202020204" pitchFamily="34" charset="0"/>
                        <a:buChar char="•"/>
                      </a:pPr>
                      <a:r>
                        <a:rPr lang="en-US" sz="900" b="1" i="0" dirty="0">
                          <a:latin typeface="+mn-lt"/>
                        </a:rPr>
                        <a:t>*Health care &gt; Get benefits 67%</a:t>
                      </a:r>
                    </a:p>
                    <a:p>
                      <a:pPr marL="171450" indent="-171450">
                        <a:spcBef>
                          <a:spcPts val="0"/>
                        </a:spcBef>
                        <a:spcAft>
                          <a:spcPts val="400"/>
                        </a:spcAft>
                        <a:buFont typeface="Arial" panose="020B0604020202020204" pitchFamily="34" charset="0"/>
                        <a:buChar char="•"/>
                      </a:pPr>
                      <a:r>
                        <a:rPr lang="en-US" sz="900" b="0" i="0" dirty="0">
                          <a:latin typeface="+mn-lt"/>
                        </a:rPr>
                        <a:t>[x] Service member benefits 27%</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a:t>
                      </a:r>
                      <a:r>
                        <a:rPr lang="en-US" sz="900" b="0" i="0" dirty="0">
                          <a:solidFill>
                            <a:schemeClr val="tx1"/>
                          </a:solidFill>
                          <a:latin typeface="+mn-lt"/>
                        </a:rPr>
                        <a:t>Service member benefits – 61%</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1" i="0" dirty="0">
                          <a:latin typeface="+mn-lt"/>
                        </a:rPr>
                        <a:t>*My health - 44%</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0" i="0" dirty="0">
                          <a:latin typeface="+mn-lt"/>
                        </a:rPr>
                        <a:t>Family member benefits 17%</a:t>
                      </a:r>
                    </a:p>
                    <a:p>
                      <a:pPr marL="171450" indent="-171450">
                        <a:spcBef>
                          <a:spcPts val="0"/>
                        </a:spcBef>
                        <a:spcAft>
                          <a:spcPts val="400"/>
                        </a:spcAft>
                        <a:buFont typeface="Arial" panose="020B0604020202020204" pitchFamily="34" charset="0"/>
                        <a:buChar char="•"/>
                      </a:pPr>
                      <a:r>
                        <a:rPr lang="en-US" sz="900" b="0" i="0" kern="1200" dirty="0">
                          <a:solidFill>
                            <a:schemeClr val="dk1"/>
                          </a:solidFill>
                          <a:latin typeface="+mn-lt"/>
                          <a:ea typeface="+mn-ea"/>
                          <a:cs typeface="+mn-cs"/>
                        </a:rPr>
                        <a:t>[x] </a:t>
                      </a:r>
                      <a:r>
                        <a:rPr lang="en-US" sz="900" b="0" i="0" dirty="0">
                          <a:solidFill>
                            <a:schemeClr val="tx1"/>
                          </a:solidFill>
                          <a:latin typeface="+mn-lt"/>
                        </a:rPr>
                        <a:t>Disability &gt; Get benefits – 15%</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171450" indent="-171450">
                        <a:spcBef>
                          <a:spcPts val="0"/>
                        </a:spcBef>
                        <a:spcAft>
                          <a:spcPts val="400"/>
                        </a:spcAft>
                        <a:buFont typeface="Arial" panose="020B0604020202020204" pitchFamily="34" charset="0"/>
                        <a:buChar char="•"/>
                      </a:pPr>
                      <a:r>
                        <a:rPr lang="en-US" sz="900" b="1" i="0" dirty="0">
                          <a:latin typeface="+mn-lt"/>
                        </a:rPr>
                        <a:t>*Health care &gt; Get health care benefits - 63%</a:t>
                      </a:r>
                    </a:p>
                    <a:p>
                      <a:pPr marL="171450" indent="-171450">
                        <a:spcBef>
                          <a:spcPts val="0"/>
                        </a:spcBef>
                        <a:spcAft>
                          <a:spcPts val="400"/>
                        </a:spcAft>
                        <a:buFont typeface="Arial" panose="020B0604020202020204" pitchFamily="34" charset="0"/>
                        <a:buChar char="•"/>
                      </a:pPr>
                      <a:r>
                        <a:rPr lang="en-US" sz="900" b="0" i="0" kern="1200" dirty="0">
                          <a:solidFill>
                            <a:schemeClr val="dk1"/>
                          </a:solidFill>
                          <a:latin typeface="+mn-lt"/>
                          <a:ea typeface="+mn-ea"/>
                          <a:cs typeface="+mn-cs"/>
                        </a:rPr>
                        <a:t>[x] </a:t>
                      </a:r>
                      <a:r>
                        <a:rPr lang="en-US" sz="900" i="0" dirty="0">
                          <a:latin typeface="+mn-lt"/>
                        </a:rPr>
                        <a:t>Service member benefits - 28%</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0" i="0" kern="1200" dirty="0">
                          <a:solidFill>
                            <a:schemeClr val="dk1"/>
                          </a:solidFill>
                          <a:latin typeface="+mn-lt"/>
                          <a:ea typeface="+mn-ea"/>
                          <a:cs typeface="+mn-cs"/>
                        </a:rPr>
                        <a:t>My health - 0%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4009485411"/>
                  </a:ext>
                </a:extLst>
              </a:tr>
              <a:tr h="1143000">
                <a:tc>
                  <a:txBody>
                    <a:bodyPr/>
                    <a:lstStyle/>
                    <a:p>
                      <a:pPr>
                        <a:spcBef>
                          <a:spcPts val="0"/>
                        </a:spcBef>
                        <a:spcAft>
                          <a:spcPts val="400"/>
                        </a:spcAft>
                      </a:pPr>
                      <a:r>
                        <a:rPr lang="en-US" sz="1000" b="1" dirty="0"/>
                        <a:t>Top answers</a:t>
                      </a:r>
                      <a:br>
                        <a:rPr lang="en-US" sz="1000" b="1" dirty="0"/>
                      </a:br>
                      <a:r>
                        <a:rPr lang="en-US" sz="1000" b="0" dirty="0"/>
                        <a:t>(10% or &gt;)</a:t>
                      </a:r>
                      <a:endParaRPr lang="en-US" sz="1000" b="1"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171450" indent="-171450">
                        <a:spcBef>
                          <a:spcPts val="0"/>
                        </a:spcBef>
                        <a:spcAft>
                          <a:spcPts val="400"/>
                        </a:spcAft>
                        <a:buFont typeface="Arial" panose="020B0604020202020204" pitchFamily="34" charset="0"/>
                        <a:buChar char="•"/>
                      </a:pPr>
                      <a:r>
                        <a:rPr lang="en-US" sz="900" b="1" i="0" dirty="0">
                          <a:latin typeface="+mn-lt"/>
                        </a:rPr>
                        <a:t>*Health care &gt; Get benefits &gt; Eligibility &gt; Veteran eligibility - 57</a:t>
                      </a:r>
                      <a:r>
                        <a:rPr lang="en-US" sz="900" b="0" i="0" dirty="0">
                          <a:latin typeface="+mn-lt"/>
                        </a:rPr>
                        <a:t>%</a:t>
                      </a:r>
                    </a:p>
                    <a:p>
                      <a:pPr marL="171450" indent="-171450">
                        <a:spcBef>
                          <a:spcPts val="0"/>
                        </a:spcBef>
                        <a:spcAft>
                          <a:spcPts val="400"/>
                        </a:spcAft>
                        <a:buFont typeface="Arial" panose="020B0604020202020204" pitchFamily="34" charset="0"/>
                        <a:buChar char="•"/>
                      </a:pPr>
                      <a:r>
                        <a:rPr lang="en-US" sz="900" b="0" i="0" kern="1200" dirty="0">
                          <a:solidFill>
                            <a:schemeClr val="dk1"/>
                          </a:solidFill>
                          <a:latin typeface="+mn-lt"/>
                          <a:ea typeface="+mn-ea"/>
                          <a:cs typeface="+mn-cs"/>
                        </a:rPr>
                        <a:t>[x] </a:t>
                      </a:r>
                      <a:r>
                        <a:rPr lang="en-US" sz="900" b="0" i="0" dirty="0">
                          <a:latin typeface="+mn-lt"/>
                        </a:rPr>
                        <a:t>Service member &gt; Active-duty service members and VA health care – 13%</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a:t>
                      </a:r>
                      <a:r>
                        <a:rPr lang="en-US" sz="900" b="0" i="0" dirty="0">
                          <a:latin typeface="+mn-lt"/>
                        </a:rPr>
                        <a:t>Service member &gt; Active-duty service members and VA health care – 29%</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1" i="0" dirty="0">
                          <a:latin typeface="+mn-lt"/>
                        </a:rPr>
                        <a:t>*My health </a:t>
                      </a:r>
                      <a:r>
                        <a:rPr lang="en-US" sz="900" b="1" i="0" kern="1200" dirty="0">
                          <a:solidFill>
                            <a:schemeClr val="dk1"/>
                          </a:solidFill>
                          <a:latin typeface="+mn-lt"/>
                          <a:ea typeface="+mn-ea"/>
                          <a:cs typeface="+mn-cs"/>
                        </a:rPr>
                        <a:t>&gt; VA health care benefits &gt; Coverage &gt; Apply for VA health care &gt; </a:t>
                      </a:r>
                      <a:r>
                        <a:rPr lang="en-US" sz="900" b="1" i="0" dirty="0">
                          <a:latin typeface="+mn-lt"/>
                        </a:rPr>
                        <a:t>Veteran eligibility – 17%</a:t>
                      </a:r>
                    </a:p>
                    <a:p>
                      <a:pPr marL="171450" indent="-171450">
                        <a:spcBef>
                          <a:spcPts val="0"/>
                        </a:spcBef>
                        <a:spcAft>
                          <a:spcPts val="400"/>
                        </a:spcAft>
                        <a:buFont typeface="Arial" panose="020B0604020202020204" pitchFamily="34" charset="0"/>
                        <a:buChar char="•"/>
                      </a:pPr>
                      <a:r>
                        <a:rPr lang="en-US" sz="900" b="0" i="0" kern="1200" dirty="0">
                          <a:solidFill>
                            <a:schemeClr val="dk1"/>
                          </a:solidFill>
                          <a:latin typeface="+mn-lt"/>
                          <a:ea typeface="+mn-ea"/>
                          <a:cs typeface="+mn-cs"/>
                        </a:rPr>
                        <a:t>[x] </a:t>
                      </a:r>
                      <a:r>
                        <a:rPr lang="en-US" sz="900" b="0" i="0" dirty="0">
                          <a:latin typeface="+mn-lt"/>
                        </a:rPr>
                        <a:t>My health &gt; </a:t>
                      </a:r>
                      <a:r>
                        <a:rPr lang="en-US" sz="900" b="0" i="0" kern="1200" dirty="0">
                          <a:solidFill>
                            <a:schemeClr val="dk1"/>
                          </a:solidFill>
                          <a:latin typeface="+mn-lt"/>
                          <a:ea typeface="+mn-ea"/>
                          <a:cs typeface="+mn-cs"/>
                        </a:rPr>
                        <a:t>VA health care benefits &gt; Coverage &gt; </a:t>
                      </a:r>
                      <a:r>
                        <a:rPr lang="en-US" sz="900" b="0" i="0" dirty="0">
                          <a:latin typeface="+mn-lt"/>
                        </a:rPr>
                        <a:t>Your health care info – 12%</a:t>
                      </a:r>
                    </a:p>
                    <a:p>
                      <a:pPr marL="171450" marR="0" lvl="0" indent="-1714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a:t>
                      </a:r>
                      <a:r>
                        <a:rPr lang="en-US" sz="900" b="0" i="0" dirty="0">
                          <a:latin typeface="+mn-lt"/>
                        </a:rPr>
                        <a:t>Disability &gt; Get benefits &gt; Eligibility – 12%</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171450" indent="-171450">
                        <a:spcBef>
                          <a:spcPts val="0"/>
                        </a:spcBef>
                        <a:spcAft>
                          <a:spcPts val="400"/>
                        </a:spcAft>
                        <a:buFont typeface="Arial" panose="020B0604020202020204" pitchFamily="34" charset="0"/>
                        <a:buChar char="•"/>
                      </a:pPr>
                      <a:r>
                        <a:rPr lang="en-US" sz="900" b="1" i="0" dirty="0">
                          <a:latin typeface="+mn-lt"/>
                        </a:rPr>
                        <a:t>*Health care &gt; Get health care benefits &gt; Eligibility &gt; Veteran eligibility – 53%</a:t>
                      </a:r>
                    </a:p>
                    <a:p>
                      <a:pPr marL="285750" indent="-285750">
                        <a:spcBef>
                          <a:spcPts val="0"/>
                        </a:spcBef>
                        <a:spcAft>
                          <a:spcPts val="400"/>
                        </a:spcAft>
                        <a:buFont typeface="Arial" panose="020B0604020202020204" pitchFamily="34" charset="0"/>
                        <a:buChar char="•"/>
                      </a:pPr>
                      <a:endParaRPr lang="en-US" sz="900" b="0" i="0" dirty="0">
                        <a:latin typeface="+mn-lt"/>
                      </a:endParaRP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2816531169"/>
                  </a:ext>
                </a:extLst>
              </a:tr>
            </a:tbl>
          </a:graphicData>
        </a:graphic>
      </p:graphicFrame>
      <p:sp>
        <p:nvSpPr>
          <p:cNvPr id="11" name="Isosceles Triangle 10">
            <a:extLst>
              <a:ext uri="{FF2B5EF4-FFF2-40B4-BE49-F238E27FC236}">
                <a16:creationId xmlns:a16="http://schemas.microsoft.com/office/drawing/2014/main" id="{2887B045-35A8-44A7-A2E5-C6FB65D990B1}"/>
              </a:ext>
            </a:extLst>
          </p:cNvPr>
          <p:cNvSpPr/>
          <p:nvPr/>
        </p:nvSpPr>
        <p:spPr>
          <a:xfrm rot="10800000">
            <a:off x="4712476" y="262367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Isosceles Triangle 11">
            <a:extLst>
              <a:ext uri="{FF2B5EF4-FFF2-40B4-BE49-F238E27FC236}">
                <a16:creationId xmlns:a16="http://schemas.microsoft.com/office/drawing/2014/main" id="{44437F5D-7243-4AC5-A7B4-D590F67040A8}"/>
              </a:ext>
            </a:extLst>
          </p:cNvPr>
          <p:cNvSpPr/>
          <p:nvPr/>
        </p:nvSpPr>
        <p:spPr>
          <a:xfrm rot="10800000">
            <a:off x="4712476" y="2783642"/>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Isosceles Triangle 12">
            <a:extLst>
              <a:ext uri="{FF2B5EF4-FFF2-40B4-BE49-F238E27FC236}">
                <a16:creationId xmlns:a16="http://schemas.microsoft.com/office/drawing/2014/main" id="{63E8A469-6A13-4797-95A7-9DF9F11F4AEB}"/>
              </a:ext>
            </a:extLst>
          </p:cNvPr>
          <p:cNvSpPr/>
          <p:nvPr/>
        </p:nvSpPr>
        <p:spPr>
          <a:xfrm rot="10800000">
            <a:off x="4712476" y="2463713"/>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Isosceles Triangle 13">
            <a:extLst>
              <a:ext uri="{FF2B5EF4-FFF2-40B4-BE49-F238E27FC236}">
                <a16:creationId xmlns:a16="http://schemas.microsoft.com/office/drawing/2014/main" id="{D270EB2D-2FB9-4458-AF21-AF4D2C108005}"/>
              </a:ext>
            </a:extLst>
          </p:cNvPr>
          <p:cNvSpPr/>
          <p:nvPr/>
        </p:nvSpPr>
        <p:spPr>
          <a:xfrm rot="10800000">
            <a:off x="7301035" y="2622715"/>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5" name="Isosceles Triangle 14">
            <a:extLst>
              <a:ext uri="{FF2B5EF4-FFF2-40B4-BE49-F238E27FC236}">
                <a16:creationId xmlns:a16="http://schemas.microsoft.com/office/drawing/2014/main" id="{D65AD8C5-F101-4F27-AE41-9EC874F39ECE}"/>
              </a:ext>
            </a:extLst>
          </p:cNvPr>
          <p:cNvSpPr/>
          <p:nvPr/>
        </p:nvSpPr>
        <p:spPr>
          <a:xfrm rot="10800000">
            <a:off x="7301035" y="278267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48411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647700"/>
          </a:xfrm>
        </p:spPr>
        <p:txBody>
          <a:bodyPr>
            <a:normAutofit/>
          </a:bodyPr>
          <a:lstStyle/>
          <a:p>
            <a:r>
              <a:rPr lang="en-US" sz="1800" dirty="0"/>
              <a:t>Key finding 3: Family &amp; caregiver participants struggled to find information related to getting health care benefits for themselves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921545"/>
            <a:ext cx="8071442" cy="1108200"/>
          </a:xfrm>
        </p:spPr>
        <p:txBody>
          <a:bodyPr>
            <a:normAutofit fontScale="77500" lnSpcReduction="20000"/>
          </a:bodyPr>
          <a:lstStyle/>
          <a:p>
            <a:pPr>
              <a:spcAft>
                <a:spcPts val="300"/>
              </a:spcAft>
            </a:pPr>
            <a:r>
              <a:rPr lang="en-US" sz="1300" dirty="0"/>
              <a:t>These tasks included finding family and caregiver information on health care eligibility, mental health care, and dental care </a:t>
            </a:r>
          </a:p>
          <a:p>
            <a:pPr>
              <a:spcAft>
                <a:spcPts val="300"/>
              </a:spcAft>
            </a:pPr>
            <a:r>
              <a:rPr lang="en-US" sz="1300" dirty="0"/>
              <a:t>In baseline and H1, once in the Health Care Hub, participants often selected content targeted at Veterans when looking to find information on their own benefits</a:t>
            </a:r>
          </a:p>
          <a:p>
            <a:pPr lvl="1">
              <a:spcAft>
                <a:spcPts val="300"/>
              </a:spcAft>
            </a:pPr>
            <a:r>
              <a:rPr lang="en-US" sz="1000" dirty="0"/>
              <a:t>Most participants who selected answers in this area, selected options that are focused on </a:t>
            </a:r>
            <a:r>
              <a:rPr lang="en-US" sz="1000" b="1" dirty="0"/>
              <a:t>Veteran care and services</a:t>
            </a:r>
          </a:p>
          <a:p>
            <a:pPr lvl="1">
              <a:spcAft>
                <a:spcPts val="300"/>
              </a:spcAft>
            </a:pPr>
            <a:r>
              <a:rPr lang="en-US" sz="1000" dirty="0"/>
              <a:t>Very few participants selected the family and caregiver benefits option in either of these trees</a:t>
            </a:r>
          </a:p>
          <a:p>
            <a:pPr>
              <a:spcAft>
                <a:spcPts val="300"/>
              </a:spcAft>
            </a:pPr>
            <a:r>
              <a:rPr lang="en-US" sz="1300" dirty="0"/>
              <a:t>In H0, more participants visited the family member hub than in baseline and H0</a:t>
            </a:r>
          </a:p>
        </p:txBody>
      </p:sp>
      <p:graphicFrame>
        <p:nvGraphicFramePr>
          <p:cNvPr id="10" name="Table 9">
            <a:extLst>
              <a:ext uri="{FF2B5EF4-FFF2-40B4-BE49-F238E27FC236}">
                <a16:creationId xmlns:a16="http://schemas.microsoft.com/office/drawing/2014/main" id="{5B98591C-9959-4DCA-AC64-02294F455B8A}"/>
              </a:ext>
            </a:extLst>
          </p:cNvPr>
          <p:cNvGraphicFramePr>
            <a:graphicFrameLocks noGrp="1"/>
          </p:cNvGraphicFramePr>
          <p:nvPr>
            <p:extLst>
              <p:ext uri="{D42A27DB-BD31-4B8C-83A1-F6EECF244321}">
                <p14:modId xmlns:p14="http://schemas.microsoft.com/office/powerpoint/2010/main" val="2624132820"/>
              </p:ext>
            </p:extLst>
          </p:nvPr>
        </p:nvGraphicFramePr>
        <p:xfrm>
          <a:off x="418331" y="2200191"/>
          <a:ext cx="8307338" cy="2720609"/>
        </p:xfrm>
        <a:graphic>
          <a:graphicData uri="http://schemas.openxmlformats.org/drawingml/2006/table">
            <a:tbl>
              <a:tblPr firstRow="1" bandRow="1">
                <a:tableStyleId>{5C22544A-7EE6-4342-B048-85BDC9FD1C3A}</a:tableStyleId>
              </a:tblPr>
              <a:tblGrid>
                <a:gridCol w="954779">
                  <a:extLst>
                    <a:ext uri="{9D8B030D-6E8A-4147-A177-3AD203B41FA5}">
                      <a16:colId xmlns:a16="http://schemas.microsoft.com/office/drawing/2014/main" val="1697668489"/>
                    </a:ext>
                  </a:extLst>
                </a:gridCol>
                <a:gridCol w="2374045">
                  <a:extLst>
                    <a:ext uri="{9D8B030D-6E8A-4147-A177-3AD203B41FA5}">
                      <a16:colId xmlns:a16="http://schemas.microsoft.com/office/drawing/2014/main" val="2239075562"/>
                    </a:ext>
                  </a:extLst>
                </a:gridCol>
                <a:gridCol w="2467466">
                  <a:extLst>
                    <a:ext uri="{9D8B030D-6E8A-4147-A177-3AD203B41FA5}">
                      <a16:colId xmlns:a16="http://schemas.microsoft.com/office/drawing/2014/main" val="635737428"/>
                    </a:ext>
                  </a:extLst>
                </a:gridCol>
                <a:gridCol w="2511048">
                  <a:extLst>
                    <a:ext uri="{9D8B030D-6E8A-4147-A177-3AD203B41FA5}">
                      <a16:colId xmlns:a16="http://schemas.microsoft.com/office/drawing/2014/main" val="4077715901"/>
                    </a:ext>
                  </a:extLst>
                </a:gridCol>
              </a:tblGrid>
              <a:tr h="228869">
                <a:tc>
                  <a:txBody>
                    <a:bodyPr/>
                    <a:lstStyle/>
                    <a:p>
                      <a:r>
                        <a:rPr lang="en-US" sz="1000" dirty="0"/>
                        <a:t>Task 2,3,6</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Baseline (30)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0 (41)</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1 (40)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5101997"/>
                  </a:ext>
                </a:extLst>
              </a:tr>
              <a:tr h="548640">
                <a:tc>
                  <a:txBody>
                    <a:bodyPr/>
                    <a:lstStyle/>
                    <a:p>
                      <a:r>
                        <a:rPr lang="en-US" sz="1000" b="1" dirty="0">
                          <a:solidFill>
                            <a:schemeClr val="tx1"/>
                          </a:solidFill>
                        </a:rPr>
                        <a:t>Success</a:t>
                      </a:r>
                    </a:p>
                    <a:p>
                      <a:r>
                        <a:rPr lang="en-US" sz="1000" b="1" dirty="0">
                          <a:solidFill>
                            <a:schemeClr val="tx1"/>
                          </a:solidFill>
                        </a:rPr>
                        <a:t>Directness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Direct success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a:buFont typeface="Arial" panose="020B0604020202020204" pitchFamily="34" charset="0"/>
                        <a:buNone/>
                      </a:pPr>
                      <a:r>
                        <a:rPr lang="en-US" sz="1100" b="0" dirty="0">
                          <a:solidFill>
                            <a:schemeClr val="tx1"/>
                          </a:solidFill>
                        </a:rPr>
                        <a:t>47%</a:t>
                      </a:r>
                    </a:p>
                    <a:p>
                      <a:pPr marL="0" indent="0" algn="ctr">
                        <a:buFont typeface="Arial" panose="020B0604020202020204" pitchFamily="34" charset="0"/>
                        <a:buNone/>
                      </a:pPr>
                      <a:r>
                        <a:rPr lang="en-US" sz="1100" b="0" dirty="0">
                          <a:solidFill>
                            <a:schemeClr val="tx1"/>
                          </a:solidFill>
                        </a:rPr>
                        <a:t>58%</a:t>
                      </a:r>
                    </a:p>
                    <a:p>
                      <a:pPr marL="0" indent="0" algn="ctr">
                        <a:buFont typeface="Arial" panose="020B0604020202020204" pitchFamily="34" charset="0"/>
                        <a:buNone/>
                      </a:pPr>
                      <a:r>
                        <a:rPr lang="en-US" sz="1100" b="0" dirty="0">
                          <a:solidFill>
                            <a:schemeClr val="tx1"/>
                          </a:solidFill>
                        </a:rPr>
                        <a:t>32%</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100" b="1" kern="1200" dirty="0">
                          <a:solidFill>
                            <a:schemeClr val="tx1"/>
                          </a:solidFill>
                          <a:latin typeface="+mn-lt"/>
                          <a:ea typeface="+mn-ea"/>
                          <a:cs typeface="+mn-cs"/>
                        </a:rPr>
                        <a:t>54%</a:t>
                      </a:r>
                      <a:r>
                        <a:rPr lang="en-US" sz="1100" b="1" dirty="0">
                          <a:solidFill>
                            <a:schemeClr val="tx1"/>
                          </a:solidFill>
                        </a:rPr>
                        <a:t>*</a:t>
                      </a:r>
                      <a:endParaRPr lang="en-US" sz="1100" b="1" kern="1200" dirty="0">
                        <a:solidFill>
                          <a:schemeClr val="tx1"/>
                        </a:solidFill>
                        <a:latin typeface="+mn-lt"/>
                        <a:ea typeface="+mn-ea"/>
                        <a:cs typeface="+mn-cs"/>
                      </a:endParaRPr>
                    </a:p>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76%</a:t>
                      </a:r>
                      <a:r>
                        <a:rPr lang="en-US" sz="1100" b="1" dirty="0">
                          <a:solidFill>
                            <a:schemeClr val="tx1"/>
                          </a:solidFill>
                        </a:rPr>
                        <a:t>*</a:t>
                      </a:r>
                      <a:endParaRPr lang="en-US" sz="1100" b="1" kern="1200" dirty="0">
                        <a:solidFill>
                          <a:srgbClr val="00B050"/>
                        </a:solidFill>
                        <a:latin typeface="+mn-lt"/>
                        <a:ea typeface="+mn-ea"/>
                        <a:cs typeface="+mn-cs"/>
                      </a:endParaRPr>
                    </a:p>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46%</a:t>
                      </a:r>
                      <a:r>
                        <a:rPr lang="en-US" sz="1100" b="1" dirty="0">
                          <a:solidFill>
                            <a:schemeClr val="tx1"/>
                          </a:solidFill>
                        </a:rPr>
                        <a:t>*</a:t>
                      </a:r>
                      <a:endParaRPr lang="en-US" sz="1100" b="1" kern="1200" dirty="0">
                        <a:solidFill>
                          <a:srgbClr val="00B050"/>
                        </a:solidFill>
                        <a:latin typeface="+mn-lt"/>
                        <a:ea typeface="+mn-ea"/>
                        <a:cs typeface="+mn-cs"/>
                      </a:endParaRP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52%</a:t>
                      </a:r>
                    </a:p>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60%</a:t>
                      </a:r>
                    </a:p>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34%</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79817527"/>
                  </a:ext>
                </a:extLst>
              </a:tr>
              <a:tr h="754380">
                <a:tc>
                  <a:txBody>
                    <a:bodyPr/>
                    <a:lstStyle/>
                    <a:p>
                      <a:r>
                        <a:rPr lang="en-US" sz="1000" b="1" dirty="0"/>
                        <a:t>Areas explored</a:t>
                      </a:r>
                      <a:br>
                        <a:rPr lang="en-US" sz="1000" b="1" dirty="0"/>
                      </a:br>
                      <a:r>
                        <a:rPr lang="en-US" sz="1000" b="0" dirty="0"/>
                        <a:t>(10% or &gt;)</a:t>
                      </a:r>
                      <a:endParaRPr lang="en-US" sz="1000" b="1"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Get benefits - 51%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Family member benefits - 31%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care &gt; Health resources – 24%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care &gt; Manage benefits – 22%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b="0" i="0" dirty="0">
                        <a:latin typeface="+mn-lt"/>
                      </a:endParaRP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latin typeface="+mn-lt"/>
                          <a:ea typeface="+mn-ea"/>
                          <a:cs typeface="+mn-cs"/>
                        </a:rPr>
                        <a:t>*Family member benefits - 54%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My health - 46%</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[x] VA health care benefits – 30%</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resources – 13%</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Get health care benefits - 44%</a:t>
                      </a:r>
                    </a:p>
                    <a:p>
                      <a:pPr marL="171450" indent="-171450">
                        <a:buFont typeface="Arial" panose="020B0604020202020204" pitchFamily="34" charset="0"/>
                        <a:buChar char="•"/>
                      </a:pPr>
                      <a:r>
                        <a:rPr lang="en-US" sz="900" b="0" i="0" dirty="0">
                          <a:latin typeface="+mn-lt"/>
                        </a:rPr>
                        <a:t>Family member benefits – 40%</a:t>
                      </a:r>
                    </a:p>
                    <a:p>
                      <a:pPr marL="171450" indent="-171450">
                        <a:buFont typeface="Arial" panose="020B0604020202020204" pitchFamily="34" charset="0"/>
                        <a:buChar char="•"/>
                      </a:pPr>
                      <a:r>
                        <a:rPr lang="en-US" sz="900" b="0" i="0" dirty="0">
                          <a:latin typeface="+mn-lt"/>
                        </a:rPr>
                        <a:t>Health care &gt; Health resources – 21%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Health care &gt; My health – 17%</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9485411"/>
                  </a:ext>
                </a:extLst>
              </a:tr>
              <a:tr h="1165860">
                <a:tc>
                  <a:txBody>
                    <a:bodyPr/>
                    <a:lstStyle/>
                    <a:p>
                      <a:r>
                        <a:rPr lang="en-US" sz="1000" b="1" dirty="0"/>
                        <a:t>Top answers</a:t>
                      </a:r>
                      <a:br>
                        <a:rPr lang="en-US" sz="1000" b="1" dirty="0"/>
                      </a:br>
                      <a:r>
                        <a:rPr lang="en-US" sz="1000" b="0" dirty="0"/>
                        <a:t>(10% or &gt;)</a:t>
                      </a:r>
                      <a:endParaRPr lang="en-US" sz="1000" b="1"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latin typeface="+mn-lt"/>
                          <a:ea typeface="+mn-ea"/>
                          <a:cs typeface="+mn-cs"/>
                        </a:rPr>
                        <a:t>*Health care &gt; Get benefits – 37% (13% incorrect)</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Family health benefits  – 13%</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Care and services covered – 11%</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Veteran eligibility – 9%</a:t>
                      </a:r>
                    </a:p>
                    <a:p>
                      <a:pPr marL="171450" indent="-171450">
                        <a:buFont typeface="Arial" panose="020B0604020202020204" pitchFamily="34" charset="0"/>
                        <a:buChar char="•"/>
                      </a:pPr>
                      <a:r>
                        <a:rPr lang="en-US" sz="900" b="0" i="0" dirty="0">
                          <a:latin typeface="+mn-lt"/>
                        </a:rPr>
                        <a:t>Family member – 29% (3% incorrect)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Health care &gt; More resources – 14% (7% incorrect)</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latin typeface="+mn-lt"/>
                          <a:ea typeface="+mn-ea"/>
                          <a:cs typeface="+mn-cs"/>
                        </a:rPr>
                        <a:t>*Family member - 53% (11% incorrect)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My health &gt; VA health care benefits –27% (23% incorrect)</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Care and services VA covers – 18%</a:t>
                      </a:r>
                    </a:p>
                    <a:p>
                      <a:pPr marL="2857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Family and caregiver benefits – 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My health &gt; Health resources – 10% (3% incorrect)</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900" b="1" i="0" dirty="0">
                          <a:latin typeface="+mn-lt"/>
                        </a:rPr>
                        <a:t>*Family member – 39% (10% incorrect)</a:t>
                      </a:r>
                    </a:p>
                    <a:p>
                      <a:pPr marL="171450" lvl="0" indent="-171450">
                        <a:buFont typeface="Arial" panose="020B0604020202020204" pitchFamily="34" charset="0"/>
                        <a:buChar char="•"/>
                      </a:pPr>
                      <a:r>
                        <a:rPr lang="en-US" sz="900" b="0" i="0" dirty="0">
                          <a:latin typeface="+mn-lt"/>
                        </a:rPr>
                        <a:t>Health care &gt; Get health care benefits –33% (25% incorrect)</a:t>
                      </a:r>
                    </a:p>
                    <a:p>
                      <a:pPr marL="285750" lvl="0" indent="-171450">
                        <a:buFont typeface="Arial" panose="020B0604020202020204" pitchFamily="34" charset="0"/>
                        <a:buChar char="•"/>
                      </a:pPr>
                      <a:r>
                        <a:rPr lang="en-US" sz="900" b="0" i="0" dirty="0">
                          <a:latin typeface="+mn-lt"/>
                        </a:rPr>
                        <a:t>[x] What services are covered - 15%</a:t>
                      </a:r>
                    </a:p>
                    <a:p>
                      <a:pPr marL="285750" lvl="0" indent="-171450">
                        <a:buFont typeface="Arial" panose="020B0604020202020204" pitchFamily="34" charset="0"/>
                        <a:buChar char="•"/>
                      </a:pPr>
                      <a:r>
                        <a:rPr lang="en-US" sz="900" b="0" i="0" dirty="0">
                          <a:latin typeface="+mn-lt"/>
                        </a:rPr>
                        <a:t>[x] Eligibility - 4%</a:t>
                      </a:r>
                    </a:p>
                    <a:p>
                      <a:pPr marL="285750" lvl="0" indent="-171450">
                        <a:buFont typeface="Arial" panose="020B0604020202020204" pitchFamily="34" charset="0"/>
                        <a:buChar char="•"/>
                      </a:pPr>
                      <a:r>
                        <a:rPr lang="en-US" sz="900" b="0" i="0" dirty="0">
                          <a:latin typeface="+mn-lt"/>
                        </a:rPr>
                        <a:t>Family and caregiver benefits – 8%</a:t>
                      </a:r>
                    </a:p>
                    <a:p>
                      <a:pPr marL="171450" lvl="0" indent="-171450">
                        <a:buFont typeface="Arial" panose="020B0604020202020204" pitchFamily="34" charset="0"/>
                        <a:buChar char="•"/>
                      </a:pPr>
                      <a:r>
                        <a:rPr lang="en-US" sz="900" b="0" i="0" dirty="0">
                          <a:latin typeface="+mn-lt"/>
                        </a:rPr>
                        <a:t>Health care &gt; Health resources – 18% (3% incorrect)</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16531169"/>
                  </a:ext>
                </a:extLst>
              </a:tr>
            </a:tbl>
          </a:graphicData>
        </a:graphic>
      </p:graphicFrame>
      <p:sp>
        <p:nvSpPr>
          <p:cNvPr id="16" name="Isosceles Triangle 15">
            <a:extLst>
              <a:ext uri="{FF2B5EF4-FFF2-40B4-BE49-F238E27FC236}">
                <a16:creationId xmlns:a16="http://schemas.microsoft.com/office/drawing/2014/main" id="{BB93216A-C732-4752-AC33-6728F979A077}"/>
              </a:ext>
            </a:extLst>
          </p:cNvPr>
          <p:cNvSpPr/>
          <p:nvPr/>
        </p:nvSpPr>
        <p:spPr>
          <a:xfrm>
            <a:off x="4664371" y="286430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 name="Isosceles Triangle 16">
            <a:extLst>
              <a:ext uri="{FF2B5EF4-FFF2-40B4-BE49-F238E27FC236}">
                <a16:creationId xmlns:a16="http://schemas.microsoft.com/office/drawing/2014/main" id="{01B008E2-6A8E-466D-A221-5B9C70156540}"/>
              </a:ext>
            </a:extLst>
          </p:cNvPr>
          <p:cNvSpPr/>
          <p:nvPr/>
        </p:nvSpPr>
        <p:spPr>
          <a:xfrm>
            <a:off x="4664371" y="270640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Content Placeholder 2">
            <a:extLst>
              <a:ext uri="{FF2B5EF4-FFF2-40B4-BE49-F238E27FC236}">
                <a16:creationId xmlns:a16="http://schemas.microsoft.com/office/drawing/2014/main" id="{3B98B09D-A41F-47E6-AF68-F18AE875CA5C}"/>
              </a:ext>
            </a:extLst>
          </p:cNvPr>
          <p:cNvSpPr txBox="1">
            <a:spLocks/>
          </p:cNvSpPr>
          <p:nvPr/>
        </p:nvSpPr>
        <p:spPr>
          <a:xfrm>
            <a:off x="450762" y="4885620"/>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25" name="Isosceles Triangle 24">
            <a:extLst>
              <a:ext uri="{FF2B5EF4-FFF2-40B4-BE49-F238E27FC236}">
                <a16:creationId xmlns:a16="http://schemas.microsoft.com/office/drawing/2014/main" id="{EB7CC79B-4805-4214-A562-F0F4FEEAD17C}"/>
              </a:ext>
            </a:extLst>
          </p:cNvPr>
          <p:cNvSpPr/>
          <p:nvPr/>
        </p:nvSpPr>
        <p:spPr>
          <a:xfrm>
            <a:off x="1243282" y="492896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Isosceles Triangle 25">
            <a:extLst>
              <a:ext uri="{FF2B5EF4-FFF2-40B4-BE49-F238E27FC236}">
                <a16:creationId xmlns:a16="http://schemas.microsoft.com/office/drawing/2014/main" id="{EE362A60-C5F3-4C76-A2B8-9EE9EACD4BF6}"/>
              </a:ext>
            </a:extLst>
          </p:cNvPr>
          <p:cNvSpPr/>
          <p:nvPr/>
        </p:nvSpPr>
        <p:spPr>
          <a:xfrm rot="10800000">
            <a:off x="3488244" y="4928964"/>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00034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184778"/>
            <a:ext cx="7886700" cy="647700"/>
          </a:xfrm>
        </p:spPr>
        <p:txBody>
          <a:bodyPr>
            <a:noAutofit/>
          </a:bodyPr>
          <a:lstStyle/>
          <a:p>
            <a:r>
              <a:rPr lang="en-US" sz="1800" dirty="0"/>
              <a:t>Key finding 4: Mental health care information was challenging to find</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643168"/>
            <a:ext cx="8164330" cy="1250096"/>
          </a:xfrm>
        </p:spPr>
        <p:txBody>
          <a:bodyPr>
            <a:normAutofit/>
          </a:bodyPr>
          <a:lstStyle/>
          <a:p>
            <a:pPr>
              <a:spcAft>
                <a:spcPts val="300"/>
              </a:spcAft>
            </a:pPr>
            <a:r>
              <a:rPr lang="en-US" sz="1000" dirty="0"/>
              <a:t>Similar to the Veteran tree test, modifications in H0 and H1 did result in improvements in finding mental health care information over baseline; however, the scores were still generally low, with very low direct success, indicating this information is still challenging to find in H0 and H1. </a:t>
            </a:r>
          </a:p>
          <a:p>
            <a:pPr>
              <a:spcAft>
                <a:spcPts val="300"/>
              </a:spcAft>
            </a:pPr>
            <a:r>
              <a:rPr lang="en-US" sz="1000" dirty="0"/>
              <a:t>Most commonly, family &amp; caregiver participants incorrectly selected an answer in the health care hub that is primarily targeted to care and services for Veterans</a:t>
            </a:r>
          </a:p>
          <a:p>
            <a:pPr>
              <a:spcAft>
                <a:spcPts val="300"/>
              </a:spcAft>
            </a:pPr>
            <a:r>
              <a:rPr lang="en-US" sz="1000" dirty="0"/>
              <a:t>The most frequent correct answers selected were in the resources section of the health care hubs </a:t>
            </a:r>
          </a:p>
        </p:txBody>
      </p:sp>
      <p:graphicFrame>
        <p:nvGraphicFramePr>
          <p:cNvPr id="44" name="Table 43">
            <a:extLst>
              <a:ext uri="{FF2B5EF4-FFF2-40B4-BE49-F238E27FC236}">
                <a16:creationId xmlns:a16="http://schemas.microsoft.com/office/drawing/2014/main" id="{2315668C-E06E-43C0-9B48-EC23CDEBE1F5}"/>
              </a:ext>
            </a:extLst>
          </p:cNvPr>
          <p:cNvGraphicFramePr>
            <a:graphicFrameLocks noGrp="1"/>
          </p:cNvGraphicFramePr>
          <p:nvPr>
            <p:extLst>
              <p:ext uri="{D42A27DB-BD31-4B8C-83A1-F6EECF244321}">
                <p14:modId xmlns:p14="http://schemas.microsoft.com/office/powerpoint/2010/main" val="332195772"/>
              </p:ext>
            </p:extLst>
          </p:nvPr>
        </p:nvGraphicFramePr>
        <p:xfrm>
          <a:off x="485642" y="2120947"/>
          <a:ext cx="8307338" cy="2720609"/>
        </p:xfrm>
        <a:graphic>
          <a:graphicData uri="http://schemas.openxmlformats.org/drawingml/2006/table">
            <a:tbl>
              <a:tblPr firstRow="1" bandRow="1">
                <a:tableStyleId>{5C22544A-7EE6-4342-B048-85BDC9FD1C3A}</a:tableStyleId>
              </a:tblPr>
              <a:tblGrid>
                <a:gridCol w="954779">
                  <a:extLst>
                    <a:ext uri="{9D8B030D-6E8A-4147-A177-3AD203B41FA5}">
                      <a16:colId xmlns:a16="http://schemas.microsoft.com/office/drawing/2014/main" val="1697668489"/>
                    </a:ext>
                  </a:extLst>
                </a:gridCol>
                <a:gridCol w="2581743">
                  <a:extLst>
                    <a:ext uri="{9D8B030D-6E8A-4147-A177-3AD203B41FA5}">
                      <a16:colId xmlns:a16="http://schemas.microsoft.com/office/drawing/2014/main" val="2239075562"/>
                    </a:ext>
                  </a:extLst>
                </a:gridCol>
                <a:gridCol w="2259530">
                  <a:extLst>
                    <a:ext uri="{9D8B030D-6E8A-4147-A177-3AD203B41FA5}">
                      <a16:colId xmlns:a16="http://schemas.microsoft.com/office/drawing/2014/main" val="635737428"/>
                    </a:ext>
                  </a:extLst>
                </a:gridCol>
                <a:gridCol w="2511286">
                  <a:extLst>
                    <a:ext uri="{9D8B030D-6E8A-4147-A177-3AD203B41FA5}">
                      <a16:colId xmlns:a16="http://schemas.microsoft.com/office/drawing/2014/main" val="4077715901"/>
                    </a:ext>
                  </a:extLst>
                </a:gridCol>
              </a:tblGrid>
              <a:tr h="228869">
                <a:tc>
                  <a:txBody>
                    <a:bodyPr/>
                    <a:lstStyle/>
                    <a:p>
                      <a:r>
                        <a:rPr lang="en-US" sz="1000" dirty="0"/>
                        <a:t>Task 3</a:t>
                      </a:r>
                    </a:p>
                  </a:txBody>
                  <a:tcPr marL="68580" marR="68580" marT="34290" marB="34290"/>
                </a:tc>
                <a:tc>
                  <a:txBody>
                    <a:bodyPr/>
                    <a:lstStyle/>
                    <a:p>
                      <a:r>
                        <a:rPr lang="en-US" sz="1000" dirty="0"/>
                        <a:t>Baseline (30)</a:t>
                      </a:r>
                    </a:p>
                  </a:txBody>
                  <a:tcPr marL="68580" marR="68580" marT="34290" marB="34290"/>
                </a:tc>
                <a:tc>
                  <a:txBody>
                    <a:bodyPr/>
                    <a:lstStyle/>
                    <a:p>
                      <a:r>
                        <a:rPr lang="en-US" sz="1000" dirty="0"/>
                        <a:t>Hypothesis 0 (41)</a:t>
                      </a:r>
                    </a:p>
                  </a:txBody>
                  <a:tcPr marL="68580" marR="68580" marT="34290" marB="34290"/>
                </a:tc>
                <a:tc>
                  <a:txBody>
                    <a:bodyPr/>
                    <a:lstStyle/>
                    <a:p>
                      <a:r>
                        <a:rPr lang="en-US" sz="1000" dirty="0"/>
                        <a:t>Hypothesis 1 (40)</a:t>
                      </a:r>
                    </a:p>
                  </a:txBody>
                  <a:tcPr marL="68580" marR="68580" marT="34290" marB="34290"/>
                </a:tc>
                <a:extLst>
                  <a:ext uri="{0D108BD9-81ED-4DB2-BD59-A6C34878D82A}">
                    <a16:rowId xmlns:a16="http://schemas.microsoft.com/office/drawing/2014/main" val="2845101997"/>
                  </a:ext>
                </a:extLst>
              </a:tr>
              <a:tr h="548640">
                <a:tc>
                  <a:txBody>
                    <a:bodyPr/>
                    <a:lstStyle/>
                    <a:p>
                      <a:r>
                        <a:rPr lang="en-US" sz="1000" b="1" dirty="0">
                          <a:solidFill>
                            <a:schemeClr val="tx1"/>
                          </a:solidFill>
                        </a:rPr>
                        <a:t>Success</a:t>
                      </a:r>
                    </a:p>
                    <a:p>
                      <a:r>
                        <a:rPr lang="en-US" sz="1000" b="1" dirty="0">
                          <a:solidFill>
                            <a:schemeClr val="tx1"/>
                          </a:solidFill>
                        </a:rPr>
                        <a:t>Directness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rPr>
                        <a:t>Direct success</a:t>
                      </a:r>
                    </a:p>
                  </a:txBody>
                  <a:tcPr marL="68580" marR="68580" marT="34290" marB="34290"/>
                </a:tc>
                <a:tc>
                  <a:txBody>
                    <a:bodyPr/>
                    <a:lstStyle/>
                    <a:p>
                      <a:pPr marL="0" indent="0" algn="ctr">
                        <a:buFont typeface="Arial" panose="020B0604020202020204" pitchFamily="34" charset="0"/>
                        <a:buNone/>
                      </a:pPr>
                      <a:r>
                        <a:rPr lang="en-US" sz="1100" b="0" dirty="0">
                          <a:solidFill>
                            <a:schemeClr val="tx1"/>
                          </a:solidFill>
                        </a:rPr>
                        <a:t>30%</a:t>
                      </a:r>
                    </a:p>
                    <a:p>
                      <a:pPr marL="0" indent="0" algn="ctr">
                        <a:buFont typeface="Arial" panose="020B0604020202020204" pitchFamily="34" charset="0"/>
                        <a:buNone/>
                      </a:pPr>
                      <a:r>
                        <a:rPr lang="en-US" sz="1100" b="0" dirty="0">
                          <a:solidFill>
                            <a:schemeClr val="tx1"/>
                          </a:solidFill>
                        </a:rPr>
                        <a:t>43%</a:t>
                      </a:r>
                    </a:p>
                    <a:p>
                      <a:pPr marL="0" indent="0" algn="ctr">
                        <a:buFont typeface="Arial" panose="020B0604020202020204" pitchFamily="34" charset="0"/>
                        <a:buNone/>
                      </a:pPr>
                      <a:r>
                        <a:rPr lang="en-US" sz="1100" b="0" dirty="0">
                          <a:solidFill>
                            <a:schemeClr val="tx1"/>
                          </a:solidFill>
                        </a:rPr>
                        <a:t>13%</a:t>
                      </a:r>
                    </a:p>
                  </a:txBody>
                  <a:tcPr marL="68580" marR="68580" marT="34290" marB="34290" anchor="ct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34% </a:t>
                      </a:r>
                    </a:p>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68%</a:t>
                      </a:r>
                      <a:r>
                        <a:rPr lang="en-US" sz="1100" b="1" dirty="0">
                          <a:solidFill>
                            <a:schemeClr val="tx1"/>
                          </a:solidFill>
                        </a:rPr>
                        <a:t>*</a:t>
                      </a:r>
                      <a:endParaRPr lang="en-US" sz="1100" b="1" kern="1200" dirty="0">
                        <a:solidFill>
                          <a:srgbClr val="00B050"/>
                        </a:solidFill>
                        <a:latin typeface="+mn-lt"/>
                        <a:ea typeface="+mn-ea"/>
                        <a:cs typeface="+mn-cs"/>
                      </a:endParaRPr>
                    </a:p>
                    <a:p>
                      <a:pPr marL="0" indent="0" algn="ctr" defTabSz="914400" rtl="0" eaLnBrk="1" latinLnBrk="0" hangingPunct="1">
                        <a:buFont typeface="Arial" panose="020B0604020202020204" pitchFamily="34" charset="0"/>
                        <a:buNone/>
                      </a:pPr>
                      <a:r>
                        <a:rPr lang="en-US" sz="1100" b="0" kern="1200" dirty="0">
                          <a:solidFill>
                            <a:srgbClr val="00B050"/>
                          </a:solidFill>
                          <a:latin typeface="+mn-lt"/>
                          <a:ea typeface="+mn-ea"/>
                          <a:cs typeface="+mn-cs"/>
                        </a:rPr>
                        <a:t>27% </a:t>
                      </a:r>
                    </a:p>
                  </a:txBody>
                  <a:tcPr marL="68580" marR="68580" marT="34290" marB="34290" anchor="ctr"/>
                </a:tc>
                <a:tc>
                  <a:txBody>
                    <a:bodyPr/>
                    <a:lstStyle/>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55%</a:t>
                      </a:r>
                      <a:r>
                        <a:rPr lang="en-US" sz="1100" b="1" dirty="0">
                          <a:solidFill>
                            <a:schemeClr val="tx1"/>
                          </a:solidFill>
                        </a:rPr>
                        <a:t>*</a:t>
                      </a:r>
                      <a:endParaRPr lang="en-US" sz="1100" b="1" kern="1200" dirty="0">
                        <a:solidFill>
                          <a:srgbClr val="00B050"/>
                        </a:solidFill>
                        <a:latin typeface="+mn-lt"/>
                        <a:ea typeface="+mn-ea"/>
                        <a:cs typeface="+mn-cs"/>
                      </a:endParaRPr>
                    </a:p>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48%</a:t>
                      </a:r>
                      <a:br>
                        <a:rPr lang="en-US" sz="1100" b="0" kern="1200" dirty="0">
                          <a:solidFill>
                            <a:schemeClr val="tx1"/>
                          </a:solidFill>
                          <a:latin typeface="+mn-lt"/>
                          <a:ea typeface="+mn-ea"/>
                          <a:cs typeface="+mn-cs"/>
                        </a:rPr>
                      </a:br>
                      <a:r>
                        <a:rPr lang="en-US" sz="1100" b="1" kern="1200" dirty="0">
                          <a:solidFill>
                            <a:srgbClr val="00B050"/>
                          </a:solidFill>
                          <a:latin typeface="+mn-lt"/>
                          <a:ea typeface="+mn-ea"/>
                          <a:cs typeface="+mn-cs"/>
                        </a:rPr>
                        <a:t>28%</a:t>
                      </a:r>
                      <a:r>
                        <a:rPr lang="en-US" sz="1100" b="1" dirty="0">
                          <a:solidFill>
                            <a:schemeClr val="tx1"/>
                          </a:solidFill>
                        </a:rPr>
                        <a:t>*</a:t>
                      </a:r>
                      <a:endParaRPr lang="en-US" sz="1100" b="1"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val="779817527"/>
                  </a:ext>
                </a:extLst>
              </a:tr>
              <a:tr h="617220">
                <a:tc>
                  <a:txBody>
                    <a:bodyPr/>
                    <a:lstStyle/>
                    <a:p>
                      <a:r>
                        <a:rPr lang="en-US" sz="1000" b="1" dirty="0"/>
                        <a:t>Areas explored</a:t>
                      </a:r>
                      <a:br>
                        <a:rPr lang="en-US" sz="1000" b="1" dirty="0"/>
                      </a:br>
                      <a:r>
                        <a:rPr lang="en-US" sz="1000" b="0" dirty="0"/>
                        <a:t>(10% or &gt;)</a:t>
                      </a:r>
                      <a:endParaRPr lang="en-US" sz="1000" b="1" dirty="0"/>
                    </a:p>
                  </a:txBody>
                  <a:tcPr marL="68580" marR="68580" marT="34290" marB="34290"/>
                </a:tc>
                <a:tc>
                  <a:txBody>
                    <a:bodyPr/>
                    <a:lstStyle/>
                    <a:p>
                      <a:pPr marL="171450" indent="-171450">
                        <a:buFont typeface="Arial" panose="020B0604020202020204" pitchFamily="34" charset="0"/>
                        <a:buChar char="•"/>
                      </a:pPr>
                      <a:r>
                        <a:rPr lang="en-US" sz="900" b="1" i="0" dirty="0">
                          <a:latin typeface="+mn-lt"/>
                        </a:rPr>
                        <a:t>*Health care &gt; Get benefits - 67% </a:t>
                      </a:r>
                    </a:p>
                    <a:p>
                      <a:pPr marL="171450" indent="-171450">
                        <a:buFont typeface="Arial" panose="020B0604020202020204" pitchFamily="34" charset="0"/>
                        <a:buChar char="•"/>
                      </a:pPr>
                      <a:r>
                        <a:rPr lang="en-US" sz="900" b="0" i="0" dirty="0">
                          <a:latin typeface="+mn-lt"/>
                        </a:rPr>
                        <a:t>Health care &gt; More resources – 47%</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Family member benefits - 13%</a:t>
                      </a:r>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[x] My health &gt; VA health care benefits –41%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*My health &gt; Health resources -29%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Family member benefits - 29%</a:t>
                      </a:r>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Get health care benefits - 48%</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care &gt; More resources – 44%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Health care &gt; My health - 28%</a:t>
                      </a:r>
                    </a:p>
                    <a:p>
                      <a:pPr marL="171450" indent="-171450">
                        <a:buFont typeface="Arial" panose="020B0604020202020204" pitchFamily="34" charset="0"/>
                        <a:buChar char="•"/>
                      </a:pPr>
                      <a:r>
                        <a:rPr lang="en-US" sz="900" b="0" i="0" dirty="0">
                          <a:latin typeface="+mn-lt"/>
                        </a:rPr>
                        <a:t>Family member benefits –18%</a:t>
                      </a:r>
                    </a:p>
                  </a:txBody>
                  <a:tcPr marL="68580" marR="68580" marT="34290" marB="34290"/>
                </a:tc>
                <a:extLst>
                  <a:ext uri="{0D108BD9-81ED-4DB2-BD59-A6C34878D82A}">
                    <a16:rowId xmlns:a16="http://schemas.microsoft.com/office/drawing/2014/main" val="4009485411"/>
                  </a:ext>
                </a:extLst>
              </a:tr>
              <a:tr h="1303020">
                <a:tc>
                  <a:txBody>
                    <a:bodyPr/>
                    <a:lstStyle/>
                    <a:p>
                      <a:r>
                        <a:rPr lang="en-US" sz="1000" b="1" dirty="0"/>
                        <a:t>Top answers</a:t>
                      </a:r>
                      <a:br>
                        <a:rPr lang="en-US" sz="1000" b="1" dirty="0"/>
                      </a:br>
                      <a:r>
                        <a:rPr lang="en-US" sz="1000" b="0" dirty="0"/>
                        <a:t>(10% or &gt;)</a:t>
                      </a:r>
                      <a:endParaRPr lang="en-US" sz="1000" b="1" dirty="0"/>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[x] Health care &gt; Get benefits &gt; About VA health care&gt; Care and services covered – 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More resources &gt; Health conditions &gt; Mental health – 20%</a:t>
                      </a:r>
                    </a:p>
                    <a:p>
                      <a:pPr marL="171450" indent="-171450">
                        <a:buFont typeface="Arial" panose="020B0604020202020204" pitchFamily="34" charset="0"/>
                        <a:buChar char="•"/>
                      </a:pPr>
                      <a:r>
                        <a:rPr lang="en-US" sz="900" b="0" i="0" dirty="0">
                          <a:latin typeface="+mn-lt"/>
                        </a:rPr>
                        <a:t>Health care &gt; Get benefits &gt; Family health benefits - 10%</a:t>
                      </a:r>
                    </a:p>
                    <a:p>
                      <a:pPr marL="171450" indent="-171450">
                        <a:buFont typeface="Arial" panose="020B0604020202020204" pitchFamily="34" charset="0"/>
                        <a:buChar char="•"/>
                      </a:pPr>
                      <a:r>
                        <a:rPr lang="en-US" sz="900" b="0" i="0" dirty="0">
                          <a:latin typeface="+mn-lt"/>
                        </a:rPr>
                        <a:t>[x] Health care &gt; More resources &gt; Wellness programs – 10%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Family member &gt; Health care –0%</a:t>
                      </a:r>
                    </a:p>
                  </a:txBody>
                  <a:tcPr marL="68580" marR="68580" marT="34290" marB="34290"/>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My health &gt; Coverage &gt; Mental health – 29%</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latin typeface="+mn-lt"/>
                          <a:ea typeface="+mn-ea"/>
                          <a:cs typeface="+mn-cs"/>
                        </a:rPr>
                        <a:t>*My health &gt; Health resources &gt; Getting connected to mental health care at VA – 22%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Family member &gt; Health care - 12%</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Family member &gt; One of the caregiver programs – 12%</a:t>
                      </a:r>
                    </a:p>
                  </a:txBody>
                  <a:tcPr marL="68580" marR="68580" marT="34290" marB="34290"/>
                </a:tc>
                <a:tc>
                  <a:txBody>
                    <a:bodyPr/>
                    <a:lstStyle/>
                    <a:p>
                      <a:pPr marL="171450" indent="-171450">
                        <a:buFont typeface="Arial" panose="020B0604020202020204" pitchFamily="34" charset="0"/>
                        <a:buChar char="•"/>
                      </a:pPr>
                      <a:r>
                        <a:rPr lang="en-US" sz="900" b="1" i="0" dirty="0">
                          <a:latin typeface="+mn-lt"/>
                        </a:rPr>
                        <a:t>*Health care &gt; Health resources &gt; Getting connected to mental health care at VA – 40%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[x] Health care &gt; Get benefits &gt; About VA health benefits&gt; What services are covered &gt; Mental health – 18%</a:t>
                      </a:r>
                    </a:p>
                    <a:p>
                      <a:pPr marL="171450" indent="-171450">
                        <a:buFont typeface="Arial" panose="020B0604020202020204" pitchFamily="34" charset="0"/>
                        <a:buChar char="•"/>
                      </a:pPr>
                      <a:r>
                        <a:rPr lang="en-US" sz="900" b="0" i="0" dirty="0">
                          <a:latin typeface="+mn-lt"/>
                        </a:rPr>
                        <a:t>Family member &gt; Health care –10%</a:t>
                      </a:r>
                    </a:p>
                  </a:txBody>
                  <a:tcPr marL="68580" marR="68580" marT="34290" marB="34290"/>
                </a:tc>
                <a:extLst>
                  <a:ext uri="{0D108BD9-81ED-4DB2-BD59-A6C34878D82A}">
                    <a16:rowId xmlns:a16="http://schemas.microsoft.com/office/drawing/2014/main" val="2816531169"/>
                  </a:ext>
                </a:extLst>
              </a:tr>
            </a:tbl>
          </a:graphicData>
        </a:graphic>
      </p:graphicFrame>
      <p:sp>
        <p:nvSpPr>
          <p:cNvPr id="56" name="Isosceles Triangle 55">
            <a:extLst>
              <a:ext uri="{FF2B5EF4-FFF2-40B4-BE49-F238E27FC236}">
                <a16:creationId xmlns:a16="http://schemas.microsoft.com/office/drawing/2014/main" id="{CFB975B9-A75D-48D5-A52D-B4087017BD4D}"/>
              </a:ext>
            </a:extLst>
          </p:cNvPr>
          <p:cNvSpPr/>
          <p:nvPr/>
        </p:nvSpPr>
        <p:spPr>
          <a:xfrm>
            <a:off x="4751250" y="262235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Isosceles Triangle 56">
            <a:extLst>
              <a:ext uri="{FF2B5EF4-FFF2-40B4-BE49-F238E27FC236}">
                <a16:creationId xmlns:a16="http://schemas.microsoft.com/office/drawing/2014/main" id="{A57357AC-4CC8-412F-8AC0-984516C94167}"/>
              </a:ext>
            </a:extLst>
          </p:cNvPr>
          <p:cNvSpPr/>
          <p:nvPr/>
        </p:nvSpPr>
        <p:spPr>
          <a:xfrm>
            <a:off x="7239738" y="2458018"/>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8" name="Isosceles Triangle 57">
            <a:extLst>
              <a:ext uri="{FF2B5EF4-FFF2-40B4-BE49-F238E27FC236}">
                <a16:creationId xmlns:a16="http://schemas.microsoft.com/office/drawing/2014/main" id="{ADBA081D-0E2C-471F-9D34-959FD8ED807C}"/>
              </a:ext>
            </a:extLst>
          </p:cNvPr>
          <p:cNvSpPr/>
          <p:nvPr/>
        </p:nvSpPr>
        <p:spPr>
          <a:xfrm>
            <a:off x="7239738" y="276256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Isosceles Triangle 58">
            <a:extLst>
              <a:ext uri="{FF2B5EF4-FFF2-40B4-BE49-F238E27FC236}">
                <a16:creationId xmlns:a16="http://schemas.microsoft.com/office/drawing/2014/main" id="{8C497085-D670-4C40-8D3A-1038A1B6959E}"/>
              </a:ext>
            </a:extLst>
          </p:cNvPr>
          <p:cNvSpPr/>
          <p:nvPr/>
        </p:nvSpPr>
        <p:spPr>
          <a:xfrm>
            <a:off x="4751250" y="2758977"/>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Content Placeholder 2">
            <a:extLst>
              <a:ext uri="{FF2B5EF4-FFF2-40B4-BE49-F238E27FC236}">
                <a16:creationId xmlns:a16="http://schemas.microsoft.com/office/drawing/2014/main" id="{56684F62-4C60-4F8D-AABA-D494C2546E9D}"/>
              </a:ext>
            </a:extLst>
          </p:cNvPr>
          <p:cNvSpPr txBox="1">
            <a:spLocks/>
          </p:cNvSpPr>
          <p:nvPr/>
        </p:nvSpPr>
        <p:spPr>
          <a:xfrm>
            <a:off x="428537" y="4841556"/>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17" name="Isosceles Triangle 16">
            <a:extLst>
              <a:ext uri="{FF2B5EF4-FFF2-40B4-BE49-F238E27FC236}">
                <a16:creationId xmlns:a16="http://schemas.microsoft.com/office/drawing/2014/main" id="{E11B9CB2-967F-4A66-B2F1-6BCA3EEB68AE}"/>
              </a:ext>
            </a:extLst>
          </p:cNvPr>
          <p:cNvSpPr/>
          <p:nvPr/>
        </p:nvSpPr>
        <p:spPr>
          <a:xfrm>
            <a:off x="1221057" y="4884901"/>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Isosceles Triangle 17">
            <a:extLst>
              <a:ext uri="{FF2B5EF4-FFF2-40B4-BE49-F238E27FC236}">
                <a16:creationId xmlns:a16="http://schemas.microsoft.com/office/drawing/2014/main" id="{5863E971-E7C8-4434-9127-E1288A21E18F}"/>
              </a:ext>
            </a:extLst>
          </p:cNvPr>
          <p:cNvSpPr/>
          <p:nvPr/>
        </p:nvSpPr>
        <p:spPr>
          <a:xfrm rot="10800000">
            <a:off x="3466018" y="4884901"/>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446006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647700"/>
          </a:xfrm>
        </p:spPr>
        <p:txBody>
          <a:bodyPr>
            <a:normAutofit/>
          </a:bodyPr>
          <a:lstStyle/>
          <a:p>
            <a:r>
              <a:rPr lang="en-US" sz="1800" dirty="0"/>
              <a:t>Key finding 5: Participants visited and selected answers in the service member and family member benefits hubs more often in H0 than in baseline and H1</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954783"/>
            <a:ext cx="8071442" cy="1236949"/>
          </a:xfrm>
        </p:spPr>
        <p:txBody>
          <a:bodyPr>
            <a:normAutofit/>
          </a:bodyPr>
          <a:lstStyle/>
          <a:p>
            <a:r>
              <a:rPr lang="en-US" sz="1050" dirty="0"/>
              <a:t>The traffic and answers selected in these areas was approximately double in H0 as compared to baseline</a:t>
            </a:r>
          </a:p>
          <a:p>
            <a:r>
              <a:rPr lang="en-US" sz="1050" dirty="0"/>
              <a:t>This change was observed primarily on tasks related to getting benefits</a:t>
            </a:r>
          </a:p>
          <a:p>
            <a:endParaRPr lang="en-US" sz="1200" dirty="0"/>
          </a:p>
        </p:txBody>
      </p:sp>
      <p:graphicFrame>
        <p:nvGraphicFramePr>
          <p:cNvPr id="4" name="Table 3">
            <a:extLst>
              <a:ext uri="{FF2B5EF4-FFF2-40B4-BE49-F238E27FC236}">
                <a16:creationId xmlns:a16="http://schemas.microsoft.com/office/drawing/2014/main" id="{8B87A6DA-EC77-43B8-B8CC-E7C5BDC4DF60}"/>
              </a:ext>
            </a:extLst>
          </p:cNvPr>
          <p:cNvGraphicFramePr>
            <a:graphicFrameLocks noGrp="1"/>
          </p:cNvGraphicFramePr>
          <p:nvPr>
            <p:extLst>
              <p:ext uri="{D42A27DB-BD31-4B8C-83A1-F6EECF244321}">
                <p14:modId xmlns:p14="http://schemas.microsoft.com/office/powerpoint/2010/main" val="1002557751"/>
              </p:ext>
            </p:extLst>
          </p:nvPr>
        </p:nvGraphicFramePr>
        <p:xfrm>
          <a:off x="443908" y="2368485"/>
          <a:ext cx="8307338" cy="2107501"/>
        </p:xfrm>
        <a:graphic>
          <a:graphicData uri="http://schemas.openxmlformats.org/drawingml/2006/table">
            <a:tbl>
              <a:tblPr firstRow="1" bandRow="1">
                <a:tableStyleId>{5C22544A-7EE6-4342-B048-85BDC9FD1C3A}</a:tableStyleId>
              </a:tblPr>
              <a:tblGrid>
                <a:gridCol w="1585211">
                  <a:extLst>
                    <a:ext uri="{9D8B030D-6E8A-4147-A177-3AD203B41FA5}">
                      <a16:colId xmlns:a16="http://schemas.microsoft.com/office/drawing/2014/main" val="4074775815"/>
                    </a:ext>
                  </a:extLst>
                </a:gridCol>
                <a:gridCol w="2234153">
                  <a:extLst>
                    <a:ext uri="{9D8B030D-6E8A-4147-A177-3AD203B41FA5}">
                      <a16:colId xmlns:a16="http://schemas.microsoft.com/office/drawing/2014/main" val="201366162"/>
                    </a:ext>
                  </a:extLst>
                </a:gridCol>
                <a:gridCol w="2241223">
                  <a:extLst>
                    <a:ext uri="{9D8B030D-6E8A-4147-A177-3AD203B41FA5}">
                      <a16:colId xmlns:a16="http://schemas.microsoft.com/office/drawing/2014/main" val="1126311594"/>
                    </a:ext>
                  </a:extLst>
                </a:gridCol>
                <a:gridCol w="2246751">
                  <a:extLst>
                    <a:ext uri="{9D8B030D-6E8A-4147-A177-3AD203B41FA5}">
                      <a16:colId xmlns:a16="http://schemas.microsoft.com/office/drawing/2014/main" val="2418909599"/>
                    </a:ext>
                  </a:extLst>
                </a:gridCol>
              </a:tblGrid>
              <a:tr h="262433">
                <a:tc>
                  <a:txBody>
                    <a:bodyPr/>
                    <a:lstStyle/>
                    <a:p>
                      <a:endParaRPr lang="en-US" sz="10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Baseline (30)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0 (41)</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en-US" sz="1000" dirty="0"/>
                        <a:t>Hypothesis 1 (40)</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80636364"/>
                  </a:ext>
                </a:extLst>
              </a:tr>
              <a:tr h="800387">
                <a:tc>
                  <a:txBody>
                    <a:bodyPr/>
                    <a:lstStyle/>
                    <a:p>
                      <a:pPr algn="l"/>
                      <a:r>
                        <a:rPr lang="en-US" sz="1050" b="1" dirty="0">
                          <a:solidFill>
                            <a:schemeClr val="tx1"/>
                          </a:solidFill>
                          <a:latin typeface="Avenir" panose="02000503020000020003"/>
                        </a:rPr>
                        <a:t>Service member benefits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285750" indent="-285750" algn="l">
                        <a:buFont typeface="Arial" panose="020B0604020202020204" pitchFamily="34" charset="0"/>
                        <a:buChar char="•"/>
                      </a:pPr>
                      <a:r>
                        <a:rPr lang="en-US" sz="1050" b="1" dirty="0">
                          <a:solidFill>
                            <a:schemeClr val="tx1"/>
                          </a:solidFill>
                          <a:latin typeface="Avenir" panose="02000503020000020003"/>
                        </a:rPr>
                        <a:t>Visited 20% of the time </a:t>
                      </a:r>
                      <a:r>
                        <a:rPr lang="en-US" sz="1050" b="0" dirty="0">
                          <a:solidFill>
                            <a:schemeClr val="tx1"/>
                          </a:solidFill>
                          <a:latin typeface="Avenir" panose="02000503020000020003"/>
                        </a:rPr>
                        <a:t>for tasks related to getting Veteran benefits</a:t>
                      </a:r>
                    </a:p>
                    <a:p>
                      <a:pPr marL="285750" indent="-285750" algn="l">
                        <a:buFont typeface="Arial" panose="020B0604020202020204" pitchFamily="34" charset="0"/>
                        <a:buChar char="•"/>
                      </a:pPr>
                      <a:r>
                        <a:rPr lang="en-US" sz="1050" b="1" dirty="0">
                          <a:solidFill>
                            <a:schemeClr val="tx1"/>
                          </a:solidFill>
                          <a:latin typeface="Avenir" panose="02000503020000020003"/>
                        </a:rPr>
                        <a:t>Selected as an answer 14 times </a:t>
                      </a:r>
                      <a:r>
                        <a:rPr lang="en-US" sz="1050" b="0" dirty="0">
                          <a:solidFill>
                            <a:schemeClr val="tx1"/>
                          </a:solidFill>
                          <a:latin typeface="Avenir" panose="02000503020000020003"/>
                        </a:rPr>
                        <a:t>across 7 tasks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285750" indent="-285750" algn="l" defTabSz="914400" rtl="0" eaLnBrk="1" latinLnBrk="0" hangingPunct="1">
                        <a:buFont typeface="Arial" panose="020B0604020202020204" pitchFamily="34" charset="0"/>
                        <a:buChar char="•"/>
                      </a:pPr>
                      <a:r>
                        <a:rPr lang="en-US" sz="1050" b="1" kern="1200" dirty="0">
                          <a:solidFill>
                            <a:schemeClr val="tx1"/>
                          </a:solidFill>
                          <a:latin typeface="Avenir" panose="02000503020000020003"/>
                          <a:ea typeface="+mn-ea"/>
                          <a:cs typeface="+mn-cs"/>
                        </a:rPr>
                        <a:t>Visited 41% of the time </a:t>
                      </a:r>
                      <a:r>
                        <a:rPr lang="en-US" sz="1050" b="0" kern="1200" dirty="0">
                          <a:solidFill>
                            <a:schemeClr val="tx1"/>
                          </a:solidFill>
                          <a:latin typeface="Avenir" panose="02000503020000020003"/>
                          <a:ea typeface="+mn-ea"/>
                          <a:cs typeface="+mn-cs"/>
                        </a:rPr>
                        <a:t>for tasks related to getting Veteran benefits</a:t>
                      </a:r>
                    </a:p>
                    <a:p>
                      <a:pPr marL="285750" indent="-285750" algn="l" defTabSz="914400" rtl="0" eaLnBrk="1" latinLnBrk="0" hangingPunct="1">
                        <a:buFont typeface="Arial" panose="020B0604020202020204" pitchFamily="34" charset="0"/>
                        <a:buChar char="•"/>
                      </a:pPr>
                      <a:r>
                        <a:rPr lang="en-US" sz="1050" b="1" kern="1200" dirty="0">
                          <a:solidFill>
                            <a:schemeClr val="tx1"/>
                          </a:solidFill>
                          <a:latin typeface="Avenir" panose="02000503020000020003"/>
                          <a:ea typeface="+mn-ea"/>
                          <a:cs typeface="+mn-cs"/>
                        </a:rPr>
                        <a:t>Selected as an answer 36 times </a:t>
                      </a:r>
                      <a:r>
                        <a:rPr lang="en-US" sz="1050" b="0" kern="1200" dirty="0">
                          <a:solidFill>
                            <a:schemeClr val="tx1"/>
                          </a:solidFill>
                          <a:latin typeface="Avenir" panose="02000503020000020003"/>
                          <a:ea typeface="+mn-ea"/>
                          <a:cs typeface="+mn-cs"/>
                        </a:rPr>
                        <a:t>across 9 tasks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tc>
                  <a:txBody>
                    <a:bodyPr/>
                    <a:lstStyle/>
                    <a:p>
                      <a:pPr marL="285750" indent="-285750" algn="l" defTabSz="914400" rtl="0" eaLnBrk="1" latinLnBrk="0" hangingPunct="1">
                        <a:buFont typeface="Arial" panose="020B0604020202020204" pitchFamily="34" charset="0"/>
                        <a:buChar char="•"/>
                      </a:pPr>
                      <a:r>
                        <a:rPr lang="en-US" sz="1050" b="1" kern="1200" dirty="0">
                          <a:solidFill>
                            <a:schemeClr val="tx1"/>
                          </a:solidFill>
                          <a:latin typeface="Avenir" panose="02000503020000020003"/>
                          <a:ea typeface="+mn-ea"/>
                          <a:cs typeface="+mn-cs"/>
                        </a:rPr>
                        <a:t>Visited 18% of the time </a:t>
                      </a:r>
                      <a:r>
                        <a:rPr lang="en-US" sz="1050" b="0" kern="1200" dirty="0">
                          <a:solidFill>
                            <a:schemeClr val="tx1"/>
                          </a:solidFill>
                          <a:latin typeface="Avenir" panose="02000503020000020003"/>
                          <a:ea typeface="+mn-ea"/>
                          <a:cs typeface="+mn-cs"/>
                        </a:rPr>
                        <a:t>for tasks related to getting Veteran benefits</a:t>
                      </a:r>
                    </a:p>
                    <a:p>
                      <a:pPr marL="285750" indent="-285750" algn="l" defTabSz="914400" rtl="0" eaLnBrk="1" latinLnBrk="0" hangingPunct="1">
                        <a:buFont typeface="Arial" panose="020B0604020202020204" pitchFamily="34" charset="0"/>
                        <a:buChar char="•"/>
                      </a:pPr>
                      <a:r>
                        <a:rPr lang="en-US" sz="1050" b="1" kern="1200" dirty="0">
                          <a:solidFill>
                            <a:schemeClr val="tx1"/>
                          </a:solidFill>
                          <a:latin typeface="Avenir" panose="02000503020000020003"/>
                          <a:ea typeface="+mn-ea"/>
                          <a:cs typeface="+mn-cs"/>
                        </a:rPr>
                        <a:t>Selected as an answer 7 times </a:t>
                      </a:r>
                      <a:r>
                        <a:rPr lang="en-US" sz="1050" b="0" kern="1200" dirty="0">
                          <a:solidFill>
                            <a:schemeClr val="tx1"/>
                          </a:solidFill>
                          <a:latin typeface="Avenir" panose="02000503020000020003"/>
                          <a:ea typeface="+mn-ea"/>
                          <a:cs typeface="+mn-cs"/>
                        </a:rPr>
                        <a:t>across 5 tasks</a:t>
                      </a:r>
                    </a:p>
                  </a:txBody>
                  <a:tcPr marL="68580" marR="68580" marT="34290" marB="3429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2946148099"/>
                  </a:ext>
                </a:extLst>
              </a:tr>
              <a:tr h="976388">
                <a:tc>
                  <a:txBody>
                    <a:bodyPr/>
                    <a:lstStyle/>
                    <a:p>
                      <a:pPr algn="l">
                        <a:spcBef>
                          <a:spcPts val="0"/>
                        </a:spcBef>
                        <a:spcAft>
                          <a:spcPts val="400"/>
                        </a:spcAft>
                      </a:pPr>
                      <a:r>
                        <a:rPr lang="en-US" sz="1050" b="1" dirty="0">
                          <a:latin typeface="Avenir" panose="02000503020000020003"/>
                        </a:rPr>
                        <a:t>Family member benefits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285750" indent="-285750" algn="l">
                        <a:spcBef>
                          <a:spcPts val="0"/>
                        </a:spcBef>
                        <a:spcAft>
                          <a:spcPts val="400"/>
                        </a:spcAft>
                        <a:buFont typeface="Arial" panose="020B0604020202020204" pitchFamily="34" charset="0"/>
                        <a:buChar char="•"/>
                      </a:pPr>
                      <a:r>
                        <a:rPr lang="en-US" sz="1050" b="1" i="0" dirty="0">
                          <a:solidFill>
                            <a:schemeClr val="tx1"/>
                          </a:solidFill>
                          <a:latin typeface="Avenir" panose="02000503020000020003"/>
                        </a:rPr>
                        <a:t>Visited 31% of the time </a:t>
                      </a:r>
                      <a:r>
                        <a:rPr lang="en-US" sz="1050" b="0" i="0" dirty="0">
                          <a:solidFill>
                            <a:schemeClr val="tx1"/>
                          </a:solidFill>
                          <a:latin typeface="Avenir" panose="02000503020000020003"/>
                        </a:rPr>
                        <a:t>for tasks related to getting family member benefits</a:t>
                      </a:r>
                    </a:p>
                    <a:p>
                      <a:pPr marL="285750" indent="-285750" algn="l">
                        <a:spcBef>
                          <a:spcPts val="0"/>
                        </a:spcBef>
                        <a:spcAft>
                          <a:spcPts val="400"/>
                        </a:spcAft>
                        <a:buFont typeface="Arial" panose="020B0604020202020204" pitchFamily="34" charset="0"/>
                        <a:buChar char="•"/>
                      </a:pPr>
                      <a:r>
                        <a:rPr lang="en-US" sz="1050" b="1" i="0" dirty="0">
                          <a:solidFill>
                            <a:schemeClr val="tx1"/>
                          </a:solidFill>
                          <a:latin typeface="Avenir" panose="02000503020000020003"/>
                        </a:rPr>
                        <a:t>Selected as an answer 34 </a:t>
                      </a:r>
                      <a:r>
                        <a:rPr lang="en-US" sz="1050" b="0" i="0" dirty="0">
                          <a:solidFill>
                            <a:schemeClr val="tx1"/>
                          </a:solidFill>
                          <a:latin typeface="Avenir" panose="02000503020000020003"/>
                        </a:rPr>
                        <a:t>times across 4 tasks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285750"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50" b="1" i="0" dirty="0">
                          <a:solidFill>
                            <a:schemeClr val="tx1"/>
                          </a:solidFill>
                          <a:latin typeface="Avenir" panose="02000503020000020003"/>
                        </a:rPr>
                        <a:t>Visited 54% of the time </a:t>
                      </a:r>
                      <a:r>
                        <a:rPr lang="en-US" sz="1050" b="0" i="0" dirty="0">
                          <a:solidFill>
                            <a:schemeClr val="tx1"/>
                          </a:solidFill>
                          <a:latin typeface="Avenir" panose="02000503020000020003"/>
                        </a:rPr>
                        <a:t>for tasks related to getting family member benefits</a:t>
                      </a:r>
                    </a:p>
                    <a:p>
                      <a:pPr marL="285750" marR="0" lvl="0" indent="-285750" algn="l" defTabSz="914400" rtl="0" eaLnBrk="1" fontAlgn="auto" latinLnBrk="0" hangingPunct="1">
                        <a:lnSpc>
                          <a:spcPct val="100000"/>
                        </a:lnSpc>
                        <a:spcBef>
                          <a:spcPts val="0"/>
                        </a:spcBef>
                        <a:spcAft>
                          <a:spcPts val="400"/>
                        </a:spcAft>
                        <a:buClrTx/>
                        <a:buSzTx/>
                        <a:buFont typeface="Arial" panose="020B0604020202020204" pitchFamily="34" charset="0"/>
                        <a:buChar char="•"/>
                        <a:tabLst/>
                        <a:defRPr/>
                      </a:pPr>
                      <a:r>
                        <a:rPr lang="en-US" sz="1050" b="1" i="0" dirty="0">
                          <a:solidFill>
                            <a:schemeClr val="tx1"/>
                          </a:solidFill>
                          <a:latin typeface="Avenir" panose="02000503020000020003"/>
                        </a:rPr>
                        <a:t>Selected as an answer 84 </a:t>
                      </a:r>
                      <a:r>
                        <a:rPr lang="en-US" sz="1050" b="0" i="0" dirty="0">
                          <a:solidFill>
                            <a:schemeClr val="tx1"/>
                          </a:solidFill>
                          <a:latin typeface="Avenir" panose="02000503020000020003"/>
                        </a:rPr>
                        <a:t>times across 9 tasks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tc>
                  <a:txBody>
                    <a:bodyPr/>
                    <a:lstStyle/>
                    <a:p>
                      <a:pPr marL="285750" indent="-285750" algn="l">
                        <a:spcBef>
                          <a:spcPts val="0"/>
                        </a:spcBef>
                        <a:spcAft>
                          <a:spcPts val="400"/>
                        </a:spcAft>
                        <a:buFont typeface="Arial" panose="020B0604020202020204" pitchFamily="34" charset="0"/>
                        <a:buChar char="•"/>
                      </a:pPr>
                      <a:r>
                        <a:rPr lang="en-US" sz="1050" b="1" i="0" kern="1200" dirty="0">
                          <a:solidFill>
                            <a:schemeClr val="tx1"/>
                          </a:solidFill>
                          <a:latin typeface="Avenir" panose="02000503020000020003"/>
                          <a:ea typeface="+mn-ea"/>
                          <a:cs typeface="+mn-cs"/>
                        </a:rPr>
                        <a:t>Visited 40% of the time </a:t>
                      </a:r>
                      <a:r>
                        <a:rPr lang="en-US" sz="1050" b="0" i="0" kern="1200" dirty="0">
                          <a:solidFill>
                            <a:schemeClr val="tx1"/>
                          </a:solidFill>
                          <a:latin typeface="Avenir" panose="02000503020000020003"/>
                          <a:ea typeface="+mn-ea"/>
                          <a:cs typeface="+mn-cs"/>
                        </a:rPr>
                        <a:t>for tasks related to getting family member benefits</a:t>
                      </a:r>
                    </a:p>
                    <a:p>
                      <a:pPr marL="285750" indent="-285750" algn="l">
                        <a:spcBef>
                          <a:spcPts val="0"/>
                        </a:spcBef>
                        <a:spcAft>
                          <a:spcPts val="400"/>
                        </a:spcAft>
                        <a:buFont typeface="Arial" panose="020B0604020202020204" pitchFamily="34" charset="0"/>
                        <a:buChar char="•"/>
                      </a:pPr>
                      <a:r>
                        <a:rPr lang="en-US" sz="1050" b="1" i="0" kern="1200" dirty="0">
                          <a:solidFill>
                            <a:schemeClr val="tx1"/>
                          </a:solidFill>
                          <a:latin typeface="Avenir" panose="02000503020000020003"/>
                          <a:ea typeface="+mn-ea"/>
                          <a:cs typeface="+mn-cs"/>
                        </a:rPr>
                        <a:t>Selected as an answer 59 </a:t>
                      </a:r>
                      <a:r>
                        <a:rPr lang="en-US" sz="1050" b="0" i="0" kern="1200" dirty="0">
                          <a:solidFill>
                            <a:schemeClr val="tx1"/>
                          </a:solidFill>
                          <a:latin typeface="Avenir" panose="02000503020000020003"/>
                          <a:ea typeface="+mn-ea"/>
                          <a:cs typeface="+mn-cs"/>
                        </a:rPr>
                        <a:t>times across 7 tasks</a:t>
                      </a:r>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3898037175"/>
                  </a:ext>
                </a:extLst>
              </a:tr>
            </a:tbl>
          </a:graphicData>
        </a:graphic>
      </p:graphicFrame>
    </p:spTree>
    <p:extLst>
      <p:ext uri="{BB962C8B-B14F-4D97-AF65-F5344CB8AC3E}">
        <p14:creationId xmlns:p14="http://schemas.microsoft.com/office/powerpoint/2010/main" val="200823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647700"/>
          </a:xfrm>
        </p:spPr>
        <p:txBody>
          <a:bodyPr>
            <a:normAutofit fontScale="90000"/>
          </a:bodyPr>
          <a:lstStyle/>
          <a:p>
            <a:r>
              <a:rPr lang="en-US" sz="1800" dirty="0"/>
              <a:t>Key finding 6: For tasks related to managing health care, “My health” in H0 performed extremely well, while the same section in H1 performed significantly worse than baseline </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1026346"/>
            <a:ext cx="8071442" cy="1064517"/>
          </a:xfrm>
        </p:spPr>
        <p:txBody>
          <a:bodyPr>
            <a:normAutofit lnSpcReduction="10000"/>
          </a:bodyPr>
          <a:lstStyle/>
          <a:p>
            <a:pPr>
              <a:spcAft>
                <a:spcPts val="450"/>
              </a:spcAft>
            </a:pPr>
            <a:r>
              <a:rPr lang="en-US" sz="1200" dirty="0"/>
              <a:t>H1 performed significantly worse than H0 on 4 “manage benefits” tasks, despite having the same “My health” label as H0. The only difference was “My health” was nested under the top level “Health care hub” IA level in H1.</a:t>
            </a:r>
          </a:p>
          <a:p>
            <a:pPr>
              <a:spcAft>
                <a:spcPts val="450"/>
              </a:spcAft>
            </a:pPr>
            <a:r>
              <a:rPr lang="en-US" sz="1200" dirty="0"/>
              <a:t>Both hypotheses performed significantly lower than baseline for helping a Veteran pay their copay bill. H0 had higher directness on this task, but a significantly lower task success rate</a:t>
            </a:r>
          </a:p>
          <a:p>
            <a:pPr>
              <a:spcAft>
                <a:spcPts val="450"/>
              </a:spcAft>
            </a:pPr>
            <a:endParaRPr lang="en-US" sz="1200" dirty="0"/>
          </a:p>
          <a:p>
            <a:pPr>
              <a:spcAft>
                <a:spcPts val="450"/>
              </a:spcAft>
            </a:pPr>
            <a:endParaRPr lang="en-US" sz="1200" dirty="0"/>
          </a:p>
        </p:txBody>
      </p:sp>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626141" y="4755772"/>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1418661" y="479911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3663623" y="4799116"/>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8" name="Table 7">
            <a:extLst>
              <a:ext uri="{FF2B5EF4-FFF2-40B4-BE49-F238E27FC236}">
                <a16:creationId xmlns:a16="http://schemas.microsoft.com/office/drawing/2014/main" id="{40C0D94C-0F78-4B78-88A3-77672FBE852E}"/>
              </a:ext>
            </a:extLst>
          </p:cNvPr>
          <p:cNvGraphicFramePr>
            <a:graphicFrameLocks noGrp="1"/>
          </p:cNvGraphicFramePr>
          <p:nvPr>
            <p:extLst>
              <p:ext uri="{D42A27DB-BD31-4B8C-83A1-F6EECF244321}">
                <p14:modId xmlns:p14="http://schemas.microsoft.com/office/powerpoint/2010/main" val="34268236"/>
              </p:ext>
            </p:extLst>
          </p:nvPr>
        </p:nvGraphicFramePr>
        <p:xfrm>
          <a:off x="434546" y="2195664"/>
          <a:ext cx="8274907" cy="2560108"/>
        </p:xfrm>
        <a:graphic>
          <a:graphicData uri="http://schemas.openxmlformats.org/drawingml/2006/table">
            <a:tbl>
              <a:tblPr firstRow="1" bandRow="1">
                <a:tableStyleId>{5C22544A-7EE6-4342-B048-85BDC9FD1C3A}</a:tableStyleId>
              </a:tblPr>
              <a:tblGrid>
                <a:gridCol w="1281614">
                  <a:extLst>
                    <a:ext uri="{9D8B030D-6E8A-4147-A177-3AD203B41FA5}">
                      <a16:colId xmlns:a16="http://schemas.microsoft.com/office/drawing/2014/main" val="1697668489"/>
                    </a:ext>
                  </a:extLst>
                </a:gridCol>
                <a:gridCol w="1492435">
                  <a:extLst>
                    <a:ext uri="{9D8B030D-6E8A-4147-A177-3AD203B41FA5}">
                      <a16:colId xmlns:a16="http://schemas.microsoft.com/office/drawing/2014/main" val="2239075562"/>
                    </a:ext>
                  </a:extLst>
                </a:gridCol>
                <a:gridCol w="1415407">
                  <a:extLst>
                    <a:ext uri="{9D8B030D-6E8A-4147-A177-3AD203B41FA5}">
                      <a16:colId xmlns:a16="http://schemas.microsoft.com/office/drawing/2014/main" val="635737428"/>
                    </a:ext>
                  </a:extLst>
                </a:gridCol>
                <a:gridCol w="1521321">
                  <a:extLst>
                    <a:ext uri="{9D8B030D-6E8A-4147-A177-3AD203B41FA5}">
                      <a16:colId xmlns:a16="http://schemas.microsoft.com/office/drawing/2014/main" val="4077715901"/>
                    </a:ext>
                  </a:extLst>
                </a:gridCol>
                <a:gridCol w="1270978">
                  <a:extLst>
                    <a:ext uri="{9D8B030D-6E8A-4147-A177-3AD203B41FA5}">
                      <a16:colId xmlns:a16="http://schemas.microsoft.com/office/drawing/2014/main" val="2666468778"/>
                    </a:ext>
                  </a:extLst>
                </a:gridCol>
                <a:gridCol w="1293152">
                  <a:extLst>
                    <a:ext uri="{9D8B030D-6E8A-4147-A177-3AD203B41FA5}">
                      <a16:colId xmlns:a16="http://schemas.microsoft.com/office/drawing/2014/main" val="4132735652"/>
                    </a:ext>
                  </a:extLst>
                </a:gridCol>
              </a:tblGrid>
              <a:tr h="251460">
                <a:tc>
                  <a:txBody>
                    <a:bodyPr/>
                    <a:lstStyle/>
                    <a:p>
                      <a:endParaRPr lang="en-US" sz="1000" dirty="0"/>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1" dirty="0"/>
                        <a:t>Medical records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1" dirty="0"/>
                        <a:t>Prescriptions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1" dirty="0"/>
                        <a:t>Messaging</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1" dirty="0"/>
                        <a:t>Pay copay</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tc>
                  <a:txBody>
                    <a:bodyPr/>
                    <a:lstStyle/>
                    <a:p>
                      <a:pPr algn="ctr"/>
                      <a:r>
                        <a:rPr lang="en-US" sz="1200" b="1" dirty="0"/>
                        <a:t>Travel pay</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845101997"/>
                  </a:ext>
                </a:extLst>
              </a:tr>
              <a:tr h="274320">
                <a:tc>
                  <a:txBody>
                    <a:bodyPr/>
                    <a:lstStyle/>
                    <a:p>
                      <a:r>
                        <a:rPr lang="en-US" sz="1400" b="1" dirty="0">
                          <a:solidFill>
                            <a:schemeClr val="tx1"/>
                          </a:solidFill>
                        </a:rPr>
                        <a:t>Baseline (30)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400" b="0" kern="1200" dirty="0">
                          <a:solidFill>
                            <a:schemeClr val="tx1"/>
                          </a:solidFill>
                          <a:latin typeface="+mn-lt"/>
                          <a:ea typeface="+mn-ea"/>
                          <a:cs typeface="+mn-cs"/>
                        </a:rPr>
                        <a:t>87%</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mn-cs"/>
                        </a:rPr>
                        <a:t>83%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mn-cs"/>
                        </a:rPr>
                        <a:t>57%</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kern="1200" dirty="0">
                          <a:solidFill>
                            <a:schemeClr val="tx1"/>
                          </a:solidFill>
                          <a:latin typeface="+mn-lt"/>
                          <a:ea typeface="+mn-ea"/>
                          <a:cs typeface="+mn-cs"/>
                        </a:rPr>
                        <a:t>57%*</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kern="1200" dirty="0">
                          <a:solidFill>
                            <a:schemeClr val="tx1"/>
                          </a:solidFill>
                          <a:latin typeface="+mn-lt"/>
                          <a:ea typeface="+mn-ea"/>
                          <a:cs typeface="+mn-cs"/>
                        </a:rPr>
                        <a:t>43%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779817527"/>
                  </a:ext>
                </a:extLst>
              </a:tr>
              <a:tr h="228600">
                <a:tc>
                  <a:txBody>
                    <a:bodyPr/>
                    <a:lstStyle/>
                    <a:p>
                      <a:pPr algn="r"/>
                      <a:r>
                        <a:rPr lang="en-US" sz="1100" b="0" dirty="0">
                          <a:solidFill>
                            <a:schemeClr val="tx1"/>
                          </a:solidFill>
                        </a:rPr>
                        <a:t>Directness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73%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63%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53%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73%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37%</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853404881"/>
                  </a:ext>
                </a:extLst>
              </a:tr>
              <a:tr h="228600">
                <a:tc>
                  <a:txBody>
                    <a:bodyPr/>
                    <a:lstStyle/>
                    <a:p>
                      <a:pPr algn="r"/>
                      <a:r>
                        <a:rPr lang="en-US" sz="1100" b="0" dirty="0">
                          <a:solidFill>
                            <a:schemeClr val="tx1"/>
                          </a:solidFill>
                        </a:rPr>
                        <a:t>Direct success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63%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57%</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33%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53%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0" kern="1200" dirty="0">
                          <a:solidFill>
                            <a:schemeClr val="tx1"/>
                          </a:solidFill>
                          <a:latin typeface="+mn-lt"/>
                          <a:ea typeface="+mn-ea"/>
                          <a:cs typeface="+mn-cs"/>
                        </a:rPr>
                        <a:t>13%</a:t>
                      </a:r>
                    </a:p>
                  </a:txBody>
                  <a:tcPr marL="68580" marR="68580" marT="34290" marB="34290"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942322352"/>
                  </a:ext>
                </a:extLst>
              </a:tr>
              <a:tr h="274320">
                <a:tc>
                  <a:txBody>
                    <a:bodyPr/>
                    <a:lstStyle/>
                    <a:p>
                      <a:pPr>
                        <a:spcBef>
                          <a:spcPts val="0"/>
                        </a:spcBef>
                        <a:spcAft>
                          <a:spcPts val="400"/>
                        </a:spcAft>
                      </a:pPr>
                      <a:r>
                        <a:rPr lang="en-US" sz="1400" b="1" dirty="0"/>
                        <a:t>H0 (41)</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400" b="1" kern="1200" dirty="0">
                          <a:solidFill>
                            <a:schemeClr val="tx1"/>
                          </a:solidFill>
                          <a:latin typeface="+mn-lt"/>
                          <a:ea typeface="+mn-ea"/>
                          <a:cs typeface="+mn-cs"/>
                        </a:rPr>
                        <a:t>93%*</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1" kern="1200" dirty="0">
                          <a:solidFill>
                            <a:srgbClr val="00B050"/>
                          </a:solidFill>
                          <a:latin typeface="+mn-lt"/>
                          <a:ea typeface="+mn-ea"/>
                          <a:cs typeface="+mn-cs"/>
                        </a:rPr>
                        <a:t>95%</a:t>
                      </a:r>
                      <a:r>
                        <a:rPr lang="en-US" sz="1400" b="1" kern="1200" dirty="0">
                          <a:solidFill>
                            <a:schemeClr val="tx1"/>
                          </a:solidFill>
                          <a:latin typeface="+mn-lt"/>
                          <a:ea typeface="+mn-ea"/>
                          <a:cs typeface="+mn-cs"/>
                        </a:rPr>
                        <a:t>*</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1" kern="1200" dirty="0">
                          <a:solidFill>
                            <a:srgbClr val="00B050"/>
                          </a:solidFill>
                          <a:latin typeface="+mn-lt"/>
                          <a:ea typeface="+mn-ea"/>
                          <a:cs typeface="+mn-cs"/>
                        </a:rPr>
                        <a:t>80%</a:t>
                      </a:r>
                      <a:r>
                        <a:rPr lang="en-US" sz="1400" b="1" kern="1200" dirty="0">
                          <a:solidFill>
                            <a:schemeClr val="tx1"/>
                          </a:solidFill>
                          <a:latin typeface="+mn-lt"/>
                          <a:ea typeface="+mn-ea"/>
                          <a:cs typeface="+mn-cs"/>
                        </a:rPr>
                        <a:t>*</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0" kern="1200" dirty="0">
                          <a:solidFill>
                            <a:srgbClr val="FF0000"/>
                          </a:solidFill>
                          <a:latin typeface="+mn-lt"/>
                          <a:ea typeface="+mn-ea"/>
                          <a:cs typeface="+mn-cs"/>
                        </a:rPr>
                        <a:t>41%</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1" kern="1200" dirty="0">
                          <a:solidFill>
                            <a:schemeClr val="tx1"/>
                          </a:solidFill>
                          <a:latin typeface="+mn-lt"/>
                          <a:ea typeface="+mn-ea"/>
                          <a:cs typeface="+mn-cs"/>
                        </a:rPr>
                        <a:t>49%*</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4009485411"/>
                  </a:ext>
                </a:extLst>
              </a:tr>
              <a:tr h="228600">
                <a:tc>
                  <a:txBody>
                    <a:bodyPr/>
                    <a:lstStyle/>
                    <a:p>
                      <a:pPr algn="r"/>
                      <a:r>
                        <a:rPr lang="en-US" sz="1100" b="0" dirty="0">
                          <a:solidFill>
                            <a:schemeClr val="tx1"/>
                          </a:solidFill>
                        </a:rPr>
                        <a:t>Directness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rgbClr val="00B050"/>
                          </a:solidFill>
                          <a:latin typeface="+mn-lt"/>
                          <a:ea typeface="+mn-ea"/>
                          <a:cs typeface="+mn-cs"/>
                        </a:rPr>
                        <a:t>83%</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90%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80%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chemeClr val="tx1"/>
                          </a:solidFill>
                          <a:latin typeface="+mn-lt"/>
                          <a:ea typeface="+mn-ea"/>
                          <a:cs typeface="+mn-cs"/>
                        </a:rPr>
                        <a:t>80%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66%</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1275052179"/>
                  </a:ext>
                </a:extLst>
              </a:tr>
              <a:tr h="228600">
                <a:tc>
                  <a:txBody>
                    <a:bodyPr/>
                    <a:lstStyle/>
                    <a:p>
                      <a:pPr algn="r"/>
                      <a:r>
                        <a:rPr lang="en-US" sz="1100" b="0" dirty="0">
                          <a:solidFill>
                            <a:schemeClr val="tx1"/>
                          </a:solidFill>
                        </a:rPr>
                        <a:t>Direct success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rgbClr val="00B050"/>
                          </a:solidFill>
                          <a:latin typeface="+mn-lt"/>
                          <a:ea typeface="+mn-ea"/>
                          <a:cs typeface="+mn-cs"/>
                        </a:rPr>
                        <a:t>78%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85%</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68%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FF0000"/>
                          </a:solidFill>
                          <a:latin typeface="+mn-lt"/>
                          <a:ea typeface="+mn-ea"/>
                          <a:cs typeface="+mn-cs"/>
                        </a:rPr>
                        <a:t>34%</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32%</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2015527516"/>
                  </a:ext>
                </a:extLst>
              </a:tr>
              <a:tr h="274320">
                <a:tc>
                  <a:txBody>
                    <a:bodyPr/>
                    <a:lstStyle/>
                    <a:p>
                      <a:pPr>
                        <a:spcBef>
                          <a:spcPts val="0"/>
                        </a:spcBef>
                        <a:spcAft>
                          <a:spcPts val="400"/>
                        </a:spcAft>
                      </a:pPr>
                      <a:r>
                        <a:rPr lang="en-US" sz="1400" b="1" dirty="0"/>
                        <a:t>H1 (40)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indent="0" algn="ctr" defTabSz="914400" rtl="0" eaLnBrk="1" latinLnBrk="0" hangingPunct="1">
                        <a:buFont typeface="Arial" panose="020B0604020202020204" pitchFamily="34" charset="0"/>
                        <a:buNone/>
                      </a:pPr>
                      <a:r>
                        <a:rPr lang="en-US" sz="1400" b="0" kern="1200" dirty="0">
                          <a:solidFill>
                            <a:srgbClr val="FF0000"/>
                          </a:solidFill>
                          <a:latin typeface="+mn-lt"/>
                          <a:ea typeface="+mn-ea"/>
                          <a:cs typeface="+mn-cs"/>
                        </a:rPr>
                        <a:t>70%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0" kern="1200" dirty="0">
                          <a:solidFill>
                            <a:srgbClr val="FF0000"/>
                          </a:solidFill>
                          <a:latin typeface="+mn-lt"/>
                          <a:ea typeface="+mn-ea"/>
                          <a:cs typeface="+mn-cs"/>
                        </a:rPr>
                        <a:t>68%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0" kern="1200" dirty="0">
                          <a:solidFill>
                            <a:schemeClr val="tx1"/>
                          </a:solidFill>
                          <a:latin typeface="+mn-lt"/>
                          <a:ea typeface="+mn-ea"/>
                          <a:cs typeface="+mn-cs"/>
                        </a:rPr>
                        <a:t>60%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0" kern="1200" dirty="0">
                          <a:solidFill>
                            <a:srgbClr val="FF0000"/>
                          </a:solidFill>
                          <a:latin typeface="+mn-lt"/>
                          <a:ea typeface="+mn-ea"/>
                          <a:cs typeface="+mn-cs"/>
                        </a:rPr>
                        <a:t>30%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400" b="0" kern="1200" dirty="0">
                          <a:solidFill>
                            <a:srgbClr val="FF0000"/>
                          </a:solidFill>
                          <a:latin typeface="+mn-lt"/>
                          <a:ea typeface="+mn-ea"/>
                          <a:cs typeface="+mn-cs"/>
                        </a:rPr>
                        <a:t>28%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CFD5EA"/>
                    </a:solidFill>
                  </a:tcPr>
                </a:tc>
                <a:extLst>
                  <a:ext uri="{0D108BD9-81ED-4DB2-BD59-A6C34878D82A}">
                    <a16:rowId xmlns:a16="http://schemas.microsoft.com/office/drawing/2014/main" val="2816531169"/>
                  </a:ext>
                </a:extLst>
              </a:tr>
              <a:tr h="258974">
                <a:tc>
                  <a:txBody>
                    <a:bodyPr/>
                    <a:lstStyle/>
                    <a:p>
                      <a:pPr algn="r"/>
                      <a:r>
                        <a:rPr lang="en-US" sz="1100" b="0" dirty="0">
                          <a:solidFill>
                            <a:schemeClr val="tx1"/>
                          </a:solidFill>
                        </a:rPr>
                        <a:t>Directness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rgbClr val="00B050"/>
                          </a:solidFill>
                          <a:latin typeface="+mn-lt"/>
                          <a:ea typeface="+mn-ea"/>
                          <a:cs typeface="+mn-cs"/>
                        </a:rPr>
                        <a:t>83%</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chemeClr val="tx1"/>
                          </a:solidFill>
                          <a:latin typeface="+mn-lt"/>
                          <a:ea typeface="+mn-ea"/>
                          <a:cs typeface="+mn-cs"/>
                        </a:rPr>
                        <a:t>70%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70%</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chemeClr val="tx1"/>
                          </a:solidFill>
                          <a:latin typeface="+mn-lt"/>
                          <a:ea typeface="+mn-ea"/>
                          <a:cs typeface="+mn-cs"/>
                        </a:rPr>
                        <a:t>65%</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chemeClr val="tx1"/>
                          </a:solidFill>
                          <a:latin typeface="+mn-lt"/>
                          <a:ea typeface="+mn-ea"/>
                          <a:cs typeface="+mn-cs"/>
                        </a:rPr>
                        <a:t>38%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613308007"/>
                  </a:ext>
                </a:extLst>
              </a:tr>
              <a:tr h="258974">
                <a:tc>
                  <a:txBody>
                    <a:bodyPr/>
                    <a:lstStyle/>
                    <a:p>
                      <a:pPr algn="r"/>
                      <a:r>
                        <a:rPr lang="en-US" sz="1100" b="0" dirty="0">
                          <a:solidFill>
                            <a:schemeClr val="tx1"/>
                          </a:solidFill>
                        </a:rPr>
                        <a:t>Direct success</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indent="0" algn="ctr" defTabSz="914400" rtl="0" eaLnBrk="1" latinLnBrk="0" hangingPunct="1">
                        <a:buFont typeface="Arial" panose="020B0604020202020204" pitchFamily="34" charset="0"/>
                        <a:buNone/>
                      </a:pPr>
                      <a:r>
                        <a:rPr lang="en-US" sz="1100" b="0" kern="1200" dirty="0">
                          <a:solidFill>
                            <a:schemeClr val="tx1"/>
                          </a:solidFill>
                          <a:latin typeface="+mn-lt"/>
                          <a:ea typeface="+mn-ea"/>
                          <a:cs typeface="+mn-cs"/>
                        </a:rPr>
                        <a:t>63%</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chemeClr val="tx1"/>
                          </a:solidFill>
                          <a:latin typeface="+mn-lt"/>
                          <a:ea typeface="+mn-ea"/>
                          <a:cs typeface="+mn-cs"/>
                        </a:rPr>
                        <a:t>48%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48%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FF0000"/>
                          </a:solidFill>
                          <a:latin typeface="+mn-lt"/>
                          <a:ea typeface="+mn-ea"/>
                          <a:cs typeface="+mn-cs"/>
                        </a:rPr>
                        <a:t>28%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tc>
                  <a:txBody>
                    <a:bodyPr/>
                    <a:lstStyle/>
                    <a:p>
                      <a:pPr marL="0" marR="0" lvl="0" indent="0" algn="ctr" defTabSz="914400" rtl="0" eaLnBrk="1" fontAlgn="auto" latinLnBrk="0" hangingPunct="1">
                        <a:lnSpc>
                          <a:spcPct val="100000"/>
                        </a:lnSpc>
                        <a:spcBef>
                          <a:spcPts val="0"/>
                        </a:spcBef>
                        <a:spcAft>
                          <a:spcPts val="400"/>
                        </a:spcAft>
                        <a:buClrTx/>
                        <a:buSzTx/>
                        <a:buFont typeface="Arial" panose="020B0604020202020204" pitchFamily="34" charset="0"/>
                        <a:buNone/>
                        <a:tabLst/>
                        <a:defRPr/>
                      </a:pPr>
                      <a:r>
                        <a:rPr lang="en-US" sz="1100" b="0" kern="1200" dirty="0">
                          <a:solidFill>
                            <a:srgbClr val="00B050"/>
                          </a:solidFill>
                          <a:latin typeface="+mn-lt"/>
                          <a:ea typeface="+mn-ea"/>
                          <a:cs typeface="+mn-cs"/>
                        </a:rPr>
                        <a:t>28%</a:t>
                      </a:r>
                    </a:p>
                  </a:txBody>
                  <a:tcPr marL="68580" marR="68580" marT="34290" marB="34290">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E9EBF5"/>
                    </a:solidFill>
                  </a:tcPr>
                </a:tc>
                <a:extLst>
                  <a:ext uri="{0D108BD9-81ED-4DB2-BD59-A6C34878D82A}">
                    <a16:rowId xmlns:a16="http://schemas.microsoft.com/office/drawing/2014/main" val="1566178372"/>
                  </a:ext>
                </a:extLst>
              </a:tr>
            </a:tbl>
          </a:graphicData>
        </a:graphic>
      </p:graphicFrame>
      <p:sp>
        <p:nvSpPr>
          <p:cNvPr id="9" name="Isosceles Triangle 8">
            <a:extLst>
              <a:ext uri="{FF2B5EF4-FFF2-40B4-BE49-F238E27FC236}">
                <a16:creationId xmlns:a16="http://schemas.microsoft.com/office/drawing/2014/main" id="{C9969A04-A7A4-45EC-9FAC-3EA8235CC077}"/>
              </a:ext>
            </a:extLst>
          </p:cNvPr>
          <p:cNvSpPr/>
          <p:nvPr/>
        </p:nvSpPr>
        <p:spPr>
          <a:xfrm>
            <a:off x="3573094" y="3306557"/>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 name="Isosceles Triangle 10">
            <a:extLst>
              <a:ext uri="{FF2B5EF4-FFF2-40B4-BE49-F238E27FC236}">
                <a16:creationId xmlns:a16="http://schemas.microsoft.com/office/drawing/2014/main" id="{1E2423E9-4935-4657-9070-38D6E7FC3CCF}"/>
              </a:ext>
            </a:extLst>
          </p:cNvPr>
          <p:cNvSpPr/>
          <p:nvPr/>
        </p:nvSpPr>
        <p:spPr>
          <a:xfrm>
            <a:off x="5045828" y="3303878"/>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Isosceles Triangle 12">
            <a:extLst>
              <a:ext uri="{FF2B5EF4-FFF2-40B4-BE49-F238E27FC236}">
                <a16:creationId xmlns:a16="http://schemas.microsoft.com/office/drawing/2014/main" id="{E828000C-4526-4D94-B7DD-7CA6FE98AB11}"/>
              </a:ext>
            </a:extLst>
          </p:cNvPr>
          <p:cNvSpPr/>
          <p:nvPr/>
        </p:nvSpPr>
        <p:spPr>
          <a:xfrm rot="10800000">
            <a:off x="6469773" y="3303877"/>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Isosceles Triangle 13">
            <a:extLst>
              <a:ext uri="{FF2B5EF4-FFF2-40B4-BE49-F238E27FC236}">
                <a16:creationId xmlns:a16="http://schemas.microsoft.com/office/drawing/2014/main" id="{261FB18B-9219-4247-A97E-298B6807B2B0}"/>
              </a:ext>
            </a:extLst>
          </p:cNvPr>
          <p:cNvSpPr/>
          <p:nvPr/>
        </p:nvSpPr>
        <p:spPr>
          <a:xfrm rot="10800000">
            <a:off x="2171520" y="4051640"/>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5" name="Isosceles Triangle 14">
            <a:extLst>
              <a:ext uri="{FF2B5EF4-FFF2-40B4-BE49-F238E27FC236}">
                <a16:creationId xmlns:a16="http://schemas.microsoft.com/office/drawing/2014/main" id="{76E52E2D-BF0D-4C68-8152-E6AF419D6DB9}"/>
              </a:ext>
            </a:extLst>
          </p:cNvPr>
          <p:cNvSpPr/>
          <p:nvPr/>
        </p:nvSpPr>
        <p:spPr>
          <a:xfrm rot="10800000">
            <a:off x="3583966" y="405163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Isosceles Triangle 15">
            <a:extLst>
              <a:ext uri="{FF2B5EF4-FFF2-40B4-BE49-F238E27FC236}">
                <a16:creationId xmlns:a16="http://schemas.microsoft.com/office/drawing/2014/main" id="{E405B85B-E20C-4427-A30F-5896413DC61C}"/>
              </a:ext>
            </a:extLst>
          </p:cNvPr>
          <p:cNvSpPr/>
          <p:nvPr/>
        </p:nvSpPr>
        <p:spPr>
          <a:xfrm rot="10800000">
            <a:off x="6483222" y="405163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 name="Isosceles Triangle 16">
            <a:extLst>
              <a:ext uri="{FF2B5EF4-FFF2-40B4-BE49-F238E27FC236}">
                <a16:creationId xmlns:a16="http://schemas.microsoft.com/office/drawing/2014/main" id="{DCDD3ECC-C73B-483E-B9E3-9ECBBE845B0A}"/>
              </a:ext>
            </a:extLst>
          </p:cNvPr>
          <p:cNvSpPr/>
          <p:nvPr/>
        </p:nvSpPr>
        <p:spPr>
          <a:xfrm rot="10800000">
            <a:off x="7759380" y="405163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138790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1085851"/>
            <a:ext cx="7886699" cy="3546872"/>
          </a:xfrm>
        </p:spPr>
        <p:txBody>
          <a:bodyPr>
            <a:normAutofit/>
          </a:bodyPr>
          <a:lstStyle/>
          <a:p>
            <a:pPr marL="0" indent="0">
              <a:buNone/>
            </a:pPr>
            <a:r>
              <a:rPr lang="en-US" sz="1200" dirty="0"/>
              <a:t>As we work toward the integration of My HealtheVet into the modernized VA.gov experience, we want to:</a:t>
            </a:r>
            <a:br>
              <a:rPr lang="en-US" sz="1200" dirty="0"/>
            </a:br>
            <a:r>
              <a:rPr lang="en-US" sz="1200" dirty="0"/>
              <a:t>1. Ensure Veterans, family members, and caregivers can easily find the content and tools they need wherever they are in their VA health care journey. </a:t>
            </a:r>
          </a:p>
          <a:p>
            <a:pPr marL="0" indent="0">
              <a:buNone/>
            </a:pPr>
            <a:r>
              <a:rPr lang="en-US" sz="1200" dirty="0"/>
              <a:t>2. Identify where the MHV experience most naturally fits into the modernized </a:t>
            </a:r>
            <a:r>
              <a:rPr lang="en-US" sz="1200" dirty="0" err="1"/>
              <a:t>VA.gov</a:t>
            </a:r>
            <a:r>
              <a:rPr lang="en-US" sz="1200" dirty="0"/>
              <a:t>.</a:t>
            </a:r>
          </a:p>
          <a:p>
            <a:pPr marL="0" indent="0">
              <a:buNone/>
            </a:pPr>
            <a:r>
              <a:rPr lang="en-US" sz="1200" dirty="0"/>
              <a:t>3. Maintain - or improve upon - the high performance of the existing </a:t>
            </a:r>
            <a:r>
              <a:rPr lang="en-US" sz="1200" dirty="0" err="1"/>
              <a:t>VA.gov</a:t>
            </a:r>
            <a:r>
              <a:rPr lang="en-US" sz="1200" dirty="0"/>
              <a:t> health care hub. </a:t>
            </a:r>
          </a:p>
          <a:p>
            <a:pPr marL="0" indent="0">
              <a:buNone/>
            </a:pPr>
            <a:endParaRPr lang="en-US" sz="1200" b="1" dirty="0"/>
          </a:p>
          <a:p>
            <a:pPr marL="0" indent="0">
              <a:buNone/>
            </a:pPr>
            <a:r>
              <a:rPr lang="en-US" sz="1200" b="1" dirty="0"/>
              <a:t>We want to evaluate how variations of the health care hub information architecture (IA) perform in key tasks for:</a:t>
            </a:r>
          </a:p>
          <a:p>
            <a:pPr>
              <a:lnSpc>
                <a:spcPct val="120000"/>
              </a:lnSpc>
            </a:pPr>
            <a:r>
              <a:rPr lang="en-US" sz="1200" dirty="0"/>
              <a:t>Veterans who are exploring and applying for benefits for themselves </a:t>
            </a:r>
          </a:p>
          <a:p>
            <a:pPr>
              <a:lnSpc>
                <a:spcPct val="120000"/>
              </a:lnSpc>
            </a:pPr>
            <a:r>
              <a:rPr lang="en-US" sz="1200" dirty="0"/>
              <a:t>Family members &amp; caregivers who are exploring and applying for benefits themselves or for the Veteran they care for </a:t>
            </a:r>
          </a:p>
          <a:p>
            <a:pPr>
              <a:lnSpc>
                <a:spcPct val="120000"/>
              </a:lnSpc>
            </a:pPr>
            <a:r>
              <a:rPr lang="en-US" sz="1200" dirty="0"/>
              <a:t>Veterans who are managing health care benefits for themselves</a:t>
            </a:r>
          </a:p>
          <a:p>
            <a:pPr>
              <a:lnSpc>
                <a:spcPct val="120000"/>
              </a:lnSpc>
            </a:pPr>
            <a:r>
              <a:rPr lang="en-US" sz="1200" dirty="0"/>
              <a:t>Family members &amp; caregivers who are managing their own health care benefits or are managing the health care benefits of the Veteran they care for  </a:t>
            </a:r>
          </a:p>
        </p:txBody>
      </p:sp>
    </p:spTree>
    <p:extLst>
      <p:ext uri="{BB962C8B-B14F-4D97-AF65-F5344CB8AC3E}">
        <p14:creationId xmlns:p14="http://schemas.microsoft.com/office/powerpoint/2010/main" val="50259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49" y="184778"/>
            <a:ext cx="8170339" cy="647700"/>
          </a:xfrm>
        </p:spPr>
        <p:txBody>
          <a:bodyPr>
            <a:noAutofit/>
          </a:bodyPr>
          <a:lstStyle/>
          <a:p>
            <a:r>
              <a:rPr lang="en-US" sz="1800" dirty="0"/>
              <a:t>Key finding 7: H0 improved the discoverability of community care content</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608968"/>
            <a:ext cx="8071442" cy="1515653"/>
          </a:xfrm>
        </p:spPr>
        <p:txBody>
          <a:bodyPr>
            <a:normAutofit fontScale="77500" lnSpcReduction="20000"/>
          </a:bodyPr>
          <a:lstStyle/>
          <a:p>
            <a:r>
              <a:rPr lang="en-US" sz="1275" dirty="0"/>
              <a:t>While most participants in H0 went to “My health”, there were more participants that visited the Service member hub for this task than in baseline and H1</a:t>
            </a:r>
          </a:p>
          <a:p>
            <a:r>
              <a:rPr lang="en-US" sz="1275" dirty="0"/>
              <a:t>Participants struggled to find where the answer was within the “Get benefits” sections of baseline and H1 and had more success in “More resources”</a:t>
            </a:r>
          </a:p>
          <a:p>
            <a:pPr lvl="1"/>
            <a:r>
              <a:rPr lang="en-US" sz="975" dirty="0"/>
              <a:t>In baseline,  only 10% of the participants that went to the “Get benefits” section found the correct answer in that section, compared to 47% of those that visited the “More resources” section and found the correct answer there</a:t>
            </a:r>
          </a:p>
          <a:p>
            <a:pPr lvl="1"/>
            <a:r>
              <a:rPr lang="en-US" sz="975" dirty="0"/>
              <a:t>In H1, only 32% of those that went to the “Get benefits” section found the correct answer in that section, compared to 43% of those that visited the “More resources” section and found the correct answer there</a:t>
            </a:r>
          </a:p>
          <a:p>
            <a:endParaRPr lang="en-US" sz="1275" dirty="0"/>
          </a:p>
          <a:p>
            <a:endParaRPr lang="en-US" sz="1275" dirty="0"/>
          </a:p>
        </p:txBody>
      </p:sp>
      <p:graphicFrame>
        <p:nvGraphicFramePr>
          <p:cNvPr id="44" name="Table 43">
            <a:extLst>
              <a:ext uri="{FF2B5EF4-FFF2-40B4-BE49-F238E27FC236}">
                <a16:creationId xmlns:a16="http://schemas.microsoft.com/office/drawing/2014/main" id="{2315668C-E06E-43C0-9B48-EC23CDEBE1F5}"/>
              </a:ext>
            </a:extLst>
          </p:cNvPr>
          <p:cNvGraphicFramePr>
            <a:graphicFrameLocks noGrp="1"/>
          </p:cNvGraphicFramePr>
          <p:nvPr>
            <p:extLst>
              <p:ext uri="{D42A27DB-BD31-4B8C-83A1-F6EECF244321}">
                <p14:modId xmlns:p14="http://schemas.microsoft.com/office/powerpoint/2010/main" val="1348361119"/>
              </p:ext>
            </p:extLst>
          </p:nvPr>
        </p:nvGraphicFramePr>
        <p:xfrm>
          <a:off x="491650" y="2315421"/>
          <a:ext cx="8307338" cy="2446289"/>
        </p:xfrm>
        <a:graphic>
          <a:graphicData uri="http://schemas.openxmlformats.org/drawingml/2006/table">
            <a:tbl>
              <a:tblPr firstRow="1" bandRow="1">
                <a:tableStyleId>{5C22544A-7EE6-4342-B048-85BDC9FD1C3A}</a:tableStyleId>
              </a:tblPr>
              <a:tblGrid>
                <a:gridCol w="954779">
                  <a:extLst>
                    <a:ext uri="{9D8B030D-6E8A-4147-A177-3AD203B41FA5}">
                      <a16:colId xmlns:a16="http://schemas.microsoft.com/office/drawing/2014/main" val="1697668489"/>
                    </a:ext>
                  </a:extLst>
                </a:gridCol>
                <a:gridCol w="2581743">
                  <a:extLst>
                    <a:ext uri="{9D8B030D-6E8A-4147-A177-3AD203B41FA5}">
                      <a16:colId xmlns:a16="http://schemas.microsoft.com/office/drawing/2014/main" val="2239075562"/>
                    </a:ext>
                  </a:extLst>
                </a:gridCol>
                <a:gridCol w="2259530">
                  <a:extLst>
                    <a:ext uri="{9D8B030D-6E8A-4147-A177-3AD203B41FA5}">
                      <a16:colId xmlns:a16="http://schemas.microsoft.com/office/drawing/2014/main" val="635737428"/>
                    </a:ext>
                  </a:extLst>
                </a:gridCol>
                <a:gridCol w="2511286">
                  <a:extLst>
                    <a:ext uri="{9D8B030D-6E8A-4147-A177-3AD203B41FA5}">
                      <a16:colId xmlns:a16="http://schemas.microsoft.com/office/drawing/2014/main" val="4077715901"/>
                    </a:ext>
                  </a:extLst>
                </a:gridCol>
              </a:tblGrid>
              <a:tr h="228869">
                <a:tc>
                  <a:txBody>
                    <a:bodyPr/>
                    <a:lstStyle/>
                    <a:p>
                      <a:r>
                        <a:rPr lang="en-US" sz="1000" dirty="0"/>
                        <a:t>Task 3</a:t>
                      </a:r>
                    </a:p>
                  </a:txBody>
                  <a:tcPr marL="68580" marR="68580" marT="34290" marB="34290"/>
                </a:tc>
                <a:tc>
                  <a:txBody>
                    <a:bodyPr/>
                    <a:lstStyle/>
                    <a:p>
                      <a:r>
                        <a:rPr lang="en-US" sz="1000" dirty="0"/>
                        <a:t>Baseline (30)</a:t>
                      </a:r>
                    </a:p>
                  </a:txBody>
                  <a:tcPr marL="68580" marR="68580" marT="34290" marB="34290"/>
                </a:tc>
                <a:tc>
                  <a:txBody>
                    <a:bodyPr/>
                    <a:lstStyle/>
                    <a:p>
                      <a:r>
                        <a:rPr lang="en-US" sz="1000" dirty="0"/>
                        <a:t>Hypothesis 0 (41)</a:t>
                      </a:r>
                    </a:p>
                  </a:txBody>
                  <a:tcPr marL="68580" marR="68580" marT="34290" marB="34290"/>
                </a:tc>
                <a:tc>
                  <a:txBody>
                    <a:bodyPr/>
                    <a:lstStyle/>
                    <a:p>
                      <a:r>
                        <a:rPr lang="en-US" sz="1000" dirty="0"/>
                        <a:t>Hypothesis 1 (40)</a:t>
                      </a:r>
                    </a:p>
                  </a:txBody>
                  <a:tcPr marL="68580" marR="68580" marT="34290" marB="34290"/>
                </a:tc>
                <a:extLst>
                  <a:ext uri="{0D108BD9-81ED-4DB2-BD59-A6C34878D82A}">
                    <a16:rowId xmlns:a16="http://schemas.microsoft.com/office/drawing/2014/main" val="2845101997"/>
                  </a:ext>
                </a:extLst>
              </a:tr>
              <a:tr h="548640">
                <a:tc>
                  <a:txBody>
                    <a:bodyPr/>
                    <a:lstStyle/>
                    <a:p>
                      <a:r>
                        <a:rPr lang="en-US" sz="1100" b="1" dirty="0">
                          <a:solidFill>
                            <a:schemeClr val="tx1"/>
                          </a:solidFill>
                        </a:rPr>
                        <a:t>Success</a:t>
                      </a:r>
                    </a:p>
                    <a:p>
                      <a:r>
                        <a:rPr lang="en-US" sz="1100" b="1" dirty="0">
                          <a:solidFill>
                            <a:schemeClr val="tx1"/>
                          </a:solidFill>
                        </a:rPr>
                        <a:t>Directness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tx1"/>
                          </a:solidFill>
                        </a:rPr>
                        <a:t>Direct success</a:t>
                      </a:r>
                    </a:p>
                  </a:txBody>
                  <a:tcPr marL="68580" marR="68580" marT="34290" marB="34290"/>
                </a:tc>
                <a:tc>
                  <a:txBody>
                    <a:bodyPr/>
                    <a:lstStyle/>
                    <a:p>
                      <a:pPr marL="0" indent="0" algn="ctr">
                        <a:buFont typeface="Arial" panose="020B0604020202020204" pitchFamily="34" charset="0"/>
                        <a:buNone/>
                      </a:pPr>
                      <a:r>
                        <a:rPr lang="en-US" sz="1100" b="0" dirty="0">
                          <a:solidFill>
                            <a:schemeClr val="tx1"/>
                          </a:solidFill>
                        </a:rPr>
                        <a:t>30%</a:t>
                      </a:r>
                    </a:p>
                    <a:p>
                      <a:pPr marL="0" indent="0" algn="ctr">
                        <a:buFont typeface="Arial" panose="020B0604020202020204" pitchFamily="34" charset="0"/>
                        <a:buNone/>
                      </a:pPr>
                      <a:r>
                        <a:rPr lang="en-US" sz="1100" b="0" dirty="0">
                          <a:solidFill>
                            <a:schemeClr val="tx1"/>
                          </a:solidFill>
                        </a:rPr>
                        <a:t>50%</a:t>
                      </a:r>
                    </a:p>
                    <a:p>
                      <a:pPr marL="0" indent="0" algn="ctr">
                        <a:buFont typeface="Arial" panose="020B0604020202020204" pitchFamily="34" charset="0"/>
                        <a:buNone/>
                      </a:pPr>
                      <a:r>
                        <a:rPr lang="en-US" sz="1100" b="0" dirty="0">
                          <a:solidFill>
                            <a:schemeClr val="tx1"/>
                          </a:solidFill>
                        </a:rPr>
                        <a:t>23%</a:t>
                      </a:r>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b="1" kern="1200" dirty="0">
                          <a:solidFill>
                            <a:srgbClr val="00B050"/>
                          </a:solidFill>
                          <a:latin typeface="+mn-lt"/>
                          <a:ea typeface="+mn-ea"/>
                          <a:cs typeface="+mn-cs"/>
                        </a:rPr>
                        <a:t>61%</a:t>
                      </a:r>
                      <a:r>
                        <a:rPr lang="en-US" sz="1100" b="1" dirty="0">
                          <a:solidFill>
                            <a:schemeClr val="tx1"/>
                          </a:solidFill>
                        </a:rPr>
                        <a:t>*</a:t>
                      </a:r>
                      <a:r>
                        <a:rPr lang="en-US" sz="1100" b="0" kern="1200" dirty="0">
                          <a:solidFill>
                            <a:schemeClr val="tx1"/>
                          </a:solidFill>
                          <a:latin typeface="+mn-lt"/>
                          <a:ea typeface="+mn-ea"/>
                          <a:cs typeface="+mn-cs"/>
                        </a:rPr>
                        <a:t> </a:t>
                      </a:r>
                    </a:p>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63%</a:t>
                      </a:r>
                    </a:p>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41% </a:t>
                      </a:r>
                    </a:p>
                  </a:txBody>
                  <a:tcPr marL="68580" marR="68580" marT="34290" marB="34290" anchor="ctr"/>
                </a:tc>
                <a:tc>
                  <a:txBody>
                    <a:bodyPr/>
                    <a:lstStyle/>
                    <a:p>
                      <a:pPr marL="0" indent="0" algn="ctr" defTabSz="914400" rtl="0" eaLnBrk="1" latinLnBrk="0" hangingPunct="1">
                        <a:buFont typeface="Arial" panose="020B0604020202020204" pitchFamily="34" charset="0"/>
                        <a:buNone/>
                      </a:pPr>
                      <a:r>
                        <a:rPr lang="en-US" sz="1100" b="1" kern="1200" dirty="0">
                          <a:solidFill>
                            <a:srgbClr val="00B050"/>
                          </a:solidFill>
                          <a:latin typeface="+mn-lt"/>
                          <a:ea typeface="+mn-ea"/>
                          <a:cs typeface="+mn-cs"/>
                        </a:rPr>
                        <a:t>48%</a:t>
                      </a:r>
                      <a:br>
                        <a:rPr lang="en-US" sz="1100" b="1" kern="1200" dirty="0">
                          <a:solidFill>
                            <a:srgbClr val="00B050"/>
                          </a:solidFill>
                          <a:latin typeface="+mn-lt"/>
                          <a:ea typeface="+mn-ea"/>
                          <a:cs typeface="+mn-cs"/>
                        </a:rPr>
                      </a:br>
                      <a:r>
                        <a:rPr lang="en-US" sz="1100" b="0" kern="1200" dirty="0">
                          <a:solidFill>
                            <a:schemeClr val="tx1"/>
                          </a:solidFill>
                          <a:latin typeface="+mn-lt"/>
                          <a:ea typeface="+mn-ea"/>
                          <a:cs typeface="+mn-cs"/>
                        </a:rPr>
                        <a:t>50%</a:t>
                      </a:r>
                      <a:br>
                        <a:rPr lang="en-US" sz="1100" b="0" kern="1200" dirty="0">
                          <a:solidFill>
                            <a:schemeClr val="tx1"/>
                          </a:solidFill>
                          <a:latin typeface="+mn-lt"/>
                          <a:ea typeface="+mn-ea"/>
                          <a:cs typeface="+mn-cs"/>
                        </a:rPr>
                      </a:br>
                      <a:r>
                        <a:rPr lang="en-US" sz="1100" b="0" kern="1200" dirty="0">
                          <a:solidFill>
                            <a:schemeClr val="tx1"/>
                          </a:solidFill>
                          <a:latin typeface="+mn-lt"/>
                          <a:ea typeface="+mn-ea"/>
                          <a:cs typeface="+mn-cs"/>
                        </a:rPr>
                        <a:t>20%</a:t>
                      </a:r>
                    </a:p>
                  </a:txBody>
                  <a:tcPr marL="68580" marR="68580" marT="34290" marB="34290" anchor="ctr"/>
                </a:tc>
                <a:extLst>
                  <a:ext uri="{0D108BD9-81ED-4DB2-BD59-A6C34878D82A}">
                    <a16:rowId xmlns:a16="http://schemas.microsoft.com/office/drawing/2014/main" val="779817527"/>
                  </a:ext>
                </a:extLst>
              </a:tr>
              <a:tr h="617220">
                <a:tc>
                  <a:txBody>
                    <a:bodyPr/>
                    <a:lstStyle/>
                    <a:p>
                      <a:r>
                        <a:rPr lang="en-US" sz="1100" b="1" dirty="0"/>
                        <a:t>Areas explored</a:t>
                      </a:r>
                      <a:br>
                        <a:rPr lang="en-US" sz="1100" b="1" dirty="0"/>
                      </a:br>
                      <a:r>
                        <a:rPr lang="en-US" sz="1100" b="0" dirty="0"/>
                        <a:t>(10% or &gt;)</a:t>
                      </a:r>
                      <a:endParaRPr lang="en-US" sz="1100" b="1" dirty="0"/>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More resources – 57%</a:t>
                      </a:r>
                    </a:p>
                    <a:p>
                      <a:pPr marL="285750" indent="-285750">
                        <a:buFont typeface="Arial" panose="020B0604020202020204" pitchFamily="34" charset="0"/>
                        <a:buChar char="•"/>
                      </a:pPr>
                      <a:r>
                        <a:rPr lang="en-US" sz="900" b="0" i="0" dirty="0">
                          <a:latin typeface="+mn-lt"/>
                        </a:rPr>
                        <a:t>Health care &gt; Get benefits - 33% </a:t>
                      </a:r>
                    </a:p>
                    <a:p>
                      <a:pPr marL="285750" indent="-285750">
                        <a:buFont typeface="Arial" panose="020B0604020202020204" pitchFamily="34" charset="0"/>
                        <a:buChar char="•"/>
                      </a:pPr>
                      <a:r>
                        <a:rPr lang="en-US" sz="900" b="0" i="0" dirty="0">
                          <a:latin typeface="+mn-lt"/>
                        </a:rPr>
                        <a:t>[x] Health care &gt; Manage benefits – 23%</a:t>
                      </a:r>
                    </a:p>
                    <a:p>
                      <a:pPr marL="285750" indent="-285750">
                        <a:buFont typeface="Arial" panose="020B0604020202020204" pitchFamily="34" charset="0"/>
                        <a:buChar char="•"/>
                      </a:pPr>
                      <a:r>
                        <a:rPr lang="en-US" sz="900" b="0" i="0" dirty="0">
                          <a:latin typeface="+mn-lt"/>
                        </a:rPr>
                        <a:t>[x] Service member benefits – 20%</a:t>
                      </a: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*My health &gt; 80%</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VA health care benefits –63%</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resources – 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Service member benefits –27%</a:t>
                      </a: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dirty="0">
                          <a:latin typeface="+mn-lt"/>
                        </a:rPr>
                        <a:t>*Health care &gt; Get health care benefits - 48%</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Health care &gt; Health resources – 35%</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Health care &gt; My health - 23%</a:t>
                      </a:r>
                    </a:p>
                    <a:p>
                      <a:pPr marL="285750" indent="-285750">
                        <a:buFont typeface="Arial" panose="020B0604020202020204" pitchFamily="34" charset="0"/>
                        <a:buChar char="•"/>
                      </a:pPr>
                      <a:r>
                        <a:rPr lang="en-US" sz="900" b="0" i="0" dirty="0">
                          <a:latin typeface="+mn-lt"/>
                        </a:rPr>
                        <a:t>[x] Service member benefits –13%</a:t>
                      </a:r>
                    </a:p>
                  </a:txBody>
                  <a:tcPr marL="68580" marR="68580" marT="34290" marB="34290"/>
                </a:tc>
                <a:extLst>
                  <a:ext uri="{0D108BD9-81ED-4DB2-BD59-A6C34878D82A}">
                    <a16:rowId xmlns:a16="http://schemas.microsoft.com/office/drawing/2014/main" val="4009485411"/>
                  </a:ext>
                </a:extLst>
              </a:tr>
              <a:tr h="891540">
                <a:tc>
                  <a:txBody>
                    <a:bodyPr/>
                    <a:lstStyle/>
                    <a:p>
                      <a:r>
                        <a:rPr lang="en-US" sz="1100" b="1" dirty="0"/>
                        <a:t>Top answers</a:t>
                      </a:r>
                      <a:br>
                        <a:rPr lang="en-US" sz="1100" b="1" dirty="0"/>
                      </a:br>
                      <a:r>
                        <a:rPr lang="en-US" sz="1100" b="0" dirty="0"/>
                        <a:t>(10% or &gt;)</a:t>
                      </a:r>
                      <a:endParaRPr lang="en-US" sz="1100" b="1" dirty="0"/>
                    </a:p>
                  </a:txBody>
                  <a:tcPr marL="68580" marR="68580" marT="34290" marB="34290"/>
                </a:tc>
                <a:tc>
                  <a:txBody>
                    <a:bodyPr/>
                    <a:lstStyle/>
                    <a:p>
                      <a:pPr marL="285750" indent="-285750">
                        <a:buFont typeface="Arial" panose="020B0604020202020204" pitchFamily="34" charset="0"/>
                        <a:buChar char="•"/>
                      </a:pPr>
                      <a:r>
                        <a:rPr lang="en-US" sz="900" b="1" i="0" dirty="0">
                          <a:latin typeface="+mn-lt"/>
                        </a:rPr>
                        <a:t>*Health care &gt; More resources &gt; Community care – 27%</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dirty="0">
                          <a:latin typeface="+mn-lt"/>
                        </a:rPr>
                        <a:t>[x] Health care &gt; Get benefits &gt; Eligibility &gt; Veteran eligibility – 13%</a:t>
                      </a:r>
                    </a:p>
                    <a:p>
                      <a:pPr marL="285750" indent="-285750">
                        <a:buFont typeface="Arial" panose="020B0604020202020204" pitchFamily="34" charset="0"/>
                        <a:buChar char="•"/>
                      </a:pPr>
                      <a:endParaRPr lang="en-US" sz="900" b="0" i="0" dirty="0">
                        <a:latin typeface="+mn-lt"/>
                      </a:endParaRPr>
                    </a:p>
                  </a:txBody>
                  <a:tcPr marL="68580" marR="68580" marT="34290" marB="3429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1" i="0" kern="1200" dirty="0">
                          <a:solidFill>
                            <a:schemeClr val="dk1"/>
                          </a:solidFill>
                          <a:latin typeface="+mn-lt"/>
                          <a:ea typeface="+mn-ea"/>
                          <a:cs typeface="+mn-cs"/>
                        </a:rPr>
                        <a:t>*My health &gt; VA health care benefits &gt; Outside providers– 56%</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[x] Service member benefits &gt; Active-duty service members and health care – 10%</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i="0" kern="1200" dirty="0">
                          <a:solidFill>
                            <a:schemeClr val="dk1"/>
                          </a:solidFill>
                          <a:latin typeface="+mn-lt"/>
                          <a:ea typeface="+mn-ea"/>
                          <a:cs typeface="+mn-cs"/>
                        </a:rPr>
                        <a:t>My health &gt; Health resources – 5%</a:t>
                      </a:r>
                    </a:p>
                  </a:txBody>
                  <a:tcPr marL="68580" marR="68580" marT="34290" marB="34290"/>
                </a:tc>
                <a:tc>
                  <a:txBody>
                    <a:bodyPr/>
                    <a:lstStyle/>
                    <a:p>
                      <a:pPr marL="285750" indent="-285750">
                        <a:buFont typeface="Arial" panose="020B0604020202020204" pitchFamily="34" charset="0"/>
                        <a:buChar char="•"/>
                      </a:pPr>
                      <a:r>
                        <a:rPr lang="en-US" sz="900" b="1" i="0" dirty="0">
                          <a:latin typeface="+mn-lt"/>
                        </a:rPr>
                        <a:t>*Health care &gt; Health resources &gt; Getting care outside of VA – 33%</a:t>
                      </a:r>
                    </a:p>
                    <a:p>
                      <a:pPr marL="285750" indent="-285750">
                        <a:buFont typeface="Arial" panose="020B0604020202020204" pitchFamily="34" charset="0"/>
                        <a:buChar char="•"/>
                      </a:pPr>
                      <a:r>
                        <a:rPr lang="en-US" sz="900" b="0" i="0" dirty="0">
                          <a:latin typeface="+mn-lt"/>
                        </a:rPr>
                        <a:t>Health care &gt; Get benefits &gt; About VA health benefits&gt; Where you get care – 15%</a:t>
                      </a:r>
                    </a:p>
                  </a:txBody>
                  <a:tcPr marL="68580" marR="68580" marT="34290" marB="34290"/>
                </a:tc>
                <a:extLst>
                  <a:ext uri="{0D108BD9-81ED-4DB2-BD59-A6C34878D82A}">
                    <a16:rowId xmlns:a16="http://schemas.microsoft.com/office/drawing/2014/main" val="2816531169"/>
                  </a:ext>
                </a:extLst>
              </a:tr>
            </a:tbl>
          </a:graphicData>
        </a:graphic>
      </p:graphicFrame>
      <p:sp>
        <p:nvSpPr>
          <p:cNvPr id="56" name="Isosceles Triangle 55">
            <a:extLst>
              <a:ext uri="{FF2B5EF4-FFF2-40B4-BE49-F238E27FC236}">
                <a16:creationId xmlns:a16="http://schemas.microsoft.com/office/drawing/2014/main" id="{CFB975B9-A75D-48D5-A52D-B4087017BD4D}"/>
              </a:ext>
            </a:extLst>
          </p:cNvPr>
          <p:cNvSpPr/>
          <p:nvPr/>
        </p:nvSpPr>
        <p:spPr>
          <a:xfrm>
            <a:off x="4757258" y="278993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Isosceles Triangle 56">
            <a:extLst>
              <a:ext uri="{FF2B5EF4-FFF2-40B4-BE49-F238E27FC236}">
                <a16:creationId xmlns:a16="http://schemas.microsoft.com/office/drawing/2014/main" id="{A57357AC-4CC8-412F-8AC0-984516C94167}"/>
              </a:ext>
            </a:extLst>
          </p:cNvPr>
          <p:cNvSpPr/>
          <p:nvPr/>
        </p:nvSpPr>
        <p:spPr>
          <a:xfrm>
            <a:off x="4757258" y="2620323"/>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Isosceles Triangle 58">
            <a:extLst>
              <a:ext uri="{FF2B5EF4-FFF2-40B4-BE49-F238E27FC236}">
                <a16:creationId xmlns:a16="http://schemas.microsoft.com/office/drawing/2014/main" id="{8C497085-D670-4C40-8D3A-1038A1B6959E}"/>
              </a:ext>
            </a:extLst>
          </p:cNvPr>
          <p:cNvSpPr/>
          <p:nvPr/>
        </p:nvSpPr>
        <p:spPr>
          <a:xfrm>
            <a:off x="4757258" y="2953451"/>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Content Placeholder 2">
            <a:extLst>
              <a:ext uri="{FF2B5EF4-FFF2-40B4-BE49-F238E27FC236}">
                <a16:creationId xmlns:a16="http://schemas.microsoft.com/office/drawing/2014/main" id="{56684F62-4C60-4F8D-AABA-D494C2546E9D}"/>
              </a:ext>
            </a:extLst>
          </p:cNvPr>
          <p:cNvSpPr txBox="1">
            <a:spLocks/>
          </p:cNvSpPr>
          <p:nvPr/>
        </p:nvSpPr>
        <p:spPr>
          <a:xfrm>
            <a:off x="491650" y="4761710"/>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17" name="Isosceles Triangle 16">
            <a:extLst>
              <a:ext uri="{FF2B5EF4-FFF2-40B4-BE49-F238E27FC236}">
                <a16:creationId xmlns:a16="http://schemas.microsoft.com/office/drawing/2014/main" id="{E11B9CB2-967F-4A66-B2F1-6BCA3EEB68AE}"/>
              </a:ext>
            </a:extLst>
          </p:cNvPr>
          <p:cNvSpPr/>
          <p:nvPr/>
        </p:nvSpPr>
        <p:spPr>
          <a:xfrm>
            <a:off x="1284170" y="4805055"/>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8" name="Isosceles Triangle 17">
            <a:extLst>
              <a:ext uri="{FF2B5EF4-FFF2-40B4-BE49-F238E27FC236}">
                <a16:creationId xmlns:a16="http://schemas.microsoft.com/office/drawing/2014/main" id="{5863E971-E7C8-4434-9127-E1288A21E18F}"/>
              </a:ext>
            </a:extLst>
          </p:cNvPr>
          <p:cNvSpPr/>
          <p:nvPr/>
        </p:nvSpPr>
        <p:spPr>
          <a:xfrm rot="10800000">
            <a:off x="3529131" y="4805055"/>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Isosceles Triangle 11">
            <a:extLst>
              <a:ext uri="{FF2B5EF4-FFF2-40B4-BE49-F238E27FC236}">
                <a16:creationId xmlns:a16="http://schemas.microsoft.com/office/drawing/2014/main" id="{A16396FF-5A7D-4B2B-9461-CA9D17D7D346}"/>
              </a:ext>
            </a:extLst>
          </p:cNvPr>
          <p:cNvSpPr/>
          <p:nvPr/>
        </p:nvSpPr>
        <p:spPr>
          <a:xfrm>
            <a:off x="7242939" y="2620323"/>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973569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7181-CDC2-4BD3-BDF6-6445A3276256}"/>
              </a:ext>
            </a:extLst>
          </p:cNvPr>
          <p:cNvSpPr>
            <a:spLocks noGrp="1"/>
          </p:cNvSpPr>
          <p:nvPr>
            <p:ph type="title"/>
          </p:nvPr>
        </p:nvSpPr>
        <p:spPr/>
        <p:txBody>
          <a:bodyPr/>
          <a:lstStyle/>
          <a:p>
            <a:r>
              <a:rPr lang="en-US" dirty="0"/>
              <a:t>Appendix</a:t>
            </a:r>
          </a:p>
        </p:txBody>
      </p:sp>
      <p:sp>
        <p:nvSpPr>
          <p:cNvPr id="4" name="Text Placeholder 3">
            <a:extLst>
              <a:ext uri="{FF2B5EF4-FFF2-40B4-BE49-F238E27FC236}">
                <a16:creationId xmlns:a16="http://schemas.microsoft.com/office/drawing/2014/main" id="{7F890B87-CF28-4381-BDA5-EFC020F75B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467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367034"/>
          </a:xfrm>
        </p:spPr>
        <p:txBody>
          <a:bodyPr>
            <a:normAutofit/>
          </a:bodyPr>
          <a:lstStyle/>
          <a:p>
            <a:r>
              <a:rPr lang="en-US" sz="1800" dirty="0"/>
              <a:t>Task success rates</a:t>
            </a:r>
          </a:p>
        </p:txBody>
      </p:sp>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526608" y="4771099"/>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a:t>
            </a:r>
            <a:r>
              <a:rPr lang="en-US" sz="900" b="1" dirty="0"/>
              <a:t>*</a:t>
            </a:r>
            <a:r>
              <a:rPr lang="en-US" sz="900" dirty="0"/>
              <a:t> = top score/correct option | </a:t>
            </a:r>
            <a:r>
              <a:rPr lang="en-US" sz="900" dirty="0">
                <a:latin typeface="+mj-lt"/>
              </a:rPr>
              <a:t>[x]</a:t>
            </a:r>
            <a:r>
              <a:rPr lang="en-US" sz="900" dirty="0"/>
              <a:t> = incorrect option</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1319128" y="481444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3564089" y="4814444"/>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19" name="Table 18">
            <a:extLst>
              <a:ext uri="{FF2B5EF4-FFF2-40B4-BE49-F238E27FC236}">
                <a16:creationId xmlns:a16="http://schemas.microsoft.com/office/drawing/2014/main" id="{1F8A7E5C-4099-4D17-806C-F469CA877963}"/>
              </a:ext>
            </a:extLst>
          </p:cNvPr>
          <p:cNvGraphicFramePr>
            <a:graphicFrameLocks noGrp="1"/>
          </p:cNvGraphicFramePr>
          <p:nvPr>
            <p:extLst>
              <p:ext uri="{D42A27DB-BD31-4B8C-83A1-F6EECF244321}">
                <p14:modId xmlns:p14="http://schemas.microsoft.com/office/powerpoint/2010/main" val="161163158"/>
              </p:ext>
            </p:extLst>
          </p:nvPr>
        </p:nvGraphicFramePr>
        <p:xfrm>
          <a:off x="494176" y="1135544"/>
          <a:ext cx="8307338" cy="3572989"/>
        </p:xfrm>
        <a:graphic>
          <a:graphicData uri="http://schemas.openxmlformats.org/drawingml/2006/table">
            <a:tbl>
              <a:tblPr firstRow="1" bandRow="1">
                <a:tableStyleId>{5C22544A-7EE6-4342-B048-85BDC9FD1C3A}</a:tableStyleId>
              </a:tblPr>
              <a:tblGrid>
                <a:gridCol w="1736739">
                  <a:extLst>
                    <a:ext uri="{9D8B030D-6E8A-4147-A177-3AD203B41FA5}">
                      <a16:colId xmlns:a16="http://schemas.microsoft.com/office/drawing/2014/main" val="1697668489"/>
                    </a:ext>
                  </a:extLst>
                </a:gridCol>
                <a:gridCol w="2115239">
                  <a:extLst>
                    <a:ext uri="{9D8B030D-6E8A-4147-A177-3AD203B41FA5}">
                      <a16:colId xmlns:a16="http://schemas.microsoft.com/office/drawing/2014/main" val="2239075562"/>
                    </a:ext>
                  </a:extLst>
                </a:gridCol>
                <a:gridCol w="2197865">
                  <a:extLst>
                    <a:ext uri="{9D8B030D-6E8A-4147-A177-3AD203B41FA5}">
                      <a16:colId xmlns:a16="http://schemas.microsoft.com/office/drawing/2014/main" val="635737428"/>
                    </a:ext>
                  </a:extLst>
                </a:gridCol>
                <a:gridCol w="2257495">
                  <a:extLst>
                    <a:ext uri="{9D8B030D-6E8A-4147-A177-3AD203B41FA5}">
                      <a16:colId xmlns:a16="http://schemas.microsoft.com/office/drawing/2014/main" val="4077715901"/>
                    </a:ext>
                  </a:extLst>
                </a:gridCol>
              </a:tblGrid>
              <a:tr h="228869">
                <a:tc>
                  <a:txBody>
                    <a:bodyPr/>
                    <a:lstStyle/>
                    <a:p>
                      <a:r>
                        <a:rPr lang="en-US" sz="1000" dirty="0"/>
                        <a:t>Task</a:t>
                      </a:r>
                    </a:p>
                  </a:txBody>
                  <a:tcPr marL="68580" marR="68580" marT="34290" marB="34290"/>
                </a:tc>
                <a:tc>
                  <a:txBody>
                    <a:bodyPr/>
                    <a:lstStyle/>
                    <a:p>
                      <a:r>
                        <a:rPr lang="en-US" sz="1000" dirty="0"/>
                        <a:t>Baseline (30)</a:t>
                      </a:r>
                    </a:p>
                  </a:txBody>
                  <a:tcPr marL="68580" marR="68580" marT="34290" marB="34290"/>
                </a:tc>
                <a:tc>
                  <a:txBody>
                    <a:bodyPr/>
                    <a:lstStyle/>
                    <a:p>
                      <a:r>
                        <a:rPr lang="en-US" sz="1000" dirty="0"/>
                        <a:t>Hypothesis 0 (41)</a:t>
                      </a:r>
                    </a:p>
                  </a:txBody>
                  <a:tcPr marL="68580" marR="68580" marT="34290" marB="34290"/>
                </a:tc>
                <a:tc>
                  <a:txBody>
                    <a:bodyPr/>
                    <a:lstStyle/>
                    <a:p>
                      <a:r>
                        <a:rPr lang="en-US" sz="1000" dirty="0"/>
                        <a:t>Hypothesis 1 (40)</a:t>
                      </a:r>
                    </a:p>
                  </a:txBody>
                  <a:tcPr marL="68580" marR="68580" marT="34290" marB="34290"/>
                </a:tc>
                <a:extLst>
                  <a:ext uri="{0D108BD9-81ED-4DB2-BD59-A6C34878D82A}">
                    <a16:rowId xmlns:a16="http://schemas.microsoft.com/office/drawing/2014/main" val="2845101997"/>
                  </a:ext>
                </a:extLst>
              </a:tr>
              <a:tr h="251460">
                <a:tc>
                  <a:txBody>
                    <a:bodyPr/>
                    <a:lstStyle/>
                    <a:p>
                      <a:r>
                        <a:rPr lang="en-US" sz="1100" b="1" dirty="0">
                          <a:solidFill>
                            <a:schemeClr val="tx1"/>
                          </a:solidFill>
                        </a:rPr>
                        <a:t>Overall</a:t>
                      </a:r>
                    </a:p>
                  </a:txBody>
                  <a:tcPr marL="68580" marR="68580" marT="34290" marB="34290">
                    <a:lnB w="28575" cap="flat" cmpd="sng" algn="ctr">
                      <a:solidFill>
                        <a:srgbClr val="FFC000"/>
                      </a:solidFill>
                      <a:prstDash val="solid"/>
                      <a:round/>
                      <a:headEnd type="none" w="med" len="med"/>
                      <a:tailEnd type="none" w="med" len="med"/>
                    </a:lnB>
                    <a:solidFill>
                      <a:srgbClr val="AEAFB4"/>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solidFill>
                            <a:schemeClr val="tx1"/>
                          </a:solidFill>
                          <a:latin typeface="+mn-lt"/>
                        </a:rPr>
                        <a:t>51%</a:t>
                      </a:r>
                    </a:p>
                  </a:txBody>
                  <a:tcPr marL="68580" marR="68580" marT="34290" marB="34290">
                    <a:lnB w="28575" cap="flat" cmpd="sng" algn="ctr">
                      <a:solidFill>
                        <a:srgbClr val="FFC000"/>
                      </a:solidFill>
                      <a:prstDash val="solid"/>
                      <a:round/>
                      <a:headEnd type="none" w="med" len="med"/>
                      <a:tailEnd type="none" w="med" len="med"/>
                    </a:lnB>
                    <a:solidFill>
                      <a:srgbClr val="AEAFB4"/>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latin typeface="+mn-lt"/>
                          <a:ea typeface="+mn-ea"/>
                          <a:cs typeface="+mn-cs"/>
                        </a:rPr>
                        <a:t>54%</a:t>
                      </a:r>
                      <a:r>
                        <a:rPr lang="en-US" sz="1200" b="1" dirty="0">
                          <a:solidFill>
                            <a:schemeClr val="tx1"/>
                          </a:solidFill>
                        </a:rPr>
                        <a:t>*</a:t>
                      </a:r>
                      <a:endParaRPr lang="en-US" sz="1200" b="1" i="0" kern="1200" dirty="0">
                        <a:solidFill>
                          <a:schemeClr val="tx1"/>
                        </a:solidFill>
                        <a:latin typeface="+mn-lt"/>
                        <a:ea typeface="+mn-ea"/>
                        <a:cs typeface="+mn-cs"/>
                      </a:endParaRPr>
                    </a:p>
                  </a:txBody>
                  <a:tcPr marL="68580" marR="68580" marT="34290" marB="34290">
                    <a:lnB w="28575" cap="flat" cmpd="sng" algn="ctr">
                      <a:solidFill>
                        <a:srgbClr val="FFC000"/>
                      </a:solidFill>
                      <a:prstDash val="solid"/>
                      <a:round/>
                      <a:headEnd type="none" w="med" len="med"/>
                      <a:tailEnd type="none" w="med" len="med"/>
                    </a:lnB>
                    <a:solidFill>
                      <a:srgbClr val="AEAFB4"/>
                    </a:solidFill>
                  </a:tcPr>
                </a:tc>
                <a:tc>
                  <a:txBody>
                    <a:bodyPr/>
                    <a:lstStyle/>
                    <a:p>
                      <a:pPr marL="0" indent="0" algn="ctr">
                        <a:buFont typeface="Arial" panose="020B0604020202020204" pitchFamily="34" charset="0"/>
                        <a:buNone/>
                      </a:pPr>
                      <a:r>
                        <a:rPr lang="en-US" sz="1200" b="0" i="0" dirty="0">
                          <a:solidFill>
                            <a:schemeClr val="tx1"/>
                          </a:solidFill>
                          <a:latin typeface="+mn-lt"/>
                        </a:rPr>
                        <a:t>51%</a:t>
                      </a:r>
                    </a:p>
                  </a:txBody>
                  <a:tcPr marL="68580" marR="68580" marT="34290" marB="34290">
                    <a:lnB w="28575" cap="flat" cmpd="sng" algn="ctr">
                      <a:solidFill>
                        <a:srgbClr val="FFC000"/>
                      </a:solidFill>
                      <a:prstDash val="solid"/>
                      <a:round/>
                      <a:headEnd type="none" w="med" len="med"/>
                      <a:tailEnd type="none" w="med" len="med"/>
                    </a:lnB>
                    <a:solidFill>
                      <a:srgbClr val="AEAFB4"/>
                    </a:solidFill>
                  </a:tcPr>
                </a:tc>
                <a:extLst>
                  <a:ext uri="{0D108BD9-81ED-4DB2-BD59-A6C34878D82A}">
                    <a16:rowId xmlns:a16="http://schemas.microsoft.com/office/drawing/2014/main" val="3973409"/>
                  </a:ext>
                </a:extLst>
              </a:tr>
              <a:tr h="251460">
                <a:tc>
                  <a:txBody>
                    <a:bodyPr/>
                    <a:lstStyle/>
                    <a:p>
                      <a:r>
                        <a:rPr lang="en-US" sz="1100" b="0" dirty="0">
                          <a:solidFill>
                            <a:schemeClr val="tx1"/>
                          </a:solidFill>
                        </a:rPr>
                        <a:t>Veteran eligibility</a:t>
                      </a:r>
                    </a:p>
                  </a:txBody>
                  <a:tcPr marL="68580" marR="68580" marT="34290" marB="34290">
                    <a:lnT w="28575" cap="flat" cmpd="sng" algn="ctr">
                      <a:solidFill>
                        <a:srgbClr val="FFC000"/>
                      </a:solidFill>
                      <a:prstDash val="solid"/>
                      <a:round/>
                      <a:headEnd type="none" w="med" len="med"/>
                      <a:tailEnd type="none" w="med" len="med"/>
                    </a:lnT>
                  </a:tcPr>
                </a:tc>
                <a:tc>
                  <a:txBody>
                    <a:bodyPr/>
                    <a:lstStyle/>
                    <a:p>
                      <a:pPr marL="0" indent="0" algn="ctr">
                        <a:buFont typeface="Arial" panose="020B0604020202020204" pitchFamily="34" charset="0"/>
                        <a:buNone/>
                      </a:pPr>
                      <a:r>
                        <a:rPr lang="en-US" sz="1200" b="1" dirty="0">
                          <a:solidFill>
                            <a:schemeClr val="tx1"/>
                          </a:solidFill>
                        </a:rPr>
                        <a:t>60%*</a:t>
                      </a:r>
                    </a:p>
                  </a:txBody>
                  <a:tcPr marL="68580" marR="68580" marT="34290" marB="34290" anchor="ctr">
                    <a:lnT w="28575" cap="flat" cmpd="sng" algn="ctr">
                      <a:solidFill>
                        <a:srgbClr val="FFC000"/>
                      </a:solidFill>
                      <a:prstDash val="solid"/>
                      <a:round/>
                      <a:headEnd type="none" w="med" len="med"/>
                      <a:tailEnd type="none" w="med" len="med"/>
                    </a:lnT>
                  </a:tcPr>
                </a:tc>
                <a:tc>
                  <a:txBody>
                    <a:bodyPr/>
                    <a:lstStyle/>
                    <a:p>
                      <a:pPr marL="0" indent="0" algn="ctr"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17</a:t>
                      </a:r>
                      <a:r>
                        <a:rPr lang="en-US" sz="1200" b="0" dirty="0">
                          <a:solidFill>
                            <a:srgbClr val="FF0000"/>
                          </a:solidFill>
                        </a:rPr>
                        <a:t>%</a:t>
                      </a:r>
                      <a:endParaRPr lang="en-US" sz="1200" b="0" kern="1200" dirty="0">
                        <a:solidFill>
                          <a:srgbClr val="FF0000"/>
                        </a:solidFill>
                        <a:latin typeface="+mn-lt"/>
                        <a:ea typeface="+mn-ea"/>
                        <a:cs typeface="+mn-cs"/>
                      </a:endParaRPr>
                    </a:p>
                  </a:txBody>
                  <a:tcPr marL="68580" marR="68580" marT="34290" marB="34290" anchor="ctr">
                    <a:lnT w="28575" cap="flat" cmpd="sng" algn="ctr">
                      <a:solidFill>
                        <a:srgbClr val="FFC000"/>
                      </a:solidFill>
                      <a:prstDash val="solid"/>
                      <a:round/>
                      <a:headEnd type="none" w="med" len="med"/>
                      <a:tailEnd type="none" w="med" len="med"/>
                    </a:lnT>
                  </a:tcPr>
                </a:tc>
                <a:tc>
                  <a:txBody>
                    <a:bodyPr/>
                    <a:lstStyle/>
                    <a:p>
                      <a:pPr marL="0" indent="0" algn="ctr" defTabSz="914400" rtl="0" eaLnBrk="1" latinLnBrk="0" hangingPunct="1">
                        <a:buFont typeface="Arial" panose="020B0604020202020204" pitchFamily="34" charset="0"/>
                        <a:buNone/>
                      </a:pPr>
                      <a:r>
                        <a:rPr lang="en-US" sz="1200" b="0" kern="1200" dirty="0">
                          <a:solidFill>
                            <a:schemeClr val="tx1"/>
                          </a:solidFill>
                          <a:latin typeface="+mn-lt"/>
                          <a:ea typeface="+mn-ea"/>
                          <a:cs typeface="+mn-cs"/>
                        </a:rPr>
                        <a:t>53</a:t>
                      </a:r>
                      <a:r>
                        <a:rPr lang="en-US" sz="1200" b="0" dirty="0">
                          <a:solidFill>
                            <a:schemeClr val="tx1"/>
                          </a:solidFill>
                        </a:rPr>
                        <a:t>%</a:t>
                      </a:r>
                      <a:endParaRPr lang="en-US" sz="1200" b="0" kern="1200" dirty="0">
                        <a:solidFill>
                          <a:schemeClr val="tx1"/>
                        </a:solidFill>
                        <a:latin typeface="+mn-lt"/>
                        <a:ea typeface="+mn-ea"/>
                        <a:cs typeface="+mn-cs"/>
                      </a:endParaRPr>
                    </a:p>
                  </a:txBody>
                  <a:tcPr marL="68580" marR="68580" marT="34290" marB="34290" anchor="ctr">
                    <a:lnT w="28575" cap="flat" cmpd="sng" algn="ctr">
                      <a:solidFill>
                        <a:srgbClr val="FFC000"/>
                      </a:solidFill>
                      <a:prstDash val="solid"/>
                      <a:round/>
                      <a:headEnd type="none" w="med" len="med"/>
                      <a:tailEnd type="none" w="med" len="med"/>
                    </a:lnT>
                  </a:tcPr>
                </a:tc>
                <a:extLst>
                  <a:ext uri="{0D108BD9-81ED-4DB2-BD59-A6C34878D82A}">
                    <a16:rowId xmlns:a16="http://schemas.microsoft.com/office/drawing/2014/main" val="779817527"/>
                  </a:ext>
                </a:extLst>
              </a:tr>
              <a:tr h="251460">
                <a:tc>
                  <a:txBody>
                    <a:bodyPr/>
                    <a:lstStyle/>
                    <a:p>
                      <a:r>
                        <a:rPr lang="en-US" sz="1100" b="0" dirty="0"/>
                        <a:t>Family dental</a:t>
                      </a:r>
                    </a:p>
                  </a:txBody>
                  <a:tcPr marL="68580" marR="68580" marT="34290" marB="34290"/>
                </a:tc>
                <a:tc>
                  <a:txBody>
                    <a:bodyPr/>
                    <a:lstStyle/>
                    <a:p>
                      <a:pPr marL="0" indent="0" algn="ctr">
                        <a:buFont typeface="Arial" panose="020B0604020202020204" pitchFamily="34" charset="0"/>
                        <a:buNone/>
                      </a:pPr>
                      <a:r>
                        <a:rPr lang="en-US" sz="1200" b="0" i="0" dirty="0">
                          <a:latin typeface="+mn-lt"/>
                        </a:rPr>
                        <a:t>43</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dk1"/>
                          </a:solidFill>
                          <a:latin typeface="+mn-lt"/>
                          <a:ea typeface="+mn-ea"/>
                          <a:cs typeface="+mn-cs"/>
                        </a:rPr>
                        <a:t>46</a:t>
                      </a:r>
                      <a:r>
                        <a:rPr lang="en-US" sz="1200" b="1" dirty="0">
                          <a:solidFill>
                            <a:schemeClr val="tx1"/>
                          </a:solidFill>
                        </a:rPr>
                        <a:t>%*</a:t>
                      </a:r>
                      <a:endParaRPr lang="en-US" sz="1200" b="1" i="0" kern="1200" dirty="0">
                        <a:solidFill>
                          <a:schemeClr val="dk1"/>
                        </a:solidFill>
                        <a:latin typeface="+mn-lt"/>
                        <a:ea typeface="+mn-ea"/>
                        <a:cs typeface="+mn-cs"/>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35</a:t>
                      </a:r>
                      <a:r>
                        <a:rPr lang="en-US" sz="1200" b="0" dirty="0">
                          <a:solidFill>
                            <a:schemeClr val="tx1"/>
                          </a:solidFill>
                        </a:rPr>
                        <a:t>%</a:t>
                      </a:r>
                      <a:endParaRPr lang="en-US" sz="1200" b="0" i="0" dirty="0">
                        <a:latin typeface="+mn-lt"/>
                      </a:endParaRPr>
                    </a:p>
                  </a:txBody>
                  <a:tcPr marL="68580" marR="68580" marT="34290" marB="34290"/>
                </a:tc>
                <a:extLst>
                  <a:ext uri="{0D108BD9-81ED-4DB2-BD59-A6C34878D82A}">
                    <a16:rowId xmlns:a16="http://schemas.microsoft.com/office/drawing/2014/main" val="4009485411"/>
                  </a:ext>
                </a:extLst>
              </a:tr>
              <a:tr h="258974">
                <a:tc>
                  <a:txBody>
                    <a:bodyPr/>
                    <a:lstStyle/>
                    <a:p>
                      <a:r>
                        <a:rPr lang="en-US" sz="1100" b="0" dirty="0"/>
                        <a:t>Family mental health</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30</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34</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1" i="0" dirty="0">
                          <a:solidFill>
                            <a:srgbClr val="00B050"/>
                          </a:solidFill>
                          <a:latin typeface="+mn-lt"/>
                        </a:rPr>
                        <a:t>55</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tc>
                <a:extLst>
                  <a:ext uri="{0D108BD9-81ED-4DB2-BD59-A6C34878D82A}">
                    <a16:rowId xmlns:a16="http://schemas.microsoft.com/office/drawing/2014/main" val="2816531169"/>
                  </a:ext>
                </a:extLst>
              </a:tr>
              <a:tr h="258974">
                <a:tc>
                  <a:txBody>
                    <a:bodyPr/>
                    <a:lstStyle/>
                    <a:p>
                      <a:r>
                        <a:rPr lang="en-US" sz="1100" b="0" dirty="0"/>
                        <a:t>Veteran copay rates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33</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29</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1" i="0" dirty="0">
                          <a:solidFill>
                            <a:srgbClr val="00B050"/>
                          </a:solidFill>
                          <a:latin typeface="+mn-lt"/>
                        </a:rPr>
                        <a:t>68</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tc>
                <a:extLst>
                  <a:ext uri="{0D108BD9-81ED-4DB2-BD59-A6C34878D82A}">
                    <a16:rowId xmlns:a16="http://schemas.microsoft.com/office/drawing/2014/main" val="1558624294"/>
                  </a:ext>
                </a:extLst>
              </a:tr>
              <a:tr h="258974">
                <a:tc>
                  <a:txBody>
                    <a:bodyPr/>
                    <a:lstStyle/>
                    <a:p>
                      <a:r>
                        <a:rPr lang="en-US" sz="1100" b="0" dirty="0"/>
                        <a:t>Family eligibility</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67</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83</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latin typeface="+mn-lt"/>
                        </a:rPr>
                        <a:t>65</a:t>
                      </a:r>
                      <a:r>
                        <a:rPr lang="en-US" sz="1200" b="0" dirty="0">
                          <a:solidFill>
                            <a:schemeClr val="tx1"/>
                          </a:solidFill>
                        </a:rPr>
                        <a:t>%</a:t>
                      </a:r>
                      <a:endParaRPr lang="en-US" sz="1200" b="0" i="0" dirty="0">
                        <a:latin typeface="+mn-lt"/>
                      </a:endParaRPr>
                    </a:p>
                  </a:txBody>
                  <a:tcPr marL="68580" marR="68580" marT="34290" marB="34290"/>
                </a:tc>
                <a:extLst>
                  <a:ext uri="{0D108BD9-81ED-4DB2-BD59-A6C34878D82A}">
                    <a16:rowId xmlns:a16="http://schemas.microsoft.com/office/drawing/2014/main" val="670696598"/>
                  </a:ext>
                </a:extLst>
              </a:tr>
              <a:tr h="258974">
                <a:tc>
                  <a:txBody>
                    <a:bodyPr/>
                    <a:lstStyle/>
                    <a:p>
                      <a:r>
                        <a:rPr lang="en-US" sz="1100" b="0" dirty="0"/>
                        <a:t>Veteran Community Care</a:t>
                      </a:r>
                    </a:p>
                  </a:txBody>
                  <a:tcPr marL="68580" marR="68580" marT="34290" marB="34290">
                    <a:lnB w="28575" cap="flat" cmpd="sng" algn="ctr">
                      <a:solidFill>
                        <a:srgbClr val="FFC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30</a:t>
                      </a:r>
                      <a:r>
                        <a:rPr lang="en-US" sz="1200" b="0" dirty="0">
                          <a:solidFill>
                            <a:schemeClr val="tx1"/>
                          </a:solidFill>
                        </a:rPr>
                        <a:t>%</a:t>
                      </a:r>
                      <a:endParaRPr lang="en-US" sz="1200" b="0" i="0" dirty="0">
                        <a:latin typeface="+mn-lt"/>
                      </a:endParaRPr>
                    </a:p>
                  </a:txBody>
                  <a:tcPr marL="68580" marR="68580" marT="34290" marB="34290">
                    <a:lnB w="28575" cap="flat" cmpd="sng" algn="ctr">
                      <a:solidFill>
                        <a:srgbClr val="FFC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61</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B w="28575" cap="flat" cmpd="sng" algn="ctr">
                      <a:solidFill>
                        <a:srgbClr val="FFC000"/>
                      </a:solidFill>
                      <a:prstDash val="solid"/>
                      <a:round/>
                      <a:headEnd type="none" w="med" len="med"/>
                      <a:tailEnd type="none" w="med" len="med"/>
                    </a:lnB>
                  </a:tcPr>
                </a:tc>
                <a:tc>
                  <a:txBody>
                    <a:bodyPr/>
                    <a:lstStyle/>
                    <a:p>
                      <a:pPr marL="0" indent="0" algn="ctr">
                        <a:buFont typeface="Arial" panose="020B0604020202020204" pitchFamily="34" charset="0"/>
                        <a:buNone/>
                      </a:pPr>
                      <a:r>
                        <a:rPr lang="en-US" sz="1200" b="0" i="0" dirty="0">
                          <a:solidFill>
                            <a:srgbClr val="00B050"/>
                          </a:solidFill>
                          <a:latin typeface="+mn-lt"/>
                        </a:rPr>
                        <a:t>48</a:t>
                      </a:r>
                      <a:r>
                        <a:rPr lang="en-US" sz="1200" b="0" dirty="0">
                          <a:solidFill>
                            <a:srgbClr val="00B050"/>
                          </a:solidFill>
                        </a:rPr>
                        <a:t>%</a:t>
                      </a:r>
                      <a:endParaRPr lang="en-US" sz="1200" b="0" i="0" dirty="0">
                        <a:solidFill>
                          <a:srgbClr val="00B050"/>
                        </a:solidFill>
                        <a:latin typeface="+mn-lt"/>
                      </a:endParaRPr>
                    </a:p>
                  </a:txBody>
                  <a:tcPr marL="68580" marR="68580" marT="34290" marB="34290">
                    <a:lnB w="28575" cap="flat" cmpd="sng" algn="ctr">
                      <a:solidFill>
                        <a:srgbClr val="FFC000"/>
                      </a:solidFill>
                      <a:prstDash val="solid"/>
                      <a:round/>
                      <a:headEnd type="none" w="med" len="med"/>
                      <a:tailEnd type="none" w="med" len="med"/>
                    </a:lnB>
                  </a:tcPr>
                </a:tc>
                <a:extLst>
                  <a:ext uri="{0D108BD9-81ED-4DB2-BD59-A6C34878D82A}">
                    <a16:rowId xmlns:a16="http://schemas.microsoft.com/office/drawing/2014/main" val="1830099360"/>
                  </a:ext>
                </a:extLst>
              </a:tr>
              <a:tr h="258974">
                <a:tc>
                  <a:txBody>
                    <a:bodyPr/>
                    <a:lstStyle/>
                    <a:p>
                      <a:r>
                        <a:rPr lang="en-US" sz="1100" b="0" dirty="0"/>
                        <a:t>Priority groups</a:t>
                      </a:r>
                    </a:p>
                  </a:txBody>
                  <a:tcPr marL="68580" marR="68580" marT="34290" marB="34290">
                    <a:lnT w="28575" cap="flat" cmpd="sng" algn="ctr">
                      <a:solidFill>
                        <a:srgbClr val="FFC000"/>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23</a:t>
                      </a:r>
                      <a:r>
                        <a:rPr lang="en-US" sz="1200" b="0" dirty="0">
                          <a:solidFill>
                            <a:schemeClr val="tx1"/>
                          </a:solidFill>
                        </a:rPr>
                        <a:t>%</a:t>
                      </a:r>
                      <a:endParaRPr lang="en-US" sz="1200" b="0" i="0" dirty="0">
                        <a:latin typeface="+mn-lt"/>
                      </a:endParaRPr>
                    </a:p>
                  </a:txBody>
                  <a:tcPr marL="68580" marR="68580" marT="34290" marB="34290">
                    <a:lnT w="28575" cap="flat" cmpd="sng" algn="ctr">
                      <a:solidFill>
                        <a:srgbClr val="FFC000"/>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17</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lnT w="28575" cap="flat" cmpd="sng" algn="ctr">
                      <a:solidFill>
                        <a:srgbClr val="FFC000"/>
                      </a:solidFill>
                      <a:prstDash val="solid"/>
                      <a:round/>
                      <a:headEnd type="none" w="med" len="med"/>
                      <a:tailEnd type="none" w="med" len="med"/>
                    </a:lnT>
                  </a:tcPr>
                </a:tc>
                <a:tc>
                  <a:txBody>
                    <a:bodyPr/>
                    <a:lstStyle/>
                    <a:p>
                      <a:pPr marL="0" indent="0" algn="ctr">
                        <a:buFont typeface="Arial" panose="020B0604020202020204" pitchFamily="34" charset="0"/>
                        <a:buNone/>
                      </a:pPr>
                      <a:r>
                        <a:rPr lang="en-US" sz="1200" b="1" i="0" dirty="0">
                          <a:solidFill>
                            <a:srgbClr val="00B050"/>
                          </a:solidFill>
                          <a:latin typeface="+mn-lt"/>
                        </a:rPr>
                        <a:t>35</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lnT w="28575" cap="flat" cmpd="sng" algn="ctr">
                      <a:solidFill>
                        <a:srgbClr val="FFC000"/>
                      </a:solidFill>
                      <a:prstDash val="solid"/>
                      <a:round/>
                      <a:headEnd type="none" w="med" len="med"/>
                      <a:tailEnd type="none" w="med" len="med"/>
                    </a:lnT>
                  </a:tcPr>
                </a:tc>
                <a:extLst>
                  <a:ext uri="{0D108BD9-81ED-4DB2-BD59-A6C34878D82A}">
                    <a16:rowId xmlns:a16="http://schemas.microsoft.com/office/drawing/2014/main" val="2105666740"/>
                  </a:ext>
                </a:extLst>
              </a:tr>
              <a:tr h="258974">
                <a:tc>
                  <a:txBody>
                    <a:bodyPr/>
                    <a:lstStyle/>
                    <a:p>
                      <a:r>
                        <a:rPr lang="en-US" sz="1100" b="0" dirty="0"/>
                        <a:t>Medical records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87</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latin typeface="+mn-lt"/>
                          <a:ea typeface="+mn-ea"/>
                          <a:cs typeface="+mn-cs"/>
                        </a:rPr>
                        <a:t>93</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solidFill>
                            <a:srgbClr val="FF0000"/>
                          </a:solidFill>
                          <a:latin typeface="+mn-lt"/>
                        </a:rPr>
                        <a:t>70</a:t>
                      </a:r>
                      <a:r>
                        <a:rPr lang="en-US" sz="1200" b="0" dirty="0">
                          <a:solidFill>
                            <a:srgbClr val="FF0000"/>
                          </a:solidFill>
                        </a:rPr>
                        <a:t>%</a:t>
                      </a:r>
                      <a:endParaRPr lang="en-US" sz="1200" b="0" i="0" dirty="0">
                        <a:solidFill>
                          <a:srgbClr val="FF0000"/>
                        </a:solidFill>
                        <a:latin typeface="+mn-lt"/>
                      </a:endParaRPr>
                    </a:p>
                  </a:txBody>
                  <a:tcPr marL="68580" marR="68580" marT="34290" marB="34290"/>
                </a:tc>
                <a:extLst>
                  <a:ext uri="{0D108BD9-81ED-4DB2-BD59-A6C34878D82A}">
                    <a16:rowId xmlns:a16="http://schemas.microsoft.com/office/drawing/2014/main" val="3206961150"/>
                  </a:ext>
                </a:extLst>
              </a:tr>
              <a:tr h="258974">
                <a:tc>
                  <a:txBody>
                    <a:bodyPr/>
                    <a:lstStyle/>
                    <a:p>
                      <a:r>
                        <a:rPr lang="en-US" sz="1100" b="0" dirty="0"/>
                        <a:t>Pay copay</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latin typeface="+mn-lt"/>
                        </a:rPr>
                        <a:t>57</a:t>
                      </a:r>
                      <a:r>
                        <a:rPr lang="en-US" sz="1200" b="1" dirty="0">
                          <a:solidFill>
                            <a:schemeClr val="tx1"/>
                          </a:solidFill>
                        </a:rPr>
                        <a:t>%*</a:t>
                      </a:r>
                      <a:endParaRPr lang="en-US" sz="1200" b="1"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rgbClr val="FF0000"/>
                          </a:solidFill>
                          <a:latin typeface="+mn-lt"/>
                          <a:ea typeface="+mn-ea"/>
                          <a:cs typeface="+mn-cs"/>
                        </a:rPr>
                        <a:t>41</a:t>
                      </a:r>
                      <a:r>
                        <a:rPr lang="en-US" sz="1200" b="0" dirty="0">
                          <a:solidFill>
                            <a:srgbClr val="FF0000"/>
                          </a:solidFill>
                        </a:rPr>
                        <a:t>%</a:t>
                      </a:r>
                      <a:endParaRPr lang="en-US" sz="1200" b="0" i="0" kern="1200" dirty="0">
                        <a:solidFill>
                          <a:srgbClr val="FF0000"/>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solidFill>
                            <a:srgbClr val="FF0000"/>
                          </a:solidFill>
                          <a:latin typeface="+mn-lt"/>
                        </a:rPr>
                        <a:t>30</a:t>
                      </a:r>
                      <a:r>
                        <a:rPr lang="en-US" sz="1200" b="0" dirty="0">
                          <a:solidFill>
                            <a:srgbClr val="FF0000"/>
                          </a:solidFill>
                        </a:rPr>
                        <a:t>%</a:t>
                      </a:r>
                      <a:endParaRPr lang="en-US" sz="1200" b="0" i="0" dirty="0">
                        <a:solidFill>
                          <a:srgbClr val="FF0000"/>
                        </a:solidFill>
                        <a:latin typeface="+mn-lt"/>
                      </a:endParaRPr>
                    </a:p>
                  </a:txBody>
                  <a:tcPr marL="68580" marR="68580" marT="34290" marB="34290"/>
                </a:tc>
                <a:extLst>
                  <a:ext uri="{0D108BD9-81ED-4DB2-BD59-A6C34878D82A}">
                    <a16:rowId xmlns:a16="http://schemas.microsoft.com/office/drawing/2014/main" val="2569262282"/>
                  </a:ext>
                </a:extLst>
              </a:tr>
              <a:tr h="258974">
                <a:tc>
                  <a:txBody>
                    <a:bodyPr/>
                    <a:lstStyle/>
                    <a:p>
                      <a:r>
                        <a:rPr lang="en-US" sz="1100" b="0" dirty="0"/>
                        <a:t>Prescriptions</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83</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95</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solidFill>
                            <a:srgbClr val="FF0000"/>
                          </a:solidFill>
                          <a:latin typeface="+mn-lt"/>
                        </a:rPr>
                        <a:t>68</a:t>
                      </a:r>
                      <a:r>
                        <a:rPr lang="en-US" sz="1200" b="0" dirty="0">
                          <a:solidFill>
                            <a:srgbClr val="FF0000"/>
                          </a:solidFill>
                        </a:rPr>
                        <a:t>%</a:t>
                      </a:r>
                      <a:endParaRPr lang="en-US" sz="1200" b="0" i="0" dirty="0">
                        <a:solidFill>
                          <a:srgbClr val="FF0000"/>
                        </a:solidFill>
                        <a:latin typeface="+mn-lt"/>
                      </a:endParaRPr>
                    </a:p>
                  </a:txBody>
                  <a:tcPr marL="68580" marR="68580" marT="34290" marB="34290"/>
                </a:tc>
                <a:extLst>
                  <a:ext uri="{0D108BD9-81ED-4DB2-BD59-A6C34878D82A}">
                    <a16:rowId xmlns:a16="http://schemas.microsoft.com/office/drawing/2014/main" val="3122988809"/>
                  </a:ext>
                </a:extLst>
              </a:tr>
              <a:tr h="258974">
                <a:tc>
                  <a:txBody>
                    <a:bodyPr/>
                    <a:lstStyle/>
                    <a:p>
                      <a:r>
                        <a:rPr lang="en-US" sz="1100" b="0" dirty="0"/>
                        <a:t>Messaging</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57</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80</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latin typeface="+mn-lt"/>
                        </a:rPr>
                        <a:t>60</a:t>
                      </a:r>
                      <a:r>
                        <a:rPr lang="en-US" sz="1200" b="0" dirty="0">
                          <a:solidFill>
                            <a:schemeClr val="tx1"/>
                          </a:solidFill>
                        </a:rPr>
                        <a:t>%</a:t>
                      </a:r>
                      <a:endParaRPr lang="en-US" sz="1200" b="0" i="0" dirty="0">
                        <a:latin typeface="+mn-lt"/>
                      </a:endParaRPr>
                    </a:p>
                  </a:txBody>
                  <a:tcPr marL="68580" marR="68580" marT="34290" marB="34290"/>
                </a:tc>
                <a:extLst>
                  <a:ext uri="{0D108BD9-81ED-4DB2-BD59-A6C34878D82A}">
                    <a16:rowId xmlns:a16="http://schemas.microsoft.com/office/drawing/2014/main" val="3682165007"/>
                  </a:ext>
                </a:extLst>
              </a:tr>
              <a:tr h="258974">
                <a:tc>
                  <a:txBody>
                    <a:bodyPr/>
                    <a:lstStyle/>
                    <a:p>
                      <a:r>
                        <a:rPr lang="en-US" sz="1100" b="0" dirty="0"/>
                        <a:t>Family travel pay</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43</a:t>
                      </a:r>
                      <a:r>
                        <a:rPr lang="en-US" sz="1200" b="0" dirty="0">
                          <a:solidFill>
                            <a:schemeClr val="tx1"/>
                          </a:solidFill>
                        </a:rPr>
                        <a:t>%</a:t>
                      </a:r>
                      <a:endParaRPr lang="en-US" sz="1200" b="0" i="0" dirty="0">
                        <a:latin typeface="+mn-lt"/>
                      </a:endParaRP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dk1"/>
                          </a:solidFill>
                          <a:latin typeface="+mn-lt"/>
                          <a:ea typeface="+mn-ea"/>
                          <a:cs typeface="+mn-cs"/>
                        </a:rPr>
                        <a:t>49</a:t>
                      </a:r>
                      <a:r>
                        <a:rPr lang="en-US" sz="1200" b="1" dirty="0">
                          <a:solidFill>
                            <a:schemeClr val="tx1"/>
                          </a:solidFill>
                        </a:rPr>
                        <a:t>%*</a:t>
                      </a:r>
                      <a:endParaRPr lang="en-US" sz="1200" b="1" i="0" kern="1200" dirty="0">
                        <a:solidFill>
                          <a:schemeClr val="dk1"/>
                        </a:solidFill>
                        <a:latin typeface="+mn-lt"/>
                        <a:ea typeface="+mn-ea"/>
                        <a:cs typeface="+mn-cs"/>
                      </a:endParaRPr>
                    </a:p>
                  </a:txBody>
                  <a:tcPr marL="68580" marR="68580" marT="34290" marB="34290"/>
                </a:tc>
                <a:tc>
                  <a:txBody>
                    <a:bodyPr/>
                    <a:lstStyle/>
                    <a:p>
                      <a:pPr marL="0" indent="0" algn="ctr">
                        <a:buFont typeface="Arial" panose="020B0604020202020204" pitchFamily="34" charset="0"/>
                        <a:buNone/>
                      </a:pPr>
                      <a:r>
                        <a:rPr lang="en-US" sz="1200" b="0" i="0" dirty="0">
                          <a:solidFill>
                            <a:srgbClr val="FF0000"/>
                          </a:solidFill>
                          <a:latin typeface="+mn-lt"/>
                        </a:rPr>
                        <a:t>28</a:t>
                      </a:r>
                      <a:r>
                        <a:rPr lang="en-US" sz="1200" b="0" dirty="0">
                          <a:solidFill>
                            <a:srgbClr val="FF0000"/>
                          </a:solidFill>
                        </a:rPr>
                        <a:t>%</a:t>
                      </a:r>
                      <a:endParaRPr lang="en-US" sz="1200" b="0" i="0" dirty="0">
                        <a:solidFill>
                          <a:srgbClr val="FF0000"/>
                        </a:solidFill>
                        <a:latin typeface="+mn-lt"/>
                      </a:endParaRPr>
                    </a:p>
                  </a:txBody>
                  <a:tcPr marL="68580" marR="68580" marT="34290" marB="34290"/>
                </a:tc>
                <a:extLst>
                  <a:ext uri="{0D108BD9-81ED-4DB2-BD59-A6C34878D82A}">
                    <a16:rowId xmlns:a16="http://schemas.microsoft.com/office/drawing/2014/main" val="1156691419"/>
                  </a:ext>
                </a:extLst>
              </a:tr>
            </a:tbl>
          </a:graphicData>
        </a:graphic>
      </p:graphicFrame>
      <p:sp>
        <p:nvSpPr>
          <p:cNvPr id="20" name="Isosceles Triangle 19">
            <a:extLst>
              <a:ext uri="{FF2B5EF4-FFF2-40B4-BE49-F238E27FC236}">
                <a16:creationId xmlns:a16="http://schemas.microsoft.com/office/drawing/2014/main" id="{78BB735B-8EF3-449D-9591-121A411B6AC9}"/>
              </a:ext>
            </a:extLst>
          </p:cNvPr>
          <p:cNvSpPr/>
          <p:nvPr/>
        </p:nvSpPr>
        <p:spPr>
          <a:xfrm>
            <a:off x="5091511" y="271910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Isosceles Triangle 20">
            <a:extLst>
              <a:ext uri="{FF2B5EF4-FFF2-40B4-BE49-F238E27FC236}">
                <a16:creationId xmlns:a16="http://schemas.microsoft.com/office/drawing/2014/main" id="{882F3006-A0C1-4EBD-A103-925C1E8F4EBC}"/>
              </a:ext>
            </a:extLst>
          </p:cNvPr>
          <p:cNvSpPr/>
          <p:nvPr/>
        </p:nvSpPr>
        <p:spPr>
          <a:xfrm>
            <a:off x="5095883" y="2956030"/>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Isosceles Triangle 22">
            <a:extLst>
              <a:ext uri="{FF2B5EF4-FFF2-40B4-BE49-F238E27FC236}">
                <a16:creationId xmlns:a16="http://schemas.microsoft.com/office/drawing/2014/main" id="{DB8EA832-0B46-4D51-87FA-4FD0D580BFF6}"/>
              </a:ext>
            </a:extLst>
          </p:cNvPr>
          <p:cNvSpPr/>
          <p:nvPr/>
        </p:nvSpPr>
        <p:spPr>
          <a:xfrm>
            <a:off x="5095882" y="400310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Isosceles Triangle 23">
            <a:extLst>
              <a:ext uri="{FF2B5EF4-FFF2-40B4-BE49-F238E27FC236}">
                <a16:creationId xmlns:a16="http://schemas.microsoft.com/office/drawing/2014/main" id="{CFE74A4F-23BA-483B-A060-5D88739A842F}"/>
              </a:ext>
            </a:extLst>
          </p:cNvPr>
          <p:cNvSpPr/>
          <p:nvPr/>
        </p:nvSpPr>
        <p:spPr>
          <a:xfrm>
            <a:off x="5091511" y="4269938"/>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Isosceles Triangle 24">
            <a:extLst>
              <a:ext uri="{FF2B5EF4-FFF2-40B4-BE49-F238E27FC236}">
                <a16:creationId xmlns:a16="http://schemas.microsoft.com/office/drawing/2014/main" id="{9BC90ABF-E5FD-4A13-93ED-7C2C5FDFA5E3}"/>
              </a:ext>
            </a:extLst>
          </p:cNvPr>
          <p:cNvSpPr/>
          <p:nvPr/>
        </p:nvSpPr>
        <p:spPr>
          <a:xfrm>
            <a:off x="7329311" y="2199877"/>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Isosceles Triangle 25">
            <a:extLst>
              <a:ext uri="{FF2B5EF4-FFF2-40B4-BE49-F238E27FC236}">
                <a16:creationId xmlns:a16="http://schemas.microsoft.com/office/drawing/2014/main" id="{D209CE0E-74F6-4E28-B63B-6080D731A7E1}"/>
              </a:ext>
            </a:extLst>
          </p:cNvPr>
          <p:cNvSpPr/>
          <p:nvPr/>
        </p:nvSpPr>
        <p:spPr>
          <a:xfrm>
            <a:off x="7329311" y="246637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Isosceles Triangle 27">
            <a:extLst>
              <a:ext uri="{FF2B5EF4-FFF2-40B4-BE49-F238E27FC236}">
                <a16:creationId xmlns:a16="http://schemas.microsoft.com/office/drawing/2014/main" id="{22C1CA9F-EED9-436C-B60C-765A54445C85}"/>
              </a:ext>
            </a:extLst>
          </p:cNvPr>
          <p:cNvSpPr/>
          <p:nvPr/>
        </p:nvSpPr>
        <p:spPr>
          <a:xfrm rot="10800000">
            <a:off x="5091510" y="168940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Isosceles Triangle 28">
            <a:extLst>
              <a:ext uri="{FF2B5EF4-FFF2-40B4-BE49-F238E27FC236}">
                <a16:creationId xmlns:a16="http://schemas.microsoft.com/office/drawing/2014/main" id="{02732E9C-00C9-4FE7-BFC4-EC571DB3C5DC}"/>
              </a:ext>
            </a:extLst>
          </p:cNvPr>
          <p:cNvSpPr/>
          <p:nvPr/>
        </p:nvSpPr>
        <p:spPr>
          <a:xfrm rot="10800000">
            <a:off x="5091510" y="375838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Isosceles Triangle 29">
            <a:extLst>
              <a:ext uri="{FF2B5EF4-FFF2-40B4-BE49-F238E27FC236}">
                <a16:creationId xmlns:a16="http://schemas.microsoft.com/office/drawing/2014/main" id="{0D27DEE3-8594-421C-A615-B824B22BA54B}"/>
              </a:ext>
            </a:extLst>
          </p:cNvPr>
          <p:cNvSpPr/>
          <p:nvPr/>
        </p:nvSpPr>
        <p:spPr>
          <a:xfrm rot="10800000">
            <a:off x="7329311" y="350191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1" name="Isosceles Triangle 30">
            <a:extLst>
              <a:ext uri="{FF2B5EF4-FFF2-40B4-BE49-F238E27FC236}">
                <a16:creationId xmlns:a16="http://schemas.microsoft.com/office/drawing/2014/main" id="{782442DD-16F3-4CE7-A6C8-0BC05798BB05}"/>
              </a:ext>
            </a:extLst>
          </p:cNvPr>
          <p:cNvSpPr/>
          <p:nvPr/>
        </p:nvSpPr>
        <p:spPr>
          <a:xfrm rot="10800000">
            <a:off x="7329311" y="376170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Isosceles Triangle 31">
            <a:extLst>
              <a:ext uri="{FF2B5EF4-FFF2-40B4-BE49-F238E27FC236}">
                <a16:creationId xmlns:a16="http://schemas.microsoft.com/office/drawing/2014/main" id="{68217982-A95F-44C1-A240-0AC47741297E}"/>
              </a:ext>
            </a:extLst>
          </p:cNvPr>
          <p:cNvSpPr/>
          <p:nvPr/>
        </p:nvSpPr>
        <p:spPr>
          <a:xfrm rot="10800000">
            <a:off x="7329311" y="4026070"/>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Isosceles Triangle 32">
            <a:extLst>
              <a:ext uri="{FF2B5EF4-FFF2-40B4-BE49-F238E27FC236}">
                <a16:creationId xmlns:a16="http://schemas.microsoft.com/office/drawing/2014/main" id="{523450CF-AC5D-4C07-880C-993BE1EFEA15}"/>
              </a:ext>
            </a:extLst>
          </p:cNvPr>
          <p:cNvSpPr/>
          <p:nvPr/>
        </p:nvSpPr>
        <p:spPr>
          <a:xfrm rot="10800000">
            <a:off x="7329311" y="453877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Isosceles Triangle 33">
            <a:extLst>
              <a:ext uri="{FF2B5EF4-FFF2-40B4-BE49-F238E27FC236}">
                <a16:creationId xmlns:a16="http://schemas.microsoft.com/office/drawing/2014/main" id="{D407C1E4-127D-4CA5-8BA0-D558C2D6720A}"/>
              </a:ext>
            </a:extLst>
          </p:cNvPr>
          <p:cNvSpPr/>
          <p:nvPr/>
        </p:nvSpPr>
        <p:spPr>
          <a:xfrm>
            <a:off x="7329311" y="298921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5" name="TextBox 34">
            <a:extLst>
              <a:ext uri="{FF2B5EF4-FFF2-40B4-BE49-F238E27FC236}">
                <a16:creationId xmlns:a16="http://schemas.microsoft.com/office/drawing/2014/main" id="{3F806F6E-0590-45CC-89B9-1685B725C6EF}"/>
              </a:ext>
            </a:extLst>
          </p:cNvPr>
          <p:cNvSpPr txBox="1"/>
          <p:nvPr/>
        </p:nvSpPr>
        <p:spPr>
          <a:xfrm>
            <a:off x="628650" y="696839"/>
            <a:ext cx="7886700" cy="276999"/>
          </a:xfrm>
          <a:prstGeom prst="rect">
            <a:avLst/>
          </a:prstGeom>
          <a:noFill/>
        </p:spPr>
        <p:txBody>
          <a:bodyPr wrap="square">
            <a:spAutoFit/>
          </a:bodyPr>
          <a:lstStyle/>
          <a:p>
            <a:pPr marL="214313" indent="-214313">
              <a:buFont typeface="Arial" panose="020B0604020202020204" pitchFamily="34" charset="0"/>
              <a:buChar char="•"/>
            </a:pPr>
            <a:r>
              <a:rPr lang="en-US" sz="1200" dirty="0"/>
              <a:t>Final task success rates for each task </a:t>
            </a:r>
            <a:endParaRPr lang="en-US" sz="1050" dirty="0"/>
          </a:p>
        </p:txBody>
      </p:sp>
      <p:sp>
        <p:nvSpPr>
          <p:cNvPr id="36" name="Isosceles Triangle 35">
            <a:extLst>
              <a:ext uri="{FF2B5EF4-FFF2-40B4-BE49-F238E27FC236}">
                <a16:creationId xmlns:a16="http://schemas.microsoft.com/office/drawing/2014/main" id="{A836D207-3490-4738-A5A4-E69C4F915EBF}"/>
              </a:ext>
            </a:extLst>
          </p:cNvPr>
          <p:cNvSpPr/>
          <p:nvPr/>
        </p:nvSpPr>
        <p:spPr>
          <a:xfrm>
            <a:off x="7329310" y="324317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28127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cxnSp>
        <p:nvCxnSpPr>
          <p:cNvPr id="152" name="Google Shape;152;p29"/>
          <p:cNvCxnSpPr/>
          <p:nvPr/>
        </p:nvCxnSpPr>
        <p:spPr>
          <a:xfrm>
            <a:off x="6811137" y="3049795"/>
            <a:ext cx="1181700" cy="0"/>
          </a:xfrm>
          <a:prstGeom prst="straightConnector1">
            <a:avLst/>
          </a:prstGeom>
          <a:noFill/>
          <a:ln w="152400" cap="flat" cmpd="sng">
            <a:solidFill>
              <a:srgbClr val="D9D9D9"/>
            </a:solidFill>
            <a:prstDash val="solid"/>
            <a:round/>
            <a:headEnd type="none" w="med" len="med"/>
            <a:tailEnd type="none" w="med" len="med"/>
          </a:ln>
        </p:spPr>
      </p:cxnSp>
      <p:cxnSp>
        <p:nvCxnSpPr>
          <p:cNvPr id="153" name="Google Shape;153;p29"/>
          <p:cNvCxnSpPr/>
          <p:nvPr/>
        </p:nvCxnSpPr>
        <p:spPr>
          <a:xfrm>
            <a:off x="647316" y="3051698"/>
            <a:ext cx="3206400" cy="0"/>
          </a:xfrm>
          <a:prstGeom prst="straightConnector1">
            <a:avLst/>
          </a:prstGeom>
          <a:noFill/>
          <a:ln w="152400" cap="flat" cmpd="sng">
            <a:solidFill>
              <a:srgbClr val="D9D9D9"/>
            </a:solidFill>
            <a:prstDash val="solid"/>
            <a:round/>
            <a:headEnd type="none" w="med" len="med"/>
            <a:tailEnd type="none" w="med" len="med"/>
          </a:ln>
        </p:spPr>
      </p:cxnSp>
      <p:sp>
        <p:nvSpPr>
          <p:cNvPr id="154" name="Google Shape;154;p29"/>
          <p:cNvSpPr/>
          <p:nvPr/>
        </p:nvSpPr>
        <p:spPr>
          <a:xfrm>
            <a:off x="457200"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Joining</a:t>
            </a:r>
            <a:endParaRPr sz="800">
              <a:solidFill>
                <a:srgbClr val="FFFFFF"/>
              </a:solidFill>
              <a:latin typeface="Source Sans Pro SemiBold"/>
              <a:ea typeface="Source Sans Pro SemiBold"/>
              <a:cs typeface="Source Sans Pro SemiBold"/>
              <a:sym typeface="Source Sans Pro SemiBold"/>
            </a:endParaRPr>
          </a:p>
        </p:txBody>
      </p:sp>
      <p:sp>
        <p:nvSpPr>
          <p:cNvPr id="155" name="Google Shape;155;p29"/>
          <p:cNvSpPr/>
          <p:nvPr/>
        </p:nvSpPr>
        <p:spPr>
          <a:xfrm>
            <a:off x="3133416" y="2894948"/>
            <a:ext cx="6114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Starting up</a:t>
            </a:r>
            <a:endParaRPr sz="800">
              <a:solidFill>
                <a:srgbClr val="FFFFFF"/>
              </a:solidFill>
              <a:latin typeface="Source Sans Pro SemiBold"/>
              <a:ea typeface="Source Sans Pro SemiBold"/>
              <a:cs typeface="Source Sans Pro SemiBold"/>
              <a:sym typeface="Source Sans Pro SemiBold"/>
            </a:endParaRPr>
          </a:p>
        </p:txBody>
      </p:sp>
      <p:sp>
        <p:nvSpPr>
          <p:cNvPr id="156" name="Google Shape;156;p29"/>
          <p:cNvSpPr/>
          <p:nvPr/>
        </p:nvSpPr>
        <p:spPr>
          <a:xfrm>
            <a:off x="6534906"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Retiring</a:t>
            </a:r>
            <a:endParaRPr sz="800">
              <a:solidFill>
                <a:srgbClr val="112E51"/>
              </a:solidFill>
              <a:latin typeface="Source Sans Pro SemiBold"/>
              <a:ea typeface="Source Sans Pro SemiBold"/>
              <a:cs typeface="Source Sans Pro SemiBold"/>
              <a:sym typeface="Source Sans Pro SemiBold"/>
            </a:endParaRPr>
          </a:p>
        </p:txBody>
      </p:sp>
      <p:sp>
        <p:nvSpPr>
          <p:cNvPr id="157" name="Google Shape;157;p29"/>
          <p:cNvSpPr txBox="1">
            <a:spLocks noGrp="1"/>
          </p:cNvSpPr>
          <p:nvPr>
            <p:ph type="title"/>
          </p:nvPr>
        </p:nvSpPr>
        <p:spPr>
          <a:xfrm>
            <a:off x="457200" y="228600"/>
            <a:ext cx="8251800" cy="629700"/>
          </a:xfrm>
          <a:prstGeom prst="rect">
            <a:avLst/>
          </a:prstGeom>
          <a:noFill/>
          <a:ln>
            <a:noFill/>
          </a:ln>
        </p:spPr>
        <p:txBody>
          <a:bodyPr spcFirstLastPara="1" vert="horz" wrap="square" lIns="34275" tIns="34275" rIns="34275" bIns="34275" rtlCol="0" anchor="t" anchorCtr="0">
            <a:noAutofit/>
          </a:bodyPr>
          <a:lstStyle/>
          <a:p>
            <a:r>
              <a:rPr lang="en" sz="2400"/>
              <a:t>How this research maps to the Veteran journey </a:t>
            </a:r>
            <a:endParaRPr sz="2400"/>
          </a:p>
        </p:txBody>
      </p:sp>
      <p:sp>
        <p:nvSpPr>
          <p:cNvPr id="158" name="Google Shape;158;p29"/>
          <p:cNvSpPr txBox="1">
            <a:spLocks noGrp="1"/>
          </p:cNvSpPr>
          <p:nvPr>
            <p:ph type="title"/>
          </p:nvPr>
        </p:nvSpPr>
        <p:spPr>
          <a:xfrm>
            <a:off x="457200" y="605325"/>
            <a:ext cx="6574500" cy="252900"/>
          </a:xfrm>
          <a:prstGeom prst="rect">
            <a:avLst/>
          </a:prstGeom>
          <a:noFill/>
          <a:ln>
            <a:noFill/>
          </a:ln>
        </p:spPr>
        <p:txBody>
          <a:bodyPr spcFirstLastPara="1" vert="horz" wrap="square" lIns="34275" tIns="34275" rIns="34275" bIns="34275" rtlCol="0" anchor="t" anchorCtr="0">
            <a:noAutofit/>
          </a:bodyPr>
          <a:lstStyle/>
          <a:p>
            <a:endParaRPr sz="1200" dirty="0">
              <a:solidFill>
                <a:schemeClr val="dk1"/>
              </a:solidFill>
              <a:latin typeface="Source Sans Pro Light"/>
              <a:ea typeface="Source Sans Pro Light"/>
              <a:cs typeface="Source Sans Pro Light"/>
              <a:sym typeface="Source Sans Pro Light"/>
            </a:endParaRPr>
          </a:p>
          <a:p>
            <a:pPr>
              <a:buClr>
                <a:schemeClr val="dk1"/>
              </a:buClr>
            </a:pPr>
            <a:endParaRPr sz="1200" dirty="0">
              <a:solidFill>
                <a:schemeClr val="dk1"/>
              </a:solidFill>
              <a:latin typeface="Source Sans Pro Light"/>
              <a:ea typeface="Source Sans Pro Light"/>
              <a:cs typeface="Source Sans Pro Light"/>
              <a:sym typeface="Source Sans Pro Light"/>
            </a:endParaRPr>
          </a:p>
        </p:txBody>
      </p:sp>
      <p:sp>
        <p:nvSpPr>
          <p:cNvPr id="159" name="Google Shape;159;p29"/>
          <p:cNvSpPr/>
          <p:nvPr/>
        </p:nvSpPr>
        <p:spPr>
          <a:xfrm>
            <a:off x="1349272"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Serving</a:t>
            </a:r>
            <a:endParaRPr sz="800">
              <a:solidFill>
                <a:srgbClr val="FFFFFF"/>
              </a:solidFill>
              <a:latin typeface="Source Sans Pro SemiBold"/>
              <a:ea typeface="Source Sans Pro SemiBold"/>
              <a:cs typeface="Source Sans Pro SemiBold"/>
              <a:sym typeface="Source Sans Pro SemiBold"/>
            </a:endParaRPr>
          </a:p>
        </p:txBody>
      </p:sp>
      <p:sp>
        <p:nvSpPr>
          <p:cNvPr id="160" name="Google Shape;160;p29"/>
          <p:cNvSpPr/>
          <p:nvPr/>
        </p:nvSpPr>
        <p:spPr>
          <a:xfrm>
            <a:off x="2084544"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Getting out</a:t>
            </a:r>
            <a:endParaRPr sz="800">
              <a:solidFill>
                <a:srgbClr val="FFFFFF"/>
              </a:solidFill>
              <a:latin typeface="Source Sans Pro SemiBold"/>
              <a:ea typeface="Source Sans Pro SemiBold"/>
              <a:cs typeface="Source Sans Pro SemiBold"/>
              <a:sym typeface="Source Sans Pro SemiBold"/>
            </a:endParaRPr>
          </a:p>
        </p:txBody>
      </p:sp>
      <p:sp>
        <p:nvSpPr>
          <p:cNvPr id="161" name="Google Shape;161;p29"/>
          <p:cNvSpPr/>
          <p:nvPr/>
        </p:nvSpPr>
        <p:spPr>
          <a:xfrm>
            <a:off x="7257541"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Aging</a:t>
            </a:r>
            <a:endParaRPr sz="800">
              <a:solidFill>
                <a:srgbClr val="112E51"/>
              </a:solidFill>
              <a:latin typeface="Source Sans Pro SemiBold"/>
              <a:ea typeface="Source Sans Pro SemiBold"/>
              <a:cs typeface="Source Sans Pro SemiBold"/>
              <a:sym typeface="Source Sans Pro SemiBold"/>
            </a:endParaRPr>
          </a:p>
        </p:txBody>
      </p:sp>
      <p:sp>
        <p:nvSpPr>
          <p:cNvPr id="162" name="Google Shape;162;p29"/>
          <p:cNvSpPr/>
          <p:nvPr/>
        </p:nvSpPr>
        <p:spPr>
          <a:xfrm>
            <a:off x="7980175"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Dying</a:t>
            </a:r>
            <a:endParaRPr sz="800">
              <a:solidFill>
                <a:srgbClr val="112E51"/>
              </a:solidFill>
              <a:latin typeface="Source Sans Pro SemiBold"/>
              <a:ea typeface="Source Sans Pro SemiBold"/>
              <a:cs typeface="Source Sans Pro SemiBold"/>
              <a:sym typeface="Source Sans Pro SemiBold"/>
            </a:endParaRPr>
          </a:p>
        </p:txBody>
      </p:sp>
      <p:pic>
        <p:nvPicPr>
          <p:cNvPr id="163" name="Google Shape;163;p29"/>
          <p:cNvPicPr preferRelativeResize="0"/>
          <p:nvPr/>
        </p:nvPicPr>
        <p:blipFill>
          <a:blip r:embed="rId3">
            <a:alphaModFix/>
          </a:blip>
          <a:stretch>
            <a:fillRect/>
          </a:stretch>
        </p:blipFill>
        <p:spPr>
          <a:xfrm>
            <a:off x="6767312" y="4461099"/>
            <a:ext cx="1919475" cy="487261"/>
          </a:xfrm>
          <a:prstGeom prst="rect">
            <a:avLst/>
          </a:prstGeom>
          <a:noFill/>
          <a:ln>
            <a:noFill/>
          </a:ln>
        </p:spPr>
      </p:pic>
      <p:sp>
        <p:nvSpPr>
          <p:cNvPr id="164" name="Google Shape;164;p29"/>
          <p:cNvSpPr txBox="1"/>
          <p:nvPr/>
        </p:nvSpPr>
        <p:spPr>
          <a:xfrm>
            <a:off x="446100" y="4098576"/>
            <a:ext cx="8251800" cy="467790"/>
          </a:xfrm>
          <a:prstGeom prst="rect">
            <a:avLst/>
          </a:prstGeom>
          <a:noFill/>
          <a:ln>
            <a:noFill/>
          </a:ln>
        </p:spPr>
        <p:txBody>
          <a:bodyPr spcFirstLastPara="1" wrap="square" lIns="91425" tIns="91425" rIns="91425" bIns="91425" anchor="t" anchorCtr="0">
            <a:spAutoFit/>
          </a:bodyPr>
          <a:lstStyle/>
          <a:p>
            <a:pPr>
              <a:lnSpc>
                <a:spcPct val="115000"/>
              </a:lnSpc>
            </a:pPr>
            <a:r>
              <a:rPr lang="en" sz="800">
                <a:solidFill>
                  <a:schemeClr val="lt1"/>
                </a:solidFill>
                <a:latin typeface="Source Sans Pro Light"/>
                <a:ea typeface="Source Sans Pro Light"/>
                <a:cs typeface="Source Sans Pro Light"/>
                <a:sym typeface="Source Sans Pro Light"/>
              </a:rPr>
              <a:t>For a fully detailed Veteran journey, go to </a:t>
            </a:r>
            <a:br>
              <a:rPr lang="en" sz="800">
                <a:solidFill>
                  <a:schemeClr val="lt1"/>
                </a:solidFill>
                <a:latin typeface="Source Sans Pro Light"/>
                <a:ea typeface="Source Sans Pro Light"/>
                <a:cs typeface="Source Sans Pro Light"/>
                <a:sym typeface="Source Sans Pro Light"/>
              </a:rPr>
            </a:br>
            <a:r>
              <a:rPr lang="en" sz="800" u="sng">
                <a:solidFill>
                  <a:schemeClr val="lt1"/>
                </a:solidFill>
                <a:latin typeface="Source Sans Pro Light"/>
                <a:ea typeface="Source Sans Pro Light"/>
                <a:cs typeface="Source Sans Pro Light"/>
                <a:sym typeface="Source Sans Pro Light"/>
                <a:hlinkClick r:id="rId4">
                  <a:extLst>
                    <a:ext uri="{A12FA001-AC4F-418D-AE19-62706E023703}">
                      <ahyp:hlinkClr xmlns:ahyp="http://schemas.microsoft.com/office/drawing/2018/hyperlinkcolor" val="tx"/>
                    </a:ext>
                  </a:extLst>
                </a:hlinkClick>
              </a:rPr>
              <a:t>https://github.com/department-of-veterans-affairs/va.gov-team/blob/master/platform/design/va-product-journey-maps/Veteran%20Journey%20Map.pdf</a:t>
            </a:r>
            <a:r>
              <a:rPr lang="en" sz="800">
                <a:solidFill>
                  <a:schemeClr val="lt1"/>
                </a:solidFill>
                <a:latin typeface="Source Sans Pro Light"/>
                <a:ea typeface="Source Sans Pro Light"/>
                <a:cs typeface="Source Sans Pro Light"/>
                <a:sym typeface="Source Sans Pro Light"/>
              </a:rPr>
              <a:t> </a:t>
            </a:r>
            <a:endParaRPr sz="800">
              <a:solidFill>
                <a:schemeClr val="lt1"/>
              </a:solidFill>
              <a:latin typeface="Source Sans Pro Light"/>
              <a:ea typeface="Source Sans Pro Light"/>
              <a:cs typeface="Source Sans Pro Light"/>
              <a:sym typeface="Source Sans Pro Light"/>
            </a:endParaRPr>
          </a:p>
        </p:txBody>
      </p:sp>
      <p:sp>
        <p:nvSpPr>
          <p:cNvPr id="165" name="Google Shape;165;p29"/>
          <p:cNvSpPr/>
          <p:nvPr/>
        </p:nvSpPr>
        <p:spPr>
          <a:xfrm rot="2700000">
            <a:off x="3800256" y="2997500"/>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66" name="Google Shape;166;p29"/>
          <p:cNvSpPr/>
          <p:nvPr/>
        </p:nvSpPr>
        <p:spPr>
          <a:xfrm>
            <a:off x="4283400" y="2165400"/>
            <a:ext cx="1774500" cy="1774500"/>
          </a:xfrm>
          <a:prstGeom prst="ellipse">
            <a:avLst/>
          </a:prstGeom>
          <a:noFill/>
          <a:ln w="1524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r>
              <a:rPr lang="en" sz="1800"/>
              <a:t>   </a:t>
            </a:r>
            <a:endParaRPr sz="1800"/>
          </a:p>
        </p:txBody>
      </p:sp>
      <p:sp>
        <p:nvSpPr>
          <p:cNvPr id="167" name="Google Shape;167;p29"/>
          <p:cNvSpPr/>
          <p:nvPr/>
        </p:nvSpPr>
        <p:spPr>
          <a:xfrm rot="-3347058">
            <a:off x="4376717" y="2303061"/>
            <a:ext cx="290231" cy="290231"/>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68" name="Google Shape;168;p29"/>
          <p:cNvSpPr/>
          <p:nvPr/>
        </p:nvSpPr>
        <p:spPr>
          <a:xfrm rot="-1823018">
            <a:off x="5785194" y="2508687"/>
            <a:ext cx="340459" cy="290188"/>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69" name="Google Shape;169;p29"/>
          <p:cNvSpPr/>
          <p:nvPr/>
        </p:nvSpPr>
        <p:spPr>
          <a:xfrm rot="-2700000">
            <a:off x="4512995" y="3654258"/>
            <a:ext cx="290197" cy="290197"/>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0" name="Google Shape;170;p29"/>
          <p:cNvSpPr/>
          <p:nvPr/>
        </p:nvSpPr>
        <p:spPr>
          <a:xfrm rot="4800061">
            <a:off x="4575530" y="2294644"/>
            <a:ext cx="110580" cy="110580"/>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1" name="Google Shape;171;p29"/>
          <p:cNvSpPr/>
          <p:nvPr/>
        </p:nvSpPr>
        <p:spPr>
          <a:xfrm rot="-1193292">
            <a:off x="5779208" y="2548450"/>
            <a:ext cx="340402" cy="290012"/>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2" name="Google Shape;172;p29"/>
          <p:cNvSpPr/>
          <p:nvPr/>
        </p:nvSpPr>
        <p:spPr>
          <a:xfrm rot="6899910">
            <a:off x="5970739" y="2766297"/>
            <a:ext cx="112874" cy="106295"/>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3" name="Google Shape;173;p29"/>
          <p:cNvSpPr/>
          <p:nvPr/>
        </p:nvSpPr>
        <p:spPr>
          <a:xfrm rot="-4305137">
            <a:off x="4616630" y="3713768"/>
            <a:ext cx="290299" cy="290299"/>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4" name="Google Shape;174;p29"/>
          <p:cNvSpPr/>
          <p:nvPr/>
        </p:nvSpPr>
        <p:spPr>
          <a:xfrm rot="5400000">
            <a:off x="4500125" y="3642606"/>
            <a:ext cx="112800" cy="106200"/>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5" name="Google Shape;175;p29"/>
          <p:cNvSpPr/>
          <p:nvPr/>
        </p:nvSpPr>
        <p:spPr>
          <a:xfrm>
            <a:off x="5216959" y="37850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Putting down roots</a:t>
            </a:r>
            <a:endParaRPr sz="800">
              <a:solidFill>
                <a:srgbClr val="FFFFFF"/>
              </a:solidFill>
              <a:latin typeface="Source Sans Pro SemiBold"/>
              <a:ea typeface="Source Sans Pro SemiBold"/>
              <a:cs typeface="Source Sans Pro SemiBold"/>
              <a:sym typeface="Source Sans Pro SemiBold"/>
            </a:endParaRPr>
          </a:p>
        </p:txBody>
      </p:sp>
      <p:sp>
        <p:nvSpPr>
          <p:cNvPr id="176" name="Google Shape;176;p29"/>
          <p:cNvSpPr/>
          <p:nvPr/>
        </p:nvSpPr>
        <p:spPr>
          <a:xfrm>
            <a:off x="4025488" y="2894950"/>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Taking care of myself</a:t>
            </a:r>
            <a:endParaRPr sz="800">
              <a:solidFill>
                <a:srgbClr val="FFFFFF"/>
              </a:solidFill>
              <a:latin typeface="Source Sans Pro SemiBold"/>
              <a:ea typeface="Source Sans Pro SemiBold"/>
              <a:cs typeface="Source Sans Pro SemiBold"/>
              <a:sym typeface="Source Sans Pro SemiBold"/>
            </a:endParaRPr>
          </a:p>
        </p:txBody>
      </p:sp>
      <p:sp>
        <p:nvSpPr>
          <p:cNvPr id="177" name="Google Shape;177;p29"/>
          <p:cNvSpPr/>
          <p:nvPr/>
        </p:nvSpPr>
        <p:spPr>
          <a:xfrm>
            <a:off x="4900374" y="20762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Reinventing myself</a:t>
            </a:r>
            <a:endParaRPr sz="800">
              <a:solidFill>
                <a:srgbClr val="FFFFFF"/>
              </a:solidFill>
              <a:latin typeface="Source Sans Pro SemiBold"/>
              <a:ea typeface="Source Sans Pro SemiBold"/>
              <a:cs typeface="Source Sans Pro SemiBold"/>
              <a:sym typeface="Source Sans Pro SemiBold"/>
            </a:endParaRPr>
          </a:p>
        </p:txBody>
      </p:sp>
      <p:cxnSp>
        <p:nvCxnSpPr>
          <p:cNvPr id="178" name="Google Shape;178;p29"/>
          <p:cNvCxnSpPr/>
          <p:nvPr/>
        </p:nvCxnSpPr>
        <p:spPr>
          <a:xfrm>
            <a:off x="6196803" y="3050748"/>
            <a:ext cx="227700" cy="0"/>
          </a:xfrm>
          <a:prstGeom prst="straightConnector1">
            <a:avLst/>
          </a:prstGeom>
          <a:noFill/>
          <a:ln w="152400" cap="flat" cmpd="sng">
            <a:solidFill>
              <a:srgbClr val="D9D9D9"/>
            </a:solidFill>
            <a:prstDash val="solid"/>
            <a:round/>
            <a:headEnd type="none" w="med" len="med"/>
            <a:tailEnd type="none" w="med" len="med"/>
          </a:ln>
        </p:spPr>
      </p:cxnSp>
      <p:sp>
        <p:nvSpPr>
          <p:cNvPr id="179" name="Google Shape;179;p29"/>
          <p:cNvSpPr/>
          <p:nvPr/>
        </p:nvSpPr>
        <p:spPr>
          <a:xfrm rot="2700000">
            <a:off x="6373194" y="2996550"/>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80" name="Google Shape;180;p29"/>
          <p:cNvSpPr/>
          <p:nvPr/>
        </p:nvSpPr>
        <p:spPr>
          <a:xfrm>
            <a:off x="457200" y="4547977"/>
            <a:ext cx="14178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Serving and separation</a:t>
            </a:r>
            <a:endParaRPr sz="800">
              <a:solidFill>
                <a:srgbClr val="FFFFFF"/>
              </a:solidFill>
              <a:latin typeface="Source Sans Pro SemiBold"/>
              <a:ea typeface="Source Sans Pro SemiBold"/>
              <a:cs typeface="Source Sans Pro SemiBold"/>
              <a:sym typeface="Source Sans Pro SemiBold"/>
            </a:endParaRPr>
          </a:p>
        </p:txBody>
      </p:sp>
      <p:sp>
        <p:nvSpPr>
          <p:cNvPr id="181" name="Google Shape;181;p29"/>
          <p:cNvSpPr/>
          <p:nvPr/>
        </p:nvSpPr>
        <p:spPr>
          <a:xfrm>
            <a:off x="2201270" y="4547975"/>
            <a:ext cx="14178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Living civilian life</a:t>
            </a:r>
            <a:endParaRPr sz="800">
              <a:solidFill>
                <a:srgbClr val="FFFFFF"/>
              </a:solidFill>
              <a:latin typeface="Source Sans Pro SemiBold"/>
              <a:ea typeface="Source Sans Pro SemiBold"/>
              <a:cs typeface="Source Sans Pro SemiBold"/>
              <a:sym typeface="Source Sans Pro SemiBold"/>
            </a:endParaRPr>
          </a:p>
        </p:txBody>
      </p:sp>
      <p:sp>
        <p:nvSpPr>
          <p:cNvPr id="182" name="Google Shape;182;p29"/>
          <p:cNvSpPr/>
          <p:nvPr/>
        </p:nvSpPr>
        <p:spPr>
          <a:xfrm>
            <a:off x="3906618" y="4547977"/>
            <a:ext cx="14178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Retiring and aging</a:t>
            </a:r>
            <a:endParaRPr sz="800">
              <a:solidFill>
                <a:srgbClr val="112E51"/>
              </a:solidFill>
              <a:latin typeface="Source Sans Pro SemiBold"/>
              <a:ea typeface="Source Sans Pro SemiBold"/>
              <a:cs typeface="Source Sans Pro SemiBold"/>
              <a:sym typeface="Source Sans Pro SemiBold"/>
            </a:endParaRPr>
          </a:p>
        </p:txBody>
      </p:sp>
      <p:cxnSp>
        <p:nvCxnSpPr>
          <p:cNvPr id="183" name="Google Shape;183;p29"/>
          <p:cNvCxnSpPr>
            <a:cxnSpLocks/>
            <a:stCxn id="184" idx="3"/>
            <a:endCxn id="176" idx="0"/>
          </p:cNvCxnSpPr>
          <p:nvPr/>
        </p:nvCxnSpPr>
        <p:spPr>
          <a:xfrm>
            <a:off x="3446100" y="1877766"/>
            <a:ext cx="981688" cy="1017184"/>
          </a:xfrm>
          <a:prstGeom prst="bentConnector2">
            <a:avLst/>
          </a:prstGeom>
          <a:noFill/>
          <a:ln w="38100" cap="flat" cmpd="sng">
            <a:solidFill>
              <a:srgbClr val="FFC000"/>
            </a:solidFill>
            <a:prstDash val="solid"/>
            <a:round/>
            <a:headEnd type="none" w="med" len="med"/>
            <a:tailEnd type="none" w="med" len="med"/>
          </a:ln>
        </p:spPr>
      </p:cxnSp>
      <p:sp>
        <p:nvSpPr>
          <p:cNvPr id="184" name="Google Shape;184;p29"/>
          <p:cNvSpPr txBox="1"/>
          <p:nvPr/>
        </p:nvSpPr>
        <p:spPr>
          <a:xfrm>
            <a:off x="446100" y="1058326"/>
            <a:ext cx="3000000" cy="1638880"/>
          </a:xfrm>
          <a:prstGeom prst="rect">
            <a:avLst/>
          </a:prstGeom>
          <a:noFill/>
          <a:ln w="38100"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137160" indent="-137160">
              <a:buSzPts val="1200"/>
              <a:buFont typeface="Source Sans Pro SemiBold"/>
              <a:buChar char="●"/>
            </a:pPr>
            <a:r>
              <a:rPr lang="en-US" sz="1050" dirty="0">
                <a:ea typeface="Source Sans Pro SemiBold"/>
                <a:cs typeface="Source Sans Pro SemiBold"/>
                <a:sym typeface="Source Sans Pro SemiBold"/>
              </a:rPr>
              <a:t>Engaging VA to access benefits and services</a:t>
            </a:r>
          </a:p>
          <a:p>
            <a:pPr marL="137160" indent="-137160">
              <a:buSzPts val="1200"/>
              <a:buFont typeface="Source Sans Pro SemiBold"/>
              <a:buChar char="●"/>
            </a:pPr>
            <a:r>
              <a:rPr lang="en-US" sz="1050" b="1" dirty="0">
                <a:ea typeface="Source Sans Pro SemiBold"/>
                <a:cs typeface="Source Sans Pro SemiBold"/>
                <a:sym typeface="Source Sans Pro SemiBold"/>
              </a:rPr>
              <a:t>Attending to health needs</a:t>
            </a:r>
          </a:p>
          <a:p>
            <a:pPr marL="137160" indent="-137160">
              <a:buSzPts val="1200"/>
              <a:buFont typeface="Source Sans Pro SemiBold"/>
              <a:buChar char="●"/>
            </a:pPr>
            <a:r>
              <a:rPr lang="en-US" sz="1050" b="1" dirty="0">
                <a:ea typeface="Source Sans Pro SemiBold"/>
                <a:cs typeface="Source Sans Pro Light"/>
                <a:sym typeface="Source Sans Pro SemiBold"/>
              </a:rPr>
              <a:t>Recognizing and addressing mental health needs</a:t>
            </a:r>
          </a:p>
          <a:p>
            <a:pPr marL="137160" indent="-137160">
              <a:buSzPts val="1200"/>
              <a:buFont typeface="Source Sans Pro SemiBold"/>
              <a:buChar char="●"/>
            </a:pPr>
            <a:r>
              <a:rPr lang="en-US" sz="1050" b="1" dirty="0">
                <a:ea typeface="Source Sans Pro SemiBold"/>
                <a:cs typeface="Source Sans Pro Light"/>
                <a:sym typeface="Source Sans Pro SemiBold"/>
              </a:rPr>
              <a:t>Managing primary care and chronic health issues</a:t>
            </a:r>
          </a:p>
          <a:p>
            <a:pPr marL="137160" indent="-137160">
              <a:buSzPts val="1200"/>
              <a:buFont typeface="Source Sans Pro SemiBold"/>
              <a:buChar char="●"/>
            </a:pPr>
            <a:r>
              <a:rPr lang="en-US" sz="1050" dirty="0">
                <a:ea typeface="Source Sans Pro SemiBold"/>
                <a:cs typeface="Source Sans Pro Light"/>
                <a:sym typeface="Source Sans Pro SemiBold"/>
              </a:rPr>
              <a:t>Maintaining my emotional health</a:t>
            </a:r>
          </a:p>
          <a:p>
            <a:pPr marL="137160" indent="-137160">
              <a:buSzPts val="1200"/>
              <a:buFont typeface="Source Sans Pro SemiBold"/>
              <a:buChar char="●"/>
            </a:pPr>
            <a:r>
              <a:rPr lang="en-US" sz="1050" b="1" dirty="0">
                <a:ea typeface="Source Sans Pro SemiBold"/>
                <a:cs typeface="Source Sans Pro Light"/>
                <a:sym typeface="Source Sans Pro SemiBold"/>
              </a:rPr>
              <a:t>Taking care of my health</a:t>
            </a:r>
          </a:p>
          <a:p>
            <a:pPr marL="137160" indent="-137160">
              <a:buSzPts val="1200"/>
              <a:buFont typeface="Source Sans Pro SemiBold"/>
              <a:buChar char="●"/>
            </a:pPr>
            <a:r>
              <a:rPr lang="en-US" sz="1050" b="1" dirty="0">
                <a:ea typeface="Source Sans Pro SemiBold"/>
                <a:cs typeface="Source Sans Pro Light"/>
                <a:sym typeface="Source Sans Pro SemiBold"/>
              </a:rPr>
              <a:t>Managing my declining health</a:t>
            </a:r>
          </a:p>
        </p:txBody>
      </p:sp>
      <p:cxnSp>
        <p:nvCxnSpPr>
          <p:cNvPr id="185" name="Google Shape;185;p29"/>
          <p:cNvCxnSpPr>
            <a:cxnSpLocks/>
            <a:stCxn id="184" idx="3"/>
            <a:endCxn id="155" idx="0"/>
          </p:cNvCxnSpPr>
          <p:nvPr/>
        </p:nvCxnSpPr>
        <p:spPr>
          <a:xfrm flipH="1">
            <a:off x="3439116" y="1877766"/>
            <a:ext cx="6984" cy="1017182"/>
          </a:xfrm>
          <a:prstGeom prst="bentConnector4">
            <a:avLst>
              <a:gd name="adj1" fmla="val -3273196"/>
              <a:gd name="adj2" fmla="val 90280"/>
            </a:avLst>
          </a:prstGeom>
          <a:noFill/>
          <a:ln w="38100" cap="flat" cmpd="sng">
            <a:solidFill>
              <a:srgbClr val="FFC000"/>
            </a:solidFill>
            <a:prstDash val="solid"/>
            <a:round/>
            <a:headEnd type="none" w="med" len="med"/>
            <a:tailEnd type="none" w="med" len="med"/>
          </a:ln>
        </p:spPr>
      </p:cxnSp>
      <p:cxnSp>
        <p:nvCxnSpPr>
          <p:cNvPr id="38" name="Google Shape;183;p29">
            <a:extLst>
              <a:ext uri="{FF2B5EF4-FFF2-40B4-BE49-F238E27FC236}">
                <a16:creationId xmlns:a16="http://schemas.microsoft.com/office/drawing/2014/main" id="{31BD0F6D-005F-483B-B26C-CA6EBAF3A69D}"/>
              </a:ext>
            </a:extLst>
          </p:cNvPr>
          <p:cNvCxnSpPr>
            <a:cxnSpLocks/>
            <a:stCxn id="184" idx="3"/>
            <a:endCxn id="156" idx="0"/>
          </p:cNvCxnSpPr>
          <p:nvPr/>
        </p:nvCxnSpPr>
        <p:spPr>
          <a:xfrm>
            <a:off x="3446100" y="1877766"/>
            <a:ext cx="3394506" cy="1017184"/>
          </a:xfrm>
          <a:prstGeom prst="bentConnector2">
            <a:avLst/>
          </a:prstGeom>
          <a:noFill/>
          <a:ln w="38100" cap="flat" cmpd="sng">
            <a:solidFill>
              <a:srgbClr val="FFC000"/>
            </a:solidFill>
            <a:prstDash val="solid"/>
            <a:round/>
            <a:headEnd type="none" w="med" len="med"/>
            <a:tailEnd type="none" w="med" len="med"/>
          </a:ln>
        </p:spPr>
      </p:cxnSp>
      <p:cxnSp>
        <p:nvCxnSpPr>
          <p:cNvPr id="41" name="Google Shape;183;p29">
            <a:extLst>
              <a:ext uri="{FF2B5EF4-FFF2-40B4-BE49-F238E27FC236}">
                <a16:creationId xmlns:a16="http://schemas.microsoft.com/office/drawing/2014/main" id="{C1E1B213-1030-4F9E-B1A8-CD06D433EF99}"/>
              </a:ext>
            </a:extLst>
          </p:cNvPr>
          <p:cNvCxnSpPr>
            <a:cxnSpLocks/>
            <a:stCxn id="184" idx="3"/>
            <a:endCxn id="161" idx="0"/>
          </p:cNvCxnSpPr>
          <p:nvPr/>
        </p:nvCxnSpPr>
        <p:spPr>
          <a:xfrm>
            <a:off x="3446100" y="1877766"/>
            <a:ext cx="4117141" cy="1017184"/>
          </a:xfrm>
          <a:prstGeom prst="bentConnector2">
            <a:avLst/>
          </a:prstGeom>
          <a:noFill/>
          <a:ln w="38100" cap="flat" cmpd="sng">
            <a:solidFill>
              <a:srgbClr val="FFC000"/>
            </a:solidFill>
            <a:prstDash val="solid"/>
            <a:round/>
            <a:headEnd type="none" w="med" len="med"/>
            <a:tailEnd type="none" w="med" len="med"/>
          </a:ln>
        </p:spPr>
      </p:cxnSp>
      <p:cxnSp>
        <p:nvCxnSpPr>
          <p:cNvPr id="46" name="Google Shape;183;p29">
            <a:extLst>
              <a:ext uri="{FF2B5EF4-FFF2-40B4-BE49-F238E27FC236}">
                <a16:creationId xmlns:a16="http://schemas.microsoft.com/office/drawing/2014/main" id="{A8F97A56-85D3-474F-BC04-B91E1B9F4309}"/>
              </a:ext>
            </a:extLst>
          </p:cNvPr>
          <p:cNvCxnSpPr>
            <a:cxnSpLocks/>
            <a:stCxn id="184" idx="3"/>
            <a:endCxn id="175" idx="0"/>
          </p:cNvCxnSpPr>
          <p:nvPr/>
        </p:nvCxnSpPr>
        <p:spPr>
          <a:xfrm>
            <a:off x="3446100" y="1877766"/>
            <a:ext cx="2173159" cy="1907309"/>
          </a:xfrm>
          <a:prstGeom prst="bentConnector2">
            <a:avLst/>
          </a:prstGeom>
          <a:noFill/>
          <a:ln w="38100" cap="flat" cmpd="sng">
            <a:solidFill>
              <a:srgbClr val="FFC000"/>
            </a:solidFill>
            <a:prstDash val="solid"/>
            <a:round/>
            <a:headEnd type="none" w="med" len="med"/>
            <a:tailEnd type="none" w="med" len="med"/>
          </a:ln>
        </p:spPr>
      </p:cxnSp>
    </p:spTree>
    <p:extLst>
      <p:ext uri="{BB962C8B-B14F-4D97-AF65-F5344CB8AC3E}">
        <p14:creationId xmlns:p14="http://schemas.microsoft.com/office/powerpoint/2010/main" val="170846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vert="horz" wrap="square" lIns="34275" tIns="34275" rIns="34275" bIns="34275" rtlCol="0" anchor="t" anchorCtr="0">
            <a:noAutofit/>
          </a:bodyPr>
          <a:lstStyle/>
          <a:p>
            <a:r>
              <a:rPr lang="en" sz="2400"/>
              <a:t>OCTO-DE goals that this research supports</a:t>
            </a:r>
            <a:endParaRPr sz="2400"/>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vert="horz" wrap="square" lIns="34275" tIns="34275" rIns="34275" bIns="34275" rtlCol="0" anchor="t" anchorCtr="0">
            <a:noAutofit/>
          </a:bodyPr>
          <a:lstStyle/>
          <a:p>
            <a:endParaRPr sz="1200" dirty="0">
              <a:solidFill>
                <a:schemeClr val="dk1"/>
              </a:solidFill>
              <a:latin typeface="Source Sans Pro Light"/>
              <a:ea typeface="Source Sans Pro Light"/>
              <a:cs typeface="Source Sans Pro Light"/>
              <a:sym typeface="Source Sans Pro Light"/>
            </a:endParaRPr>
          </a:p>
          <a:p>
            <a:pPr>
              <a:buClr>
                <a:schemeClr val="dk1"/>
              </a:buClr>
            </a:pPr>
            <a:endParaRPr sz="1200" dirty="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Veterans and their families can apply for all benefits online</a:t>
            </a:r>
            <a:endParaRPr sz="800">
              <a:solidFill>
                <a:schemeClr val="bg1"/>
              </a:solidFill>
              <a:latin typeface="Source Sans Pro SemiBold"/>
              <a:ea typeface="Source Sans Pro SemiBold"/>
              <a:cs typeface="Source Sans Pro SemiBold"/>
              <a:sym typeface="Source Sans Pro SemiBold"/>
            </a:endParaRPr>
          </a:p>
        </p:txBody>
      </p:sp>
      <p:sp>
        <p:nvSpPr>
          <p:cNvPr id="193" name="Google Shape;193;p30"/>
          <p:cNvSpPr/>
          <p:nvPr/>
        </p:nvSpPr>
        <p:spPr>
          <a:xfrm>
            <a:off x="2560200" y="3650375"/>
            <a:ext cx="949200" cy="1067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Time to successful complete and submit online transactions</a:t>
            </a:r>
            <a:endParaRPr sz="800">
              <a:solidFill>
                <a:schemeClr val="bg1"/>
              </a:solidFill>
              <a:latin typeface="Source Sans Pro SemiBold"/>
              <a:ea typeface="Source Sans Pro SemiBold"/>
              <a:cs typeface="Source Sans Pro SemiBold"/>
              <a:sym typeface="Source Sans Pro SemiBold"/>
            </a:endParaRPr>
          </a:p>
        </p:txBody>
      </p:sp>
      <p:sp>
        <p:nvSpPr>
          <p:cNvPr id="194" name="Google Shape;194;p30"/>
          <p:cNvSpPr/>
          <p:nvPr/>
        </p:nvSpPr>
        <p:spPr>
          <a:xfrm>
            <a:off x="1508675" y="2391825"/>
            <a:ext cx="949200" cy="1067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Completion rate of online transactions</a:t>
            </a:r>
            <a:endParaRPr sz="800">
              <a:solidFill>
                <a:schemeClr val="bg1"/>
              </a:solidFill>
              <a:latin typeface="Source Sans Pro SemiBold"/>
              <a:ea typeface="Source Sans Pro SemiBold"/>
              <a:cs typeface="Source Sans Pro SemiBold"/>
              <a:sym typeface="Source Sans Pro SemiBold"/>
            </a:endParaRPr>
          </a:p>
        </p:txBody>
      </p:sp>
      <p:pic>
        <p:nvPicPr>
          <p:cNvPr id="195" name="Google Shape;195;p30"/>
          <p:cNvPicPr preferRelativeResize="0"/>
          <p:nvPr/>
        </p:nvPicPr>
        <p:blipFill>
          <a:blip r:embed="rId3">
            <a:alphaModFix/>
          </a:blip>
          <a:stretch>
            <a:fillRect/>
          </a:stretch>
        </p:blipFill>
        <p:spPr>
          <a:xfrm>
            <a:off x="6767312" y="4461099"/>
            <a:ext cx="1919475" cy="487261"/>
          </a:xfrm>
          <a:prstGeom prst="rect">
            <a:avLst/>
          </a:prstGeom>
          <a:noFill/>
          <a:ln>
            <a:noFill/>
          </a:ln>
        </p:spPr>
      </p:pic>
      <p:sp>
        <p:nvSpPr>
          <p:cNvPr id="197" name="Google Shape;197;p30"/>
          <p:cNvSpPr/>
          <p:nvPr/>
        </p:nvSpPr>
        <p:spPr>
          <a:xfrm>
            <a:off x="1508750" y="1001276"/>
            <a:ext cx="949200" cy="1199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chemeClr val="bg1"/>
                </a:solidFill>
                <a:latin typeface="Source Sans Pro SemiBold"/>
                <a:ea typeface="Source Sans Pro SemiBold"/>
                <a:cs typeface="Source Sans Pro SemiBold"/>
                <a:sym typeface="Source Sans Pro SemiBold"/>
              </a:rPr>
              <a:t>Veterans and their families can find a single, authoritative source of information</a:t>
            </a:r>
            <a:endParaRPr sz="800" dirty="0">
              <a:solidFill>
                <a:schemeClr val="bg1"/>
              </a:solidFill>
              <a:latin typeface="Source Sans Pro SemiBold"/>
              <a:ea typeface="Source Sans Pro SemiBold"/>
              <a:cs typeface="Source Sans Pro SemiBold"/>
              <a:sym typeface="Source Sans Pro SemiBold"/>
            </a:endParaRPr>
          </a:p>
        </p:txBody>
      </p:sp>
      <p:sp>
        <p:nvSpPr>
          <p:cNvPr id="198" name="Google Shape;198;p30"/>
          <p:cNvSpPr/>
          <p:nvPr/>
        </p:nvSpPr>
        <p:spPr>
          <a:xfrm>
            <a:off x="25603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800">
              <a:solidFill>
                <a:srgbClr val="666666"/>
              </a:solidFill>
              <a:latin typeface="Source Sans Pro SemiBold"/>
              <a:ea typeface="Source Sans Pro SemiBold"/>
              <a:cs typeface="Source Sans Pro SemiBold"/>
              <a:sym typeface="Source Sans Pro SemiBold"/>
            </a:endParaRPr>
          </a:p>
        </p:txBody>
      </p:sp>
      <p:sp>
        <p:nvSpPr>
          <p:cNvPr id="199" name="Google Shape;199;p30"/>
          <p:cNvSpPr/>
          <p:nvPr/>
        </p:nvSpPr>
        <p:spPr>
          <a:xfrm>
            <a:off x="3611875" y="1001276"/>
            <a:ext cx="949200" cy="1199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Veterans can manage their health services online</a:t>
            </a:r>
            <a:endParaRPr sz="800">
              <a:solidFill>
                <a:schemeClr val="bg1"/>
              </a:solidFill>
              <a:latin typeface="Source Sans Pro SemiBold"/>
              <a:ea typeface="Source Sans Pro SemiBold"/>
              <a:cs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800">
              <a:solidFill>
                <a:srgbClr val="666666"/>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571497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666666"/>
                </a:solidFill>
                <a:latin typeface="Source Sans Pro SemiBold"/>
                <a:ea typeface="Source Sans Pro SemiBold"/>
                <a:sym typeface="Source Sans Pro SemiBold"/>
              </a:rPr>
              <a:t>Logged-in users have a personalized experience, with relevant and time-saving features</a:t>
            </a:r>
            <a:endParaRPr sz="800" dirty="0">
              <a:solidFill>
                <a:srgbClr val="666666"/>
              </a:solidFill>
              <a:latin typeface="Source Sans Pro SemiBold"/>
              <a:ea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a:solidFill>
                <a:srgbClr val="666666"/>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Time to process online applications (vs. paper)</a:t>
            </a:r>
            <a:endParaRPr sz="800">
              <a:solidFill>
                <a:srgbClr val="666666"/>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Percent of applications submitted online (vs. paper)</a:t>
            </a:r>
            <a:endParaRPr sz="800">
              <a:solidFill>
                <a:srgbClr val="666666"/>
              </a:solidFill>
              <a:latin typeface="Source Sans Pro SemiBold"/>
              <a:ea typeface="Source Sans Pro SemiBold"/>
              <a:cs typeface="Source Sans Pro SemiBold"/>
              <a:sym typeface="Source Sans Pro SemiBold"/>
            </a:endParaRPr>
          </a:p>
        </p:txBody>
      </p:sp>
      <p:sp>
        <p:nvSpPr>
          <p:cNvPr id="205" name="Google Shape;205;p30"/>
          <p:cNvSpPr/>
          <p:nvPr/>
        </p:nvSpPr>
        <p:spPr>
          <a:xfrm>
            <a:off x="46634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Call center volume, wait time, and time to resolution</a:t>
            </a:r>
            <a:endParaRPr sz="800">
              <a:solidFill>
                <a:srgbClr val="666666"/>
              </a:solidFill>
              <a:latin typeface="Source Sans Pro SemiBold"/>
              <a:ea typeface="Source Sans Pro SemiBold"/>
              <a:cs typeface="Source Sans Pro SemiBold"/>
              <a:sym typeface="Source Sans Pro SemiBold"/>
            </a:endParaRPr>
          </a:p>
        </p:txBody>
      </p:sp>
      <p:sp>
        <p:nvSpPr>
          <p:cNvPr id="206" name="Google Shape;206;p30"/>
          <p:cNvSpPr/>
          <p:nvPr/>
        </p:nvSpPr>
        <p:spPr>
          <a:xfrm>
            <a:off x="3611816" y="2391825"/>
            <a:ext cx="949200" cy="1067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 satisfaction with VA.gov</a:t>
            </a:r>
            <a:endParaRPr sz="800">
              <a:solidFill>
                <a:schemeClr val="bg1"/>
              </a:solidFill>
              <a:latin typeface="Source Sans Pro SemiBold"/>
              <a:ea typeface="Source Sans Pro SemiBold"/>
              <a:cs typeface="Source Sans Pro SemiBold"/>
              <a:sym typeface="Source Sans Pro SemiBold"/>
            </a:endParaRPr>
          </a:p>
          <a:p>
            <a:r>
              <a:rPr lang="en" sz="800">
                <a:solidFill>
                  <a:schemeClr val="bg1"/>
                </a:solidFill>
                <a:latin typeface="Source Sans Pro SemiBold"/>
                <a:ea typeface="Source Sans Pro SemiBold"/>
                <a:cs typeface="Source Sans Pro SemiBold"/>
                <a:sym typeface="Source Sans Pro SemiBold"/>
              </a:rPr>
              <a:t>Benefit use and enrollment, across all business lines</a:t>
            </a:r>
            <a:endParaRPr sz="800">
              <a:solidFill>
                <a:schemeClr val="bg1"/>
              </a:solidFill>
              <a:latin typeface="Source Sans Pro SemiBold"/>
              <a:ea typeface="Source Sans Pro SemiBold"/>
              <a:cs typeface="Source Sans Pro SemiBold"/>
              <a:sym typeface="Source Sans Pro SemiBold"/>
            </a:endParaRPr>
          </a:p>
        </p:txBody>
      </p:sp>
      <p:sp>
        <p:nvSpPr>
          <p:cNvPr id="207" name="Google Shape;207;p30"/>
          <p:cNvSpPr/>
          <p:nvPr/>
        </p:nvSpPr>
        <p:spPr>
          <a:xfrm>
            <a:off x="5714999"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Time from online benefit discovery to benefit delivery</a:t>
            </a:r>
            <a:endParaRPr sz="80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466338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666666"/>
                </a:solidFill>
                <a:latin typeface="Source Sans Pro SemiBold"/>
                <a:ea typeface="Source Sans Pro SemiBold"/>
                <a:sym typeface="Source Sans Pro SemiBold"/>
              </a:rPr>
              <a:t>Benefit value (in $) delivered from online applications or transactions</a:t>
            </a:r>
            <a:endParaRPr sz="800" dirty="0">
              <a:solidFill>
                <a:srgbClr val="666666"/>
              </a:solidFill>
              <a:latin typeface="Source Sans Pro SemiBold"/>
              <a:ea typeface="Source Sans Pro SemiBold"/>
              <a:sym typeface="Source Sans Pro SemiBold"/>
            </a:endParaRPr>
          </a:p>
        </p:txBody>
      </p:sp>
      <p:sp>
        <p:nvSpPr>
          <p:cNvPr id="209" name="Google Shape;209;p30"/>
          <p:cNvSpPr/>
          <p:nvPr/>
        </p:nvSpPr>
        <p:spPr>
          <a:xfrm>
            <a:off x="571495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a:solidFill>
                <a:srgbClr val="666666"/>
              </a:solidFill>
              <a:latin typeface="Source Sans Pro SemiBold"/>
              <a:ea typeface="Source Sans Pro SemiBold"/>
              <a:cs typeface="Source Sans Pro SemiBold"/>
              <a:sym typeface="Source Sans Pro SemiBold"/>
            </a:endParaRPr>
          </a:p>
        </p:txBody>
      </p:sp>
      <p:sp>
        <p:nvSpPr>
          <p:cNvPr id="210" name="Google Shape;210;p30"/>
          <p:cNvSpPr/>
          <p:nvPr/>
        </p:nvSpPr>
        <p:spPr>
          <a:xfrm>
            <a:off x="6766527" y="2391825"/>
            <a:ext cx="949200" cy="1067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Usage of digital, self-service tools</a:t>
            </a:r>
            <a:endParaRPr sz="800">
              <a:solidFill>
                <a:schemeClr val="bg1"/>
              </a:solidFill>
              <a:latin typeface="Source Sans Pro SemiBold"/>
              <a:ea typeface="Source Sans Pro SemiBold"/>
              <a:cs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p:txBody>
      </p:sp>
      <p:grpSp>
        <p:nvGrpSpPr>
          <p:cNvPr id="212" name="Google Shape;212;p30"/>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grpSp>
      <p:grpSp>
        <p:nvGrpSpPr>
          <p:cNvPr id="215" name="Google Shape;215;p30"/>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grpSp>
      <p:sp>
        <p:nvSpPr>
          <p:cNvPr id="218" name="Google Shape;218;p30"/>
          <p:cNvSpPr txBox="1"/>
          <p:nvPr/>
        </p:nvSpPr>
        <p:spPr>
          <a:xfrm>
            <a:off x="109625" y="2558301"/>
            <a:ext cx="1038300" cy="815578"/>
          </a:xfrm>
          <a:prstGeom prst="rect">
            <a:avLst/>
          </a:prstGeom>
          <a:noFill/>
          <a:ln>
            <a:noFill/>
          </a:ln>
        </p:spPr>
        <p:txBody>
          <a:bodyPr spcFirstLastPara="1" wrap="square" lIns="91425" tIns="91425" rIns="91425" bIns="91425" anchor="t" anchorCtr="0">
            <a:spAutoFit/>
          </a:bodyPr>
          <a:lstStyle/>
          <a:p>
            <a:pPr algn="r">
              <a:spcBef>
                <a:spcPts val="600"/>
              </a:spcBef>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a:latin typeface="Bitter Medium"/>
              <a:ea typeface="Bitter Medium"/>
              <a:cs typeface="Bitter Medium"/>
              <a:sym typeface="Bitter Medium"/>
            </a:endParaRPr>
          </a:p>
        </p:txBody>
      </p:sp>
      <p:sp>
        <p:nvSpPr>
          <p:cNvPr id="219" name="Google Shape;219;p30"/>
          <p:cNvSpPr txBox="1"/>
          <p:nvPr/>
        </p:nvSpPr>
        <p:spPr>
          <a:xfrm>
            <a:off x="109625" y="3814476"/>
            <a:ext cx="1038300" cy="815578"/>
          </a:xfrm>
          <a:prstGeom prst="rect">
            <a:avLst/>
          </a:prstGeom>
          <a:noFill/>
          <a:ln>
            <a:noFill/>
          </a:ln>
        </p:spPr>
        <p:txBody>
          <a:bodyPr spcFirstLastPara="1" wrap="square" lIns="91425" tIns="91425" rIns="91425" bIns="91425" anchor="t" anchorCtr="0">
            <a:spAutoFit/>
          </a:bodyPr>
          <a:lstStyle/>
          <a:p>
            <a:pPr algn="r">
              <a:spcBef>
                <a:spcPts val="600"/>
              </a:spcBef>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a:latin typeface="Bitter Medium"/>
              <a:ea typeface="Bitter Medium"/>
              <a:cs typeface="Bitter Medium"/>
              <a:sym typeface="Bitter Medium"/>
            </a:endParaRPr>
          </a:p>
        </p:txBody>
      </p:sp>
      <p:sp>
        <p:nvSpPr>
          <p:cNvPr id="220" name="Google Shape;220;p30"/>
          <p:cNvSpPr/>
          <p:nvPr/>
        </p:nvSpPr>
        <p:spPr>
          <a:xfrm>
            <a:off x="6766550" y="386250"/>
            <a:ext cx="949200" cy="3144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FFFFFF"/>
                </a:solidFill>
                <a:latin typeface="Source Sans Pro SemiBold"/>
                <a:ea typeface="Source Sans Pro SemiBold"/>
                <a:cs typeface="Source Sans Pro SemiBold"/>
                <a:sym typeface="Source Sans Pro SemiBold"/>
              </a:rPr>
              <a:t>Supported</a:t>
            </a:r>
            <a:endParaRPr sz="800">
              <a:solidFill>
                <a:srgbClr val="FFFFFF"/>
              </a:solidFill>
              <a:latin typeface="Source Sans Pro SemiBold"/>
              <a:ea typeface="Source Sans Pro SemiBold"/>
              <a:cs typeface="Source Sans Pro SemiBold"/>
              <a:sym typeface="Source Sans Pro SemiBold"/>
            </a:endParaRPr>
          </a:p>
        </p:txBody>
      </p:sp>
      <p:sp>
        <p:nvSpPr>
          <p:cNvPr id="221" name="Google Shape;221;p30"/>
          <p:cNvSpPr/>
          <p:nvPr/>
        </p:nvSpPr>
        <p:spPr>
          <a:xfrm>
            <a:off x="7818100" y="386251"/>
            <a:ext cx="949200" cy="3144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Not supported</a:t>
            </a:r>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p:txBody>
      </p:sp>
    </p:spTree>
    <p:extLst>
      <p:ext uri="{BB962C8B-B14F-4D97-AF65-F5344CB8AC3E}">
        <p14:creationId xmlns:p14="http://schemas.microsoft.com/office/powerpoint/2010/main" val="380739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260540" y="273844"/>
            <a:ext cx="5642720" cy="747713"/>
          </a:xfrm>
        </p:spPr>
        <p:txBody>
          <a:bodyPr/>
          <a:lstStyle/>
          <a:p>
            <a:r>
              <a:rPr lang="en-US" dirty="0"/>
              <a:t>Hypotheses tested</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4905596" y="1907381"/>
            <a:ext cx="4076258" cy="296227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i="1" dirty="0"/>
          </a:p>
        </p:txBody>
      </p:sp>
      <p:sp>
        <p:nvSpPr>
          <p:cNvPr id="5" name="Content Placeholder 2">
            <a:extLst>
              <a:ext uri="{FF2B5EF4-FFF2-40B4-BE49-F238E27FC236}">
                <a16:creationId xmlns:a16="http://schemas.microsoft.com/office/drawing/2014/main" id="{7850FACD-1427-4A7A-AF46-AE5C7EDF402E}"/>
              </a:ext>
            </a:extLst>
          </p:cNvPr>
          <p:cNvSpPr txBox="1">
            <a:spLocks/>
          </p:cNvSpPr>
          <p:nvPr/>
        </p:nvSpPr>
        <p:spPr>
          <a:xfrm>
            <a:off x="356348" y="921380"/>
            <a:ext cx="5740364" cy="4072102"/>
          </a:xfrm>
          <a:prstGeom prst="rect">
            <a:avLst/>
          </a:prstGeom>
        </p:spPr>
        <p:txBody>
          <a:bodyPr vert="horz" lIns="68580" tIns="34290" rIns="68580" bIns="3429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100" b="1" dirty="0">
                <a:latin typeface="Avenir"/>
              </a:rPr>
              <a:t>Baseline:  Existing health care hub on </a:t>
            </a:r>
            <a:r>
              <a:rPr lang="en-US" sz="1100" b="1" dirty="0" err="1">
                <a:latin typeface="Avenir"/>
              </a:rPr>
              <a:t>VA.gov</a:t>
            </a:r>
            <a:r>
              <a:rPr lang="en-US" sz="1100" b="1" dirty="0">
                <a:latin typeface="Avenir"/>
              </a:rPr>
              <a:t>, using our original tree test results from the </a:t>
            </a:r>
            <a:r>
              <a:rPr lang="en-US" sz="1100" b="1" dirty="0" err="1">
                <a:latin typeface="Avenir"/>
              </a:rPr>
              <a:t>VA.gov</a:t>
            </a:r>
            <a:r>
              <a:rPr lang="en-US" sz="1100" b="1" dirty="0">
                <a:latin typeface="Avenir"/>
              </a:rPr>
              <a:t> migration</a:t>
            </a:r>
          </a:p>
          <a:p>
            <a:pPr marL="0" indent="0">
              <a:lnSpc>
                <a:spcPct val="120000"/>
              </a:lnSpc>
              <a:buNone/>
            </a:pPr>
            <a:r>
              <a:rPr lang="en-US" sz="1100" b="1" dirty="0">
                <a:latin typeface="Avenir"/>
              </a:rPr>
              <a:t>Hypothesis 0: Veterans, family members, and caregivers find it easier to complete health care related tasks when there is one area on </a:t>
            </a:r>
            <a:r>
              <a:rPr lang="en-US" sz="1100" b="1" dirty="0" err="1">
                <a:latin typeface="Avenir"/>
              </a:rPr>
              <a:t>VA.gov</a:t>
            </a:r>
            <a:r>
              <a:rPr lang="en-US" sz="1100" b="1" dirty="0">
                <a:latin typeface="Avenir"/>
              </a:rPr>
              <a:t> for all health care content and tools regardless of enrollment or authentication status</a:t>
            </a:r>
          </a:p>
          <a:p>
            <a:pPr>
              <a:lnSpc>
                <a:spcPct val="120000"/>
              </a:lnSpc>
            </a:pPr>
            <a:r>
              <a:rPr lang="en-US" sz="900" dirty="0">
                <a:latin typeface="Avenir"/>
              </a:rPr>
              <a:t>In this concept, the health care hub (aka “health apartment”) would include all content and tools related to health care, not segmented by enrollment status (i.e. “get” versus “manage” spokes), and would be personalized for authenticated users (i.e. authenticate in place strategy)</a:t>
            </a:r>
          </a:p>
          <a:p>
            <a:pPr>
              <a:lnSpc>
                <a:spcPct val="120000"/>
              </a:lnSpc>
            </a:pPr>
            <a:r>
              <a:rPr lang="en-US" sz="900" dirty="0">
                <a:latin typeface="Avenir"/>
              </a:rPr>
              <a:t>In the proposed design, tools and content used to manage and track health care are prioritized in the structure, while content related to getting benefits (for both Veterans and family members) is placed under a single menu option in a lower position. </a:t>
            </a:r>
          </a:p>
          <a:p>
            <a:pPr marL="0" indent="0">
              <a:lnSpc>
                <a:spcPct val="120000"/>
              </a:lnSpc>
              <a:buNone/>
            </a:pPr>
            <a:r>
              <a:rPr lang="en-US" sz="1100" b="1" dirty="0">
                <a:latin typeface="Avenir"/>
              </a:rPr>
              <a:t>Hypothesis 1: Veterans, family members, and caregivers find it easier to complete health care related tasks when the options specific to their enrollment status are in two separate sections or experiences. </a:t>
            </a:r>
          </a:p>
          <a:p>
            <a:pPr>
              <a:lnSpc>
                <a:spcPct val="120000"/>
              </a:lnSpc>
            </a:pPr>
            <a:r>
              <a:rPr lang="en-US" sz="900" dirty="0">
                <a:latin typeface="Avenir"/>
              </a:rPr>
              <a:t>In this concept, items related to exploring and applying for health care would be in a separate section or area of </a:t>
            </a:r>
            <a:r>
              <a:rPr lang="en-US" sz="900" dirty="0" err="1">
                <a:latin typeface="Avenir"/>
              </a:rPr>
              <a:t>VA.gov</a:t>
            </a:r>
            <a:r>
              <a:rPr lang="en-US" sz="900" dirty="0">
                <a:latin typeface="Avenir"/>
              </a:rPr>
              <a:t> (i.e. in the health hub) from the items related to managing health care (i.e. the “health apartment”) </a:t>
            </a:r>
          </a:p>
          <a:p>
            <a:pPr lvl="1">
              <a:lnSpc>
                <a:spcPct val="120000"/>
              </a:lnSpc>
            </a:pPr>
            <a:r>
              <a:rPr lang="en-US" sz="900" i="1" dirty="0">
                <a:latin typeface="Avenir"/>
              </a:rPr>
              <a:t>The “health apartment” may live inside or outside the health care hub. The tree represents the drill down regardless of where the two areas specifically live - i.e. once the user clicks on “My health” in the health care hub they may continue to navigate in the hub, or they may be taken somewhere else to continue navigating – either way it’s the same structure. </a:t>
            </a:r>
          </a:p>
          <a:p>
            <a:pPr>
              <a:lnSpc>
                <a:spcPct val="120000"/>
              </a:lnSpc>
            </a:pPr>
            <a:r>
              <a:rPr lang="en-US" sz="900" dirty="0">
                <a:latin typeface="Avenir"/>
              </a:rPr>
              <a:t>In this proposed design, content would continue to be segmented into a spokes structure, separating “get” tasks from “manage” tasks.  Content and tools related to getting benefits are prioritized in the structure, however, with the spokes (get, manage, resources); the manage tasks still have prominent placement. </a:t>
            </a:r>
          </a:p>
        </p:txBody>
      </p:sp>
      <p:sp>
        <p:nvSpPr>
          <p:cNvPr id="42" name="TextBox 41">
            <a:extLst>
              <a:ext uri="{FF2B5EF4-FFF2-40B4-BE49-F238E27FC236}">
                <a16:creationId xmlns:a16="http://schemas.microsoft.com/office/drawing/2014/main" id="{21859494-6D95-4C9B-A2FA-AE8A122B8315}"/>
              </a:ext>
            </a:extLst>
          </p:cNvPr>
          <p:cNvSpPr txBox="1"/>
          <p:nvPr/>
        </p:nvSpPr>
        <p:spPr>
          <a:xfrm>
            <a:off x="5989603" y="168198"/>
            <a:ext cx="630119" cy="253916"/>
          </a:xfrm>
          <a:prstGeom prst="rect">
            <a:avLst/>
          </a:prstGeom>
          <a:noFill/>
        </p:spPr>
        <p:txBody>
          <a:bodyPr wrap="square">
            <a:spAutoFit/>
          </a:bodyPr>
          <a:lstStyle/>
          <a:p>
            <a:pPr algn="r"/>
            <a:r>
              <a:rPr lang="en-US" sz="1050" b="1" dirty="0"/>
              <a:t>BL</a:t>
            </a:r>
            <a:endParaRPr lang="en-US" sz="1050" dirty="0"/>
          </a:p>
        </p:txBody>
      </p:sp>
      <p:sp>
        <p:nvSpPr>
          <p:cNvPr id="43" name="TextBox 42">
            <a:extLst>
              <a:ext uri="{FF2B5EF4-FFF2-40B4-BE49-F238E27FC236}">
                <a16:creationId xmlns:a16="http://schemas.microsoft.com/office/drawing/2014/main" id="{364F7F51-FD70-41EA-A9BA-45B45AD1447B}"/>
              </a:ext>
            </a:extLst>
          </p:cNvPr>
          <p:cNvSpPr txBox="1"/>
          <p:nvPr/>
        </p:nvSpPr>
        <p:spPr>
          <a:xfrm>
            <a:off x="5989603" y="1331447"/>
            <a:ext cx="630119" cy="253916"/>
          </a:xfrm>
          <a:prstGeom prst="rect">
            <a:avLst/>
          </a:prstGeom>
          <a:noFill/>
        </p:spPr>
        <p:txBody>
          <a:bodyPr wrap="square">
            <a:spAutoFit/>
          </a:bodyPr>
          <a:lstStyle/>
          <a:p>
            <a:pPr algn="r"/>
            <a:r>
              <a:rPr lang="en-US" sz="1050" b="1" dirty="0"/>
              <a:t>H0</a:t>
            </a:r>
            <a:endParaRPr lang="en-US" sz="1050" dirty="0"/>
          </a:p>
        </p:txBody>
      </p:sp>
      <p:sp>
        <p:nvSpPr>
          <p:cNvPr id="44" name="TextBox 43">
            <a:extLst>
              <a:ext uri="{FF2B5EF4-FFF2-40B4-BE49-F238E27FC236}">
                <a16:creationId xmlns:a16="http://schemas.microsoft.com/office/drawing/2014/main" id="{81957A85-749D-487B-B93B-AB8201183065}"/>
              </a:ext>
            </a:extLst>
          </p:cNvPr>
          <p:cNvSpPr txBox="1"/>
          <p:nvPr/>
        </p:nvSpPr>
        <p:spPr>
          <a:xfrm>
            <a:off x="5989603" y="3003965"/>
            <a:ext cx="630119" cy="253916"/>
          </a:xfrm>
          <a:prstGeom prst="rect">
            <a:avLst/>
          </a:prstGeom>
          <a:noFill/>
        </p:spPr>
        <p:txBody>
          <a:bodyPr wrap="square">
            <a:spAutoFit/>
          </a:bodyPr>
          <a:lstStyle/>
          <a:p>
            <a:pPr algn="r"/>
            <a:r>
              <a:rPr lang="en-US" sz="1050" b="1" dirty="0"/>
              <a:t>H1</a:t>
            </a:r>
            <a:endParaRPr lang="en-US" sz="1050" dirty="0"/>
          </a:p>
        </p:txBody>
      </p:sp>
      <p:sp>
        <p:nvSpPr>
          <p:cNvPr id="3" name="Rectangle: Rounded Corners 2">
            <a:extLst>
              <a:ext uri="{FF2B5EF4-FFF2-40B4-BE49-F238E27FC236}">
                <a16:creationId xmlns:a16="http://schemas.microsoft.com/office/drawing/2014/main" id="{2C7EBE67-ECD5-425B-B494-8E2CCC83F47C}"/>
              </a:ext>
            </a:extLst>
          </p:cNvPr>
          <p:cNvSpPr/>
          <p:nvPr/>
        </p:nvSpPr>
        <p:spPr>
          <a:xfrm>
            <a:off x="6619722" y="168198"/>
            <a:ext cx="2304414"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13" dirty="0"/>
              <a:t>Health care hub</a:t>
            </a:r>
          </a:p>
        </p:txBody>
      </p:sp>
      <p:sp>
        <p:nvSpPr>
          <p:cNvPr id="27" name="Flowchart: Connector 26">
            <a:extLst>
              <a:ext uri="{FF2B5EF4-FFF2-40B4-BE49-F238E27FC236}">
                <a16:creationId xmlns:a16="http://schemas.microsoft.com/office/drawing/2014/main" id="{EF0B54C7-9951-4EDC-85B5-FEB6A897E35C}"/>
              </a:ext>
            </a:extLst>
          </p:cNvPr>
          <p:cNvSpPr/>
          <p:nvPr/>
        </p:nvSpPr>
        <p:spPr>
          <a:xfrm>
            <a:off x="7477181" y="469194"/>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benefits</a:t>
            </a:r>
          </a:p>
        </p:txBody>
      </p:sp>
      <p:sp>
        <p:nvSpPr>
          <p:cNvPr id="28" name="Flowchart: Connector 27">
            <a:extLst>
              <a:ext uri="{FF2B5EF4-FFF2-40B4-BE49-F238E27FC236}">
                <a16:creationId xmlns:a16="http://schemas.microsoft.com/office/drawing/2014/main" id="{48D9A432-30B7-41D6-B0F9-22D4C0C95D55}"/>
              </a:ext>
            </a:extLst>
          </p:cNvPr>
          <p:cNvSpPr/>
          <p:nvPr/>
        </p:nvSpPr>
        <p:spPr>
          <a:xfrm>
            <a:off x="6867473" y="475804"/>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29" name="Flowchart: Connector 28">
            <a:extLst>
              <a:ext uri="{FF2B5EF4-FFF2-40B4-BE49-F238E27FC236}">
                <a16:creationId xmlns:a16="http://schemas.microsoft.com/office/drawing/2014/main" id="{1FCF5CCD-6321-42AE-93EE-26F1B7BBE435}"/>
              </a:ext>
            </a:extLst>
          </p:cNvPr>
          <p:cNvSpPr/>
          <p:nvPr/>
        </p:nvSpPr>
        <p:spPr>
          <a:xfrm>
            <a:off x="8085269" y="472499"/>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More resources</a:t>
            </a:r>
          </a:p>
        </p:txBody>
      </p:sp>
      <p:sp>
        <p:nvSpPr>
          <p:cNvPr id="30" name="Rectangle: Rounded Corners 29">
            <a:extLst>
              <a:ext uri="{FF2B5EF4-FFF2-40B4-BE49-F238E27FC236}">
                <a16:creationId xmlns:a16="http://schemas.microsoft.com/office/drawing/2014/main" id="{57EE7574-4E88-4D8A-B67B-2DF22FDEA2E9}"/>
              </a:ext>
            </a:extLst>
          </p:cNvPr>
          <p:cNvSpPr/>
          <p:nvPr/>
        </p:nvSpPr>
        <p:spPr>
          <a:xfrm>
            <a:off x="6621561" y="1330332"/>
            <a:ext cx="2304415" cy="140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13" dirty="0"/>
              <a:t>My health </a:t>
            </a:r>
            <a:r>
              <a:rPr lang="en-US" sz="800" dirty="0"/>
              <a:t>(Health apartment)</a:t>
            </a:r>
          </a:p>
        </p:txBody>
      </p:sp>
      <p:sp>
        <p:nvSpPr>
          <p:cNvPr id="31" name="Flowchart: Connector 30">
            <a:extLst>
              <a:ext uri="{FF2B5EF4-FFF2-40B4-BE49-F238E27FC236}">
                <a16:creationId xmlns:a16="http://schemas.microsoft.com/office/drawing/2014/main" id="{3D5F7E74-6DA8-4CFD-BCD3-07E9EEE92FEF}"/>
              </a:ext>
            </a:extLst>
          </p:cNvPr>
          <p:cNvSpPr/>
          <p:nvPr/>
        </p:nvSpPr>
        <p:spPr>
          <a:xfrm>
            <a:off x="7480792" y="1654568"/>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2" name="Flowchart: Connector 31">
            <a:extLst>
              <a:ext uri="{FF2B5EF4-FFF2-40B4-BE49-F238E27FC236}">
                <a16:creationId xmlns:a16="http://schemas.microsoft.com/office/drawing/2014/main" id="{0F5FBDF3-B44A-40EF-9645-6C07A3A50173}"/>
              </a:ext>
            </a:extLst>
          </p:cNvPr>
          <p:cNvSpPr/>
          <p:nvPr/>
        </p:nvSpPr>
        <p:spPr>
          <a:xfrm>
            <a:off x="8042845" y="1654568"/>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4" name="Flowchart: Connector 33">
            <a:extLst>
              <a:ext uri="{FF2B5EF4-FFF2-40B4-BE49-F238E27FC236}">
                <a16:creationId xmlns:a16="http://schemas.microsoft.com/office/drawing/2014/main" id="{3F30947A-DEBA-4C99-A3A6-32D274255EBA}"/>
              </a:ext>
            </a:extLst>
          </p:cNvPr>
          <p:cNvSpPr/>
          <p:nvPr/>
        </p:nvSpPr>
        <p:spPr>
          <a:xfrm>
            <a:off x="6918739" y="1654568"/>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5" name="Flowchart: Connector 34">
            <a:extLst>
              <a:ext uri="{FF2B5EF4-FFF2-40B4-BE49-F238E27FC236}">
                <a16:creationId xmlns:a16="http://schemas.microsoft.com/office/drawing/2014/main" id="{21C02837-F313-462C-8759-F51D7112FC56}"/>
              </a:ext>
            </a:extLst>
          </p:cNvPr>
          <p:cNvSpPr/>
          <p:nvPr/>
        </p:nvSpPr>
        <p:spPr>
          <a:xfrm>
            <a:off x="7208334" y="2135753"/>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6" name="Flowchart: Connector 35">
            <a:extLst>
              <a:ext uri="{FF2B5EF4-FFF2-40B4-BE49-F238E27FC236}">
                <a16:creationId xmlns:a16="http://schemas.microsoft.com/office/drawing/2014/main" id="{5DD31199-EA0F-4B23-B417-14122674DB22}"/>
              </a:ext>
            </a:extLst>
          </p:cNvPr>
          <p:cNvSpPr/>
          <p:nvPr/>
        </p:nvSpPr>
        <p:spPr>
          <a:xfrm>
            <a:off x="7758634" y="2135753"/>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45" name="Rectangle: Rounded Corners 44">
            <a:extLst>
              <a:ext uri="{FF2B5EF4-FFF2-40B4-BE49-F238E27FC236}">
                <a16:creationId xmlns:a16="http://schemas.microsoft.com/office/drawing/2014/main" id="{76390C82-FDE1-4ECF-9094-1339F7588F5D}"/>
              </a:ext>
            </a:extLst>
          </p:cNvPr>
          <p:cNvSpPr/>
          <p:nvPr/>
        </p:nvSpPr>
        <p:spPr>
          <a:xfrm>
            <a:off x="6624901" y="3001642"/>
            <a:ext cx="1544630"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t>Health care hub</a:t>
            </a:r>
          </a:p>
        </p:txBody>
      </p:sp>
      <p:sp>
        <p:nvSpPr>
          <p:cNvPr id="46" name="Flowchart: Connector 45">
            <a:extLst>
              <a:ext uri="{FF2B5EF4-FFF2-40B4-BE49-F238E27FC236}">
                <a16:creationId xmlns:a16="http://schemas.microsoft.com/office/drawing/2014/main" id="{5E467104-17D3-44E2-B097-A2CA52F182D0}"/>
              </a:ext>
            </a:extLst>
          </p:cNvPr>
          <p:cNvSpPr/>
          <p:nvPr/>
        </p:nvSpPr>
        <p:spPr>
          <a:xfrm>
            <a:off x="7393116" y="332398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My health</a:t>
            </a:r>
            <a:br>
              <a:rPr lang="en-US" sz="750" dirty="0">
                <a:solidFill>
                  <a:schemeClr val="tx2"/>
                </a:solidFill>
              </a:rPr>
            </a:br>
            <a:r>
              <a:rPr lang="en-US" sz="600" dirty="0">
                <a:solidFill>
                  <a:schemeClr val="tx2"/>
                </a:solidFill>
              </a:rPr>
              <a:t>(Health apt)</a:t>
            </a:r>
            <a:endParaRPr lang="en-US" sz="750" dirty="0">
              <a:solidFill>
                <a:schemeClr val="tx2"/>
              </a:solidFill>
            </a:endParaRPr>
          </a:p>
        </p:txBody>
      </p:sp>
      <p:sp>
        <p:nvSpPr>
          <p:cNvPr id="47" name="Flowchart: Connector 46">
            <a:extLst>
              <a:ext uri="{FF2B5EF4-FFF2-40B4-BE49-F238E27FC236}">
                <a16:creationId xmlns:a16="http://schemas.microsoft.com/office/drawing/2014/main" id="{78CB1CDF-4FA2-4795-8693-02BC9185A112}"/>
              </a:ext>
            </a:extLst>
          </p:cNvPr>
          <p:cNvSpPr/>
          <p:nvPr/>
        </p:nvSpPr>
        <p:spPr>
          <a:xfrm>
            <a:off x="6811400" y="333059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50" name="Rectangle: Rounded Corners 49">
            <a:extLst>
              <a:ext uri="{FF2B5EF4-FFF2-40B4-BE49-F238E27FC236}">
                <a16:creationId xmlns:a16="http://schemas.microsoft.com/office/drawing/2014/main" id="{9A2F80F4-8A81-42AE-B4AE-DE209DC73B46}"/>
              </a:ext>
            </a:extLst>
          </p:cNvPr>
          <p:cNvSpPr/>
          <p:nvPr/>
        </p:nvSpPr>
        <p:spPr>
          <a:xfrm>
            <a:off x="8186294" y="3001642"/>
            <a:ext cx="744566"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t>Resources &amp; support</a:t>
            </a:r>
          </a:p>
        </p:txBody>
      </p:sp>
      <p:sp>
        <p:nvSpPr>
          <p:cNvPr id="51" name="Flowchart: Connector 50">
            <a:extLst>
              <a:ext uri="{FF2B5EF4-FFF2-40B4-BE49-F238E27FC236}">
                <a16:creationId xmlns:a16="http://schemas.microsoft.com/office/drawing/2014/main" id="{56412115-1769-4EB5-A0B5-FFC3A4B3C786}"/>
              </a:ext>
            </a:extLst>
          </p:cNvPr>
          <p:cNvSpPr/>
          <p:nvPr/>
        </p:nvSpPr>
        <p:spPr>
          <a:xfrm>
            <a:off x="8268530" y="336865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sp>
        <p:nvSpPr>
          <p:cNvPr id="52" name="Rectangle: Rounded Corners 51">
            <a:extLst>
              <a:ext uri="{FF2B5EF4-FFF2-40B4-BE49-F238E27FC236}">
                <a16:creationId xmlns:a16="http://schemas.microsoft.com/office/drawing/2014/main" id="{80153873-FBAD-4440-9612-43DD74B5DC1A}"/>
              </a:ext>
            </a:extLst>
          </p:cNvPr>
          <p:cNvSpPr/>
          <p:nvPr/>
        </p:nvSpPr>
        <p:spPr>
          <a:xfrm>
            <a:off x="6623506" y="4084473"/>
            <a:ext cx="766367"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Health care hub</a:t>
            </a:r>
          </a:p>
        </p:txBody>
      </p:sp>
      <p:sp>
        <p:nvSpPr>
          <p:cNvPr id="55" name="Rectangle: Rounded Corners 54">
            <a:extLst>
              <a:ext uri="{FF2B5EF4-FFF2-40B4-BE49-F238E27FC236}">
                <a16:creationId xmlns:a16="http://schemas.microsoft.com/office/drawing/2014/main" id="{57DDEF69-1B2E-4DFD-ABAD-593F67A143C3}"/>
              </a:ext>
            </a:extLst>
          </p:cNvPr>
          <p:cNvSpPr/>
          <p:nvPr/>
        </p:nvSpPr>
        <p:spPr>
          <a:xfrm>
            <a:off x="8193175" y="4077532"/>
            <a:ext cx="744566"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Resources &amp; support</a:t>
            </a:r>
          </a:p>
        </p:txBody>
      </p:sp>
      <p:sp>
        <p:nvSpPr>
          <p:cNvPr id="57" name="Rectangle: Rounded Corners 56">
            <a:extLst>
              <a:ext uri="{FF2B5EF4-FFF2-40B4-BE49-F238E27FC236}">
                <a16:creationId xmlns:a16="http://schemas.microsoft.com/office/drawing/2014/main" id="{1FF189A2-7230-4568-8C30-17906DCFCCBC}"/>
              </a:ext>
            </a:extLst>
          </p:cNvPr>
          <p:cNvSpPr/>
          <p:nvPr/>
        </p:nvSpPr>
        <p:spPr>
          <a:xfrm>
            <a:off x="7412516" y="4077532"/>
            <a:ext cx="766367"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Health apartment</a:t>
            </a:r>
          </a:p>
        </p:txBody>
      </p:sp>
      <p:sp>
        <p:nvSpPr>
          <p:cNvPr id="58" name="Flowchart: Connector 57">
            <a:extLst>
              <a:ext uri="{FF2B5EF4-FFF2-40B4-BE49-F238E27FC236}">
                <a16:creationId xmlns:a16="http://schemas.microsoft.com/office/drawing/2014/main" id="{6006483B-6C5C-42FC-A421-EBB06C4F62D5}"/>
              </a:ext>
            </a:extLst>
          </p:cNvPr>
          <p:cNvSpPr/>
          <p:nvPr/>
        </p:nvSpPr>
        <p:spPr>
          <a:xfrm>
            <a:off x="7505652" y="445148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My health</a:t>
            </a:r>
          </a:p>
        </p:txBody>
      </p:sp>
      <p:sp>
        <p:nvSpPr>
          <p:cNvPr id="59" name="Flowchart: Connector 58">
            <a:extLst>
              <a:ext uri="{FF2B5EF4-FFF2-40B4-BE49-F238E27FC236}">
                <a16:creationId xmlns:a16="http://schemas.microsoft.com/office/drawing/2014/main" id="{1E17C4A6-AFCA-458B-B590-F1E7D871A010}"/>
              </a:ext>
            </a:extLst>
          </p:cNvPr>
          <p:cNvSpPr/>
          <p:nvPr/>
        </p:nvSpPr>
        <p:spPr>
          <a:xfrm>
            <a:off x="6716642" y="445148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60" name="Flowchart: Connector 59">
            <a:extLst>
              <a:ext uri="{FF2B5EF4-FFF2-40B4-BE49-F238E27FC236}">
                <a16:creationId xmlns:a16="http://schemas.microsoft.com/office/drawing/2014/main" id="{9C980AE1-47AB-4ABA-9D8F-C95EDBFFFAAF}"/>
              </a:ext>
            </a:extLst>
          </p:cNvPr>
          <p:cNvSpPr/>
          <p:nvPr/>
        </p:nvSpPr>
        <p:spPr>
          <a:xfrm>
            <a:off x="8275410" y="445148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sp>
        <p:nvSpPr>
          <p:cNvPr id="61" name="Flowchart: Connector 60">
            <a:extLst>
              <a:ext uri="{FF2B5EF4-FFF2-40B4-BE49-F238E27FC236}">
                <a16:creationId xmlns:a16="http://schemas.microsoft.com/office/drawing/2014/main" id="{86C4376B-A587-466E-9402-ABF5A4ACA50F}"/>
              </a:ext>
            </a:extLst>
          </p:cNvPr>
          <p:cNvSpPr/>
          <p:nvPr/>
        </p:nvSpPr>
        <p:spPr>
          <a:xfrm>
            <a:off x="6658035" y="2138390"/>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62" name="Flowchart: Connector 61">
            <a:extLst>
              <a:ext uri="{FF2B5EF4-FFF2-40B4-BE49-F238E27FC236}">
                <a16:creationId xmlns:a16="http://schemas.microsoft.com/office/drawing/2014/main" id="{20535723-7326-4746-A23B-8E34DED2B152}"/>
              </a:ext>
            </a:extLst>
          </p:cNvPr>
          <p:cNvSpPr/>
          <p:nvPr/>
        </p:nvSpPr>
        <p:spPr>
          <a:xfrm>
            <a:off x="8315932" y="2134812"/>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spTree>
    <p:extLst>
      <p:ext uri="{BB962C8B-B14F-4D97-AF65-F5344CB8AC3E}">
        <p14:creationId xmlns:p14="http://schemas.microsoft.com/office/powerpoint/2010/main" val="36211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6C8969F-BF75-D9A9-2548-49F71CB8E277}"/>
              </a:ext>
            </a:extLst>
          </p:cNvPr>
          <p:cNvSpPr>
            <a:spLocks noGrp="1"/>
          </p:cNvSpPr>
          <p:nvPr>
            <p:ph idx="1"/>
          </p:nvPr>
        </p:nvSpPr>
        <p:spPr>
          <a:xfrm>
            <a:off x="628650" y="1369219"/>
            <a:ext cx="4151377" cy="3239357"/>
          </a:xfrm>
        </p:spPr>
        <p:txBody>
          <a:bodyPr>
            <a:normAutofit fontScale="62500" lnSpcReduction="20000"/>
          </a:bodyPr>
          <a:lstStyle/>
          <a:p>
            <a:pPr>
              <a:lnSpc>
                <a:spcPct val="120000"/>
              </a:lnSpc>
            </a:pPr>
            <a:r>
              <a:rPr lang="en-US" sz="1800" dirty="0"/>
              <a:t>We conducted unmoderated tree tests utilizing Optimal Workshop’s </a:t>
            </a:r>
            <a:r>
              <a:rPr lang="en-US" sz="1800" dirty="0" err="1"/>
              <a:t>Treejack</a:t>
            </a:r>
            <a:r>
              <a:rPr lang="en-US" sz="1800" dirty="0"/>
              <a:t> tool. </a:t>
            </a:r>
          </a:p>
          <a:p>
            <a:pPr>
              <a:lnSpc>
                <a:spcPct val="120000"/>
              </a:lnSpc>
            </a:pPr>
            <a:r>
              <a:rPr lang="en-US" sz="1800" dirty="0"/>
              <a:t>Participants were sent to 1 of the 3 trees and were asked to complete 12 tasks by navigating the menu structure and indicating where they would be able to find the answer. </a:t>
            </a:r>
          </a:p>
          <a:p>
            <a:pPr>
              <a:lnSpc>
                <a:spcPct val="120000"/>
              </a:lnSpc>
            </a:pPr>
            <a:r>
              <a:rPr lang="en-US" sz="1800" dirty="0"/>
              <a:t>Of the 12 tasks</a:t>
            </a:r>
          </a:p>
          <a:p>
            <a:pPr lvl="1">
              <a:lnSpc>
                <a:spcPct val="120000"/>
              </a:lnSpc>
            </a:pPr>
            <a:r>
              <a:rPr lang="en-US" sz="1500" dirty="0"/>
              <a:t>3 tasks were about the family member or caregiver getting benefits for themselves</a:t>
            </a:r>
          </a:p>
          <a:p>
            <a:pPr lvl="1">
              <a:lnSpc>
                <a:spcPct val="120000"/>
              </a:lnSpc>
            </a:pPr>
            <a:r>
              <a:rPr lang="en-US" sz="1500" dirty="0"/>
              <a:t>2 tasks were about the family member or caregiver getting benefits for the Veteran they are caring for</a:t>
            </a:r>
          </a:p>
          <a:p>
            <a:pPr lvl="1">
              <a:lnSpc>
                <a:spcPct val="120000"/>
              </a:lnSpc>
            </a:pPr>
            <a:r>
              <a:rPr lang="en-US" sz="1500" dirty="0"/>
              <a:t>1 task was about the family member or caregiver managing health care for themselves</a:t>
            </a:r>
          </a:p>
          <a:p>
            <a:pPr lvl="1">
              <a:lnSpc>
                <a:spcPct val="120000"/>
              </a:lnSpc>
            </a:pPr>
            <a:r>
              <a:rPr lang="en-US" sz="1500" dirty="0"/>
              <a:t>5 tasks were about the family member or caregiver managing  health care for the Veteran they are caring for  </a:t>
            </a:r>
          </a:p>
          <a:p>
            <a:pPr>
              <a:lnSpc>
                <a:spcPct val="120000"/>
              </a:lnSpc>
            </a:pPr>
            <a:r>
              <a:rPr lang="en-US" sz="1800" dirty="0"/>
              <a:t>Tasks were randomized to avoid bias from learning the tree as the test progressed. </a:t>
            </a:r>
          </a:p>
        </p:txBody>
      </p:sp>
      <p:pic>
        <p:nvPicPr>
          <p:cNvPr id="5" name="Picture 4">
            <a:extLst>
              <a:ext uri="{FF2B5EF4-FFF2-40B4-BE49-F238E27FC236}">
                <a16:creationId xmlns:a16="http://schemas.microsoft.com/office/drawing/2014/main" id="{F3DD73A6-3B23-4A94-999D-67EADC59E95B}"/>
              </a:ext>
            </a:extLst>
          </p:cNvPr>
          <p:cNvPicPr>
            <a:picLocks noChangeAspect="1"/>
          </p:cNvPicPr>
          <p:nvPr/>
        </p:nvPicPr>
        <p:blipFill>
          <a:blip r:embed="rId2"/>
          <a:stretch>
            <a:fillRect/>
          </a:stretch>
        </p:blipFill>
        <p:spPr>
          <a:xfrm>
            <a:off x="5287519" y="1248042"/>
            <a:ext cx="3647675" cy="3161652"/>
          </a:xfrm>
          <a:prstGeom prst="rect">
            <a:avLst/>
          </a:prstGeom>
        </p:spPr>
      </p:pic>
    </p:spTree>
    <p:extLst>
      <p:ext uri="{BB962C8B-B14F-4D97-AF65-F5344CB8AC3E}">
        <p14:creationId xmlns:p14="http://schemas.microsoft.com/office/powerpoint/2010/main" val="309308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p:txBody>
          <a:bodyPr/>
          <a:lstStyle/>
          <a:p>
            <a:r>
              <a:rPr lang="en-US" dirty="0"/>
              <a:t>Family/Caregiver Participants</a:t>
            </a:r>
          </a:p>
        </p:txBody>
      </p:sp>
      <p:sp>
        <p:nvSpPr>
          <p:cNvPr id="3" name="Content Placeholder 2">
            <a:extLst>
              <a:ext uri="{FF2B5EF4-FFF2-40B4-BE49-F238E27FC236}">
                <a16:creationId xmlns:a16="http://schemas.microsoft.com/office/drawing/2014/main" id="{26C8969F-BF75-D9A9-2548-49F71CB8E277}"/>
              </a:ext>
            </a:extLst>
          </p:cNvPr>
          <p:cNvSpPr>
            <a:spLocks noGrp="1"/>
          </p:cNvSpPr>
          <p:nvPr>
            <p:ph idx="1"/>
          </p:nvPr>
        </p:nvSpPr>
        <p:spPr>
          <a:xfrm>
            <a:off x="628650" y="1121569"/>
            <a:ext cx="4088130" cy="3748088"/>
          </a:xfrm>
        </p:spPr>
        <p:txBody>
          <a:bodyPr>
            <a:normAutofit/>
          </a:bodyPr>
          <a:lstStyle/>
          <a:p>
            <a:pPr marL="0" indent="0">
              <a:buNone/>
            </a:pPr>
            <a:r>
              <a:rPr lang="en-US" sz="1800" dirty="0"/>
              <a:t>Our goal was to reach at least 40 participants per tree/hypothesis</a:t>
            </a:r>
          </a:p>
          <a:p>
            <a:pPr marL="0" indent="0">
              <a:buNone/>
            </a:pPr>
            <a:endParaRPr lang="en-US" sz="1425" i="1" dirty="0"/>
          </a:p>
          <a:p>
            <a:pPr>
              <a:lnSpc>
                <a:spcPct val="120000"/>
              </a:lnSpc>
            </a:pPr>
            <a:r>
              <a:rPr lang="en-US" sz="1800" b="1" dirty="0"/>
              <a:t>Baseline: </a:t>
            </a:r>
            <a:r>
              <a:rPr lang="en-US" sz="1800" dirty="0"/>
              <a:t>30</a:t>
            </a:r>
            <a:r>
              <a:rPr lang="en-US" sz="1800" b="1" dirty="0"/>
              <a:t> </a:t>
            </a:r>
            <a:r>
              <a:rPr lang="en-US" sz="1800" dirty="0"/>
              <a:t>participants </a:t>
            </a:r>
          </a:p>
          <a:p>
            <a:pPr>
              <a:lnSpc>
                <a:spcPct val="120000"/>
              </a:lnSpc>
            </a:pPr>
            <a:r>
              <a:rPr lang="en-US" sz="1800" b="1" dirty="0"/>
              <a:t>Hypothesis 0: </a:t>
            </a:r>
            <a:r>
              <a:rPr lang="en-US" sz="1800" dirty="0"/>
              <a:t>41</a:t>
            </a:r>
            <a:r>
              <a:rPr lang="en-US" sz="1800" b="1" dirty="0"/>
              <a:t> </a:t>
            </a:r>
            <a:r>
              <a:rPr lang="en-US" sz="1800" dirty="0"/>
              <a:t>participants </a:t>
            </a:r>
          </a:p>
          <a:p>
            <a:pPr>
              <a:lnSpc>
                <a:spcPct val="120000"/>
              </a:lnSpc>
            </a:pPr>
            <a:r>
              <a:rPr lang="en-US" sz="1800" b="1" dirty="0"/>
              <a:t>Hypothesis 1: </a:t>
            </a:r>
            <a:r>
              <a:rPr lang="en-US" sz="1800" dirty="0"/>
              <a:t>42 participants </a:t>
            </a:r>
          </a:p>
          <a:p>
            <a:pPr marL="0" indent="0">
              <a:buNone/>
            </a:pPr>
            <a:endParaRPr lang="en-US" sz="1800" i="1" dirty="0"/>
          </a:p>
          <a:p>
            <a:pPr marL="0" indent="0">
              <a:buNone/>
            </a:pPr>
            <a:r>
              <a:rPr lang="en-US" sz="1300" i="1" dirty="0"/>
              <a:t>Because the tool utilized does not support assistive tech devices, we were unable to include that group in the study.</a:t>
            </a:r>
          </a:p>
        </p:txBody>
      </p:sp>
      <p:pic>
        <p:nvPicPr>
          <p:cNvPr id="5" name="Picture 4">
            <a:extLst>
              <a:ext uri="{FF2B5EF4-FFF2-40B4-BE49-F238E27FC236}">
                <a16:creationId xmlns:a16="http://schemas.microsoft.com/office/drawing/2014/main" id="{3A3BB842-6F99-4B13-B5E3-63830BA460A0}"/>
              </a:ext>
            </a:extLst>
          </p:cNvPr>
          <p:cNvPicPr>
            <a:picLocks noChangeAspect="1"/>
          </p:cNvPicPr>
          <p:nvPr/>
        </p:nvPicPr>
        <p:blipFill>
          <a:blip r:embed="rId2"/>
          <a:stretch>
            <a:fillRect/>
          </a:stretch>
        </p:blipFill>
        <p:spPr>
          <a:xfrm>
            <a:off x="5625390" y="829270"/>
            <a:ext cx="2834506" cy="3901518"/>
          </a:xfrm>
          <a:prstGeom prst="rect">
            <a:avLst/>
          </a:prstGeom>
        </p:spPr>
      </p:pic>
    </p:spTree>
    <p:extLst>
      <p:ext uri="{BB962C8B-B14F-4D97-AF65-F5344CB8AC3E}">
        <p14:creationId xmlns:p14="http://schemas.microsoft.com/office/powerpoint/2010/main" val="3035099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Menu items &amp; tasks evaluated</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sz="half" idx="1"/>
          </p:nvPr>
        </p:nvSpPr>
        <p:spPr/>
        <p:txBody>
          <a:bodyPr>
            <a:normAutofit fontScale="92500" lnSpcReduction="20000"/>
          </a:bodyPr>
          <a:lstStyle/>
          <a:p>
            <a:pPr marL="0" indent="0">
              <a:buNone/>
            </a:pPr>
            <a:r>
              <a:rPr lang="en-US" b="1" dirty="0"/>
              <a:t>“Get benefits” tasks</a:t>
            </a:r>
          </a:p>
          <a:p>
            <a:r>
              <a:rPr lang="en-US" dirty="0"/>
              <a:t>Veteran eligibility </a:t>
            </a:r>
          </a:p>
          <a:p>
            <a:r>
              <a:rPr lang="en-US" dirty="0"/>
              <a:t>Family member eligibility</a:t>
            </a:r>
          </a:p>
          <a:p>
            <a:r>
              <a:rPr lang="en-US" dirty="0"/>
              <a:t>Family member mental health</a:t>
            </a:r>
          </a:p>
          <a:p>
            <a:r>
              <a:rPr lang="en-US" dirty="0"/>
              <a:t>Family member dental care</a:t>
            </a:r>
          </a:p>
          <a:p>
            <a:r>
              <a:rPr lang="en-US" dirty="0"/>
              <a:t>Veteran copay rates</a:t>
            </a:r>
          </a:p>
          <a:p>
            <a:r>
              <a:rPr lang="en-US" dirty="0"/>
              <a:t>Veteran community care</a:t>
            </a:r>
          </a:p>
          <a:p>
            <a:endParaRPr lang="en-US" dirty="0"/>
          </a:p>
          <a:p>
            <a:pPr marL="0" indent="0">
              <a:buNone/>
            </a:pPr>
            <a:endParaRPr lang="en-US" dirty="0"/>
          </a:p>
          <a:p>
            <a:endParaRPr lang="en-US" dirty="0"/>
          </a:p>
        </p:txBody>
      </p:sp>
      <p:sp>
        <p:nvSpPr>
          <p:cNvPr id="5" name="Content Placeholder 4">
            <a:extLst>
              <a:ext uri="{FF2B5EF4-FFF2-40B4-BE49-F238E27FC236}">
                <a16:creationId xmlns:a16="http://schemas.microsoft.com/office/drawing/2014/main" id="{A65E0BC7-AA1A-5595-AEBD-753F3BEC5F83}"/>
              </a:ext>
            </a:extLst>
          </p:cNvPr>
          <p:cNvSpPr>
            <a:spLocks noGrp="1"/>
          </p:cNvSpPr>
          <p:nvPr>
            <p:ph sz="half" idx="2"/>
          </p:nvPr>
        </p:nvSpPr>
        <p:spPr/>
        <p:txBody>
          <a:bodyPr>
            <a:normAutofit fontScale="92500" lnSpcReduction="20000"/>
          </a:bodyPr>
          <a:lstStyle/>
          <a:p>
            <a:pPr marL="0" indent="0">
              <a:buNone/>
            </a:pPr>
            <a:r>
              <a:rPr lang="en-US" sz="2000" b="1" dirty="0"/>
              <a:t>“Manage benefits” tasks</a:t>
            </a:r>
          </a:p>
          <a:p>
            <a:r>
              <a:rPr lang="en-US" sz="2000" dirty="0"/>
              <a:t>Veteran priority groups</a:t>
            </a:r>
          </a:p>
          <a:p>
            <a:r>
              <a:rPr lang="en-US" sz="2000" dirty="0"/>
              <a:t>Veteran medical records</a:t>
            </a:r>
          </a:p>
          <a:p>
            <a:r>
              <a:rPr lang="en-US" sz="2000" dirty="0"/>
              <a:t>Veteran copay bills</a:t>
            </a:r>
          </a:p>
          <a:p>
            <a:r>
              <a:rPr lang="en-US" sz="2000" dirty="0"/>
              <a:t>Veteran prescriptions</a:t>
            </a:r>
          </a:p>
          <a:p>
            <a:r>
              <a:rPr lang="en-US" sz="2000" dirty="0"/>
              <a:t>Veteran secure messaging</a:t>
            </a:r>
          </a:p>
          <a:p>
            <a:r>
              <a:rPr lang="en-US" sz="2000" dirty="0"/>
              <a:t>Family member travel pay</a:t>
            </a:r>
          </a:p>
          <a:p>
            <a:endParaRPr lang="en-US" sz="2000" dirty="0"/>
          </a:p>
          <a:p>
            <a:endParaRPr lang="en-US" sz="2000" dirty="0"/>
          </a:p>
          <a:p>
            <a:endParaRPr lang="en-US" sz="2000" dirty="0"/>
          </a:p>
          <a:p>
            <a:pPr marL="0" indent="0">
              <a:buNone/>
            </a:pPr>
            <a:endParaRPr lang="en-US" sz="2000" dirty="0"/>
          </a:p>
          <a:p>
            <a:endParaRPr lang="en-US" sz="2000" dirty="0"/>
          </a:p>
          <a:p>
            <a:endParaRPr lang="en-US" dirty="0"/>
          </a:p>
        </p:txBody>
      </p:sp>
      <p:sp>
        <p:nvSpPr>
          <p:cNvPr id="8" name="Content Placeholder 7">
            <a:extLst>
              <a:ext uri="{FF2B5EF4-FFF2-40B4-BE49-F238E27FC236}">
                <a16:creationId xmlns:a16="http://schemas.microsoft.com/office/drawing/2014/main" id="{F81EC6E1-7139-87C3-9D84-2F4B85A68AA2}"/>
              </a:ext>
            </a:extLst>
          </p:cNvPr>
          <p:cNvSpPr>
            <a:spLocks noGrp="1"/>
          </p:cNvSpPr>
          <p:nvPr>
            <p:ph idx="14"/>
          </p:nvPr>
        </p:nvSpPr>
        <p:spPr>
          <a:xfrm>
            <a:off x="457200" y="1094789"/>
            <a:ext cx="7543800" cy="629840"/>
          </a:xfrm>
        </p:spPr>
        <p:txBody>
          <a:bodyPr>
            <a:normAutofit fontScale="55000" lnSpcReduction="20000"/>
          </a:bodyPr>
          <a:lstStyle/>
          <a:p>
            <a:r>
              <a:rPr lang="en-US" sz="2000" dirty="0"/>
              <a:t>Tasks were chosen to represent a mix popular health content &amp; tools, content &amp; tools that are featured parts of the health apartment, and content/tools we hypothesized were currently not performing well on </a:t>
            </a:r>
            <a:r>
              <a:rPr lang="en-US" sz="2000" dirty="0" err="1"/>
              <a:t>VA.gov’s</a:t>
            </a:r>
            <a:r>
              <a:rPr lang="en-US" sz="2000" dirty="0"/>
              <a:t> heath care hub.</a:t>
            </a:r>
          </a:p>
        </p:txBody>
      </p:sp>
    </p:spTree>
    <p:extLst>
      <p:ext uri="{BB962C8B-B14F-4D97-AF65-F5344CB8AC3E}">
        <p14:creationId xmlns:p14="http://schemas.microsoft.com/office/powerpoint/2010/main" val="162521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Key differences in structures</a:t>
            </a:r>
          </a:p>
        </p:txBody>
      </p:sp>
      <p:graphicFrame>
        <p:nvGraphicFramePr>
          <p:cNvPr id="8" name="Table 10">
            <a:extLst>
              <a:ext uri="{FF2B5EF4-FFF2-40B4-BE49-F238E27FC236}">
                <a16:creationId xmlns:a16="http://schemas.microsoft.com/office/drawing/2014/main" id="{E6E2A64F-4E74-4849-BA76-A82946794D8F}"/>
              </a:ext>
            </a:extLst>
          </p:cNvPr>
          <p:cNvGraphicFramePr>
            <a:graphicFrameLocks noGrp="1"/>
          </p:cNvGraphicFramePr>
          <p:nvPr>
            <p:extLst>
              <p:ext uri="{D42A27DB-BD31-4B8C-83A1-F6EECF244321}">
                <p14:modId xmlns:p14="http://schemas.microsoft.com/office/powerpoint/2010/main" val="3842766845"/>
              </p:ext>
            </p:extLst>
          </p:nvPr>
        </p:nvGraphicFramePr>
        <p:xfrm>
          <a:off x="628651" y="1054247"/>
          <a:ext cx="7886699" cy="3815410"/>
        </p:xfrm>
        <a:graphic>
          <a:graphicData uri="http://schemas.openxmlformats.org/drawingml/2006/table">
            <a:tbl>
              <a:tblPr firstRow="1">
                <a:tableStyleId>{5C22544A-7EE6-4342-B048-85BDC9FD1C3A}</a:tableStyleId>
              </a:tblPr>
              <a:tblGrid>
                <a:gridCol w="2290034">
                  <a:extLst>
                    <a:ext uri="{9D8B030D-6E8A-4147-A177-3AD203B41FA5}">
                      <a16:colId xmlns:a16="http://schemas.microsoft.com/office/drawing/2014/main" val="1407089919"/>
                    </a:ext>
                  </a:extLst>
                </a:gridCol>
                <a:gridCol w="1420086">
                  <a:extLst>
                    <a:ext uri="{9D8B030D-6E8A-4147-A177-3AD203B41FA5}">
                      <a16:colId xmlns:a16="http://schemas.microsoft.com/office/drawing/2014/main" val="1392689624"/>
                    </a:ext>
                  </a:extLst>
                </a:gridCol>
                <a:gridCol w="2162210">
                  <a:extLst>
                    <a:ext uri="{9D8B030D-6E8A-4147-A177-3AD203B41FA5}">
                      <a16:colId xmlns:a16="http://schemas.microsoft.com/office/drawing/2014/main" val="1029095569"/>
                    </a:ext>
                  </a:extLst>
                </a:gridCol>
                <a:gridCol w="2014369">
                  <a:extLst>
                    <a:ext uri="{9D8B030D-6E8A-4147-A177-3AD203B41FA5}">
                      <a16:colId xmlns:a16="http://schemas.microsoft.com/office/drawing/2014/main" val="3985908861"/>
                    </a:ext>
                  </a:extLst>
                </a:gridCol>
              </a:tblGrid>
              <a:tr h="342900">
                <a:tc>
                  <a:txBody>
                    <a:bodyPr/>
                    <a:lstStyle/>
                    <a:p>
                      <a:pPr algn="ctr"/>
                      <a:endParaRPr lang="en-US" sz="1800" b="1" dirty="0">
                        <a:solidFill>
                          <a:schemeClr val="bg1"/>
                        </a:solidFill>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b="1" dirty="0">
                          <a:solidFill>
                            <a:schemeClr val="bg1"/>
                          </a:solidFill>
                        </a:rPr>
                        <a:t>Baseline</a:t>
                      </a:r>
                      <a:endParaRPr lang="en-US" sz="1800" b="1" dirty="0">
                        <a:solidFill>
                          <a:schemeClr val="bg1"/>
                        </a:solidFill>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b="1" dirty="0">
                          <a:solidFill>
                            <a:schemeClr val="bg1"/>
                          </a:solidFill>
                        </a:rPr>
                        <a:t>H0</a:t>
                      </a:r>
                      <a:endParaRPr lang="en-US" sz="1200" b="1" kern="1200" dirty="0">
                        <a:solidFill>
                          <a:schemeClr val="bg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chemeClr val="bg1"/>
                          </a:solidFill>
                        </a:rPr>
                        <a:t>H1</a:t>
                      </a:r>
                      <a:endParaRPr lang="en-US" sz="1200" b="1" kern="1200" dirty="0">
                        <a:solidFill>
                          <a:schemeClr val="bg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3841"/>
                  </a:ext>
                </a:extLst>
              </a:tr>
              <a:tr h="251460">
                <a:tc>
                  <a:txBody>
                    <a:bodyPr/>
                    <a:lstStyle/>
                    <a:p>
                      <a:pPr marL="0" indent="0" algn="l">
                        <a:buFont typeface="Arial" panose="020B0604020202020204" pitchFamily="34" charset="0"/>
                        <a:buNone/>
                      </a:pPr>
                      <a:r>
                        <a:rPr lang="en-US" sz="1200" b="1" dirty="0">
                          <a:solidFill>
                            <a:schemeClr val="tx1"/>
                          </a:solidFill>
                        </a:rPr>
                        <a:t>Hub name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Health care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t>My health</a:t>
                      </a:r>
                      <a:endParaRPr lang="en-US" sz="1200" b="0" kern="1200" dirty="0">
                        <a:solidFill>
                          <a:schemeClr val="dk1"/>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Health care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0121057"/>
                  </a:ext>
                </a:extLst>
              </a:tr>
              <a:tr h="617220">
                <a:tc>
                  <a:txBody>
                    <a:bodyPr/>
                    <a:lstStyle/>
                    <a:p>
                      <a:pPr marL="0" indent="0" algn="l">
                        <a:buFont typeface="Arial" panose="020B0604020202020204" pitchFamily="34" charset="0"/>
                        <a:buNone/>
                      </a:pPr>
                      <a:r>
                        <a:rPr lang="en-US" sz="1200" b="1" dirty="0">
                          <a:solidFill>
                            <a:schemeClr val="tx1"/>
                          </a:solidFill>
                        </a:rPr>
                        <a:t>Spoke names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Get benefits</a:t>
                      </a:r>
                      <a:br>
                        <a:rPr lang="en-US" sz="1200" b="0" dirty="0"/>
                      </a:br>
                      <a:r>
                        <a:rPr lang="en-US" sz="1200" b="0" dirty="0"/>
                        <a:t>Manage benefits</a:t>
                      </a:r>
                      <a:br>
                        <a:rPr lang="en-US" sz="1200" b="0" dirty="0"/>
                      </a:br>
                      <a:r>
                        <a:rPr lang="en-US" sz="1200" b="0" dirty="0"/>
                        <a:t>More resources</a:t>
                      </a:r>
                      <a:endParaRPr lang="en-US" sz="1200" b="0" dirty="0">
                        <a:solidFill>
                          <a:srgbClr val="00B050"/>
                        </a:solidFill>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t>No spokes</a:t>
                      </a:r>
                      <a:endParaRPr lang="en-US" sz="1200" b="0" kern="1200" dirty="0">
                        <a:solidFill>
                          <a:schemeClr val="dk1"/>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dirty="0"/>
                        <a:t>Get health care benefits</a:t>
                      </a:r>
                      <a:br>
                        <a:rPr lang="en-US" sz="1200" b="0" dirty="0"/>
                      </a:br>
                      <a:r>
                        <a:rPr lang="en-US" sz="1200" b="0" dirty="0"/>
                        <a:t>My Health</a:t>
                      </a:r>
                      <a:br>
                        <a:rPr lang="en-US" sz="1200" b="0" dirty="0"/>
                      </a:br>
                      <a:r>
                        <a:rPr lang="en-US" sz="1200" b="0" dirty="0"/>
                        <a:t>Health resources</a:t>
                      </a:r>
                      <a:endParaRPr lang="en-US" sz="1200" b="0" kern="1200" dirty="0">
                        <a:solidFill>
                          <a:schemeClr val="dk1"/>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8290129"/>
                  </a:ext>
                </a:extLst>
              </a:tr>
              <a:tr h="296075">
                <a:tc>
                  <a:txBody>
                    <a:bodyPr/>
                    <a:lstStyle/>
                    <a:p>
                      <a:pPr marL="0" indent="0" algn="l">
                        <a:buFont typeface="Arial" panose="020B0604020202020204" pitchFamily="34" charset="0"/>
                        <a:buNone/>
                      </a:pPr>
                      <a:r>
                        <a:rPr lang="en-US" sz="1200" b="1" dirty="0">
                          <a:solidFill>
                            <a:schemeClr val="tx1"/>
                          </a:solidFill>
                        </a:rPr>
                        <a:t>Total levels </a:t>
                      </a:r>
                      <a:r>
                        <a:rPr lang="en-US" sz="1200" b="1" i="0" dirty="0">
                          <a:solidFill>
                            <a:schemeClr val="tx1"/>
                          </a:solidFill>
                        </a:rPr>
                        <a:t>in structure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t>7</a:t>
                      </a:r>
                      <a:endParaRPr lang="en-US" sz="1200" b="0" kern="1200" dirty="0">
                        <a:solidFill>
                          <a:schemeClr val="dk1"/>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9327695"/>
                  </a:ext>
                </a:extLst>
              </a:tr>
              <a:tr h="251460">
                <a:tc>
                  <a:txBody>
                    <a:bodyPr/>
                    <a:lstStyle/>
                    <a:p>
                      <a:pPr marL="0" indent="0" algn="l">
                        <a:buFont typeface="Arial" panose="020B0604020202020204" pitchFamily="34" charset="0"/>
                        <a:buNone/>
                      </a:pPr>
                      <a:r>
                        <a:rPr lang="en-US" sz="1200" b="1" dirty="0">
                          <a:solidFill>
                            <a:schemeClr val="tx1"/>
                          </a:solidFill>
                        </a:rPr>
                        <a:t>Clicks to Veteran eligibility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7 (coverage)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0190836"/>
                  </a:ext>
                </a:extLst>
              </a:tr>
              <a:tr h="251460">
                <a:tc>
                  <a:txBody>
                    <a:bodyPr/>
                    <a:lstStyle/>
                    <a:p>
                      <a:pPr marL="0" indent="0" algn="l">
                        <a:buFont typeface="Arial" panose="020B0604020202020204" pitchFamily="34" charset="0"/>
                        <a:buNone/>
                      </a:pPr>
                      <a:r>
                        <a:rPr lang="en-US" sz="1200" b="1" dirty="0">
                          <a:solidFill>
                            <a:schemeClr val="tx1"/>
                          </a:solidFill>
                        </a:rPr>
                        <a:t>Clicks to apply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6 (coverage)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262670"/>
                  </a:ext>
                </a:extLst>
              </a:tr>
              <a:tr h="251460">
                <a:tc>
                  <a:txBody>
                    <a:bodyPr/>
                    <a:lstStyle/>
                    <a:p>
                      <a:pPr marL="0" indent="0" algn="l">
                        <a:buFont typeface="Arial" panose="020B0604020202020204" pitchFamily="34" charset="0"/>
                        <a:buNone/>
                      </a:pPr>
                      <a:r>
                        <a:rPr lang="en-US" sz="1200" b="1" dirty="0">
                          <a:solidFill>
                            <a:schemeClr val="tx1"/>
                          </a:solidFill>
                        </a:rPr>
                        <a:t>Clicks to mental health</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(more resources)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6 (coverage)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6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6441584"/>
                  </a:ext>
                </a:extLst>
              </a:tr>
              <a:tr h="251460">
                <a:tc>
                  <a:txBody>
                    <a:bodyPr/>
                    <a:lstStyle/>
                    <a:p>
                      <a:pPr marL="0" indent="0" algn="l">
                        <a:buFont typeface="Arial" panose="020B0604020202020204" pitchFamily="34" charset="0"/>
                        <a:buNone/>
                      </a:pPr>
                      <a:r>
                        <a:rPr lang="en-US" sz="1200" b="1" dirty="0">
                          <a:solidFill>
                            <a:schemeClr val="tx1"/>
                          </a:solidFill>
                        </a:rPr>
                        <a:t>Clicks to family member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(coverage)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5809904"/>
                  </a:ext>
                </a:extLst>
              </a:tr>
              <a:tr h="251460">
                <a:tc>
                  <a:txBody>
                    <a:bodyPr/>
                    <a:lstStyle/>
                    <a:p>
                      <a:pPr marL="0" indent="0" algn="l">
                        <a:buFont typeface="Arial" panose="020B0604020202020204" pitchFamily="34" charset="0"/>
                        <a:buNone/>
                      </a:pPr>
                      <a:r>
                        <a:rPr lang="en-US" sz="1200" b="1" dirty="0">
                          <a:solidFill>
                            <a:schemeClr val="tx1"/>
                          </a:solidFill>
                        </a:rPr>
                        <a:t>Clicks to copay rates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(more resources)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4121309"/>
                  </a:ext>
                </a:extLst>
              </a:tr>
              <a:tr h="251460">
                <a:tc>
                  <a:txBody>
                    <a:bodyPr/>
                    <a:lstStyle/>
                    <a:p>
                      <a:pPr marL="0" indent="0" algn="l">
                        <a:buFont typeface="Arial" panose="020B0604020202020204" pitchFamily="34" charset="0"/>
                        <a:buNone/>
                      </a:pPr>
                      <a:r>
                        <a:rPr lang="en-US" sz="1200" b="1" dirty="0">
                          <a:solidFill>
                            <a:schemeClr val="tx1"/>
                          </a:solidFill>
                        </a:rPr>
                        <a:t>Clicks to priority groups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7 (coverage)</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(get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693023"/>
                  </a:ext>
                </a:extLst>
              </a:tr>
              <a:tr h="251460">
                <a:tc>
                  <a:txBody>
                    <a:bodyPr/>
                    <a:lstStyle/>
                    <a:p>
                      <a:pPr marL="0" indent="0" algn="l">
                        <a:buFont typeface="Arial" panose="020B0604020202020204" pitchFamily="34" charset="0"/>
                        <a:buNone/>
                      </a:pPr>
                      <a:r>
                        <a:rPr lang="en-US" sz="1200" b="1" dirty="0">
                          <a:solidFill>
                            <a:schemeClr val="tx1"/>
                          </a:solidFill>
                        </a:rPr>
                        <a:t>Clicks to secure messaging</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3 (top level)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(my health)</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6409338"/>
                  </a:ext>
                </a:extLst>
              </a:tr>
              <a:tr h="251460">
                <a:tc>
                  <a:txBody>
                    <a:bodyPr/>
                    <a:lstStyle/>
                    <a:p>
                      <a:pPr marL="0" indent="0" algn="l">
                        <a:buFont typeface="Arial" panose="020B0604020202020204" pitchFamily="34" charset="0"/>
                        <a:buNone/>
                      </a:pPr>
                      <a:r>
                        <a:rPr lang="en-US" sz="1200" b="1" dirty="0">
                          <a:solidFill>
                            <a:schemeClr val="tx1"/>
                          </a:solidFill>
                        </a:rPr>
                        <a:t>Clicks to pay copay bill</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(my health)</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8637280"/>
                  </a:ext>
                </a:extLst>
              </a:tr>
              <a:tr h="296075">
                <a:tc>
                  <a:txBody>
                    <a:bodyPr/>
                    <a:lstStyle/>
                    <a:p>
                      <a:pPr marL="0" indent="0" algn="l">
                        <a:buFont typeface="Arial" panose="020B0604020202020204" pitchFamily="34" charset="0"/>
                        <a:buNone/>
                      </a:pPr>
                      <a:r>
                        <a:rPr lang="en-US" sz="1200" b="1" dirty="0">
                          <a:solidFill>
                            <a:schemeClr val="tx1"/>
                          </a:solidFill>
                        </a:rPr>
                        <a:t>Clicks to travel pay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(my health)</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034770"/>
                  </a:ext>
                </a:extLst>
              </a:tr>
            </a:tbl>
          </a:graphicData>
        </a:graphic>
      </p:graphicFrame>
    </p:spTree>
    <p:extLst>
      <p:ext uri="{BB962C8B-B14F-4D97-AF65-F5344CB8AC3E}">
        <p14:creationId xmlns:p14="http://schemas.microsoft.com/office/powerpoint/2010/main" val="1737591357"/>
      </p:ext>
    </p:extLst>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2.xml><?xml version="1.0" encoding="utf-8"?>
<a:theme xmlns:a="http://schemas.openxmlformats.org/drawingml/2006/main" name="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57BBC965-C4E3-402D-952E-6040A2FF4897}"/>
    </a:ext>
  </a:extLst>
</a:theme>
</file>

<file path=ppt/theme/theme3.xml><?xml version="1.0" encoding="utf-8"?>
<a:theme xmlns:a="http://schemas.openxmlformats.org/drawingml/2006/main" name="3_OI&amp;T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06D7B90-AA19-4E55-91A9-4F9784899948}" vid="{CCC6058C-719D-41E1-A701-97D716C2711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etingTopics xmlns="88d45c3b-1163-4d87-a9e1-975fab0897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B326D31F2BC940AEEDF6CD54151530" ma:contentTypeVersion="8" ma:contentTypeDescription="Create a new document." ma:contentTypeScope="" ma:versionID="4f634ee4579b6191caa9095e126e1497">
  <xsd:schema xmlns:xsd="http://www.w3.org/2001/XMLSchema" xmlns:xs="http://www.w3.org/2001/XMLSchema" xmlns:p="http://schemas.microsoft.com/office/2006/metadata/properties" xmlns:ns2="88d45c3b-1163-4d87-a9e1-975fab089788" xmlns:ns3="1cb3f4d0-e36b-4b3a-b0c8-224fe26e331d" targetNamespace="http://schemas.microsoft.com/office/2006/metadata/properties" ma:root="true" ma:fieldsID="cbb2353fe63e571227320e29bccb6ef8" ns2:_="" ns3:_="">
    <xsd:import namespace="88d45c3b-1163-4d87-a9e1-975fab089788"/>
    <xsd:import namespace="1cb3f4d0-e36b-4b3a-b0c8-224fe26e331d"/>
    <xsd:element name="properties">
      <xsd:complexType>
        <xsd:sequence>
          <xsd:element name="documentManagement">
            <xsd:complexType>
              <xsd:all>
                <xsd:element ref="ns2:MeetingTopics"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d45c3b-1163-4d87-a9e1-975fab089788" elementFormDefault="qualified">
    <xsd:import namespace="http://schemas.microsoft.com/office/2006/documentManagement/types"/>
    <xsd:import namespace="http://schemas.microsoft.com/office/infopath/2007/PartnerControls"/>
    <xsd:element name="MeetingTopics" ma:index="8" nillable="true" ma:displayName="Meeting Topic" ma:format="Dropdown" ma:internalName="MeetingTopics">
      <xsd:simpleType>
        <xsd:restriction base="dms:Choice">
          <xsd:enumeration value="Vet Tech"/>
          <xsd:enumeration value="Choice 2"/>
          <xsd:enumeration value="Choice 3"/>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b3f4d0-e36b-4b3a-b0c8-224fe26e331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662402-6E64-479D-9397-DA366D1CCE60}">
  <ds:schemaRefs>
    <ds:schemaRef ds:uri="http://schemas.microsoft.com/sharepoint/v3/contenttype/forms"/>
  </ds:schemaRefs>
</ds:datastoreItem>
</file>

<file path=customXml/itemProps2.xml><?xml version="1.0" encoding="utf-8"?>
<ds:datastoreItem xmlns:ds="http://schemas.openxmlformats.org/officeDocument/2006/customXml" ds:itemID="{1EC177D9-849A-4E39-B4B1-2667A875DF70}">
  <ds:schemaRefs>
    <ds:schemaRef ds:uri="http://purl.org/dc/terms/"/>
    <ds:schemaRef ds:uri="88d45c3b-1163-4d87-a9e1-975fab089788"/>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cb3f4d0-e36b-4b3a-b0c8-224fe26e331d"/>
    <ds:schemaRef ds:uri="http://www.w3.org/XML/1998/namespace"/>
  </ds:schemaRefs>
</ds:datastoreItem>
</file>

<file path=customXml/itemProps3.xml><?xml version="1.0" encoding="utf-8"?>
<ds:datastoreItem xmlns:ds="http://schemas.openxmlformats.org/officeDocument/2006/customXml" ds:itemID="{7CFB45DF-7C2D-44B8-994D-0B177EB6E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d45c3b-1163-4d87-a9e1-975fab089788"/>
    <ds:schemaRef ds:uri="1cb3f4d0-e36b-4b3a-b0c8-224fe26e33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228</TotalTime>
  <Words>5228</Words>
  <Application>Microsoft Office PowerPoint</Application>
  <PresentationFormat>On-screen Show (16:9)</PresentationFormat>
  <Paragraphs>607</Paragraphs>
  <Slides>22</Slides>
  <Notes>11</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22</vt:i4>
      </vt:variant>
    </vt:vector>
  </HeadingPairs>
  <TitlesOfParts>
    <vt:vector size="41" baseType="lpstr">
      <vt:lpstr>.AppleSystemUIFont</vt:lpstr>
      <vt:lpstr>Arial</vt:lpstr>
      <vt:lpstr>Avenir</vt:lpstr>
      <vt:lpstr>Avenir Heavy</vt:lpstr>
      <vt:lpstr>Bitter</vt:lpstr>
      <vt:lpstr>Bitter Medium</vt:lpstr>
      <vt:lpstr>Calibri</vt:lpstr>
      <vt:lpstr>Calibri Light</vt:lpstr>
      <vt:lpstr>CambriaMath</vt:lpstr>
      <vt:lpstr>Courier New</vt:lpstr>
      <vt:lpstr>Georgia</vt:lpstr>
      <vt:lpstr>LucidaGrande</vt:lpstr>
      <vt:lpstr>Oswald</vt:lpstr>
      <vt:lpstr>Source Sans Pro</vt:lpstr>
      <vt:lpstr>Source Sans Pro Light</vt:lpstr>
      <vt:lpstr>Source Sans Pro SemiBold</vt:lpstr>
      <vt:lpstr>Brown Bag Template</vt:lpstr>
      <vt:lpstr>Master</vt:lpstr>
      <vt:lpstr>3_OI&amp;T PPT Layout</vt:lpstr>
      <vt:lpstr>Health Apartment Information Architecture:  Family members &amp; caregivers segment</vt:lpstr>
      <vt:lpstr>Research Goals</vt:lpstr>
      <vt:lpstr>How this research maps to the Veteran journey </vt:lpstr>
      <vt:lpstr>OCTO-DE goals that this research supports</vt:lpstr>
      <vt:lpstr>Hypotheses tested</vt:lpstr>
      <vt:lpstr>Methodology</vt:lpstr>
      <vt:lpstr>Family/Caregiver Participants</vt:lpstr>
      <vt:lpstr>Menu items &amp; tasks evaluated</vt:lpstr>
      <vt:lpstr>Key differences in structures</vt:lpstr>
      <vt:lpstr>Common metrics in tree tests</vt:lpstr>
      <vt:lpstr>Notes about these findings…</vt:lpstr>
      <vt:lpstr>Findings</vt:lpstr>
      <vt:lpstr>Key findings</vt:lpstr>
      <vt:lpstr>Key finding 1: H1 did better on tasks related to getting benefits, and H0 did better on tasks related to managing benefits</vt:lpstr>
      <vt:lpstr>Key finding 2: Health care eligibility information for Veterans was challenging to find, especially in H0</vt:lpstr>
      <vt:lpstr>Key finding 3: Family &amp; caregiver participants struggled to find information related to getting health care benefits for themselves</vt:lpstr>
      <vt:lpstr>Key finding 4: Mental health care information was challenging to find</vt:lpstr>
      <vt:lpstr>Key finding 5: Participants visited and selected answers in the service member and family member benefits hubs more often in H0 than in baseline and H1</vt:lpstr>
      <vt:lpstr>Key finding 6: For tasks related to managing health care, “My health” in H0 performed extremely well, while the same section in H1 performed significantly worse than baseline </vt:lpstr>
      <vt:lpstr>Key finding 7: H0 improved the discoverability of community care content</vt:lpstr>
      <vt:lpstr>Appendix</vt:lpstr>
      <vt:lpstr>Task success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 Hoc LLC</dc:creator>
  <cp:lastModifiedBy>Northuis, Mikki</cp:lastModifiedBy>
  <cp:revision>10</cp:revision>
  <cp:lastPrinted>2018-02-05T23:05:28Z</cp:lastPrinted>
  <dcterms:created xsi:type="dcterms:W3CDTF">2018-02-02T22:31:38Z</dcterms:created>
  <dcterms:modified xsi:type="dcterms:W3CDTF">2022-09-30T20:33:33Z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0x01010081B326D31F2BC940AEEDF6CD54151530</vt:lpwstr>
  </property>
</Properties>
</file>