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90" r:id="rId3"/>
    <p:sldId id="317" r:id="rId4"/>
    <p:sldId id="259" r:id="rId5"/>
    <p:sldId id="294" r:id="rId6"/>
    <p:sldId id="260" r:id="rId7"/>
    <p:sldId id="291" r:id="rId8"/>
    <p:sldId id="258" r:id="rId9"/>
    <p:sldId id="305" r:id="rId10"/>
    <p:sldId id="314" r:id="rId11"/>
    <p:sldId id="306" r:id="rId12"/>
    <p:sldId id="307" r:id="rId13"/>
    <p:sldId id="289" r:id="rId14"/>
    <p:sldId id="297" r:id="rId15"/>
    <p:sldId id="292" r:id="rId16"/>
    <p:sldId id="295" r:id="rId17"/>
    <p:sldId id="300" r:id="rId18"/>
    <p:sldId id="298" r:id="rId19"/>
    <p:sldId id="277" r:id="rId20"/>
    <p:sldId id="288" r:id="rId21"/>
    <p:sldId id="311" r:id="rId22"/>
    <p:sldId id="310" r:id="rId23"/>
    <p:sldId id="312" r:id="rId24"/>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027D1A2-F65C-448F-9671-E805C80E16AE}">
          <p14:sldIdLst>
            <p14:sldId id="256"/>
            <p14:sldId id="290"/>
            <p14:sldId id="317"/>
            <p14:sldId id="259"/>
            <p14:sldId id="294"/>
            <p14:sldId id="260"/>
            <p14:sldId id="291"/>
            <p14:sldId id="258"/>
            <p14:sldId id="305"/>
            <p14:sldId id="314"/>
            <p14:sldId id="306"/>
          </p14:sldIdLst>
        </p14:section>
        <p14:section name="Findings" id="{BD909FAC-9298-461F-A491-35EEC55C8DF0}">
          <p14:sldIdLst>
            <p14:sldId id="307"/>
            <p14:sldId id="289"/>
            <p14:sldId id="297"/>
            <p14:sldId id="292"/>
            <p14:sldId id="295"/>
            <p14:sldId id="300"/>
            <p14:sldId id="298"/>
            <p14:sldId id="277"/>
            <p14:sldId id="288"/>
            <p14:sldId id="311"/>
            <p14:sldId id="310"/>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DFB7CC-9E4A-4CB2-8CDE-B06343167D42}" v="11" dt="2022-10-06T23:08:24.2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6" autoAdjust="0"/>
    <p:restoredTop sz="93792" autoAdjust="0"/>
  </p:normalViewPr>
  <p:slideViewPr>
    <p:cSldViewPr snapToGrid="0">
      <p:cViewPr>
        <p:scale>
          <a:sx n="66" d="100"/>
          <a:sy n="66" d="100"/>
        </p:scale>
        <p:origin x="66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thuis, Mikki" userId="ffdb2754-938f-4123-b57a-f5bf2861f940" providerId="ADAL" clId="{F5DFB7CC-9E4A-4CB2-8CDE-B06343167D42}"/>
    <pc:docChg chg="undo custSel modSld">
      <pc:chgData name="Northuis, Mikki" userId="ffdb2754-938f-4123-b57a-f5bf2861f940" providerId="ADAL" clId="{F5DFB7CC-9E4A-4CB2-8CDE-B06343167D42}" dt="2022-10-06T23:08:24.223" v="1653"/>
      <pc:docMkLst>
        <pc:docMk/>
      </pc:docMkLst>
      <pc:sldChg chg="modSp mod">
        <pc:chgData name="Northuis, Mikki" userId="ffdb2754-938f-4123-b57a-f5bf2861f940" providerId="ADAL" clId="{F5DFB7CC-9E4A-4CB2-8CDE-B06343167D42}" dt="2022-09-27T21:23:23.322" v="45" actId="20577"/>
        <pc:sldMkLst>
          <pc:docMk/>
          <pc:sldMk cId="3170997549" sldId="256"/>
        </pc:sldMkLst>
        <pc:spChg chg="mod">
          <ac:chgData name="Northuis, Mikki" userId="ffdb2754-938f-4123-b57a-f5bf2861f940" providerId="ADAL" clId="{F5DFB7CC-9E4A-4CB2-8CDE-B06343167D42}" dt="2022-09-27T21:23:23.322" v="45" actId="20577"/>
          <ac:spMkLst>
            <pc:docMk/>
            <pc:sldMk cId="3170997549" sldId="256"/>
            <ac:spMk id="2" creationId="{348A309C-DF7A-9340-48B2-5734C8922E9E}"/>
          </ac:spMkLst>
        </pc:spChg>
        <pc:spChg chg="mod">
          <ac:chgData name="Northuis, Mikki" userId="ffdb2754-938f-4123-b57a-f5bf2861f940" providerId="ADAL" clId="{F5DFB7CC-9E4A-4CB2-8CDE-B06343167D42}" dt="2022-09-27T21:19:49.330" v="25" actId="6549"/>
          <ac:spMkLst>
            <pc:docMk/>
            <pc:sldMk cId="3170997549" sldId="256"/>
            <ac:spMk id="3" creationId="{49A95761-E9DD-AE22-445C-9803F19BE9A1}"/>
          </ac:spMkLst>
        </pc:spChg>
      </pc:sldChg>
      <pc:sldChg chg="modNotesTx">
        <pc:chgData name="Northuis, Mikki" userId="ffdb2754-938f-4123-b57a-f5bf2861f940" providerId="ADAL" clId="{F5DFB7CC-9E4A-4CB2-8CDE-B06343167D42}" dt="2022-09-30T22:07:06.394" v="1013" actId="20577"/>
        <pc:sldMkLst>
          <pc:docMk/>
          <pc:sldMk cId="1385306903" sldId="277"/>
        </pc:sldMkLst>
      </pc:sldChg>
      <pc:sldChg chg="modSp mod">
        <pc:chgData name="Northuis, Mikki" userId="ffdb2754-938f-4123-b57a-f5bf2861f940" providerId="ADAL" clId="{F5DFB7CC-9E4A-4CB2-8CDE-B06343167D42}" dt="2022-10-02T22:29:55.797" v="1043" actId="1076"/>
        <pc:sldMkLst>
          <pc:docMk/>
          <pc:sldMk cId="2976420452" sldId="288"/>
        </pc:sldMkLst>
        <pc:spChg chg="mod">
          <ac:chgData name="Northuis, Mikki" userId="ffdb2754-938f-4123-b57a-f5bf2861f940" providerId="ADAL" clId="{F5DFB7CC-9E4A-4CB2-8CDE-B06343167D42}" dt="2022-10-02T22:29:55.797" v="1043" actId="1076"/>
          <ac:spMkLst>
            <pc:docMk/>
            <pc:sldMk cId="2976420452" sldId="288"/>
            <ac:spMk id="3" creationId="{841A1469-7FF5-4C49-B590-16738782D9AE}"/>
          </ac:spMkLst>
        </pc:spChg>
        <pc:spChg chg="mod">
          <ac:chgData name="Northuis, Mikki" userId="ffdb2754-938f-4123-b57a-f5bf2861f940" providerId="ADAL" clId="{F5DFB7CC-9E4A-4CB2-8CDE-B06343167D42}" dt="2022-10-02T22:29:47.340" v="1042" actId="20577"/>
          <ac:spMkLst>
            <pc:docMk/>
            <pc:sldMk cId="2976420452" sldId="288"/>
            <ac:spMk id="7" creationId="{EDEDB952-2EDD-4492-A863-229AB3ED212B}"/>
          </ac:spMkLst>
        </pc:spChg>
        <pc:spChg chg="mod">
          <ac:chgData name="Northuis, Mikki" userId="ffdb2754-938f-4123-b57a-f5bf2861f940" providerId="ADAL" clId="{F5DFB7CC-9E4A-4CB2-8CDE-B06343167D42}" dt="2022-10-02T22:29:21.679" v="1028" actId="20577"/>
          <ac:spMkLst>
            <pc:docMk/>
            <pc:sldMk cId="2976420452" sldId="288"/>
            <ac:spMk id="22" creationId="{77897BD6-06A5-4ED3-B6B6-8FFC28ABA09B}"/>
          </ac:spMkLst>
        </pc:spChg>
        <pc:graphicFrameChg chg="modGraphic">
          <ac:chgData name="Northuis, Mikki" userId="ffdb2754-938f-4123-b57a-f5bf2861f940" providerId="ADAL" clId="{F5DFB7CC-9E4A-4CB2-8CDE-B06343167D42}" dt="2022-09-30T21:21:45.932" v="46" actId="207"/>
          <ac:graphicFrameMkLst>
            <pc:docMk/>
            <pc:sldMk cId="2976420452" sldId="288"/>
            <ac:graphicFrameMk id="4" creationId="{B8B30580-EF2E-5F49-7F67-C92357EA3160}"/>
          </ac:graphicFrameMkLst>
        </pc:graphicFrameChg>
      </pc:sldChg>
      <pc:sldChg chg="modNotesTx">
        <pc:chgData name="Northuis, Mikki" userId="ffdb2754-938f-4123-b57a-f5bf2861f940" providerId="ADAL" clId="{F5DFB7CC-9E4A-4CB2-8CDE-B06343167D42}" dt="2022-10-04T14:13:01.989" v="1184" actId="20577"/>
        <pc:sldMkLst>
          <pc:docMk/>
          <pc:sldMk cId="4109790244" sldId="295"/>
        </pc:sldMkLst>
      </pc:sldChg>
      <pc:sldChg chg="modSp mod">
        <pc:chgData name="Northuis, Mikki" userId="ffdb2754-938f-4123-b57a-f5bf2861f940" providerId="ADAL" clId="{F5DFB7CC-9E4A-4CB2-8CDE-B06343167D42}" dt="2022-10-06T23:08:24.223" v="1653"/>
        <pc:sldMkLst>
          <pc:docMk/>
          <pc:sldMk cId="3708054745" sldId="305"/>
        </pc:sldMkLst>
        <pc:spChg chg="mod">
          <ac:chgData name="Northuis, Mikki" userId="ffdb2754-938f-4123-b57a-f5bf2861f940" providerId="ADAL" clId="{F5DFB7CC-9E4A-4CB2-8CDE-B06343167D42}" dt="2022-10-06T22:50:25.908" v="1219" actId="27636"/>
          <ac:spMkLst>
            <pc:docMk/>
            <pc:sldMk cId="3708054745" sldId="305"/>
            <ac:spMk id="2" creationId="{9907FA95-6A09-5F49-7DE1-2B5DDA70D763}"/>
          </ac:spMkLst>
        </pc:spChg>
        <pc:graphicFrameChg chg="mod modGraphic">
          <ac:chgData name="Northuis, Mikki" userId="ffdb2754-938f-4123-b57a-f5bf2861f940" providerId="ADAL" clId="{F5DFB7CC-9E4A-4CB2-8CDE-B06343167D42}" dt="2022-10-06T23:08:24.223" v="1653"/>
          <ac:graphicFrameMkLst>
            <pc:docMk/>
            <pc:sldMk cId="3708054745" sldId="305"/>
            <ac:graphicFrameMk id="8" creationId="{E6E2A64F-4E74-4849-BA76-A82946794D8F}"/>
          </ac:graphicFrameMkLst>
        </pc:graphicFrameChg>
      </pc:sldChg>
    </pc:docChg>
  </pc:docChgLst>
  <pc:docChgLst>
    <pc:chgData name="Northuis, Mikki" userId="ffdb2754-938f-4123-b57a-f5bf2861f940" providerId="ADAL" clId="{A8547E06-49A2-424C-BF43-F12353E6204B}"/>
    <pc:docChg chg="undo custSel addSld delSld modSld delSection modSection">
      <pc:chgData name="Northuis, Mikki" userId="ffdb2754-938f-4123-b57a-f5bf2861f940" providerId="ADAL" clId="{A8547E06-49A2-424C-BF43-F12353E6204B}" dt="2022-09-21T00:32:42.533" v="3255" actId="207"/>
      <pc:docMkLst>
        <pc:docMk/>
      </pc:docMkLst>
      <pc:sldChg chg="modSp mod">
        <pc:chgData name="Northuis, Mikki" userId="ffdb2754-938f-4123-b57a-f5bf2861f940" providerId="ADAL" clId="{A8547E06-49A2-424C-BF43-F12353E6204B}" dt="2022-09-07T17:20:30.661" v="3254" actId="20577"/>
        <pc:sldMkLst>
          <pc:docMk/>
          <pc:sldMk cId="3170997549" sldId="256"/>
        </pc:sldMkLst>
        <pc:spChg chg="mod">
          <ac:chgData name="Northuis, Mikki" userId="ffdb2754-938f-4123-b57a-f5bf2861f940" providerId="ADAL" clId="{A8547E06-49A2-424C-BF43-F12353E6204B}" dt="2022-09-07T17:20:30.661" v="3254" actId="20577"/>
          <ac:spMkLst>
            <pc:docMk/>
            <pc:sldMk cId="3170997549" sldId="256"/>
            <ac:spMk id="3" creationId="{49A95761-E9DD-AE22-445C-9803F19BE9A1}"/>
          </ac:spMkLst>
        </pc:spChg>
      </pc:sldChg>
      <pc:sldChg chg="del">
        <pc:chgData name="Northuis, Mikki" userId="ffdb2754-938f-4123-b57a-f5bf2861f940" providerId="ADAL" clId="{A8547E06-49A2-424C-BF43-F12353E6204B}" dt="2022-08-25T13:29:39.447" v="0" actId="18676"/>
        <pc:sldMkLst>
          <pc:docMk/>
          <pc:sldMk cId="3291805298" sldId="257"/>
        </pc:sldMkLst>
      </pc:sldChg>
      <pc:sldChg chg="addSp delSp modSp add mod">
        <pc:chgData name="Northuis, Mikki" userId="ffdb2754-938f-4123-b57a-f5bf2861f940" providerId="ADAL" clId="{A8547E06-49A2-424C-BF43-F12353E6204B}" dt="2022-08-26T17:02:06.704" v="3215" actId="108"/>
        <pc:sldMkLst>
          <pc:docMk/>
          <pc:sldMk cId="0" sldId="259"/>
        </pc:sldMkLst>
        <pc:spChg chg="add del mod">
          <ac:chgData name="Northuis, Mikki" userId="ffdb2754-938f-4123-b57a-f5bf2861f940" providerId="ADAL" clId="{A8547E06-49A2-424C-BF43-F12353E6204B}" dt="2022-08-26T16:48:22.296" v="2838" actId="478"/>
          <ac:spMkLst>
            <pc:docMk/>
            <pc:sldMk cId="0" sldId="259"/>
            <ac:spMk id="3" creationId="{46F0D9A9-47CA-41A5-A0F2-0AC0B9AE486C}"/>
          </ac:spMkLst>
        </pc:spChg>
        <pc:spChg chg="add del mod">
          <ac:chgData name="Northuis, Mikki" userId="ffdb2754-938f-4123-b57a-f5bf2861f940" providerId="ADAL" clId="{A8547E06-49A2-424C-BF43-F12353E6204B}" dt="2022-08-26T16:48:22.296" v="2838" actId="478"/>
          <ac:spMkLst>
            <pc:docMk/>
            <pc:sldMk cId="0" sldId="259"/>
            <ac:spMk id="5" creationId="{80FD133F-C831-40B1-B6D2-C4AFCBD64244}"/>
          </ac:spMkLst>
        </pc:spChg>
        <pc:spChg chg="add del mod">
          <ac:chgData name="Northuis, Mikki" userId="ffdb2754-938f-4123-b57a-f5bf2861f940" providerId="ADAL" clId="{A8547E06-49A2-424C-BF43-F12353E6204B}" dt="2022-08-26T16:48:21.832" v="2837"/>
          <ac:spMkLst>
            <pc:docMk/>
            <pc:sldMk cId="0" sldId="259"/>
            <ac:spMk id="38" creationId="{55967B18-C6C1-4B68-BF3F-A75EEF707887}"/>
          </ac:spMkLst>
        </pc:spChg>
        <pc:spChg chg="add del mod">
          <ac:chgData name="Northuis, Mikki" userId="ffdb2754-938f-4123-b57a-f5bf2861f940" providerId="ADAL" clId="{A8547E06-49A2-424C-BF43-F12353E6204B}" dt="2022-08-26T16:48:21.832" v="2837"/>
          <ac:spMkLst>
            <pc:docMk/>
            <pc:sldMk cId="0" sldId="259"/>
            <ac:spMk id="39" creationId="{CF5D94F4-52A1-4DD9-9AB2-3872ADBF3966}"/>
          </ac:spMkLst>
        </pc:spChg>
        <pc:spChg chg="add del mod">
          <ac:chgData name="Northuis, Mikki" userId="ffdb2754-938f-4123-b57a-f5bf2861f940" providerId="ADAL" clId="{A8547E06-49A2-424C-BF43-F12353E6204B}" dt="2022-08-26T16:48:21.832" v="2837"/>
          <ac:spMkLst>
            <pc:docMk/>
            <pc:sldMk cId="0" sldId="259"/>
            <ac:spMk id="40" creationId="{CA2AC1A1-8860-4672-97BA-2C4DB39C956C}"/>
          </ac:spMkLst>
        </pc:spChg>
        <pc:spChg chg="add del mod">
          <ac:chgData name="Northuis, Mikki" userId="ffdb2754-938f-4123-b57a-f5bf2861f940" providerId="ADAL" clId="{A8547E06-49A2-424C-BF43-F12353E6204B}" dt="2022-08-26T16:48:21.832" v="2837"/>
          <ac:spMkLst>
            <pc:docMk/>
            <pc:sldMk cId="0" sldId="259"/>
            <ac:spMk id="41" creationId="{3E9194D3-5F22-47BE-89B6-E9A33396327B}"/>
          </ac:spMkLst>
        </pc:spChg>
        <pc:spChg chg="add del mod">
          <ac:chgData name="Northuis, Mikki" userId="ffdb2754-938f-4123-b57a-f5bf2861f940" providerId="ADAL" clId="{A8547E06-49A2-424C-BF43-F12353E6204B}" dt="2022-08-26T16:48:21.832" v="2837"/>
          <ac:spMkLst>
            <pc:docMk/>
            <pc:sldMk cId="0" sldId="259"/>
            <ac:spMk id="42" creationId="{7BC02792-E482-4D55-B8E0-B76207BC8BE6}"/>
          </ac:spMkLst>
        </pc:spChg>
        <pc:spChg chg="add del mod">
          <ac:chgData name="Northuis, Mikki" userId="ffdb2754-938f-4123-b57a-f5bf2861f940" providerId="ADAL" clId="{A8547E06-49A2-424C-BF43-F12353E6204B}" dt="2022-08-26T16:48:21.832" v="2837"/>
          <ac:spMkLst>
            <pc:docMk/>
            <pc:sldMk cId="0" sldId="259"/>
            <ac:spMk id="44" creationId="{D51EBE26-0B28-4220-BC4A-2D4D3D49B708}"/>
          </ac:spMkLst>
        </pc:spChg>
        <pc:spChg chg="add del mod">
          <ac:chgData name="Northuis, Mikki" userId="ffdb2754-938f-4123-b57a-f5bf2861f940" providerId="ADAL" clId="{A8547E06-49A2-424C-BF43-F12353E6204B}" dt="2022-08-26T16:48:21.832" v="2837"/>
          <ac:spMkLst>
            <pc:docMk/>
            <pc:sldMk cId="0" sldId="259"/>
            <ac:spMk id="45" creationId="{74B73033-489E-4929-B3DA-14A758A075E6}"/>
          </ac:spMkLst>
        </pc:spChg>
        <pc:spChg chg="add del mod">
          <ac:chgData name="Northuis, Mikki" userId="ffdb2754-938f-4123-b57a-f5bf2861f940" providerId="ADAL" clId="{A8547E06-49A2-424C-BF43-F12353E6204B}" dt="2022-08-26T16:48:21.832" v="2837"/>
          <ac:spMkLst>
            <pc:docMk/>
            <pc:sldMk cId="0" sldId="259"/>
            <ac:spMk id="46" creationId="{87BB8133-FFC7-4CD4-B122-D5B3229B7F8E}"/>
          </ac:spMkLst>
        </pc:spChg>
        <pc:spChg chg="add del mod">
          <ac:chgData name="Northuis, Mikki" userId="ffdb2754-938f-4123-b57a-f5bf2861f940" providerId="ADAL" clId="{A8547E06-49A2-424C-BF43-F12353E6204B}" dt="2022-08-26T16:48:21.832" v="2837"/>
          <ac:spMkLst>
            <pc:docMk/>
            <pc:sldMk cId="0" sldId="259"/>
            <ac:spMk id="47" creationId="{CF645BDA-A3C8-4A4A-BB93-D8B4F03545B8}"/>
          </ac:spMkLst>
        </pc:spChg>
        <pc:spChg chg="add del mod">
          <ac:chgData name="Northuis, Mikki" userId="ffdb2754-938f-4123-b57a-f5bf2861f940" providerId="ADAL" clId="{A8547E06-49A2-424C-BF43-F12353E6204B}" dt="2022-08-26T16:48:21.832" v="2837"/>
          <ac:spMkLst>
            <pc:docMk/>
            <pc:sldMk cId="0" sldId="259"/>
            <ac:spMk id="48" creationId="{3D2B3E06-049E-44F4-93AE-51D1613BD347}"/>
          </ac:spMkLst>
        </pc:spChg>
        <pc:spChg chg="add del mod">
          <ac:chgData name="Northuis, Mikki" userId="ffdb2754-938f-4123-b57a-f5bf2861f940" providerId="ADAL" clId="{A8547E06-49A2-424C-BF43-F12353E6204B}" dt="2022-08-26T16:48:21.832" v="2837"/>
          <ac:spMkLst>
            <pc:docMk/>
            <pc:sldMk cId="0" sldId="259"/>
            <ac:spMk id="49" creationId="{529D653A-D63E-44AE-9A16-11D36941EDEC}"/>
          </ac:spMkLst>
        </pc:spChg>
        <pc:spChg chg="add del mod">
          <ac:chgData name="Northuis, Mikki" userId="ffdb2754-938f-4123-b57a-f5bf2861f940" providerId="ADAL" clId="{A8547E06-49A2-424C-BF43-F12353E6204B}" dt="2022-08-26T16:48:21.832" v="2837"/>
          <ac:spMkLst>
            <pc:docMk/>
            <pc:sldMk cId="0" sldId="259"/>
            <ac:spMk id="50" creationId="{323C57CB-E680-446C-8645-6CFC0971DC9A}"/>
          </ac:spMkLst>
        </pc:spChg>
        <pc:spChg chg="add del mod">
          <ac:chgData name="Northuis, Mikki" userId="ffdb2754-938f-4123-b57a-f5bf2861f940" providerId="ADAL" clId="{A8547E06-49A2-424C-BF43-F12353E6204B}" dt="2022-08-26T16:48:21.832" v="2837"/>
          <ac:spMkLst>
            <pc:docMk/>
            <pc:sldMk cId="0" sldId="259"/>
            <ac:spMk id="51" creationId="{22745D28-0F2F-4E11-ADBA-1EFFEDF1F504}"/>
          </ac:spMkLst>
        </pc:spChg>
        <pc:spChg chg="add del mod">
          <ac:chgData name="Northuis, Mikki" userId="ffdb2754-938f-4123-b57a-f5bf2861f940" providerId="ADAL" clId="{A8547E06-49A2-424C-BF43-F12353E6204B}" dt="2022-08-26T16:48:21.832" v="2837"/>
          <ac:spMkLst>
            <pc:docMk/>
            <pc:sldMk cId="0" sldId="259"/>
            <ac:spMk id="52" creationId="{6CAEB61C-2CE7-4BAB-B525-9B5829C7BC95}"/>
          </ac:spMkLst>
        </pc:spChg>
        <pc:spChg chg="add del mod">
          <ac:chgData name="Northuis, Mikki" userId="ffdb2754-938f-4123-b57a-f5bf2861f940" providerId="ADAL" clId="{A8547E06-49A2-424C-BF43-F12353E6204B}" dt="2022-08-26T16:48:21.832" v="2837"/>
          <ac:spMkLst>
            <pc:docMk/>
            <pc:sldMk cId="0" sldId="259"/>
            <ac:spMk id="53" creationId="{28800F23-EC85-422A-BC01-F8041C271FD9}"/>
          </ac:spMkLst>
        </pc:spChg>
        <pc:spChg chg="add del mod">
          <ac:chgData name="Northuis, Mikki" userId="ffdb2754-938f-4123-b57a-f5bf2861f940" providerId="ADAL" clId="{A8547E06-49A2-424C-BF43-F12353E6204B}" dt="2022-08-26T16:48:21.832" v="2837"/>
          <ac:spMkLst>
            <pc:docMk/>
            <pc:sldMk cId="0" sldId="259"/>
            <ac:spMk id="54" creationId="{4DF6AACB-83F0-4944-9E61-DC4933EBE314}"/>
          </ac:spMkLst>
        </pc:spChg>
        <pc:spChg chg="add del mod">
          <ac:chgData name="Northuis, Mikki" userId="ffdb2754-938f-4123-b57a-f5bf2861f940" providerId="ADAL" clId="{A8547E06-49A2-424C-BF43-F12353E6204B}" dt="2022-08-26T16:48:21.832" v="2837"/>
          <ac:spMkLst>
            <pc:docMk/>
            <pc:sldMk cId="0" sldId="259"/>
            <ac:spMk id="55" creationId="{BBCD2750-07B2-4119-B752-80470A29FBC9}"/>
          </ac:spMkLst>
        </pc:spChg>
        <pc:spChg chg="add del mod">
          <ac:chgData name="Northuis, Mikki" userId="ffdb2754-938f-4123-b57a-f5bf2861f940" providerId="ADAL" clId="{A8547E06-49A2-424C-BF43-F12353E6204B}" dt="2022-08-26T16:48:21.832" v="2837"/>
          <ac:spMkLst>
            <pc:docMk/>
            <pc:sldMk cId="0" sldId="259"/>
            <ac:spMk id="56" creationId="{C43D1109-D3F3-4969-ABAD-4E9DE984EF2E}"/>
          </ac:spMkLst>
        </pc:spChg>
        <pc:spChg chg="add del mod">
          <ac:chgData name="Northuis, Mikki" userId="ffdb2754-938f-4123-b57a-f5bf2861f940" providerId="ADAL" clId="{A8547E06-49A2-424C-BF43-F12353E6204B}" dt="2022-08-26T16:48:21.832" v="2837"/>
          <ac:spMkLst>
            <pc:docMk/>
            <pc:sldMk cId="0" sldId="259"/>
            <ac:spMk id="57" creationId="{906ADE7A-EDB7-46CE-B12A-869F31F1615D}"/>
          </ac:spMkLst>
        </pc:spChg>
        <pc:spChg chg="add del mod">
          <ac:chgData name="Northuis, Mikki" userId="ffdb2754-938f-4123-b57a-f5bf2861f940" providerId="ADAL" clId="{A8547E06-49A2-424C-BF43-F12353E6204B}" dt="2022-08-26T16:48:21.832" v="2837"/>
          <ac:spMkLst>
            <pc:docMk/>
            <pc:sldMk cId="0" sldId="259"/>
            <ac:spMk id="58" creationId="{39F2E638-11DE-40E9-A67D-BC62CAFF73D5}"/>
          </ac:spMkLst>
        </pc:spChg>
        <pc:spChg chg="add del mod">
          <ac:chgData name="Northuis, Mikki" userId="ffdb2754-938f-4123-b57a-f5bf2861f940" providerId="ADAL" clId="{A8547E06-49A2-424C-BF43-F12353E6204B}" dt="2022-08-26T16:48:21.832" v="2837"/>
          <ac:spMkLst>
            <pc:docMk/>
            <pc:sldMk cId="0" sldId="259"/>
            <ac:spMk id="59" creationId="{7F94721C-9DFA-4609-8E1F-9A9E0C21C0BC}"/>
          </ac:spMkLst>
        </pc:spChg>
        <pc:spChg chg="mod">
          <ac:chgData name="Northuis, Mikki" userId="ffdb2754-938f-4123-b57a-f5bf2861f940" providerId="ADAL" clId="{A8547E06-49A2-424C-BF43-F12353E6204B}" dt="2022-08-26T16:48:19.193" v="2836"/>
          <ac:spMkLst>
            <pc:docMk/>
            <pc:sldMk cId="0" sldId="259"/>
            <ac:spMk id="62" creationId="{04BE9A38-4596-4CAE-82EF-83DB3B43D623}"/>
          </ac:spMkLst>
        </pc:spChg>
        <pc:spChg chg="mod">
          <ac:chgData name="Northuis, Mikki" userId="ffdb2754-938f-4123-b57a-f5bf2861f940" providerId="ADAL" clId="{A8547E06-49A2-424C-BF43-F12353E6204B}" dt="2022-08-26T16:48:19.193" v="2836"/>
          <ac:spMkLst>
            <pc:docMk/>
            <pc:sldMk cId="0" sldId="259"/>
            <ac:spMk id="65" creationId="{4223714F-F2DB-4543-AC85-E6EDA5100394}"/>
          </ac:spMkLst>
        </pc:spChg>
        <pc:spChg chg="add del mod">
          <ac:chgData name="Northuis, Mikki" userId="ffdb2754-938f-4123-b57a-f5bf2861f940" providerId="ADAL" clId="{A8547E06-49A2-424C-BF43-F12353E6204B}" dt="2022-08-26T16:48:21.832" v="2837"/>
          <ac:spMkLst>
            <pc:docMk/>
            <pc:sldMk cId="0" sldId="259"/>
            <ac:spMk id="66" creationId="{D67E2F63-E717-4118-A234-C762D7343C20}"/>
          </ac:spMkLst>
        </pc:spChg>
        <pc:spChg chg="add del mod">
          <ac:chgData name="Northuis, Mikki" userId="ffdb2754-938f-4123-b57a-f5bf2861f940" providerId="ADAL" clId="{A8547E06-49A2-424C-BF43-F12353E6204B}" dt="2022-08-26T16:48:21.832" v="2837"/>
          <ac:spMkLst>
            <pc:docMk/>
            <pc:sldMk cId="0" sldId="259"/>
            <ac:spMk id="67" creationId="{CB1B491F-74A1-4043-B8F7-04763E4DDCA6}"/>
          </ac:spMkLst>
        </pc:spChg>
        <pc:spChg chg="add del mod">
          <ac:chgData name="Northuis, Mikki" userId="ffdb2754-938f-4123-b57a-f5bf2861f940" providerId="ADAL" clId="{A8547E06-49A2-424C-BF43-F12353E6204B}" dt="2022-08-26T16:48:21.832" v="2837"/>
          <ac:spMkLst>
            <pc:docMk/>
            <pc:sldMk cId="0" sldId="259"/>
            <ac:spMk id="68" creationId="{665BCE87-EC3C-407E-9C29-7D990C6CF957}"/>
          </ac:spMkLst>
        </pc:spChg>
        <pc:spChg chg="add del mod">
          <ac:chgData name="Northuis, Mikki" userId="ffdb2754-938f-4123-b57a-f5bf2861f940" providerId="ADAL" clId="{A8547E06-49A2-424C-BF43-F12353E6204B}" dt="2022-08-26T16:48:21.832" v="2837"/>
          <ac:spMkLst>
            <pc:docMk/>
            <pc:sldMk cId="0" sldId="259"/>
            <ac:spMk id="69" creationId="{E90491F1-5057-4873-8B41-A104550AAE16}"/>
          </ac:spMkLst>
        </pc:spChg>
        <pc:spChg chg="add del">
          <ac:chgData name="Northuis, Mikki" userId="ffdb2754-938f-4123-b57a-f5bf2861f940" providerId="ADAL" clId="{A8547E06-49A2-424C-BF43-F12353E6204B}" dt="2022-08-26T16:48:22.296" v="2838" actId="478"/>
          <ac:spMkLst>
            <pc:docMk/>
            <pc:sldMk cId="0" sldId="259"/>
            <ac:spMk id="190" creationId="{00000000-0000-0000-0000-000000000000}"/>
          </ac:spMkLst>
        </pc:spChg>
        <pc:spChg chg="add del mod">
          <ac:chgData name="Northuis, Mikki" userId="ffdb2754-938f-4123-b57a-f5bf2861f940" providerId="ADAL" clId="{A8547E06-49A2-424C-BF43-F12353E6204B}" dt="2022-08-26T17:00:32.324" v="3209" actId="20577"/>
          <ac:spMkLst>
            <pc:docMk/>
            <pc:sldMk cId="0" sldId="259"/>
            <ac:spMk id="191" creationId="{00000000-0000-0000-0000-000000000000}"/>
          </ac:spMkLst>
        </pc:spChg>
        <pc:spChg chg="add del mod">
          <ac:chgData name="Northuis, Mikki" userId="ffdb2754-938f-4123-b57a-f5bf2861f940" providerId="ADAL" clId="{A8547E06-49A2-424C-BF43-F12353E6204B}" dt="2022-08-26T17:01:54.059" v="3211" actId="207"/>
          <ac:spMkLst>
            <pc:docMk/>
            <pc:sldMk cId="0" sldId="259"/>
            <ac:spMk id="192" creationId="{00000000-0000-0000-0000-000000000000}"/>
          </ac:spMkLst>
        </pc:spChg>
        <pc:spChg chg="add del mod">
          <ac:chgData name="Northuis, Mikki" userId="ffdb2754-938f-4123-b57a-f5bf2861f940" providerId="ADAL" clId="{A8547E06-49A2-424C-BF43-F12353E6204B}" dt="2022-08-26T17:01:54.059" v="3211" actId="207"/>
          <ac:spMkLst>
            <pc:docMk/>
            <pc:sldMk cId="0" sldId="259"/>
            <ac:spMk id="193" creationId="{00000000-0000-0000-0000-000000000000}"/>
          </ac:spMkLst>
        </pc:spChg>
        <pc:spChg chg="add del mod">
          <ac:chgData name="Northuis, Mikki" userId="ffdb2754-938f-4123-b57a-f5bf2861f940" providerId="ADAL" clId="{A8547E06-49A2-424C-BF43-F12353E6204B}" dt="2022-08-26T17:01:54.059" v="3211" actId="207"/>
          <ac:spMkLst>
            <pc:docMk/>
            <pc:sldMk cId="0" sldId="259"/>
            <ac:spMk id="194" creationId="{00000000-0000-0000-0000-000000000000}"/>
          </ac:spMkLst>
        </pc:spChg>
        <pc:spChg chg="add del mod">
          <ac:chgData name="Northuis, Mikki" userId="ffdb2754-938f-4123-b57a-f5bf2861f940" providerId="ADAL" clId="{A8547E06-49A2-424C-BF43-F12353E6204B}" dt="2022-08-26T16:48:30.884" v="2840" actId="478"/>
          <ac:spMkLst>
            <pc:docMk/>
            <pc:sldMk cId="0" sldId="259"/>
            <ac:spMk id="196" creationId="{00000000-0000-0000-0000-000000000000}"/>
          </ac:spMkLst>
        </pc:spChg>
        <pc:spChg chg="add del mod">
          <ac:chgData name="Northuis, Mikki" userId="ffdb2754-938f-4123-b57a-f5bf2861f940" providerId="ADAL" clId="{A8547E06-49A2-424C-BF43-F12353E6204B}" dt="2022-08-26T17:01:54.059" v="3211" actId="207"/>
          <ac:spMkLst>
            <pc:docMk/>
            <pc:sldMk cId="0" sldId="259"/>
            <ac:spMk id="197" creationId="{00000000-0000-0000-0000-000000000000}"/>
          </ac:spMkLst>
        </pc:spChg>
        <pc:spChg chg="add del">
          <ac:chgData name="Northuis, Mikki" userId="ffdb2754-938f-4123-b57a-f5bf2861f940" providerId="ADAL" clId="{A8547E06-49A2-424C-BF43-F12353E6204B}" dt="2022-08-26T16:48:22.296" v="2838" actId="478"/>
          <ac:spMkLst>
            <pc:docMk/>
            <pc:sldMk cId="0" sldId="259"/>
            <ac:spMk id="198" creationId="{00000000-0000-0000-0000-000000000000}"/>
          </ac:spMkLst>
        </pc:spChg>
        <pc:spChg chg="add del mod">
          <ac:chgData name="Northuis, Mikki" userId="ffdb2754-938f-4123-b57a-f5bf2861f940" providerId="ADAL" clId="{A8547E06-49A2-424C-BF43-F12353E6204B}" dt="2022-08-26T17:01:54.059" v="3211" actId="207"/>
          <ac:spMkLst>
            <pc:docMk/>
            <pc:sldMk cId="0" sldId="259"/>
            <ac:spMk id="199" creationId="{00000000-0000-0000-0000-000000000000}"/>
          </ac:spMkLst>
        </pc:spChg>
        <pc:spChg chg="add del">
          <ac:chgData name="Northuis, Mikki" userId="ffdb2754-938f-4123-b57a-f5bf2861f940" providerId="ADAL" clId="{A8547E06-49A2-424C-BF43-F12353E6204B}" dt="2022-08-26T16:48:22.296" v="2838" actId="478"/>
          <ac:spMkLst>
            <pc:docMk/>
            <pc:sldMk cId="0" sldId="259"/>
            <ac:spMk id="200" creationId="{00000000-0000-0000-0000-000000000000}"/>
          </ac:spMkLst>
        </pc:spChg>
        <pc:spChg chg="add del mod">
          <ac:chgData name="Northuis, Mikki" userId="ffdb2754-938f-4123-b57a-f5bf2861f940" providerId="ADAL" clId="{A8547E06-49A2-424C-BF43-F12353E6204B}" dt="2022-08-26T17:01:58.517" v="3212" actId="108"/>
          <ac:spMkLst>
            <pc:docMk/>
            <pc:sldMk cId="0" sldId="259"/>
            <ac:spMk id="201" creationId="{00000000-0000-0000-0000-000000000000}"/>
          </ac:spMkLst>
        </pc:spChg>
        <pc:spChg chg="add del">
          <ac:chgData name="Northuis, Mikki" userId="ffdb2754-938f-4123-b57a-f5bf2861f940" providerId="ADAL" clId="{A8547E06-49A2-424C-BF43-F12353E6204B}" dt="2022-08-26T16:48:22.296" v="2838" actId="478"/>
          <ac:spMkLst>
            <pc:docMk/>
            <pc:sldMk cId="0" sldId="259"/>
            <ac:spMk id="202" creationId="{00000000-0000-0000-0000-000000000000}"/>
          </ac:spMkLst>
        </pc:spChg>
        <pc:spChg chg="add del">
          <ac:chgData name="Northuis, Mikki" userId="ffdb2754-938f-4123-b57a-f5bf2861f940" providerId="ADAL" clId="{A8547E06-49A2-424C-BF43-F12353E6204B}" dt="2022-08-26T16:48:22.296" v="2838" actId="478"/>
          <ac:spMkLst>
            <pc:docMk/>
            <pc:sldMk cId="0" sldId="259"/>
            <ac:spMk id="203" creationId="{00000000-0000-0000-0000-000000000000}"/>
          </ac:spMkLst>
        </pc:spChg>
        <pc:spChg chg="add del">
          <ac:chgData name="Northuis, Mikki" userId="ffdb2754-938f-4123-b57a-f5bf2861f940" providerId="ADAL" clId="{A8547E06-49A2-424C-BF43-F12353E6204B}" dt="2022-08-26T16:48:22.296" v="2838" actId="478"/>
          <ac:spMkLst>
            <pc:docMk/>
            <pc:sldMk cId="0" sldId="259"/>
            <ac:spMk id="204" creationId="{00000000-0000-0000-0000-000000000000}"/>
          </ac:spMkLst>
        </pc:spChg>
        <pc:spChg chg="add del">
          <ac:chgData name="Northuis, Mikki" userId="ffdb2754-938f-4123-b57a-f5bf2861f940" providerId="ADAL" clId="{A8547E06-49A2-424C-BF43-F12353E6204B}" dt="2022-08-26T16:48:22.296" v="2838" actId="478"/>
          <ac:spMkLst>
            <pc:docMk/>
            <pc:sldMk cId="0" sldId="259"/>
            <ac:spMk id="205" creationId="{00000000-0000-0000-0000-000000000000}"/>
          </ac:spMkLst>
        </pc:spChg>
        <pc:spChg chg="add del mod">
          <ac:chgData name="Northuis, Mikki" userId="ffdb2754-938f-4123-b57a-f5bf2861f940" providerId="ADAL" clId="{A8547E06-49A2-424C-BF43-F12353E6204B}" dt="2022-08-26T17:01:54.059" v="3211" actId="207"/>
          <ac:spMkLst>
            <pc:docMk/>
            <pc:sldMk cId="0" sldId="259"/>
            <ac:spMk id="206" creationId="{00000000-0000-0000-0000-000000000000}"/>
          </ac:spMkLst>
        </pc:spChg>
        <pc:spChg chg="add del">
          <ac:chgData name="Northuis, Mikki" userId="ffdb2754-938f-4123-b57a-f5bf2861f940" providerId="ADAL" clId="{A8547E06-49A2-424C-BF43-F12353E6204B}" dt="2022-08-26T16:48:22.296" v="2838" actId="478"/>
          <ac:spMkLst>
            <pc:docMk/>
            <pc:sldMk cId="0" sldId="259"/>
            <ac:spMk id="207" creationId="{00000000-0000-0000-0000-000000000000}"/>
          </ac:spMkLst>
        </pc:spChg>
        <pc:spChg chg="add del mod">
          <ac:chgData name="Northuis, Mikki" userId="ffdb2754-938f-4123-b57a-f5bf2861f940" providerId="ADAL" clId="{A8547E06-49A2-424C-BF43-F12353E6204B}" dt="2022-08-26T17:02:06.704" v="3215" actId="108"/>
          <ac:spMkLst>
            <pc:docMk/>
            <pc:sldMk cId="0" sldId="259"/>
            <ac:spMk id="208" creationId="{00000000-0000-0000-0000-000000000000}"/>
          </ac:spMkLst>
        </pc:spChg>
        <pc:spChg chg="add del">
          <ac:chgData name="Northuis, Mikki" userId="ffdb2754-938f-4123-b57a-f5bf2861f940" providerId="ADAL" clId="{A8547E06-49A2-424C-BF43-F12353E6204B}" dt="2022-08-26T16:48:22.296" v="2838" actId="478"/>
          <ac:spMkLst>
            <pc:docMk/>
            <pc:sldMk cId="0" sldId="259"/>
            <ac:spMk id="209" creationId="{00000000-0000-0000-0000-000000000000}"/>
          </ac:spMkLst>
        </pc:spChg>
        <pc:spChg chg="add del mod">
          <ac:chgData name="Northuis, Mikki" userId="ffdb2754-938f-4123-b57a-f5bf2861f940" providerId="ADAL" clId="{A8547E06-49A2-424C-BF43-F12353E6204B}" dt="2022-08-26T17:01:54.059" v="3211" actId="207"/>
          <ac:spMkLst>
            <pc:docMk/>
            <pc:sldMk cId="0" sldId="259"/>
            <ac:spMk id="210" creationId="{00000000-0000-0000-0000-000000000000}"/>
          </ac:spMkLst>
        </pc:spChg>
        <pc:spChg chg="add del">
          <ac:chgData name="Northuis, Mikki" userId="ffdb2754-938f-4123-b57a-f5bf2861f940" providerId="ADAL" clId="{A8547E06-49A2-424C-BF43-F12353E6204B}" dt="2022-08-26T16:48:22.296" v="2838" actId="478"/>
          <ac:spMkLst>
            <pc:docMk/>
            <pc:sldMk cId="0" sldId="259"/>
            <ac:spMk id="211" creationId="{00000000-0000-0000-0000-000000000000}"/>
          </ac:spMkLst>
        </pc:spChg>
        <pc:spChg chg="add del">
          <ac:chgData name="Northuis, Mikki" userId="ffdb2754-938f-4123-b57a-f5bf2861f940" providerId="ADAL" clId="{A8547E06-49A2-424C-BF43-F12353E6204B}" dt="2022-08-26T16:48:22.296" v="2838" actId="478"/>
          <ac:spMkLst>
            <pc:docMk/>
            <pc:sldMk cId="0" sldId="259"/>
            <ac:spMk id="218" creationId="{00000000-0000-0000-0000-000000000000}"/>
          </ac:spMkLst>
        </pc:spChg>
        <pc:spChg chg="add del">
          <ac:chgData name="Northuis, Mikki" userId="ffdb2754-938f-4123-b57a-f5bf2861f940" providerId="ADAL" clId="{A8547E06-49A2-424C-BF43-F12353E6204B}" dt="2022-08-26T16:48:22.296" v="2838" actId="478"/>
          <ac:spMkLst>
            <pc:docMk/>
            <pc:sldMk cId="0" sldId="259"/>
            <ac:spMk id="219" creationId="{00000000-0000-0000-0000-000000000000}"/>
          </ac:spMkLst>
        </pc:spChg>
        <pc:spChg chg="add del mod">
          <ac:chgData name="Northuis, Mikki" userId="ffdb2754-938f-4123-b57a-f5bf2861f940" providerId="ADAL" clId="{A8547E06-49A2-424C-BF43-F12353E6204B}" dt="2022-08-26T16:48:40.248" v="2841" actId="207"/>
          <ac:spMkLst>
            <pc:docMk/>
            <pc:sldMk cId="0" sldId="259"/>
            <ac:spMk id="220" creationId="{00000000-0000-0000-0000-000000000000}"/>
          </ac:spMkLst>
        </pc:spChg>
        <pc:spChg chg="add del">
          <ac:chgData name="Northuis, Mikki" userId="ffdb2754-938f-4123-b57a-f5bf2861f940" providerId="ADAL" clId="{A8547E06-49A2-424C-BF43-F12353E6204B}" dt="2022-08-26T16:48:22.296" v="2838" actId="478"/>
          <ac:spMkLst>
            <pc:docMk/>
            <pc:sldMk cId="0" sldId="259"/>
            <ac:spMk id="221" creationId="{00000000-0000-0000-0000-000000000000}"/>
          </ac:spMkLst>
        </pc:spChg>
        <pc:grpChg chg="add del mod">
          <ac:chgData name="Northuis, Mikki" userId="ffdb2754-938f-4123-b57a-f5bf2861f940" providerId="ADAL" clId="{A8547E06-49A2-424C-BF43-F12353E6204B}" dt="2022-08-26T16:48:21.832" v="2837"/>
          <ac:grpSpMkLst>
            <pc:docMk/>
            <pc:sldMk cId="0" sldId="259"/>
            <ac:grpSpMk id="60" creationId="{494D7B22-FBFC-4872-8196-7E90370F7411}"/>
          </ac:grpSpMkLst>
        </pc:grpChg>
        <pc:grpChg chg="add del mod">
          <ac:chgData name="Northuis, Mikki" userId="ffdb2754-938f-4123-b57a-f5bf2861f940" providerId="ADAL" clId="{A8547E06-49A2-424C-BF43-F12353E6204B}" dt="2022-08-26T16:48:21.832" v="2837"/>
          <ac:grpSpMkLst>
            <pc:docMk/>
            <pc:sldMk cId="0" sldId="259"/>
            <ac:grpSpMk id="63" creationId="{4C7AB649-CB0B-4A3C-855D-899EAF0CFBDC}"/>
          </ac:grpSpMkLst>
        </pc:grpChg>
        <pc:grpChg chg="add del">
          <ac:chgData name="Northuis, Mikki" userId="ffdb2754-938f-4123-b57a-f5bf2861f940" providerId="ADAL" clId="{A8547E06-49A2-424C-BF43-F12353E6204B}" dt="2022-08-26T16:48:22.296" v="2838" actId="478"/>
          <ac:grpSpMkLst>
            <pc:docMk/>
            <pc:sldMk cId="0" sldId="259"/>
            <ac:grpSpMk id="212" creationId="{00000000-0000-0000-0000-000000000000}"/>
          </ac:grpSpMkLst>
        </pc:grpChg>
        <pc:grpChg chg="add del">
          <ac:chgData name="Northuis, Mikki" userId="ffdb2754-938f-4123-b57a-f5bf2861f940" providerId="ADAL" clId="{A8547E06-49A2-424C-BF43-F12353E6204B}" dt="2022-08-26T16:48:22.296" v="2838" actId="478"/>
          <ac:grpSpMkLst>
            <pc:docMk/>
            <pc:sldMk cId="0" sldId="259"/>
            <ac:grpSpMk id="215" creationId="{00000000-0000-0000-0000-000000000000}"/>
          </ac:grpSpMkLst>
        </pc:grpChg>
        <pc:picChg chg="add del mod">
          <ac:chgData name="Northuis, Mikki" userId="ffdb2754-938f-4123-b57a-f5bf2861f940" providerId="ADAL" clId="{A8547E06-49A2-424C-BF43-F12353E6204B}" dt="2022-08-26T16:48:21.832" v="2837"/>
          <ac:picMkLst>
            <pc:docMk/>
            <pc:sldMk cId="0" sldId="259"/>
            <ac:picMk id="43" creationId="{20FE3790-4624-40CC-9CA5-B74897DF32F2}"/>
          </ac:picMkLst>
        </pc:picChg>
        <pc:picChg chg="add del">
          <ac:chgData name="Northuis, Mikki" userId="ffdb2754-938f-4123-b57a-f5bf2861f940" providerId="ADAL" clId="{A8547E06-49A2-424C-BF43-F12353E6204B}" dt="2022-08-26T16:48:22.296" v="2838" actId="478"/>
          <ac:picMkLst>
            <pc:docMk/>
            <pc:sldMk cId="0" sldId="259"/>
            <ac:picMk id="195" creationId="{00000000-0000-0000-0000-000000000000}"/>
          </ac:picMkLst>
        </pc:picChg>
        <pc:cxnChg chg="mod">
          <ac:chgData name="Northuis, Mikki" userId="ffdb2754-938f-4123-b57a-f5bf2861f940" providerId="ADAL" clId="{A8547E06-49A2-424C-BF43-F12353E6204B}" dt="2022-08-26T16:48:19.193" v="2836"/>
          <ac:cxnSpMkLst>
            <pc:docMk/>
            <pc:sldMk cId="0" sldId="259"/>
            <ac:cxnSpMk id="61" creationId="{B2B8392F-C085-4EA1-B8E8-00B832FC7E84}"/>
          </ac:cxnSpMkLst>
        </pc:cxnChg>
        <pc:cxnChg chg="mod">
          <ac:chgData name="Northuis, Mikki" userId="ffdb2754-938f-4123-b57a-f5bf2861f940" providerId="ADAL" clId="{A8547E06-49A2-424C-BF43-F12353E6204B}" dt="2022-08-26T16:48:19.193" v="2836"/>
          <ac:cxnSpMkLst>
            <pc:docMk/>
            <pc:sldMk cId="0" sldId="259"/>
            <ac:cxnSpMk id="64" creationId="{D699F2EF-7E80-4259-8C64-F8749AEB2DFC}"/>
          </ac:cxnSpMkLst>
        </pc:cxnChg>
      </pc:sldChg>
      <pc:sldChg chg="del">
        <pc:chgData name="Northuis, Mikki" userId="ffdb2754-938f-4123-b57a-f5bf2861f940" providerId="ADAL" clId="{A8547E06-49A2-424C-BF43-F12353E6204B}" dt="2022-08-25T13:29:39.447" v="0" actId="18676"/>
        <pc:sldMkLst>
          <pc:docMk/>
          <pc:sldMk cId="2933350709" sldId="262"/>
        </pc:sldMkLst>
      </pc:sldChg>
      <pc:sldChg chg="del">
        <pc:chgData name="Northuis, Mikki" userId="ffdb2754-938f-4123-b57a-f5bf2861f940" providerId="ADAL" clId="{A8547E06-49A2-424C-BF43-F12353E6204B}" dt="2022-08-25T13:29:39.447" v="0" actId="18676"/>
        <pc:sldMkLst>
          <pc:docMk/>
          <pc:sldMk cId="1115847467" sldId="263"/>
        </pc:sldMkLst>
      </pc:sldChg>
      <pc:sldChg chg="del">
        <pc:chgData name="Northuis, Mikki" userId="ffdb2754-938f-4123-b57a-f5bf2861f940" providerId="ADAL" clId="{A8547E06-49A2-424C-BF43-F12353E6204B}" dt="2022-08-25T13:29:39.447" v="0" actId="18676"/>
        <pc:sldMkLst>
          <pc:docMk/>
          <pc:sldMk cId="2941736053" sldId="264"/>
        </pc:sldMkLst>
      </pc:sldChg>
      <pc:sldChg chg="del">
        <pc:chgData name="Northuis, Mikki" userId="ffdb2754-938f-4123-b57a-f5bf2861f940" providerId="ADAL" clId="{A8547E06-49A2-424C-BF43-F12353E6204B}" dt="2022-08-25T13:29:39.447" v="0" actId="18676"/>
        <pc:sldMkLst>
          <pc:docMk/>
          <pc:sldMk cId="351913661" sldId="270"/>
        </pc:sldMkLst>
      </pc:sldChg>
      <pc:sldChg chg="del">
        <pc:chgData name="Northuis, Mikki" userId="ffdb2754-938f-4123-b57a-f5bf2861f940" providerId="ADAL" clId="{A8547E06-49A2-424C-BF43-F12353E6204B}" dt="2022-08-25T13:29:39.447" v="0" actId="18676"/>
        <pc:sldMkLst>
          <pc:docMk/>
          <pc:sldMk cId="1061340451" sldId="272"/>
        </pc:sldMkLst>
      </pc:sldChg>
      <pc:sldChg chg="del">
        <pc:chgData name="Northuis, Mikki" userId="ffdb2754-938f-4123-b57a-f5bf2861f940" providerId="ADAL" clId="{A8547E06-49A2-424C-BF43-F12353E6204B}" dt="2022-08-25T13:29:39.447" v="0" actId="18676"/>
        <pc:sldMkLst>
          <pc:docMk/>
          <pc:sldMk cId="2279763873" sldId="273"/>
        </pc:sldMkLst>
      </pc:sldChg>
      <pc:sldChg chg="del">
        <pc:chgData name="Northuis, Mikki" userId="ffdb2754-938f-4123-b57a-f5bf2861f940" providerId="ADAL" clId="{A8547E06-49A2-424C-BF43-F12353E6204B}" dt="2022-08-25T13:29:39.447" v="0" actId="18676"/>
        <pc:sldMkLst>
          <pc:docMk/>
          <pc:sldMk cId="1212144367" sldId="274"/>
        </pc:sldMkLst>
      </pc:sldChg>
      <pc:sldChg chg="del">
        <pc:chgData name="Northuis, Mikki" userId="ffdb2754-938f-4123-b57a-f5bf2861f940" providerId="ADAL" clId="{A8547E06-49A2-424C-BF43-F12353E6204B}" dt="2022-08-25T13:29:39.447" v="0" actId="18676"/>
        <pc:sldMkLst>
          <pc:docMk/>
          <pc:sldMk cId="1957950960" sldId="275"/>
        </pc:sldMkLst>
      </pc:sldChg>
      <pc:sldChg chg="del">
        <pc:chgData name="Northuis, Mikki" userId="ffdb2754-938f-4123-b57a-f5bf2861f940" providerId="ADAL" clId="{A8547E06-49A2-424C-BF43-F12353E6204B}" dt="2022-08-25T13:29:39.447" v="0" actId="18676"/>
        <pc:sldMkLst>
          <pc:docMk/>
          <pc:sldMk cId="2954590935" sldId="278"/>
        </pc:sldMkLst>
      </pc:sldChg>
      <pc:sldChg chg="del">
        <pc:chgData name="Northuis, Mikki" userId="ffdb2754-938f-4123-b57a-f5bf2861f940" providerId="ADAL" clId="{A8547E06-49A2-424C-BF43-F12353E6204B}" dt="2022-08-25T13:29:39.447" v="0" actId="18676"/>
        <pc:sldMkLst>
          <pc:docMk/>
          <pc:sldMk cId="3287066057" sldId="279"/>
        </pc:sldMkLst>
      </pc:sldChg>
      <pc:sldChg chg="del">
        <pc:chgData name="Northuis, Mikki" userId="ffdb2754-938f-4123-b57a-f5bf2861f940" providerId="ADAL" clId="{A8547E06-49A2-424C-BF43-F12353E6204B}" dt="2022-08-25T13:29:39.447" v="0" actId="18676"/>
        <pc:sldMkLst>
          <pc:docMk/>
          <pc:sldMk cId="3962335215" sldId="280"/>
        </pc:sldMkLst>
      </pc:sldChg>
      <pc:sldChg chg="del">
        <pc:chgData name="Northuis, Mikki" userId="ffdb2754-938f-4123-b57a-f5bf2861f940" providerId="ADAL" clId="{A8547E06-49A2-424C-BF43-F12353E6204B}" dt="2022-08-25T13:29:39.447" v="0" actId="18676"/>
        <pc:sldMkLst>
          <pc:docMk/>
          <pc:sldMk cId="2726723131" sldId="281"/>
        </pc:sldMkLst>
      </pc:sldChg>
      <pc:sldChg chg="del">
        <pc:chgData name="Northuis, Mikki" userId="ffdb2754-938f-4123-b57a-f5bf2861f940" providerId="ADAL" clId="{A8547E06-49A2-424C-BF43-F12353E6204B}" dt="2022-08-25T13:29:39.447" v="0" actId="18676"/>
        <pc:sldMkLst>
          <pc:docMk/>
          <pc:sldMk cId="2974692388" sldId="282"/>
        </pc:sldMkLst>
      </pc:sldChg>
      <pc:sldChg chg="del">
        <pc:chgData name="Northuis, Mikki" userId="ffdb2754-938f-4123-b57a-f5bf2861f940" providerId="ADAL" clId="{A8547E06-49A2-424C-BF43-F12353E6204B}" dt="2022-08-25T13:29:39.447" v="0" actId="18676"/>
        <pc:sldMkLst>
          <pc:docMk/>
          <pc:sldMk cId="2348060186" sldId="287"/>
        </pc:sldMkLst>
      </pc:sldChg>
      <pc:sldChg chg="addSp delSp mod">
        <pc:chgData name="Northuis, Mikki" userId="ffdb2754-938f-4123-b57a-f5bf2861f940" providerId="ADAL" clId="{A8547E06-49A2-424C-BF43-F12353E6204B}" dt="2022-08-26T16:44:16.855" v="2822" actId="478"/>
        <pc:sldMkLst>
          <pc:docMk/>
          <pc:sldMk cId="3244588234" sldId="290"/>
        </pc:sldMkLst>
        <pc:spChg chg="add del">
          <ac:chgData name="Northuis, Mikki" userId="ffdb2754-938f-4123-b57a-f5bf2861f940" providerId="ADAL" clId="{A8547E06-49A2-424C-BF43-F12353E6204B}" dt="2022-08-26T16:44:16.855" v="2822" actId="478"/>
          <ac:spMkLst>
            <pc:docMk/>
            <pc:sldMk cId="3244588234" sldId="290"/>
            <ac:spMk id="5" creationId="{3C72374C-4382-4732-8EF8-314BB2D30DFE}"/>
          </ac:spMkLst>
        </pc:spChg>
      </pc:sldChg>
      <pc:sldChg chg="modSp mod">
        <pc:chgData name="Northuis, Mikki" userId="ffdb2754-938f-4123-b57a-f5bf2861f940" providerId="ADAL" clId="{A8547E06-49A2-424C-BF43-F12353E6204B}" dt="2022-09-21T00:32:42.533" v="3255" actId="207"/>
        <pc:sldMkLst>
          <pc:docMk/>
          <pc:sldMk cId="2148317394" sldId="300"/>
        </pc:sldMkLst>
        <pc:graphicFrameChg chg="modGraphic">
          <ac:chgData name="Northuis, Mikki" userId="ffdb2754-938f-4123-b57a-f5bf2861f940" providerId="ADAL" clId="{A8547E06-49A2-424C-BF43-F12353E6204B}" dt="2022-09-21T00:32:42.533" v="3255" actId="207"/>
          <ac:graphicFrameMkLst>
            <pc:docMk/>
            <pc:sldMk cId="2148317394" sldId="300"/>
            <ac:graphicFrameMk id="33" creationId="{9E1F53B0-5F87-4094-9203-7638081CD616}"/>
          </ac:graphicFrameMkLst>
        </pc:graphicFrameChg>
      </pc:sldChg>
      <pc:sldChg chg="del">
        <pc:chgData name="Northuis, Mikki" userId="ffdb2754-938f-4123-b57a-f5bf2861f940" providerId="ADAL" clId="{A8547E06-49A2-424C-BF43-F12353E6204B}" dt="2022-08-25T13:29:39.447" v="0" actId="18676"/>
        <pc:sldMkLst>
          <pc:docMk/>
          <pc:sldMk cId="641844596" sldId="301"/>
        </pc:sldMkLst>
      </pc:sldChg>
      <pc:sldChg chg="del">
        <pc:chgData name="Northuis, Mikki" userId="ffdb2754-938f-4123-b57a-f5bf2861f940" providerId="ADAL" clId="{A8547E06-49A2-424C-BF43-F12353E6204B}" dt="2022-08-25T13:29:39.447" v="0" actId="18676"/>
        <pc:sldMkLst>
          <pc:docMk/>
          <pc:sldMk cId="1452675107" sldId="302"/>
        </pc:sldMkLst>
      </pc:sldChg>
      <pc:sldChg chg="del">
        <pc:chgData name="Northuis, Mikki" userId="ffdb2754-938f-4123-b57a-f5bf2861f940" providerId="ADAL" clId="{A8547E06-49A2-424C-BF43-F12353E6204B}" dt="2022-08-25T13:29:39.447" v="0" actId="18676"/>
        <pc:sldMkLst>
          <pc:docMk/>
          <pc:sldMk cId="1901562886" sldId="303"/>
        </pc:sldMkLst>
      </pc:sldChg>
      <pc:sldChg chg="del">
        <pc:chgData name="Northuis, Mikki" userId="ffdb2754-938f-4123-b57a-f5bf2861f940" providerId="ADAL" clId="{A8547E06-49A2-424C-BF43-F12353E6204B}" dt="2022-08-25T13:29:39.447" v="0" actId="18676"/>
        <pc:sldMkLst>
          <pc:docMk/>
          <pc:sldMk cId="2827110256" sldId="304"/>
        </pc:sldMkLst>
      </pc:sldChg>
      <pc:sldChg chg="modSp mod">
        <pc:chgData name="Northuis, Mikki" userId="ffdb2754-938f-4123-b57a-f5bf2861f940" providerId="ADAL" clId="{A8547E06-49A2-424C-BF43-F12353E6204B}" dt="2022-08-25T15:49:26.463" v="284" actId="1076"/>
        <pc:sldMkLst>
          <pc:docMk/>
          <pc:sldMk cId="3708054745" sldId="305"/>
        </pc:sldMkLst>
        <pc:graphicFrameChg chg="mod modGraphic">
          <ac:chgData name="Northuis, Mikki" userId="ffdb2754-938f-4123-b57a-f5bf2861f940" providerId="ADAL" clId="{A8547E06-49A2-424C-BF43-F12353E6204B}" dt="2022-08-25T15:49:26.463" v="284" actId="1076"/>
          <ac:graphicFrameMkLst>
            <pc:docMk/>
            <pc:sldMk cId="3708054745" sldId="305"/>
            <ac:graphicFrameMk id="8" creationId="{E6E2A64F-4E74-4849-BA76-A82946794D8F}"/>
          </ac:graphicFrameMkLst>
        </pc:graphicFrameChg>
      </pc:sldChg>
      <pc:sldChg chg="modSp mod">
        <pc:chgData name="Northuis, Mikki" userId="ffdb2754-938f-4123-b57a-f5bf2861f940" providerId="ADAL" clId="{A8547E06-49A2-424C-BF43-F12353E6204B}" dt="2022-08-25T15:58:09.898" v="541" actId="20577"/>
        <pc:sldMkLst>
          <pc:docMk/>
          <pc:sldMk cId="3512236831" sldId="306"/>
        </pc:sldMkLst>
        <pc:spChg chg="mod">
          <ac:chgData name="Northuis, Mikki" userId="ffdb2754-938f-4123-b57a-f5bf2861f940" providerId="ADAL" clId="{A8547E06-49A2-424C-BF43-F12353E6204B}" dt="2022-08-25T15:58:09.898" v="541" actId="20577"/>
          <ac:spMkLst>
            <pc:docMk/>
            <pc:sldMk cId="3512236831" sldId="306"/>
            <ac:spMk id="6" creationId="{B8D62727-19E2-4C08-8993-F0EB79FADDC9}"/>
          </ac:spMkLst>
        </pc:spChg>
      </pc:sldChg>
      <pc:sldChg chg="modSp mod">
        <pc:chgData name="Northuis, Mikki" userId="ffdb2754-938f-4123-b57a-f5bf2861f940" providerId="ADAL" clId="{A8547E06-49A2-424C-BF43-F12353E6204B}" dt="2022-08-25T16:29:57.609" v="2819" actId="2711"/>
        <pc:sldMkLst>
          <pc:docMk/>
          <pc:sldMk cId="480589947" sldId="310"/>
        </pc:sldMkLst>
        <pc:spChg chg="mod">
          <ac:chgData name="Northuis, Mikki" userId="ffdb2754-938f-4123-b57a-f5bf2861f940" providerId="ADAL" clId="{A8547E06-49A2-424C-BF43-F12353E6204B}" dt="2022-08-25T16:29:57.609" v="2819" actId="2711"/>
          <ac:spMkLst>
            <pc:docMk/>
            <pc:sldMk cId="480589947" sldId="310"/>
            <ac:spMk id="3" creationId="{802F6C04-967A-BE72-FC40-2A237E589678}"/>
          </ac:spMkLst>
        </pc:spChg>
      </pc:sldChg>
      <pc:sldChg chg="modSp mod">
        <pc:chgData name="Northuis, Mikki" userId="ffdb2754-938f-4123-b57a-f5bf2861f940" providerId="ADAL" clId="{A8547E06-49A2-424C-BF43-F12353E6204B}" dt="2022-08-25T17:12:16.131" v="2820" actId="20577"/>
        <pc:sldMkLst>
          <pc:docMk/>
          <pc:sldMk cId="572083924" sldId="311"/>
        </pc:sldMkLst>
        <pc:spChg chg="mod">
          <ac:chgData name="Northuis, Mikki" userId="ffdb2754-938f-4123-b57a-f5bf2861f940" providerId="ADAL" clId="{A8547E06-49A2-424C-BF43-F12353E6204B}" dt="2022-08-25T17:12:16.131" v="2820" actId="20577"/>
          <ac:spMkLst>
            <pc:docMk/>
            <pc:sldMk cId="572083924" sldId="311"/>
            <ac:spMk id="3" creationId="{802F6C04-967A-BE72-FC40-2A237E589678}"/>
          </ac:spMkLst>
        </pc:spChg>
      </pc:sldChg>
      <pc:sldChg chg="addSp delSp new del mod">
        <pc:chgData name="Northuis, Mikki" userId="ffdb2754-938f-4123-b57a-f5bf2861f940" providerId="ADAL" clId="{A8547E06-49A2-424C-BF43-F12353E6204B}" dt="2022-08-26T16:45:16.732" v="2829" actId="47"/>
        <pc:sldMkLst>
          <pc:docMk/>
          <pc:sldMk cId="333888809" sldId="315"/>
        </pc:sldMkLst>
        <pc:spChg chg="del">
          <ac:chgData name="Northuis, Mikki" userId="ffdb2754-938f-4123-b57a-f5bf2861f940" providerId="ADAL" clId="{A8547E06-49A2-424C-BF43-F12353E6204B}" dt="2022-08-26T16:44:33.267" v="2826" actId="478"/>
          <ac:spMkLst>
            <pc:docMk/>
            <pc:sldMk cId="333888809" sldId="315"/>
            <ac:spMk id="2" creationId="{B0B59F04-1A58-4D30-AB0D-98F29EE4F74A}"/>
          </ac:spMkLst>
        </pc:spChg>
        <pc:spChg chg="del">
          <ac:chgData name="Northuis, Mikki" userId="ffdb2754-938f-4123-b57a-f5bf2861f940" providerId="ADAL" clId="{A8547E06-49A2-424C-BF43-F12353E6204B}" dt="2022-08-26T16:44:34.363" v="2827" actId="478"/>
          <ac:spMkLst>
            <pc:docMk/>
            <pc:sldMk cId="333888809" sldId="315"/>
            <ac:spMk id="3" creationId="{0D3D123D-74FE-4931-BC58-E682C647D813}"/>
          </ac:spMkLst>
        </pc:spChg>
        <pc:spChg chg="add del">
          <ac:chgData name="Northuis, Mikki" userId="ffdb2754-938f-4123-b57a-f5bf2861f940" providerId="ADAL" clId="{A8547E06-49A2-424C-BF43-F12353E6204B}" dt="2022-08-26T16:44:31.739" v="2825" actId="478"/>
          <ac:spMkLst>
            <pc:docMk/>
            <pc:sldMk cId="333888809" sldId="315"/>
            <ac:spMk id="4" creationId="{4FFF9114-6D66-49A0-AF4E-22CC1721CE79}"/>
          </ac:spMkLst>
        </pc:spChg>
        <pc:picChg chg="add del">
          <ac:chgData name="Northuis, Mikki" userId="ffdb2754-938f-4123-b57a-f5bf2861f940" providerId="ADAL" clId="{A8547E06-49A2-424C-BF43-F12353E6204B}" dt="2022-08-26T16:44:31.739" v="2825" actId="478"/>
          <ac:picMkLst>
            <pc:docMk/>
            <pc:sldMk cId="333888809" sldId="315"/>
            <ac:picMk id="1026" creationId="{56721A86-D388-4670-8042-A92B6D501952}"/>
          </ac:picMkLst>
        </pc:picChg>
      </pc:sldChg>
      <pc:sldChg chg="add del">
        <pc:chgData name="Northuis, Mikki" userId="ffdb2754-938f-4123-b57a-f5bf2861f940" providerId="ADAL" clId="{A8547E06-49A2-424C-BF43-F12353E6204B}" dt="2022-08-26T16:46:34.067" v="2831" actId="47"/>
        <pc:sldMkLst>
          <pc:docMk/>
          <pc:sldMk cId="0" sldId="316"/>
        </pc:sldMkLst>
      </pc:sldChg>
      <pc:sldChg chg="addSp delSp modSp add mod">
        <pc:chgData name="Northuis, Mikki" userId="ffdb2754-938f-4123-b57a-f5bf2861f940" providerId="ADAL" clId="{A8547E06-49A2-424C-BF43-F12353E6204B}" dt="2022-08-26T16:59:14.290" v="3208" actId="20577"/>
        <pc:sldMkLst>
          <pc:docMk/>
          <pc:sldMk cId="0" sldId="317"/>
        </pc:sldMkLst>
        <pc:spChg chg="mod">
          <ac:chgData name="Northuis, Mikki" userId="ffdb2754-938f-4123-b57a-f5bf2861f940" providerId="ADAL" clId="{A8547E06-49A2-424C-BF43-F12353E6204B}" dt="2022-08-26T16:59:14.290" v="3208" actId="20577"/>
          <ac:spMkLst>
            <pc:docMk/>
            <pc:sldMk cId="0" sldId="317"/>
            <ac:spMk id="158" creationId="{00000000-0000-0000-0000-000000000000}"/>
          </ac:spMkLst>
        </pc:spChg>
        <pc:spChg chg="mod">
          <ac:chgData name="Northuis, Mikki" userId="ffdb2754-938f-4123-b57a-f5bf2861f940" providerId="ADAL" clId="{A8547E06-49A2-424C-BF43-F12353E6204B}" dt="2022-08-26T16:58:17.965" v="3206" actId="113"/>
          <ac:spMkLst>
            <pc:docMk/>
            <pc:sldMk cId="0" sldId="317"/>
            <ac:spMk id="184" creationId="{00000000-0000-0000-0000-000000000000}"/>
          </ac:spMkLst>
        </pc:spChg>
        <pc:cxnChg chg="add mod">
          <ac:chgData name="Northuis, Mikki" userId="ffdb2754-938f-4123-b57a-f5bf2861f940" providerId="ADAL" clId="{A8547E06-49A2-424C-BF43-F12353E6204B}" dt="2022-08-26T16:58:51.691" v="3207" actId="208"/>
          <ac:cxnSpMkLst>
            <pc:docMk/>
            <pc:sldMk cId="0" sldId="317"/>
            <ac:cxnSpMk id="38" creationId="{31BD0F6D-005F-483B-B26C-CA6EBAF3A69D}"/>
          </ac:cxnSpMkLst>
        </pc:cxnChg>
        <pc:cxnChg chg="add mod">
          <ac:chgData name="Northuis, Mikki" userId="ffdb2754-938f-4123-b57a-f5bf2861f940" providerId="ADAL" clId="{A8547E06-49A2-424C-BF43-F12353E6204B}" dt="2022-08-26T16:58:51.691" v="3207" actId="208"/>
          <ac:cxnSpMkLst>
            <pc:docMk/>
            <pc:sldMk cId="0" sldId="317"/>
            <ac:cxnSpMk id="41" creationId="{C1E1B213-1030-4F9E-B1A8-CD06D433EF99}"/>
          </ac:cxnSpMkLst>
        </pc:cxnChg>
        <pc:cxnChg chg="add del mod">
          <ac:chgData name="Northuis, Mikki" userId="ffdb2754-938f-4123-b57a-f5bf2861f940" providerId="ADAL" clId="{A8547E06-49A2-424C-BF43-F12353E6204B}" dt="2022-08-26T16:52:49.467" v="2852" actId="478"/>
          <ac:cxnSpMkLst>
            <pc:docMk/>
            <pc:sldMk cId="0" sldId="317"/>
            <ac:cxnSpMk id="44" creationId="{02A6CA00-4776-4D4D-9C0C-71553760B357}"/>
          </ac:cxnSpMkLst>
        </pc:cxnChg>
        <pc:cxnChg chg="add mod">
          <ac:chgData name="Northuis, Mikki" userId="ffdb2754-938f-4123-b57a-f5bf2861f940" providerId="ADAL" clId="{A8547E06-49A2-424C-BF43-F12353E6204B}" dt="2022-08-26T16:58:51.691" v="3207" actId="208"/>
          <ac:cxnSpMkLst>
            <pc:docMk/>
            <pc:sldMk cId="0" sldId="317"/>
            <ac:cxnSpMk id="46" creationId="{A8F97A56-85D3-474F-BC04-B91E1B9F4309}"/>
          </ac:cxnSpMkLst>
        </pc:cxnChg>
        <pc:cxnChg chg="mod">
          <ac:chgData name="Northuis, Mikki" userId="ffdb2754-938f-4123-b57a-f5bf2861f940" providerId="ADAL" clId="{A8547E06-49A2-424C-BF43-F12353E6204B}" dt="2022-08-26T16:58:51.691" v="3207" actId="208"/>
          <ac:cxnSpMkLst>
            <pc:docMk/>
            <pc:sldMk cId="0" sldId="317"/>
            <ac:cxnSpMk id="183" creationId="{00000000-0000-0000-0000-000000000000}"/>
          </ac:cxnSpMkLst>
        </pc:cxnChg>
        <pc:cxnChg chg="mod">
          <ac:chgData name="Northuis, Mikki" userId="ffdb2754-938f-4123-b57a-f5bf2861f940" providerId="ADAL" clId="{A8547E06-49A2-424C-BF43-F12353E6204B}" dt="2022-08-26T16:58:51.691" v="3207" actId="208"/>
          <ac:cxnSpMkLst>
            <pc:docMk/>
            <pc:sldMk cId="0" sldId="317"/>
            <ac:cxnSpMk id="185" creationId="{00000000-0000-0000-0000-000000000000}"/>
          </ac:cxnSpMkLst>
        </pc:cxnChg>
      </pc:sldChg>
      <pc:sldChg chg="add del">
        <pc:chgData name="Northuis, Mikki" userId="ffdb2754-938f-4123-b57a-f5bf2861f940" providerId="ADAL" clId="{A8547E06-49A2-424C-BF43-F12353E6204B}" dt="2022-08-26T16:47:45.160" v="2834" actId="47"/>
        <pc:sldMkLst>
          <pc:docMk/>
          <pc:sldMk cId="0" sldId="31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3D9FF17-D2AC-47FE-83E0-ACB8B54E8632}" type="datetimeFigureOut">
              <a:rPr lang="en-US" smtClean="0"/>
              <a:t>10/6/2022</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93429393-BC3F-43B1-B0A6-00F028A8AF8B}" type="slidenum">
              <a:rPr lang="en-US" smtClean="0"/>
              <a:t>‹#›</a:t>
            </a:fld>
            <a:endParaRPr lang="en-US"/>
          </a:p>
        </p:txBody>
      </p:sp>
    </p:spTree>
    <p:extLst>
      <p:ext uri="{BB962C8B-B14F-4D97-AF65-F5344CB8AC3E}">
        <p14:creationId xmlns:p14="http://schemas.microsoft.com/office/powerpoint/2010/main" val="1647174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2a21743f5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p:txBody>
      </p:sp>
      <p:sp>
        <p:nvSpPr>
          <p:cNvPr id="150" name="Google Shape;150;ge2a21743f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429393-BC3F-43B1-B0A6-00F028A8AF8B}" type="slidenum">
              <a:rPr lang="en-US" smtClean="0"/>
              <a:t>22</a:t>
            </a:fld>
            <a:endParaRPr lang="en-US"/>
          </a:p>
        </p:txBody>
      </p:sp>
    </p:spTree>
    <p:extLst>
      <p:ext uri="{BB962C8B-B14F-4D97-AF65-F5344CB8AC3E}">
        <p14:creationId xmlns:p14="http://schemas.microsoft.com/office/powerpoint/2010/main" val="1381070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429393-BC3F-43B1-B0A6-00F028A8AF8B}" type="slidenum">
              <a:rPr lang="en-US" smtClean="0"/>
              <a:t>23</a:t>
            </a:fld>
            <a:endParaRPr lang="en-US"/>
          </a:p>
        </p:txBody>
      </p:sp>
    </p:spTree>
    <p:extLst>
      <p:ext uri="{BB962C8B-B14F-4D97-AF65-F5344CB8AC3E}">
        <p14:creationId xmlns:p14="http://schemas.microsoft.com/office/powerpoint/2010/main" val="2136592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360b30891_0_1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endParaRPr/>
          </a:p>
        </p:txBody>
      </p:sp>
      <p:sp>
        <p:nvSpPr>
          <p:cNvPr id="188" name="Google Shape;188;ge360b30891_0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429393-BC3F-43B1-B0A6-00F028A8AF8B}" type="slidenum">
              <a:rPr lang="en-US" smtClean="0"/>
              <a:t>6</a:t>
            </a:fld>
            <a:endParaRPr lang="en-US"/>
          </a:p>
        </p:txBody>
      </p:sp>
    </p:spTree>
    <p:extLst>
      <p:ext uri="{BB962C8B-B14F-4D97-AF65-F5344CB8AC3E}">
        <p14:creationId xmlns:p14="http://schemas.microsoft.com/office/powerpoint/2010/main" val="2313225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429393-BC3F-43B1-B0A6-00F028A8AF8B}" type="slidenum">
              <a:rPr lang="en-US" smtClean="0"/>
              <a:t>13</a:t>
            </a:fld>
            <a:endParaRPr lang="en-US"/>
          </a:p>
        </p:txBody>
      </p:sp>
    </p:spTree>
    <p:extLst>
      <p:ext uri="{BB962C8B-B14F-4D97-AF65-F5344CB8AC3E}">
        <p14:creationId xmlns:p14="http://schemas.microsoft.com/office/powerpoint/2010/main" val="3685311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429393-BC3F-43B1-B0A6-00F028A8AF8B}" type="slidenum">
              <a:rPr lang="en-US" smtClean="0"/>
              <a:t>14</a:t>
            </a:fld>
            <a:endParaRPr lang="en-US"/>
          </a:p>
        </p:txBody>
      </p:sp>
    </p:spTree>
    <p:extLst>
      <p:ext uri="{BB962C8B-B14F-4D97-AF65-F5344CB8AC3E}">
        <p14:creationId xmlns:p14="http://schemas.microsoft.com/office/powerpoint/2010/main" val="1072122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Baseline cohorts</a:t>
            </a:r>
          </a:p>
          <a:p>
            <a:pPr marL="171450" indent="-171450">
              <a:buFontTx/>
              <a:buChar char="-"/>
            </a:pPr>
            <a:r>
              <a:rPr lang="en-US" dirty="0"/>
              <a:t>Not enrolled R, S, T</a:t>
            </a:r>
          </a:p>
          <a:p>
            <a:pPr marL="171450" indent="-171450">
              <a:buFontTx/>
              <a:buChar char="-"/>
            </a:pPr>
            <a:r>
              <a:rPr lang="en-US" dirty="0"/>
              <a:t>Enrolled O, P, Q</a:t>
            </a:r>
          </a:p>
          <a:p>
            <a:pPr marL="0" indent="0">
              <a:buFontTx/>
              <a:buNone/>
            </a:pPr>
            <a:r>
              <a:rPr lang="en-US" dirty="0"/>
              <a:t>H0 cohorts</a:t>
            </a:r>
          </a:p>
          <a:p>
            <a:pPr marL="171450" indent="-171450">
              <a:buFontTx/>
              <a:buChar char="-"/>
            </a:pPr>
            <a:r>
              <a:rPr lang="en-US" dirty="0"/>
              <a:t>Not enrolled</a:t>
            </a:r>
          </a:p>
          <a:p>
            <a:pPr marL="171450" indent="-171450">
              <a:buFontTx/>
              <a:buChar char="-"/>
            </a:pPr>
            <a:r>
              <a:rPr lang="en-US" dirty="0"/>
              <a:t>Enrolled</a:t>
            </a:r>
          </a:p>
          <a:p>
            <a:pPr marL="0" indent="0">
              <a:buFontTx/>
              <a:buNone/>
            </a:pPr>
            <a:r>
              <a:rPr lang="en-US" dirty="0"/>
              <a:t>H1 cohorts</a:t>
            </a:r>
          </a:p>
          <a:p>
            <a:pPr marL="171450" indent="-171450">
              <a:buFontTx/>
              <a:buChar char="-"/>
            </a:pPr>
            <a:r>
              <a:rPr lang="en-US" dirty="0"/>
              <a:t>Not enrolled</a:t>
            </a:r>
          </a:p>
          <a:p>
            <a:pPr marL="171450" indent="-171450">
              <a:buFontTx/>
              <a:buChar char="-"/>
            </a:pPr>
            <a:r>
              <a:rPr lang="en-US" dirty="0"/>
              <a:t>Enrolled</a:t>
            </a:r>
          </a:p>
          <a:p>
            <a:pPr marL="0" indent="0">
              <a:buFontTx/>
              <a:buNone/>
            </a:pPr>
            <a:endParaRPr lang="en-US" dirty="0"/>
          </a:p>
        </p:txBody>
      </p:sp>
      <p:sp>
        <p:nvSpPr>
          <p:cNvPr id="4" name="Slide Number Placeholder 3"/>
          <p:cNvSpPr>
            <a:spLocks noGrp="1"/>
          </p:cNvSpPr>
          <p:nvPr>
            <p:ph type="sldNum" sz="quarter" idx="5"/>
          </p:nvPr>
        </p:nvSpPr>
        <p:spPr/>
        <p:txBody>
          <a:bodyPr/>
          <a:lstStyle/>
          <a:p>
            <a:fld id="{93429393-BC3F-43B1-B0A6-00F028A8AF8B}" type="slidenum">
              <a:rPr lang="en-US" smtClean="0"/>
              <a:t>16</a:t>
            </a:fld>
            <a:endParaRPr lang="en-US"/>
          </a:p>
        </p:txBody>
      </p:sp>
    </p:spTree>
    <p:extLst>
      <p:ext uri="{BB962C8B-B14F-4D97-AF65-F5344CB8AC3E}">
        <p14:creationId xmlns:p14="http://schemas.microsoft.com/office/powerpoint/2010/main" val="3568613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 79, H0 86, H1 67</a:t>
            </a:r>
          </a:p>
          <a:p>
            <a:r>
              <a:rPr lang="en-US" dirty="0"/>
              <a:t>H1</a:t>
            </a:r>
          </a:p>
          <a:p>
            <a:pPr marL="181240" indent="-181240">
              <a:buFontTx/>
              <a:buChar char="-"/>
            </a:pPr>
            <a:r>
              <a:rPr lang="en-US" dirty="0"/>
              <a:t>Overall better in 2/6 tasks (priority groups, messaging), significantly worse in 3 tasks (medical records, pay copay, travel pay)</a:t>
            </a:r>
          </a:p>
          <a:p>
            <a:pPr marL="181240" indent="-181240">
              <a:buFontTx/>
              <a:buChar char="-"/>
            </a:pPr>
            <a:r>
              <a:rPr lang="en-US" dirty="0"/>
              <a:t>Overall failed 2 tasks (priority groups, travel pay); both groups failed priority groups task, enrolled group failed travel pay task</a:t>
            </a:r>
          </a:p>
          <a:p>
            <a:pPr marL="181240" indent="-181240">
              <a:buFontTx/>
              <a:buChar char="-"/>
            </a:pPr>
            <a:r>
              <a:rPr lang="en-US" dirty="0"/>
              <a:t>Not enrolled groups did significantly better than enrolled groups in 2 tasks (medical records, travel pay)</a:t>
            </a:r>
          </a:p>
          <a:p>
            <a:pPr marL="181240" indent="-181240">
              <a:buFontTx/>
              <a:buChar char="-"/>
            </a:pPr>
            <a:r>
              <a:rPr lang="en-US" dirty="0"/>
              <a:t>Enrolled groups did significantly better than not enrolled groups in 1 task (priority groups)</a:t>
            </a:r>
          </a:p>
          <a:p>
            <a:pPr marL="181240" indent="-181240">
              <a:buFontTx/>
              <a:buChar char="-"/>
            </a:pPr>
            <a:endParaRPr lang="en-US" dirty="0"/>
          </a:p>
          <a:p>
            <a:r>
              <a:rPr lang="en-US" dirty="0"/>
              <a:t>Deeper dives:</a:t>
            </a:r>
          </a:p>
          <a:p>
            <a:pPr marL="181240" indent="-181240">
              <a:buFontTx/>
              <a:buChar char="-"/>
            </a:pPr>
            <a:r>
              <a:rPr lang="en-US" dirty="0"/>
              <a:t>Why did H1 have such significantly lower success rate than H0 in medical records, pay copay, and travel pay? How did placing My health inside the hub change performance of these tasks?</a:t>
            </a:r>
          </a:p>
          <a:p>
            <a:pPr marL="181240" indent="-181240">
              <a:buFontTx/>
              <a:buChar char="-"/>
            </a:pPr>
            <a:r>
              <a:rPr lang="en-US" dirty="0"/>
              <a:t>How did responses differ so drastically between enrolled and not enrolled in H1 travel pay task?</a:t>
            </a:r>
          </a:p>
          <a:p>
            <a:pPr marL="181240" indent="-181240">
              <a:buFontTx/>
              <a:buChar char="-"/>
            </a:pPr>
            <a:r>
              <a:rPr lang="en-US" dirty="0"/>
              <a:t>Prescriptions: H1 did slightly worse than H0 in this task, why?</a:t>
            </a:r>
          </a:p>
          <a:p>
            <a:pPr marL="181240" indent="-181240">
              <a:buFontTx/>
              <a:buChar char="-"/>
            </a:pPr>
            <a:endParaRPr lang="en-US" dirty="0"/>
          </a:p>
          <a:p>
            <a:pPr marL="0" indent="0">
              <a:buFontTx/>
              <a:buNone/>
            </a:pPr>
            <a:r>
              <a:rPr lang="en-US" dirty="0"/>
              <a:t>Travel pay</a:t>
            </a:r>
          </a:p>
          <a:p>
            <a:pPr marL="171450" indent="-171450">
              <a:buFontTx/>
              <a:buChar char="-"/>
            </a:pPr>
            <a:r>
              <a:rPr lang="en-US" dirty="0"/>
              <a:t>In baseline, participants had to choose between “Get benefits” and “Manage benefits”, compared to choosing between “Get benefits” and “My health” in H1…getting reimbursed may seem more like a “get” item than a “</a:t>
            </a:r>
            <a:r>
              <a:rPr lang="en-US" dirty="0" err="1"/>
              <a:t>myhealth</a:t>
            </a:r>
            <a:r>
              <a:rPr lang="en-US" dirty="0"/>
              <a:t>” item resulting in more visits and selections in that area.  In H0, the participant doesn’t need to make a choice, they can go straight to a directly named section</a:t>
            </a:r>
          </a:p>
          <a:p>
            <a:pPr marL="171450" indent="-171450">
              <a:buFontTx/>
              <a:buChar char="-"/>
            </a:pPr>
            <a:endParaRPr lang="en-US" dirty="0"/>
          </a:p>
          <a:p>
            <a:pPr marL="0" indent="0">
              <a:buFontTx/>
              <a:buNone/>
            </a:pPr>
            <a:r>
              <a:rPr lang="en-US" dirty="0"/>
              <a:t>Pay copay</a:t>
            </a:r>
          </a:p>
          <a:p>
            <a:pPr marL="0" indent="0">
              <a:buFontTx/>
              <a:buNone/>
            </a:pPr>
            <a:r>
              <a:rPr lang="en-US" dirty="0"/>
              <a:t>- There’s a slight chance that choosing between “get” and “my health” in this task may also contribute to this…in baseline participants went to manage, but in H1 there is a bit more traffic to the “get benefits” spoke than in baseline…</a:t>
            </a:r>
          </a:p>
          <a:p>
            <a:pPr marL="181240" indent="-181240">
              <a:buFontTx/>
              <a:buChar char="-"/>
            </a:pPr>
            <a:endParaRPr lang="en-US" dirty="0"/>
          </a:p>
        </p:txBody>
      </p:sp>
      <p:sp>
        <p:nvSpPr>
          <p:cNvPr id="4" name="Slide Number Placeholder 3"/>
          <p:cNvSpPr>
            <a:spLocks noGrp="1"/>
          </p:cNvSpPr>
          <p:nvPr>
            <p:ph type="sldNum" sz="quarter" idx="5"/>
          </p:nvPr>
        </p:nvSpPr>
        <p:spPr/>
        <p:txBody>
          <a:bodyPr/>
          <a:lstStyle/>
          <a:p>
            <a:fld id="{93429393-BC3F-43B1-B0A6-00F028A8AF8B}" type="slidenum">
              <a:rPr lang="en-US" smtClean="0"/>
              <a:t>19</a:t>
            </a:fld>
            <a:endParaRPr lang="en-US"/>
          </a:p>
        </p:txBody>
      </p:sp>
    </p:spTree>
    <p:extLst>
      <p:ext uri="{BB962C8B-B14F-4D97-AF65-F5344CB8AC3E}">
        <p14:creationId xmlns:p14="http://schemas.microsoft.com/office/powerpoint/2010/main" val="2007780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Percent of participants that explored specific areas in response to a task, and percent of participants that selected an answer in that area.</a:t>
            </a:r>
          </a:p>
          <a:p>
            <a:r>
              <a:rPr lang="en-US" dirty="0"/>
              <a:t>Information collected by downloading test results and looking across all participant paths and destinations for all tasks. </a:t>
            </a:r>
          </a:p>
          <a:p>
            <a:r>
              <a:rPr lang="en-US" dirty="0"/>
              <a:t>Any participant that looked within the area in question at any point in their task response was counted.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3429393-BC3F-43B1-B0A6-00F028A8AF8B}" type="slidenum">
              <a:rPr lang="en-US" smtClean="0"/>
              <a:t>20</a:t>
            </a:fld>
            <a:endParaRPr lang="en-US"/>
          </a:p>
        </p:txBody>
      </p:sp>
    </p:spTree>
    <p:extLst>
      <p:ext uri="{BB962C8B-B14F-4D97-AF65-F5344CB8AC3E}">
        <p14:creationId xmlns:p14="http://schemas.microsoft.com/office/powerpoint/2010/main" val="1263080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429393-BC3F-43B1-B0A6-00F028A8AF8B}" type="slidenum">
              <a:rPr lang="en-US" smtClean="0"/>
              <a:t>21</a:t>
            </a:fld>
            <a:endParaRPr lang="en-US"/>
          </a:p>
        </p:txBody>
      </p:sp>
    </p:spTree>
    <p:extLst>
      <p:ext uri="{BB962C8B-B14F-4D97-AF65-F5344CB8AC3E}">
        <p14:creationId xmlns:p14="http://schemas.microsoft.com/office/powerpoint/2010/main" val="3751384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51A94-34BA-4794-B650-9B8D943ECA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9889C3-BA68-2D59-E1D4-DE79493C25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F01CCA-2675-9AD3-8BFD-1DFF4FFF8977}"/>
              </a:ext>
            </a:extLst>
          </p:cNvPr>
          <p:cNvSpPr>
            <a:spLocks noGrp="1"/>
          </p:cNvSpPr>
          <p:nvPr>
            <p:ph type="dt" sz="half" idx="10"/>
          </p:nvPr>
        </p:nvSpPr>
        <p:spPr/>
        <p:txBody>
          <a:bodyPr/>
          <a:lstStyle/>
          <a:p>
            <a:fld id="{54298C60-E10E-4B91-A3A7-B86D795F4236}" type="datetimeFigureOut">
              <a:rPr lang="en-US" smtClean="0"/>
              <a:t>10/6/2022</a:t>
            </a:fld>
            <a:endParaRPr lang="en-US"/>
          </a:p>
        </p:txBody>
      </p:sp>
      <p:sp>
        <p:nvSpPr>
          <p:cNvPr id="5" name="Footer Placeholder 4">
            <a:extLst>
              <a:ext uri="{FF2B5EF4-FFF2-40B4-BE49-F238E27FC236}">
                <a16:creationId xmlns:a16="http://schemas.microsoft.com/office/drawing/2014/main" id="{353049C7-F642-9581-FBCF-E3A746B46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787851-E52C-6228-40EE-7F69B2F34E2F}"/>
              </a:ext>
            </a:extLst>
          </p:cNvPr>
          <p:cNvSpPr>
            <a:spLocks noGrp="1"/>
          </p:cNvSpPr>
          <p:nvPr>
            <p:ph type="sldNum" sz="quarter" idx="12"/>
          </p:nvPr>
        </p:nvSpPr>
        <p:spPr/>
        <p:txBody>
          <a:bodyPr/>
          <a:lstStyle/>
          <a:p>
            <a:fld id="{F3FCE4A6-6869-4579-B4A6-8604CFCC6C7A}" type="slidenum">
              <a:rPr lang="en-US" smtClean="0"/>
              <a:t>‹#›</a:t>
            </a:fld>
            <a:endParaRPr lang="en-US"/>
          </a:p>
        </p:txBody>
      </p:sp>
    </p:spTree>
    <p:extLst>
      <p:ext uri="{BB962C8B-B14F-4D97-AF65-F5344CB8AC3E}">
        <p14:creationId xmlns:p14="http://schemas.microsoft.com/office/powerpoint/2010/main" val="1474027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710A-E5DB-75B3-702D-7107AC4E11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F53387-F940-98FE-D842-5A6588F810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0EB2E-8526-C976-F9E7-7C4545982A80}"/>
              </a:ext>
            </a:extLst>
          </p:cNvPr>
          <p:cNvSpPr>
            <a:spLocks noGrp="1"/>
          </p:cNvSpPr>
          <p:nvPr>
            <p:ph type="dt" sz="half" idx="10"/>
          </p:nvPr>
        </p:nvSpPr>
        <p:spPr/>
        <p:txBody>
          <a:bodyPr/>
          <a:lstStyle/>
          <a:p>
            <a:fld id="{54298C60-E10E-4B91-A3A7-B86D795F4236}" type="datetimeFigureOut">
              <a:rPr lang="en-US" smtClean="0"/>
              <a:t>10/6/2022</a:t>
            </a:fld>
            <a:endParaRPr lang="en-US"/>
          </a:p>
        </p:txBody>
      </p:sp>
      <p:sp>
        <p:nvSpPr>
          <p:cNvPr id="5" name="Footer Placeholder 4">
            <a:extLst>
              <a:ext uri="{FF2B5EF4-FFF2-40B4-BE49-F238E27FC236}">
                <a16:creationId xmlns:a16="http://schemas.microsoft.com/office/drawing/2014/main" id="{9226F8A6-7514-05FC-E6CC-64CA1FD47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9169DE-273E-D69F-D0C1-F54E9BDE9D99}"/>
              </a:ext>
            </a:extLst>
          </p:cNvPr>
          <p:cNvSpPr>
            <a:spLocks noGrp="1"/>
          </p:cNvSpPr>
          <p:nvPr>
            <p:ph type="sldNum" sz="quarter" idx="12"/>
          </p:nvPr>
        </p:nvSpPr>
        <p:spPr/>
        <p:txBody>
          <a:bodyPr/>
          <a:lstStyle/>
          <a:p>
            <a:fld id="{F3FCE4A6-6869-4579-B4A6-8604CFCC6C7A}" type="slidenum">
              <a:rPr lang="en-US" smtClean="0"/>
              <a:t>‹#›</a:t>
            </a:fld>
            <a:endParaRPr lang="en-US"/>
          </a:p>
        </p:txBody>
      </p:sp>
    </p:spTree>
    <p:extLst>
      <p:ext uri="{BB962C8B-B14F-4D97-AF65-F5344CB8AC3E}">
        <p14:creationId xmlns:p14="http://schemas.microsoft.com/office/powerpoint/2010/main" val="202329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AC582B-3810-8A37-2442-A8C2C20467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E2CF34-0D55-9756-38E9-911AC8E92A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5F69AE-D7F7-86F3-33D9-39169FD41F6A}"/>
              </a:ext>
            </a:extLst>
          </p:cNvPr>
          <p:cNvSpPr>
            <a:spLocks noGrp="1"/>
          </p:cNvSpPr>
          <p:nvPr>
            <p:ph type="dt" sz="half" idx="10"/>
          </p:nvPr>
        </p:nvSpPr>
        <p:spPr/>
        <p:txBody>
          <a:bodyPr/>
          <a:lstStyle/>
          <a:p>
            <a:fld id="{54298C60-E10E-4B91-A3A7-B86D795F4236}" type="datetimeFigureOut">
              <a:rPr lang="en-US" smtClean="0"/>
              <a:t>10/6/2022</a:t>
            </a:fld>
            <a:endParaRPr lang="en-US"/>
          </a:p>
        </p:txBody>
      </p:sp>
      <p:sp>
        <p:nvSpPr>
          <p:cNvPr id="5" name="Footer Placeholder 4">
            <a:extLst>
              <a:ext uri="{FF2B5EF4-FFF2-40B4-BE49-F238E27FC236}">
                <a16:creationId xmlns:a16="http://schemas.microsoft.com/office/drawing/2014/main" id="{3981F974-3574-09D1-4A0F-C9B0F42F6D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2D3388-9DEA-3103-83CF-D1705739BF25}"/>
              </a:ext>
            </a:extLst>
          </p:cNvPr>
          <p:cNvSpPr>
            <a:spLocks noGrp="1"/>
          </p:cNvSpPr>
          <p:nvPr>
            <p:ph type="sldNum" sz="quarter" idx="12"/>
          </p:nvPr>
        </p:nvSpPr>
        <p:spPr/>
        <p:txBody>
          <a:bodyPr/>
          <a:lstStyle/>
          <a:p>
            <a:fld id="{F3FCE4A6-6869-4579-B4A6-8604CFCC6C7A}" type="slidenum">
              <a:rPr lang="en-US" smtClean="0"/>
              <a:t>‹#›</a:t>
            </a:fld>
            <a:endParaRPr lang="en-US"/>
          </a:p>
        </p:txBody>
      </p:sp>
    </p:spTree>
    <p:extLst>
      <p:ext uri="{BB962C8B-B14F-4D97-AF65-F5344CB8AC3E}">
        <p14:creationId xmlns:p14="http://schemas.microsoft.com/office/powerpoint/2010/main" val="1402719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609600" y="685800"/>
            <a:ext cx="10058400" cy="8396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29" name="Google Shape;29;p5"/>
          <p:cNvSpPr txBox="1">
            <a:spLocks noGrp="1"/>
          </p:cNvSpPr>
          <p:nvPr>
            <p:ph type="body" idx="1"/>
          </p:nvPr>
        </p:nvSpPr>
        <p:spPr>
          <a:xfrm>
            <a:off x="609600" y="1525587"/>
            <a:ext cx="5283200" cy="4651600"/>
          </a:xfrm>
          <a:prstGeom prst="rect">
            <a:avLst/>
          </a:prstGeom>
          <a:noFill/>
          <a:ln>
            <a:noFill/>
          </a:ln>
        </p:spPr>
        <p:txBody>
          <a:bodyPr spcFirstLastPara="1" wrap="square" lIns="34275" tIns="34275" rIns="34275" bIns="34275" anchor="t" anchorCtr="0">
            <a:noAutofit/>
          </a:bodyPr>
          <a:lstStyle>
            <a:lvl1pPr marL="609585" lvl="0" indent="-431789" algn="l" rtl="0">
              <a:lnSpc>
                <a:spcPct val="120000"/>
              </a:lnSpc>
              <a:spcBef>
                <a:spcPts val="800"/>
              </a:spcBef>
              <a:spcAft>
                <a:spcPts val="0"/>
              </a:spcAft>
              <a:buClr>
                <a:srgbClr val="454454"/>
              </a:buClr>
              <a:buSzPts val="1500"/>
              <a:buFont typeface="Arial"/>
              <a:buChar char="•"/>
              <a:defRPr sz="2000">
                <a:latin typeface="Source Sans Pro"/>
                <a:ea typeface="Source Sans Pro"/>
                <a:cs typeface="Source Sans Pro"/>
                <a:sym typeface="Source Sans Pro"/>
              </a:defRPr>
            </a:lvl1pPr>
            <a:lvl2pPr marL="1219170" lvl="1" indent="-431789" algn="l" rtl="0">
              <a:lnSpc>
                <a:spcPct val="120000"/>
              </a:lnSpc>
              <a:spcBef>
                <a:spcPts val="800"/>
              </a:spcBef>
              <a:spcAft>
                <a:spcPts val="0"/>
              </a:spcAft>
              <a:buClr>
                <a:srgbClr val="454454"/>
              </a:buClr>
              <a:buSzPts val="1500"/>
              <a:buFont typeface="Arial"/>
              <a:buChar char="•"/>
              <a:defRPr sz="2000">
                <a:latin typeface="Source Sans Pro"/>
                <a:ea typeface="Source Sans Pro"/>
                <a:cs typeface="Source Sans Pro"/>
                <a:sym typeface="Source Sans Pro"/>
              </a:defRPr>
            </a:lvl2pPr>
            <a:lvl3pPr marL="1828754" lvl="2" indent="-431789" algn="l" rtl="0">
              <a:lnSpc>
                <a:spcPct val="120000"/>
              </a:lnSpc>
              <a:spcBef>
                <a:spcPts val="800"/>
              </a:spcBef>
              <a:spcAft>
                <a:spcPts val="0"/>
              </a:spcAft>
              <a:buClr>
                <a:srgbClr val="454454"/>
              </a:buClr>
              <a:buSzPts val="1500"/>
              <a:buFont typeface="Arial"/>
              <a:buChar char="•"/>
              <a:defRPr sz="2000">
                <a:latin typeface="Source Sans Pro"/>
                <a:ea typeface="Source Sans Pro"/>
                <a:cs typeface="Source Sans Pro"/>
                <a:sym typeface="Source Sans Pro"/>
              </a:defRPr>
            </a:lvl3pPr>
            <a:lvl4pPr marL="2438339" lvl="3" indent="-431789" algn="l" rtl="0">
              <a:lnSpc>
                <a:spcPct val="120000"/>
              </a:lnSpc>
              <a:spcBef>
                <a:spcPts val="800"/>
              </a:spcBef>
              <a:spcAft>
                <a:spcPts val="0"/>
              </a:spcAft>
              <a:buClr>
                <a:srgbClr val="454454"/>
              </a:buClr>
              <a:buSzPts val="1500"/>
              <a:buFont typeface="Arial"/>
              <a:buChar char="•"/>
              <a:defRPr sz="2000">
                <a:latin typeface="Source Sans Pro"/>
                <a:ea typeface="Source Sans Pro"/>
                <a:cs typeface="Source Sans Pro"/>
                <a:sym typeface="Source Sans Pro"/>
              </a:defRPr>
            </a:lvl4pPr>
            <a:lvl5pPr marL="3047924" lvl="4" indent="-431789" algn="l" rtl="0">
              <a:lnSpc>
                <a:spcPct val="120000"/>
              </a:lnSpc>
              <a:spcBef>
                <a:spcPts val="800"/>
              </a:spcBef>
              <a:spcAft>
                <a:spcPts val="0"/>
              </a:spcAft>
              <a:buClr>
                <a:srgbClr val="454454"/>
              </a:buClr>
              <a:buSzPts val="1500"/>
              <a:buFont typeface="Arial"/>
              <a:buChar char="•"/>
              <a:defRPr sz="2000">
                <a:latin typeface="Source Sans Pro"/>
                <a:ea typeface="Source Sans Pro"/>
                <a:cs typeface="Source Sans Pro"/>
                <a:sym typeface="Source Sans Pro"/>
              </a:defRPr>
            </a:lvl5pPr>
            <a:lvl6pPr marL="3657509" lvl="5" indent="-423323" algn="l" rtl="0">
              <a:lnSpc>
                <a:spcPct val="120000"/>
              </a:lnSpc>
              <a:spcBef>
                <a:spcPts val="800"/>
              </a:spcBef>
              <a:spcAft>
                <a:spcPts val="0"/>
              </a:spcAft>
              <a:buClr>
                <a:srgbClr val="454454"/>
              </a:buClr>
              <a:buSzPts val="1400"/>
              <a:buChar char="•"/>
              <a:defRPr/>
            </a:lvl6pPr>
            <a:lvl7pPr marL="4267093" lvl="6" indent="-423323" algn="l" rtl="0">
              <a:lnSpc>
                <a:spcPct val="120000"/>
              </a:lnSpc>
              <a:spcBef>
                <a:spcPts val="800"/>
              </a:spcBef>
              <a:spcAft>
                <a:spcPts val="0"/>
              </a:spcAft>
              <a:buClr>
                <a:srgbClr val="454454"/>
              </a:buClr>
              <a:buSzPts val="1400"/>
              <a:buChar char="•"/>
              <a:defRPr/>
            </a:lvl7pPr>
            <a:lvl8pPr marL="4876678" lvl="7" indent="-423323" algn="l" rtl="0">
              <a:lnSpc>
                <a:spcPct val="120000"/>
              </a:lnSpc>
              <a:spcBef>
                <a:spcPts val="800"/>
              </a:spcBef>
              <a:spcAft>
                <a:spcPts val="0"/>
              </a:spcAft>
              <a:buClr>
                <a:srgbClr val="454454"/>
              </a:buClr>
              <a:buSzPts val="1400"/>
              <a:buChar char="•"/>
              <a:defRPr/>
            </a:lvl8pPr>
            <a:lvl9pPr marL="5486263" lvl="8" indent="-423323" algn="l" rtl="0">
              <a:lnSpc>
                <a:spcPct val="120000"/>
              </a:lnSpc>
              <a:spcBef>
                <a:spcPts val="800"/>
              </a:spcBef>
              <a:spcAft>
                <a:spcPts val="0"/>
              </a:spcAft>
              <a:buClr>
                <a:srgbClr val="454454"/>
              </a:buClr>
              <a:buSzPts val="1400"/>
              <a:buChar char="•"/>
              <a:defRPr/>
            </a:lvl9pPr>
          </a:lstStyle>
          <a:p>
            <a:endParaRPr/>
          </a:p>
        </p:txBody>
      </p:sp>
      <p:sp>
        <p:nvSpPr>
          <p:cNvPr id="30" name="Google Shape;30;p5"/>
          <p:cNvSpPr txBox="1">
            <a:spLocks noGrp="1"/>
          </p:cNvSpPr>
          <p:nvPr>
            <p:ph type="sldNum" idx="12"/>
          </p:nvPr>
        </p:nvSpPr>
        <p:spPr>
          <a:xfrm>
            <a:off x="11307328" y="6400415"/>
            <a:ext cx="275200" cy="2768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1200">
                <a:solidFill>
                  <a:srgbClr val="7F8EA3"/>
                </a:solidFill>
                <a:latin typeface="Avenir"/>
                <a:ea typeface="Avenir"/>
                <a:cs typeface="Avenir"/>
                <a:sym typeface="Avenir"/>
              </a:defRPr>
            </a:lvl1pPr>
            <a:lvl2pPr marL="0" lvl="1" indent="0" algn="r" rtl="0">
              <a:spcBef>
                <a:spcPts val="0"/>
              </a:spcBef>
              <a:buNone/>
              <a:defRPr sz="1200">
                <a:solidFill>
                  <a:srgbClr val="7F8EA3"/>
                </a:solidFill>
                <a:latin typeface="Avenir"/>
                <a:ea typeface="Avenir"/>
                <a:cs typeface="Avenir"/>
                <a:sym typeface="Avenir"/>
              </a:defRPr>
            </a:lvl2pPr>
            <a:lvl3pPr marL="0" lvl="2" indent="0" algn="r" rtl="0">
              <a:spcBef>
                <a:spcPts val="0"/>
              </a:spcBef>
              <a:buNone/>
              <a:defRPr sz="1200">
                <a:solidFill>
                  <a:srgbClr val="7F8EA3"/>
                </a:solidFill>
                <a:latin typeface="Avenir"/>
                <a:ea typeface="Avenir"/>
                <a:cs typeface="Avenir"/>
                <a:sym typeface="Avenir"/>
              </a:defRPr>
            </a:lvl3pPr>
            <a:lvl4pPr marL="0" lvl="3" indent="0" algn="r" rtl="0">
              <a:spcBef>
                <a:spcPts val="0"/>
              </a:spcBef>
              <a:buNone/>
              <a:defRPr sz="1200">
                <a:solidFill>
                  <a:srgbClr val="7F8EA3"/>
                </a:solidFill>
                <a:latin typeface="Avenir"/>
                <a:ea typeface="Avenir"/>
                <a:cs typeface="Avenir"/>
                <a:sym typeface="Avenir"/>
              </a:defRPr>
            </a:lvl4pPr>
            <a:lvl5pPr marL="0" lvl="4" indent="0" algn="r" rtl="0">
              <a:spcBef>
                <a:spcPts val="0"/>
              </a:spcBef>
              <a:buNone/>
              <a:defRPr sz="1200">
                <a:solidFill>
                  <a:srgbClr val="7F8EA3"/>
                </a:solidFill>
                <a:latin typeface="Avenir"/>
                <a:ea typeface="Avenir"/>
                <a:cs typeface="Avenir"/>
                <a:sym typeface="Avenir"/>
              </a:defRPr>
            </a:lvl5pPr>
            <a:lvl6pPr marL="0" lvl="5" indent="0" algn="r" rtl="0">
              <a:spcBef>
                <a:spcPts val="0"/>
              </a:spcBef>
              <a:buNone/>
              <a:defRPr sz="1200">
                <a:solidFill>
                  <a:srgbClr val="7F8EA3"/>
                </a:solidFill>
                <a:latin typeface="Avenir"/>
                <a:ea typeface="Avenir"/>
                <a:cs typeface="Avenir"/>
                <a:sym typeface="Avenir"/>
              </a:defRPr>
            </a:lvl6pPr>
            <a:lvl7pPr marL="0" lvl="6" indent="0" algn="r" rtl="0">
              <a:spcBef>
                <a:spcPts val="0"/>
              </a:spcBef>
              <a:buNone/>
              <a:defRPr sz="1200">
                <a:solidFill>
                  <a:srgbClr val="7F8EA3"/>
                </a:solidFill>
                <a:latin typeface="Avenir"/>
                <a:ea typeface="Avenir"/>
                <a:cs typeface="Avenir"/>
                <a:sym typeface="Avenir"/>
              </a:defRPr>
            </a:lvl7pPr>
            <a:lvl8pPr marL="0" lvl="7" indent="0" algn="r" rtl="0">
              <a:spcBef>
                <a:spcPts val="0"/>
              </a:spcBef>
              <a:buNone/>
              <a:defRPr sz="1200">
                <a:solidFill>
                  <a:srgbClr val="7F8EA3"/>
                </a:solidFill>
                <a:latin typeface="Avenir"/>
                <a:ea typeface="Avenir"/>
                <a:cs typeface="Avenir"/>
                <a:sym typeface="Avenir"/>
              </a:defRPr>
            </a:lvl8pPr>
            <a:lvl9pPr marL="0" lvl="8" indent="0" algn="r" rtl="0">
              <a:spcBef>
                <a:spcPts val="0"/>
              </a:spcBef>
              <a:buNone/>
              <a:defRPr sz="1200">
                <a:solidFill>
                  <a:srgbClr val="7F8EA3"/>
                </a:solidFill>
                <a:latin typeface="Avenir"/>
                <a:ea typeface="Avenir"/>
                <a:cs typeface="Avenir"/>
                <a:sym typeface="Avenir"/>
              </a:defRPr>
            </a:lvl9pPr>
          </a:lstStyle>
          <a:p>
            <a:fld id="{00000000-1234-1234-1234-123412341234}" type="slidenum">
              <a:rPr lang="en" smtClean="0"/>
              <a:pPr/>
              <a:t>‹#›</a:t>
            </a:fld>
            <a:endParaRPr lang="en"/>
          </a:p>
        </p:txBody>
      </p:sp>
      <p:sp>
        <p:nvSpPr>
          <p:cNvPr id="31" name="Google Shape;31;p5"/>
          <p:cNvSpPr txBox="1">
            <a:spLocks noGrp="1"/>
          </p:cNvSpPr>
          <p:nvPr>
            <p:ph type="body" idx="2"/>
          </p:nvPr>
        </p:nvSpPr>
        <p:spPr>
          <a:xfrm>
            <a:off x="609600" y="330200"/>
            <a:ext cx="10058400" cy="355600"/>
          </a:xfrm>
          <a:prstGeom prst="rect">
            <a:avLst/>
          </a:prstGeom>
          <a:noFill/>
          <a:ln>
            <a:noFill/>
          </a:ln>
        </p:spPr>
        <p:txBody>
          <a:bodyPr spcFirstLastPara="1" wrap="square" lIns="34275" tIns="34275" rIns="34275" bIns="34275" anchor="t" anchorCtr="0">
            <a:noAutofit/>
          </a:bodyPr>
          <a:lstStyle>
            <a:lvl1pPr marL="609585" lvl="0" indent="-304792" algn="l" rtl="0">
              <a:lnSpc>
                <a:spcPct val="120000"/>
              </a:lnSpc>
              <a:spcBef>
                <a:spcPts val="8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1219170" lvl="1" indent="-304792" algn="l" rtl="0">
              <a:lnSpc>
                <a:spcPct val="120000"/>
              </a:lnSpc>
              <a:spcBef>
                <a:spcPts val="800"/>
              </a:spcBef>
              <a:spcAft>
                <a:spcPts val="0"/>
              </a:spcAft>
              <a:buClr>
                <a:srgbClr val="454454"/>
              </a:buClr>
              <a:buSzPts val="1400"/>
              <a:buNone/>
              <a:defRPr/>
            </a:lvl2pPr>
            <a:lvl3pPr marL="1828754" lvl="2" indent="-304792" algn="l" rtl="0">
              <a:lnSpc>
                <a:spcPct val="120000"/>
              </a:lnSpc>
              <a:spcBef>
                <a:spcPts val="800"/>
              </a:spcBef>
              <a:spcAft>
                <a:spcPts val="0"/>
              </a:spcAft>
              <a:buClr>
                <a:srgbClr val="454454"/>
              </a:buClr>
              <a:buSzPts val="1400"/>
              <a:buNone/>
              <a:defRPr/>
            </a:lvl3pPr>
            <a:lvl4pPr marL="2438339" lvl="3" indent="-304792" algn="l" rtl="0">
              <a:lnSpc>
                <a:spcPct val="120000"/>
              </a:lnSpc>
              <a:spcBef>
                <a:spcPts val="800"/>
              </a:spcBef>
              <a:spcAft>
                <a:spcPts val="0"/>
              </a:spcAft>
              <a:buClr>
                <a:srgbClr val="454454"/>
              </a:buClr>
              <a:buSzPts val="1400"/>
              <a:buNone/>
              <a:defRPr/>
            </a:lvl4pPr>
            <a:lvl5pPr marL="3047924" lvl="4" indent="-304792" algn="l" rtl="0">
              <a:lnSpc>
                <a:spcPct val="120000"/>
              </a:lnSpc>
              <a:spcBef>
                <a:spcPts val="800"/>
              </a:spcBef>
              <a:spcAft>
                <a:spcPts val="0"/>
              </a:spcAft>
              <a:buClr>
                <a:srgbClr val="454454"/>
              </a:buClr>
              <a:buSzPts val="1400"/>
              <a:buNone/>
              <a:defRPr/>
            </a:lvl5pPr>
            <a:lvl6pPr marL="3657509" lvl="5" indent="-423323" algn="l" rtl="0">
              <a:lnSpc>
                <a:spcPct val="120000"/>
              </a:lnSpc>
              <a:spcBef>
                <a:spcPts val="800"/>
              </a:spcBef>
              <a:spcAft>
                <a:spcPts val="0"/>
              </a:spcAft>
              <a:buClr>
                <a:srgbClr val="454454"/>
              </a:buClr>
              <a:buSzPts val="1400"/>
              <a:buChar char="•"/>
              <a:defRPr/>
            </a:lvl6pPr>
            <a:lvl7pPr marL="4267093" lvl="6" indent="-423323" algn="l" rtl="0">
              <a:lnSpc>
                <a:spcPct val="120000"/>
              </a:lnSpc>
              <a:spcBef>
                <a:spcPts val="800"/>
              </a:spcBef>
              <a:spcAft>
                <a:spcPts val="0"/>
              </a:spcAft>
              <a:buClr>
                <a:srgbClr val="454454"/>
              </a:buClr>
              <a:buSzPts val="1400"/>
              <a:buChar char="•"/>
              <a:defRPr/>
            </a:lvl7pPr>
            <a:lvl8pPr marL="4876678" lvl="7" indent="-423323" algn="l" rtl="0">
              <a:lnSpc>
                <a:spcPct val="120000"/>
              </a:lnSpc>
              <a:spcBef>
                <a:spcPts val="800"/>
              </a:spcBef>
              <a:spcAft>
                <a:spcPts val="0"/>
              </a:spcAft>
              <a:buClr>
                <a:srgbClr val="454454"/>
              </a:buClr>
              <a:buSzPts val="1400"/>
              <a:buChar char="•"/>
              <a:defRPr/>
            </a:lvl8pPr>
            <a:lvl9pPr marL="5486263" lvl="8" indent="-423323" algn="l" rtl="0">
              <a:lnSpc>
                <a:spcPct val="120000"/>
              </a:lnSpc>
              <a:spcBef>
                <a:spcPts val="800"/>
              </a:spcBef>
              <a:spcAft>
                <a:spcPts val="0"/>
              </a:spcAft>
              <a:buClr>
                <a:srgbClr val="454454"/>
              </a:buClr>
              <a:buSzPts val="1400"/>
              <a:buChar char="•"/>
              <a:defRPr/>
            </a:lvl9pPr>
          </a:lstStyle>
          <a:p>
            <a:endParaRPr/>
          </a:p>
        </p:txBody>
      </p:sp>
    </p:spTree>
    <p:extLst>
      <p:ext uri="{BB962C8B-B14F-4D97-AF65-F5344CB8AC3E}">
        <p14:creationId xmlns:p14="http://schemas.microsoft.com/office/powerpoint/2010/main" val="789646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8397-3560-3513-1932-FDA7B16E91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0956ED-7A75-E573-D575-139EFFC07F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62D9E-0F10-3B5D-ECA3-FE9819292E37}"/>
              </a:ext>
            </a:extLst>
          </p:cNvPr>
          <p:cNvSpPr>
            <a:spLocks noGrp="1"/>
          </p:cNvSpPr>
          <p:nvPr>
            <p:ph type="dt" sz="half" idx="10"/>
          </p:nvPr>
        </p:nvSpPr>
        <p:spPr/>
        <p:txBody>
          <a:bodyPr/>
          <a:lstStyle/>
          <a:p>
            <a:fld id="{54298C60-E10E-4B91-A3A7-B86D795F4236}" type="datetimeFigureOut">
              <a:rPr lang="en-US" smtClean="0"/>
              <a:t>10/6/2022</a:t>
            </a:fld>
            <a:endParaRPr lang="en-US"/>
          </a:p>
        </p:txBody>
      </p:sp>
      <p:sp>
        <p:nvSpPr>
          <p:cNvPr id="5" name="Footer Placeholder 4">
            <a:extLst>
              <a:ext uri="{FF2B5EF4-FFF2-40B4-BE49-F238E27FC236}">
                <a16:creationId xmlns:a16="http://schemas.microsoft.com/office/drawing/2014/main" id="{C89FAD27-9084-5EA5-DB80-54B302177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6B609-3AB2-05E4-DAC5-F48CBAB7F224}"/>
              </a:ext>
            </a:extLst>
          </p:cNvPr>
          <p:cNvSpPr>
            <a:spLocks noGrp="1"/>
          </p:cNvSpPr>
          <p:nvPr>
            <p:ph type="sldNum" sz="quarter" idx="12"/>
          </p:nvPr>
        </p:nvSpPr>
        <p:spPr/>
        <p:txBody>
          <a:bodyPr/>
          <a:lstStyle/>
          <a:p>
            <a:fld id="{F3FCE4A6-6869-4579-B4A6-8604CFCC6C7A}" type="slidenum">
              <a:rPr lang="en-US" smtClean="0"/>
              <a:t>‹#›</a:t>
            </a:fld>
            <a:endParaRPr lang="en-US"/>
          </a:p>
        </p:txBody>
      </p:sp>
    </p:spTree>
    <p:extLst>
      <p:ext uri="{BB962C8B-B14F-4D97-AF65-F5344CB8AC3E}">
        <p14:creationId xmlns:p14="http://schemas.microsoft.com/office/powerpoint/2010/main" val="4240654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495D-7D9A-3349-B69D-C204C54FC0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24466C-8043-B3C2-8412-86EA927F8A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C62DF4-BD67-2474-7BF0-2D8C909EB193}"/>
              </a:ext>
            </a:extLst>
          </p:cNvPr>
          <p:cNvSpPr>
            <a:spLocks noGrp="1"/>
          </p:cNvSpPr>
          <p:nvPr>
            <p:ph type="dt" sz="half" idx="10"/>
          </p:nvPr>
        </p:nvSpPr>
        <p:spPr/>
        <p:txBody>
          <a:bodyPr/>
          <a:lstStyle/>
          <a:p>
            <a:fld id="{54298C60-E10E-4B91-A3A7-B86D795F4236}" type="datetimeFigureOut">
              <a:rPr lang="en-US" smtClean="0"/>
              <a:t>10/6/2022</a:t>
            </a:fld>
            <a:endParaRPr lang="en-US"/>
          </a:p>
        </p:txBody>
      </p:sp>
      <p:sp>
        <p:nvSpPr>
          <p:cNvPr id="5" name="Footer Placeholder 4">
            <a:extLst>
              <a:ext uri="{FF2B5EF4-FFF2-40B4-BE49-F238E27FC236}">
                <a16:creationId xmlns:a16="http://schemas.microsoft.com/office/drawing/2014/main" id="{62C8C936-A6F3-EC33-7157-0AB2D281C6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369EB-7673-DF00-599F-85FB4702C51A}"/>
              </a:ext>
            </a:extLst>
          </p:cNvPr>
          <p:cNvSpPr>
            <a:spLocks noGrp="1"/>
          </p:cNvSpPr>
          <p:nvPr>
            <p:ph type="sldNum" sz="quarter" idx="12"/>
          </p:nvPr>
        </p:nvSpPr>
        <p:spPr/>
        <p:txBody>
          <a:bodyPr/>
          <a:lstStyle/>
          <a:p>
            <a:fld id="{F3FCE4A6-6869-4579-B4A6-8604CFCC6C7A}" type="slidenum">
              <a:rPr lang="en-US" smtClean="0"/>
              <a:t>‹#›</a:t>
            </a:fld>
            <a:endParaRPr lang="en-US"/>
          </a:p>
        </p:txBody>
      </p:sp>
    </p:spTree>
    <p:extLst>
      <p:ext uri="{BB962C8B-B14F-4D97-AF65-F5344CB8AC3E}">
        <p14:creationId xmlns:p14="http://schemas.microsoft.com/office/powerpoint/2010/main" val="1068581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47E97-62F8-D446-1133-3924A9EDDA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08CF03-A824-B9BC-A57B-3BEDF5A832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C15633-CA51-D4D6-694D-915AA51A25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F1DE08-063B-D667-A216-86D2FDF04F50}"/>
              </a:ext>
            </a:extLst>
          </p:cNvPr>
          <p:cNvSpPr>
            <a:spLocks noGrp="1"/>
          </p:cNvSpPr>
          <p:nvPr>
            <p:ph type="dt" sz="half" idx="10"/>
          </p:nvPr>
        </p:nvSpPr>
        <p:spPr/>
        <p:txBody>
          <a:bodyPr/>
          <a:lstStyle/>
          <a:p>
            <a:fld id="{54298C60-E10E-4B91-A3A7-B86D795F4236}" type="datetimeFigureOut">
              <a:rPr lang="en-US" smtClean="0"/>
              <a:t>10/6/2022</a:t>
            </a:fld>
            <a:endParaRPr lang="en-US"/>
          </a:p>
        </p:txBody>
      </p:sp>
      <p:sp>
        <p:nvSpPr>
          <p:cNvPr id="6" name="Footer Placeholder 5">
            <a:extLst>
              <a:ext uri="{FF2B5EF4-FFF2-40B4-BE49-F238E27FC236}">
                <a16:creationId xmlns:a16="http://schemas.microsoft.com/office/drawing/2014/main" id="{5D721489-9441-D4A2-D377-88D9F2F1E9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EAB749-BCBC-99D1-3188-6072FAE2E497}"/>
              </a:ext>
            </a:extLst>
          </p:cNvPr>
          <p:cNvSpPr>
            <a:spLocks noGrp="1"/>
          </p:cNvSpPr>
          <p:nvPr>
            <p:ph type="sldNum" sz="quarter" idx="12"/>
          </p:nvPr>
        </p:nvSpPr>
        <p:spPr/>
        <p:txBody>
          <a:bodyPr/>
          <a:lstStyle/>
          <a:p>
            <a:fld id="{F3FCE4A6-6869-4579-B4A6-8604CFCC6C7A}" type="slidenum">
              <a:rPr lang="en-US" smtClean="0"/>
              <a:t>‹#›</a:t>
            </a:fld>
            <a:endParaRPr lang="en-US"/>
          </a:p>
        </p:txBody>
      </p:sp>
    </p:spTree>
    <p:extLst>
      <p:ext uri="{BB962C8B-B14F-4D97-AF65-F5344CB8AC3E}">
        <p14:creationId xmlns:p14="http://schemas.microsoft.com/office/powerpoint/2010/main" val="2420917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33A5-7FF0-8940-2FB4-1EE663E189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877976-D2EE-3766-5AC4-3C55B0B0DA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C5C846-F2B8-4A4E-B93E-A8E96E5A88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8F7C23-0E3B-6FE5-0D85-0F6F727891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294B8B-3E72-7BA3-5279-CB4FC4D5E0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58B770-3150-1485-021C-3860B947163E}"/>
              </a:ext>
            </a:extLst>
          </p:cNvPr>
          <p:cNvSpPr>
            <a:spLocks noGrp="1"/>
          </p:cNvSpPr>
          <p:nvPr>
            <p:ph type="dt" sz="half" idx="10"/>
          </p:nvPr>
        </p:nvSpPr>
        <p:spPr/>
        <p:txBody>
          <a:bodyPr/>
          <a:lstStyle/>
          <a:p>
            <a:fld id="{54298C60-E10E-4B91-A3A7-B86D795F4236}" type="datetimeFigureOut">
              <a:rPr lang="en-US" smtClean="0"/>
              <a:t>10/6/2022</a:t>
            </a:fld>
            <a:endParaRPr lang="en-US"/>
          </a:p>
        </p:txBody>
      </p:sp>
      <p:sp>
        <p:nvSpPr>
          <p:cNvPr id="8" name="Footer Placeholder 7">
            <a:extLst>
              <a:ext uri="{FF2B5EF4-FFF2-40B4-BE49-F238E27FC236}">
                <a16:creationId xmlns:a16="http://schemas.microsoft.com/office/drawing/2014/main" id="{8752EB28-42A1-8BB0-7792-CCFBFAE2C4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6820B0-CF25-ABD1-63F1-C4E09B9B8E66}"/>
              </a:ext>
            </a:extLst>
          </p:cNvPr>
          <p:cNvSpPr>
            <a:spLocks noGrp="1"/>
          </p:cNvSpPr>
          <p:nvPr>
            <p:ph type="sldNum" sz="quarter" idx="12"/>
          </p:nvPr>
        </p:nvSpPr>
        <p:spPr/>
        <p:txBody>
          <a:bodyPr/>
          <a:lstStyle/>
          <a:p>
            <a:fld id="{F3FCE4A6-6869-4579-B4A6-8604CFCC6C7A}" type="slidenum">
              <a:rPr lang="en-US" smtClean="0"/>
              <a:t>‹#›</a:t>
            </a:fld>
            <a:endParaRPr lang="en-US"/>
          </a:p>
        </p:txBody>
      </p:sp>
    </p:spTree>
    <p:extLst>
      <p:ext uri="{BB962C8B-B14F-4D97-AF65-F5344CB8AC3E}">
        <p14:creationId xmlns:p14="http://schemas.microsoft.com/office/powerpoint/2010/main" val="180788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5AA8F-A334-9FD5-5C8F-8851E7F56A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5BABDA-9957-A75E-51DE-E8D314AFCE96}"/>
              </a:ext>
            </a:extLst>
          </p:cNvPr>
          <p:cNvSpPr>
            <a:spLocks noGrp="1"/>
          </p:cNvSpPr>
          <p:nvPr>
            <p:ph type="dt" sz="half" idx="10"/>
          </p:nvPr>
        </p:nvSpPr>
        <p:spPr/>
        <p:txBody>
          <a:bodyPr/>
          <a:lstStyle/>
          <a:p>
            <a:fld id="{54298C60-E10E-4B91-A3A7-B86D795F4236}" type="datetimeFigureOut">
              <a:rPr lang="en-US" smtClean="0"/>
              <a:t>10/6/2022</a:t>
            </a:fld>
            <a:endParaRPr lang="en-US"/>
          </a:p>
        </p:txBody>
      </p:sp>
      <p:sp>
        <p:nvSpPr>
          <p:cNvPr id="4" name="Footer Placeholder 3">
            <a:extLst>
              <a:ext uri="{FF2B5EF4-FFF2-40B4-BE49-F238E27FC236}">
                <a16:creationId xmlns:a16="http://schemas.microsoft.com/office/drawing/2014/main" id="{6B5851C5-4167-E04C-3E18-C5C2D5AAE8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A1C5AA-AE9A-82F9-5CA9-3A390EF67F08}"/>
              </a:ext>
            </a:extLst>
          </p:cNvPr>
          <p:cNvSpPr>
            <a:spLocks noGrp="1"/>
          </p:cNvSpPr>
          <p:nvPr>
            <p:ph type="sldNum" sz="quarter" idx="12"/>
          </p:nvPr>
        </p:nvSpPr>
        <p:spPr/>
        <p:txBody>
          <a:bodyPr/>
          <a:lstStyle/>
          <a:p>
            <a:fld id="{F3FCE4A6-6869-4579-B4A6-8604CFCC6C7A}" type="slidenum">
              <a:rPr lang="en-US" smtClean="0"/>
              <a:t>‹#›</a:t>
            </a:fld>
            <a:endParaRPr lang="en-US"/>
          </a:p>
        </p:txBody>
      </p:sp>
    </p:spTree>
    <p:extLst>
      <p:ext uri="{BB962C8B-B14F-4D97-AF65-F5344CB8AC3E}">
        <p14:creationId xmlns:p14="http://schemas.microsoft.com/office/powerpoint/2010/main" val="4075213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9A4A90-4980-CFCD-8558-0C1D047F1554}"/>
              </a:ext>
            </a:extLst>
          </p:cNvPr>
          <p:cNvSpPr>
            <a:spLocks noGrp="1"/>
          </p:cNvSpPr>
          <p:nvPr>
            <p:ph type="dt" sz="half" idx="10"/>
          </p:nvPr>
        </p:nvSpPr>
        <p:spPr/>
        <p:txBody>
          <a:bodyPr/>
          <a:lstStyle/>
          <a:p>
            <a:fld id="{54298C60-E10E-4B91-A3A7-B86D795F4236}" type="datetimeFigureOut">
              <a:rPr lang="en-US" smtClean="0"/>
              <a:t>10/6/2022</a:t>
            </a:fld>
            <a:endParaRPr lang="en-US"/>
          </a:p>
        </p:txBody>
      </p:sp>
      <p:sp>
        <p:nvSpPr>
          <p:cNvPr id="3" name="Footer Placeholder 2">
            <a:extLst>
              <a:ext uri="{FF2B5EF4-FFF2-40B4-BE49-F238E27FC236}">
                <a16:creationId xmlns:a16="http://schemas.microsoft.com/office/drawing/2014/main" id="{84B02172-A5CA-2A68-D181-B9D930A638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B4F141-1231-9AEF-3915-F06B646B7E51}"/>
              </a:ext>
            </a:extLst>
          </p:cNvPr>
          <p:cNvSpPr>
            <a:spLocks noGrp="1"/>
          </p:cNvSpPr>
          <p:nvPr>
            <p:ph type="sldNum" sz="quarter" idx="12"/>
          </p:nvPr>
        </p:nvSpPr>
        <p:spPr/>
        <p:txBody>
          <a:bodyPr/>
          <a:lstStyle/>
          <a:p>
            <a:fld id="{F3FCE4A6-6869-4579-B4A6-8604CFCC6C7A}" type="slidenum">
              <a:rPr lang="en-US" smtClean="0"/>
              <a:t>‹#›</a:t>
            </a:fld>
            <a:endParaRPr lang="en-US"/>
          </a:p>
        </p:txBody>
      </p:sp>
    </p:spTree>
    <p:extLst>
      <p:ext uri="{BB962C8B-B14F-4D97-AF65-F5344CB8AC3E}">
        <p14:creationId xmlns:p14="http://schemas.microsoft.com/office/powerpoint/2010/main" val="2565382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2D78-FAA7-E72C-004A-ACC58A9F7B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6BF827-9EA1-EC55-DFE6-C2D93DA828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F588DE-22F3-706D-CD2F-0730FE9DE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EB76D-BB8C-744D-19E3-504F68BD850F}"/>
              </a:ext>
            </a:extLst>
          </p:cNvPr>
          <p:cNvSpPr>
            <a:spLocks noGrp="1"/>
          </p:cNvSpPr>
          <p:nvPr>
            <p:ph type="dt" sz="half" idx="10"/>
          </p:nvPr>
        </p:nvSpPr>
        <p:spPr/>
        <p:txBody>
          <a:bodyPr/>
          <a:lstStyle/>
          <a:p>
            <a:fld id="{54298C60-E10E-4B91-A3A7-B86D795F4236}" type="datetimeFigureOut">
              <a:rPr lang="en-US" smtClean="0"/>
              <a:t>10/6/2022</a:t>
            </a:fld>
            <a:endParaRPr lang="en-US"/>
          </a:p>
        </p:txBody>
      </p:sp>
      <p:sp>
        <p:nvSpPr>
          <p:cNvPr id="6" name="Footer Placeholder 5">
            <a:extLst>
              <a:ext uri="{FF2B5EF4-FFF2-40B4-BE49-F238E27FC236}">
                <a16:creationId xmlns:a16="http://schemas.microsoft.com/office/drawing/2014/main" id="{673F7F1D-213F-7938-2DDC-D3E2E5705B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4AC62-287C-32A1-C226-0BF0BDDE2D18}"/>
              </a:ext>
            </a:extLst>
          </p:cNvPr>
          <p:cNvSpPr>
            <a:spLocks noGrp="1"/>
          </p:cNvSpPr>
          <p:nvPr>
            <p:ph type="sldNum" sz="quarter" idx="12"/>
          </p:nvPr>
        </p:nvSpPr>
        <p:spPr/>
        <p:txBody>
          <a:bodyPr/>
          <a:lstStyle/>
          <a:p>
            <a:fld id="{F3FCE4A6-6869-4579-B4A6-8604CFCC6C7A}" type="slidenum">
              <a:rPr lang="en-US" smtClean="0"/>
              <a:t>‹#›</a:t>
            </a:fld>
            <a:endParaRPr lang="en-US"/>
          </a:p>
        </p:txBody>
      </p:sp>
    </p:spTree>
    <p:extLst>
      <p:ext uri="{BB962C8B-B14F-4D97-AF65-F5344CB8AC3E}">
        <p14:creationId xmlns:p14="http://schemas.microsoft.com/office/powerpoint/2010/main" val="1071032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DE70E-88BB-68FF-DEC3-51E95E420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D5E5C-B5F8-192C-6E37-B3D203230D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EAE967-141B-ABED-E4D6-0A49EF3AE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18BBBE-5B18-3B07-308A-7EE6978D17DB}"/>
              </a:ext>
            </a:extLst>
          </p:cNvPr>
          <p:cNvSpPr>
            <a:spLocks noGrp="1"/>
          </p:cNvSpPr>
          <p:nvPr>
            <p:ph type="dt" sz="half" idx="10"/>
          </p:nvPr>
        </p:nvSpPr>
        <p:spPr/>
        <p:txBody>
          <a:bodyPr/>
          <a:lstStyle/>
          <a:p>
            <a:fld id="{54298C60-E10E-4B91-A3A7-B86D795F4236}" type="datetimeFigureOut">
              <a:rPr lang="en-US" smtClean="0"/>
              <a:t>10/6/2022</a:t>
            </a:fld>
            <a:endParaRPr lang="en-US"/>
          </a:p>
        </p:txBody>
      </p:sp>
      <p:sp>
        <p:nvSpPr>
          <p:cNvPr id="6" name="Footer Placeholder 5">
            <a:extLst>
              <a:ext uri="{FF2B5EF4-FFF2-40B4-BE49-F238E27FC236}">
                <a16:creationId xmlns:a16="http://schemas.microsoft.com/office/drawing/2014/main" id="{45953988-920E-145D-86A3-0A6D49148B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D22F5C-47B1-DBF4-D289-8F9D65D32544}"/>
              </a:ext>
            </a:extLst>
          </p:cNvPr>
          <p:cNvSpPr>
            <a:spLocks noGrp="1"/>
          </p:cNvSpPr>
          <p:nvPr>
            <p:ph type="sldNum" sz="quarter" idx="12"/>
          </p:nvPr>
        </p:nvSpPr>
        <p:spPr/>
        <p:txBody>
          <a:bodyPr/>
          <a:lstStyle/>
          <a:p>
            <a:fld id="{F3FCE4A6-6869-4579-B4A6-8604CFCC6C7A}" type="slidenum">
              <a:rPr lang="en-US" smtClean="0"/>
              <a:t>‹#›</a:t>
            </a:fld>
            <a:endParaRPr lang="en-US"/>
          </a:p>
        </p:txBody>
      </p:sp>
    </p:spTree>
    <p:extLst>
      <p:ext uri="{BB962C8B-B14F-4D97-AF65-F5344CB8AC3E}">
        <p14:creationId xmlns:p14="http://schemas.microsoft.com/office/powerpoint/2010/main" val="2356146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577C5D-89F4-45DC-BD09-70EAB037BD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A16B33-E3EF-190F-C5F4-363B50C7DB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C5836-7BF6-60ED-B219-5037159BD3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298C60-E10E-4B91-A3A7-B86D795F4236}" type="datetimeFigureOut">
              <a:rPr lang="en-US" smtClean="0"/>
              <a:t>10/6/2022</a:t>
            </a:fld>
            <a:endParaRPr lang="en-US"/>
          </a:p>
        </p:txBody>
      </p:sp>
      <p:sp>
        <p:nvSpPr>
          <p:cNvPr id="5" name="Footer Placeholder 4">
            <a:extLst>
              <a:ext uri="{FF2B5EF4-FFF2-40B4-BE49-F238E27FC236}">
                <a16:creationId xmlns:a16="http://schemas.microsoft.com/office/drawing/2014/main" id="{6E42D467-7C03-1BCD-60F9-6AD2CA7234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C2BBA2-A7F4-F37C-F7D1-5EB5592BF1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CE4A6-6869-4579-B4A6-8604CFCC6C7A}" type="slidenum">
              <a:rPr lang="en-US" smtClean="0"/>
              <a:t>‹#›</a:t>
            </a:fld>
            <a:endParaRPr lang="en-US"/>
          </a:p>
        </p:txBody>
      </p:sp>
    </p:spTree>
    <p:extLst>
      <p:ext uri="{BB962C8B-B14F-4D97-AF65-F5344CB8AC3E}">
        <p14:creationId xmlns:p14="http://schemas.microsoft.com/office/powerpoint/2010/main" val="13906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github.com/department-of-veterans-affairs/va.gov-team/blob/master/platform/design/va-product-journey-maps/Veteran%20Journey%20Map.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A309C-DF7A-9340-48B2-5734C8922E9E}"/>
              </a:ext>
            </a:extLst>
          </p:cNvPr>
          <p:cNvSpPr>
            <a:spLocks noGrp="1"/>
          </p:cNvSpPr>
          <p:nvPr>
            <p:ph type="ctrTitle"/>
          </p:nvPr>
        </p:nvSpPr>
        <p:spPr/>
        <p:txBody>
          <a:bodyPr/>
          <a:lstStyle/>
          <a:p>
            <a:r>
              <a:rPr lang="en-US" dirty="0"/>
              <a:t>Health Apartment IA</a:t>
            </a:r>
            <a:br>
              <a:rPr lang="en-US" dirty="0"/>
            </a:br>
            <a:r>
              <a:rPr lang="en-US" dirty="0"/>
              <a:t>Veterans</a:t>
            </a:r>
          </a:p>
        </p:txBody>
      </p:sp>
      <p:sp>
        <p:nvSpPr>
          <p:cNvPr id="3" name="Subtitle 2">
            <a:extLst>
              <a:ext uri="{FF2B5EF4-FFF2-40B4-BE49-F238E27FC236}">
                <a16:creationId xmlns:a16="http://schemas.microsoft.com/office/drawing/2014/main" id="{49A95761-E9DD-AE22-445C-9803F19BE9A1}"/>
              </a:ext>
            </a:extLst>
          </p:cNvPr>
          <p:cNvSpPr>
            <a:spLocks noGrp="1"/>
          </p:cNvSpPr>
          <p:nvPr>
            <p:ph type="subTitle" idx="1"/>
          </p:nvPr>
        </p:nvSpPr>
        <p:spPr/>
        <p:txBody>
          <a:bodyPr>
            <a:normAutofit/>
          </a:bodyPr>
          <a:lstStyle/>
          <a:p>
            <a:r>
              <a:rPr lang="en-US" sz="3200" dirty="0"/>
              <a:t>Tree test findings - June 2022</a:t>
            </a:r>
          </a:p>
        </p:txBody>
      </p:sp>
    </p:spTree>
    <p:extLst>
      <p:ext uri="{BB962C8B-B14F-4D97-AF65-F5344CB8AC3E}">
        <p14:creationId xmlns:p14="http://schemas.microsoft.com/office/powerpoint/2010/main" val="3170997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838200" y="0"/>
            <a:ext cx="10515600" cy="1325563"/>
          </a:xfrm>
        </p:spPr>
        <p:txBody>
          <a:bodyPr/>
          <a:lstStyle/>
          <a:p>
            <a:r>
              <a:rPr lang="en-US" dirty="0"/>
              <a:t>Common metrics in tree tests</a:t>
            </a:r>
          </a:p>
        </p:txBody>
      </p:sp>
      <p:sp>
        <p:nvSpPr>
          <p:cNvPr id="6" name="TextBox 5">
            <a:extLst>
              <a:ext uri="{FF2B5EF4-FFF2-40B4-BE49-F238E27FC236}">
                <a16:creationId xmlns:a16="http://schemas.microsoft.com/office/drawing/2014/main" id="{B8D62727-19E2-4C08-8993-F0EB79FADDC9}"/>
              </a:ext>
            </a:extLst>
          </p:cNvPr>
          <p:cNvSpPr txBox="1"/>
          <p:nvPr/>
        </p:nvSpPr>
        <p:spPr>
          <a:xfrm>
            <a:off x="925033" y="1171572"/>
            <a:ext cx="10111562" cy="5095497"/>
          </a:xfrm>
          <a:prstGeom prst="rect">
            <a:avLst/>
          </a:prstGeom>
          <a:noFill/>
        </p:spPr>
        <p:txBody>
          <a:bodyPr wrap="square">
            <a:spAutoFit/>
          </a:bodyPr>
          <a:lstStyle/>
          <a:p>
            <a:pPr marL="0" indent="0">
              <a:lnSpc>
                <a:spcPct val="120000"/>
              </a:lnSpc>
              <a:buNone/>
            </a:pPr>
            <a:r>
              <a:rPr lang="en-US" sz="1600" b="1" dirty="0"/>
              <a:t>Success rate: </a:t>
            </a:r>
            <a:r>
              <a:rPr lang="en-US" sz="1600" dirty="0"/>
              <a:t>The percent of participants that selected the correct answer, regardless of how they got there.  </a:t>
            </a:r>
          </a:p>
          <a:p>
            <a:pPr marL="0" indent="0">
              <a:lnSpc>
                <a:spcPct val="120000"/>
              </a:lnSpc>
              <a:buNone/>
            </a:pPr>
            <a:br>
              <a:rPr lang="en-US" sz="1600" b="1" dirty="0"/>
            </a:br>
            <a:r>
              <a:rPr lang="en-US" sz="1600" b="1" dirty="0"/>
              <a:t>Directness: </a:t>
            </a:r>
            <a:r>
              <a:rPr lang="en-US" sz="1600" dirty="0"/>
              <a:t>The percent of participants that went directly to an answer without backtracking, regardless if the answer was right or wrong</a:t>
            </a:r>
          </a:p>
          <a:p>
            <a:pPr>
              <a:lnSpc>
                <a:spcPct val="120000"/>
              </a:lnSpc>
            </a:pPr>
            <a:endParaRPr lang="en-US" sz="1600" dirty="0"/>
          </a:p>
          <a:p>
            <a:pPr>
              <a:lnSpc>
                <a:spcPct val="120000"/>
              </a:lnSpc>
            </a:pPr>
            <a:r>
              <a:rPr lang="en-US" sz="1600" dirty="0"/>
              <a:t>These 2 metrics are most often looked at together when analyzing a tree test</a:t>
            </a:r>
          </a:p>
          <a:p>
            <a:pPr marL="342900" indent="-342900">
              <a:lnSpc>
                <a:spcPct val="120000"/>
              </a:lnSpc>
              <a:buFontTx/>
              <a:buChar char="-"/>
            </a:pPr>
            <a:r>
              <a:rPr lang="en-US" sz="1600" dirty="0"/>
              <a:t>A high success rate with low directness could indicate that participants had to work hard and dig around in the structure to find the answer </a:t>
            </a:r>
          </a:p>
          <a:p>
            <a:pPr marL="342900" indent="-342900">
              <a:lnSpc>
                <a:spcPct val="120000"/>
              </a:lnSpc>
              <a:buFontTx/>
              <a:buChar char="-"/>
            </a:pPr>
            <a:r>
              <a:rPr lang="en-US" sz="1600" dirty="0"/>
              <a:t>A low success rate and high directness could mean participants misunderstood an incorrect option or section of your tree as the correct answer (they confidently went to the wrong answer)</a:t>
            </a:r>
          </a:p>
          <a:p>
            <a:pPr marL="0" indent="0">
              <a:lnSpc>
                <a:spcPct val="120000"/>
              </a:lnSpc>
              <a:buNone/>
            </a:pPr>
            <a:endParaRPr lang="en-US" sz="1600" dirty="0"/>
          </a:p>
          <a:p>
            <a:pPr marL="0" indent="0">
              <a:lnSpc>
                <a:spcPct val="120000"/>
              </a:lnSpc>
              <a:buNone/>
            </a:pPr>
            <a:r>
              <a:rPr lang="en-US" sz="1600" b="1" dirty="0"/>
              <a:t>Direct success: </a:t>
            </a:r>
            <a:r>
              <a:rPr lang="en-US" sz="1600" dirty="0"/>
              <a:t>The percent of participants that went directly to the correct answer.  </a:t>
            </a:r>
          </a:p>
          <a:p>
            <a:pPr marL="0" indent="0">
              <a:lnSpc>
                <a:spcPct val="120000"/>
              </a:lnSpc>
              <a:buNone/>
            </a:pPr>
            <a:endParaRPr lang="en-US" sz="1600" dirty="0"/>
          </a:p>
          <a:p>
            <a:pPr marL="285750" indent="-285750">
              <a:lnSpc>
                <a:spcPct val="120000"/>
              </a:lnSpc>
              <a:buFont typeface="Arial" panose="020B0604020202020204" pitchFamily="34" charset="0"/>
              <a:buChar char="•"/>
            </a:pPr>
            <a:r>
              <a:rPr lang="en-US" sz="1600" dirty="0"/>
              <a:t>There are other metrics used in tree testing (i.e. time taken per task, skip rate, first click, </a:t>
            </a:r>
            <a:r>
              <a:rPr lang="en-US" sz="1600" dirty="0" err="1"/>
              <a:t>etc</a:t>
            </a:r>
            <a:r>
              <a:rPr lang="en-US" sz="1600" dirty="0"/>
              <a:t>), however no significant patterns in these were found for this test.</a:t>
            </a:r>
          </a:p>
          <a:p>
            <a:pPr marL="285750" indent="-285750">
              <a:lnSpc>
                <a:spcPct val="120000"/>
              </a:lnSpc>
              <a:buFont typeface="Arial" panose="020B0604020202020204" pitchFamily="34" charset="0"/>
              <a:buChar char="•"/>
            </a:pPr>
            <a:r>
              <a:rPr lang="en-US" sz="1600" b="1" dirty="0"/>
              <a:t>Always keep in mind that all labels and parts of a structure can impact any task.  For example, a section of the tree may be perfectly labeled and structured, but if another part has a misleading label, it can draw visitors away.  </a:t>
            </a:r>
          </a:p>
        </p:txBody>
      </p:sp>
    </p:spTree>
    <p:extLst>
      <p:ext uri="{BB962C8B-B14F-4D97-AF65-F5344CB8AC3E}">
        <p14:creationId xmlns:p14="http://schemas.microsoft.com/office/powerpoint/2010/main" val="268865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838200" y="0"/>
            <a:ext cx="10515600" cy="1325563"/>
          </a:xfrm>
        </p:spPr>
        <p:txBody>
          <a:bodyPr/>
          <a:lstStyle/>
          <a:p>
            <a:r>
              <a:rPr lang="en-US" dirty="0"/>
              <a:t>Notes about these findings…</a:t>
            </a:r>
          </a:p>
        </p:txBody>
      </p:sp>
      <p:sp>
        <p:nvSpPr>
          <p:cNvPr id="6" name="TextBox 5">
            <a:extLst>
              <a:ext uri="{FF2B5EF4-FFF2-40B4-BE49-F238E27FC236}">
                <a16:creationId xmlns:a16="http://schemas.microsoft.com/office/drawing/2014/main" id="{B8D62727-19E2-4C08-8993-F0EB79FADDC9}"/>
              </a:ext>
            </a:extLst>
          </p:cNvPr>
          <p:cNvSpPr txBox="1"/>
          <p:nvPr/>
        </p:nvSpPr>
        <p:spPr>
          <a:xfrm>
            <a:off x="838200" y="1325563"/>
            <a:ext cx="10111562" cy="3726533"/>
          </a:xfrm>
          <a:prstGeom prst="rect">
            <a:avLst/>
          </a:prstGeom>
          <a:noFill/>
        </p:spPr>
        <p:txBody>
          <a:bodyPr wrap="square">
            <a:spAutoFit/>
          </a:bodyPr>
          <a:lstStyle/>
          <a:p>
            <a:pPr marL="0" indent="0">
              <a:lnSpc>
                <a:spcPct val="120000"/>
              </a:lnSpc>
              <a:buNone/>
            </a:pPr>
            <a:r>
              <a:rPr lang="en-US" b="1" dirty="0"/>
              <a:t>A threshold of 10% was used when evaluating how a hypothesis performed compared to baseline.  </a:t>
            </a:r>
            <a:r>
              <a:rPr lang="en-US" dirty="0"/>
              <a:t>This ensures that what we are looking at changes that are more significant rather than smaller incremental changes. </a:t>
            </a:r>
          </a:p>
          <a:p>
            <a:pPr marL="0" indent="0">
              <a:lnSpc>
                <a:spcPct val="120000"/>
              </a:lnSpc>
              <a:buNone/>
            </a:pPr>
            <a:endParaRPr lang="en-US" dirty="0"/>
          </a:p>
          <a:p>
            <a:pPr>
              <a:lnSpc>
                <a:spcPct val="120000"/>
              </a:lnSpc>
            </a:pPr>
            <a:r>
              <a:rPr lang="en-US" b="1" dirty="0"/>
              <a:t>Task #6 (Priority groups) is considered a valid failed task, and has been kept in the results. </a:t>
            </a:r>
            <a:r>
              <a:rPr lang="en-US" dirty="0"/>
              <a:t>This task had extremely low success rates across all three structures, and was originally planned to be removed from the test results based on concern that the task was not properly understood.  Based on review of the answers selected, participants were relatively consistent across the 3 tests – Veterans selected copay rate content in health care and content in disability, not random or variable items – indicating that participants likely understood the task and attempted to answer it in similar ways.  </a:t>
            </a:r>
          </a:p>
          <a:p>
            <a:pPr>
              <a:lnSpc>
                <a:spcPct val="120000"/>
              </a:lnSpc>
            </a:pPr>
            <a:endParaRPr lang="en-US" dirty="0"/>
          </a:p>
        </p:txBody>
      </p:sp>
    </p:spTree>
    <p:extLst>
      <p:ext uri="{BB962C8B-B14F-4D97-AF65-F5344CB8AC3E}">
        <p14:creationId xmlns:p14="http://schemas.microsoft.com/office/powerpoint/2010/main" val="3512236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432B9B-9596-4605-8059-EC1A2509371C}"/>
              </a:ext>
            </a:extLst>
          </p:cNvPr>
          <p:cNvSpPr>
            <a:spLocks noGrp="1"/>
          </p:cNvSpPr>
          <p:nvPr>
            <p:ph type="title"/>
          </p:nvPr>
        </p:nvSpPr>
        <p:spPr/>
        <p:txBody>
          <a:bodyPr/>
          <a:lstStyle/>
          <a:p>
            <a:r>
              <a:rPr lang="en-US" dirty="0"/>
              <a:t>Findings</a:t>
            </a:r>
          </a:p>
        </p:txBody>
      </p:sp>
      <p:sp>
        <p:nvSpPr>
          <p:cNvPr id="5" name="Text Placeholder 4">
            <a:extLst>
              <a:ext uri="{FF2B5EF4-FFF2-40B4-BE49-F238E27FC236}">
                <a16:creationId xmlns:a16="http://schemas.microsoft.com/office/drawing/2014/main" id="{150EBDD5-2FDA-4D48-959A-EAC6C6E51F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62171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05A70FAB-3DC8-42AF-9911-0BABFCDE0E2E}"/>
              </a:ext>
            </a:extLst>
          </p:cNvPr>
          <p:cNvSpPr>
            <a:spLocks noGrp="1"/>
          </p:cNvSpPr>
          <p:nvPr>
            <p:ph type="title"/>
          </p:nvPr>
        </p:nvSpPr>
        <p:spPr>
          <a:xfrm>
            <a:off x="838200" y="365126"/>
            <a:ext cx="10515600" cy="863600"/>
          </a:xfrm>
        </p:spPr>
        <p:txBody>
          <a:bodyPr>
            <a:normAutofit/>
          </a:bodyPr>
          <a:lstStyle/>
          <a:p>
            <a:r>
              <a:rPr lang="en-US" sz="3200" b="1" dirty="0"/>
              <a:t>Key findings</a:t>
            </a:r>
          </a:p>
        </p:txBody>
      </p:sp>
      <p:sp>
        <p:nvSpPr>
          <p:cNvPr id="25" name="TextBox 24">
            <a:extLst>
              <a:ext uri="{FF2B5EF4-FFF2-40B4-BE49-F238E27FC236}">
                <a16:creationId xmlns:a16="http://schemas.microsoft.com/office/drawing/2014/main" id="{9D8BD9B2-E47D-488E-8EDF-9A843DCF8E3E}"/>
              </a:ext>
            </a:extLst>
          </p:cNvPr>
          <p:cNvSpPr txBox="1"/>
          <p:nvPr/>
        </p:nvSpPr>
        <p:spPr>
          <a:xfrm>
            <a:off x="838200" y="1502434"/>
            <a:ext cx="10515600" cy="4647426"/>
          </a:xfrm>
          <a:prstGeom prst="rect">
            <a:avLst/>
          </a:prstGeom>
          <a:noFill/>
        </p:spPr>
        <p:txBody>
          <a:bodyPr wrap="square">
            <a:spAutoFit/>
          </a:bodyPr>
          <a:lstStyle/>
          <a:p>
            <a:pPr marL="457200" indent="-457200">
              <a:spcAft>
                <a:spcPts val="1200"/>
              </a:spcAft>
              <a:buFont typeface="+mj-lt"/>
              <a:buAutoNum type="arabicPeriod"/>
            </a:pPr>
            <a:r>
              <a:rPr lang="en-US" dirty="0"/>
              <a:t>Neither hypotheses showed a significant change compared to baseline when looking across the full structure for all tasks</a:t>
            </a:r>
          </a:p>
          <a:p>
            <a:pPr>
              <a:spcAft>
                <a:spcPts val="1200"/>
              </a:spcAft>
            </a:pPr>
            <a:br>
              <a:rPr lang="en-US" b="1" dirty="0"/>
            </a:br>
            <a:r>
              <a:rPr lang="en-US" b="1" dirty="0"/>
              <a:t>Get benefits tasks: </a:t>
            </a:r>
            <a:r>
              <a:rPr lang="en-US" dirty="0"/>
              <a:t>In comparison to baseline…</a:t>
            </a:r>
          </a:p>
          <a:p>
            <a:pPr marL="457200" indent="-457200">
              <a:spcAft>
                <a:spcPts val="1200"/>
              </a:spcAft>
              <a:buFont typeface="+mj-lt"/>
              <a:buAutoNum type="arabicPeriod" startAt="2"/>
            </a:pPr>
            <a:r>
              <a:rPr lang="en-US" dirty="0"/>
              <a:t>H1 was flat, while H0 showed a significant detriment</a:t>
            </a:r>
          </a:p>
          <a:p>
            <a:pPr marL="457200" indent="-457200">
              <a:spcAft>
                <a:spcPts val="1200"/>
              </a:spcAft>
              <a:buFont typeface="+mj-lt"/>
              <a:buAutoNum type="arabicPeriod" startAt="2"/>
            </a:pPr>
            <a:r>
              <a:rPr lang="en-US" dirty="0"/>
              <a:t>H0 failed 3 key tasks</a:t>
            </a:r>
          </a:p>
          <a:p>
            <a:pPr marL="457200" indent="-457200">
              <a:spcAft>
                <a:spcPts val="1200"/>
              </a:spcAft>
              <a:buFont typeface="+mj-lt"/>
              <a:buAutoNum type="arabicPeriod" startAt="2"/>
            </a:pPr>
            <a:r>
              <a:rPr lang="en-US" dirty="0"/>
              <a:t>Both H0 and H1 showed significant improvements in the mental health and community care tasks</a:t>
            </a:r>
          </a:p>
          <a:p>
            <a:pPr>
              <a:spcAft>
                <a:spcPts val="1200"/>
              </a:spcAft>
            </a:pPr>
            <a:br>
              <a:rPr lang="en-US" b="1" dirty="0"/>
            </a:br>
            <a:r>
              <a:rPr lang="en-US" b="1" dirty="0"/>
              <a:t>Manage benefits tasks: </a:t>
            </a:r>
            <a:r>
              <a:rPr lang="en-US" dirty="0"/>
              <a:t>In comparison to baseline…</a:t>
            </a:r>
            <a:endParaRPr lang="en-US" b="1" dirty="0"/>
          </a:p>
          <a:p>
            <a:pPr marL="457200" indent="-457200">
              <a:spcAft>
                <a:spcPts val="1200"/>
              </a:spcAft>
              <a:buFont typeface="+mj-lt"/>
              <a:buAutoNum type="arabicPeriod" startAt="5"/>
            </a:pPr>
            <a:r>
              <a:rPr lang="en-US" dirty="0"/>
              <a:t>H0 showed significant improvement in direct success, while H1 was flat</a:t>
            </a:r>
          </a:p>
          <a:p>
            <a:pPr marL="457200" indent="-457200">
              <a:spcAft>
                <a:spcPts val="1200"/>
              </a:spcAft>
              <a:buFont typeface="+mj-lt"/>
              <a:buAutoNum type="arabicPeriod" startAt="5"/>
            </a:pPr>
            <a:r>
              <a:rPr lang="en-US" dirty="0"/>
              <a:t>H1 showed a significant decrease in 3 tasks</a:t>
            </a:r>
          </a:p>
          <a:p>
            <a:pPr marL="457200" indent="-457200">
              <a:spcAft>
                <a:spcPts val="1200"/>
              </a:spcAft>
              <a:buFont typeface="+mj-lt"/>
              <a:buAutoNum type="arabicPeriod" startAt="5"/>
            </a:pPr>
            <a:r>
              <a:rPr lang="en-US" dirty="0"/>
              <a:t>H1 showed a shift of where participants were exploring and selecting answers</a:t>
            </a:r>
          </a:p>
        </p:txBody>
      </p:sp>
    </p:spTree>
    <p:extLst>
      <p:ext uri="{BB962C8B-B14F-4D97-AF65-F5344CB8AC3E}">
        <p14:creationId xmlns:p14="http://schemas.microsoft.com/office/powerpoint/2010/main" val="884339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Content Placeholder 2">
            <a:extLst>
              <a:ext uri="{FF2B5EF4-FFF2-40B4-BE49-F238E27FC236}">
                <a16:creationId xmlns:a16="http://schemas.microsoft.com/office/drawing/2014/main" id="{333133DA-86E7-D782-2785-EDC640CE0608}"/>
              </a:ext>
            </a:extLst>
          </p:cNvPr>
          <p:cNvSpPr txBox="1">
            <a:spLocks/>
          </p:cNvSpPr>
          <p:nvPr/>
        </p:nvSpPr>
        <p:spPr>
          <a:xfrm>
            <a:off x="1327574" y="4096512"/>
            <a:ext cx="9083483" cy="308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rgbClr val="00B050"/>
                </a:solidFill>
              </a:rPr>
              <a:t>= 10% or more improvement over baseline</a:t>
            </a:r>
            <a:r>
              <a:rPr lang="en-US" sz="1400" dirty="0"/>
              <a:t> /      </a:t>
            </a:r>
            <a:r>
              <a:rPr lang="en-US" sz="1400" dirty="0">
                <a:solidFill>
                  <a:srgbClr val="FF0000"/>
                </a:solidFill>
              </a:rPr>
              <a:t>= 10% or more decline over baseline </a:t>
            </a:r>
            <a:r>
              <a:rPr lang="en-US" sz="1400" dirty="0"/>
              <a:t>/ </a:t>
            </a:r>
            <a:r>
              <a:rPr lang="en-US" sz="1400" b="1" dirty="0"/>
              <a:t>*</a:t>
            </a:r>
            <a:r>
              <a:rPr lang="en-US" sz="1400" dirty="0"/>
              <a:t> = top score</a:t>
            </a:r>
          </a:p>
        </p:txBody>
      </p:sp>
      <p:sp>
        <p:nvSpPr>
          <p:cNvPr id="22" name="Isosceles Triangle 21">
            <a:extLst>
              <a:ext uri="{FF2B5EF4-FFF2-40B4-BE49-F238E27FC236}">
                <a16:creationId xmlns:a16="http://schemas.microsoft.com/office/drawing/2014/main" id="{649596E7-669D-E272-6837-CBE10F9E2A71}"/>
              </a:ext>
            </a:extLst>
          </p:cNvPr>
          <p:cNvSpPr/>
          <p:nvPr/>
        </p:nvSpPr>
        <p:spPr>
          <a:xfrm>
            <a:off x="2077094" y="4163930"/>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5F47123-AA98-186F-3641-91612C7AC952}"/>
              </a:ext>
            </a:extLst>
          </p:cNvPr>
          <p:cNvSpPr/>
          <p:nvPr/>
        </p:nvSpPr>
        <p:spPr>
          <a:xfrm rot="10800000">
            <a:off x="5530907" y="4176893"/>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05A70FAB-3DC8-42AF-9911-0BABFCDE0E2E}"/>
              </a:ext>
            </a:extLst>
          </p:cNvPr>
          <p:cNvSpPr>
            <a:spLocks noGrp="1"/>
          </p:cNvSpPr>
          <p:nvPr>
            <p:ph type="title"/>
          </p:nvPr>
        </p:nvSpPr>
        <p:spPr>
          <a:xfrm>
            <a:off x="838200" y="365126"/>
            <a:ext cx="10515600" cy="863600"/>
          </a:xfrm>
        </p:spPr>
        <p:txBody>
          <a:bodyPr>
            <a:normAutofit/>
          </a:bodyPr>
          <a:lstStyle/>
          <a:p>
            <a:r>
              <a:rPr lang="en-US" sz="3200" b="1" dirty="0"/>
              <a:t>Key findings</a:t>
            </a:r>
          </a:p>
        </p:txBody>
      </p:sp>
      <p:sp>
        <p:nvSpPr>
          <p:cNvPr id="25" name="TextBox 24">
            <a:extLst>
              <a:ext uri="{FF2B5EF4-FFF2-40B4-BE49-F238E27FC236}">
                <a16:creationId xmlns:a16="http://schemas.microsoft.com/office/drawing/2014/main" id="{9D8BD9B2-E47D-488E-8EDF-9A843DCF8E3E}"/>
              </a:ext>
            </a:extLst>
          </p:cNvPr>
          <p:cNvSpPr txBox="1"/>
          <p:nvPr/>
        </p:nvSpPr>
        <p:spPr>
          <a:xfrm>
            <a:off x="838200" y="1388583"/>
            <a:ext cx="10515600" cy="1631216"/>
          </a:xfrm>
          <a:prstGeom prst="rect">
            <a:avLst/>
          </a:prstGeom>
          <a:noFill/>
        </p:spPr>
        <p:txBody>
          <a:bodyPr wrap="square">
            <a:spAutoFit/>
          </a:bodyPr>
          <a:lstStyle/>
          <a:p>
            <a:r>
              <a:rPr lang="en-US" b="1" dirty="0"/>
              <a:t>1. Neither hypotheses showed a significant change compared to baseline when looking across the full structure for all tasks</a:t>
            </a:r>
          </a:p>
          <a:p>
            <a:pPr marL="285750" indent="-285750">
              <a:buFont typeface="Arial" panose="020B0604020202020204" pitchFamily="34" charset="0"/>
              <a:buChar char="•"/>
            </a:pPr>
            <a:r>
              <a:rPr lang="en-US" sz="1600" dirty="0"/>
              <a:t>H0 did show a significant increase in overall directness (75%) over baseline (62%) for all Veterans, but overall task success was trending lower</a:t>
            </a:r>
          </a:p>
          <a:p>
            <a:pPr marL="285750" indent="-285750">
              <a:buFont typeface="Arial" panose="020B0604020202020204" pitchFamily="34" charset="0"/>
              <a:buChar char="•"/>
            </a:pPr>
            <a:r>
              <a:rPr lang="en-US" sz="1600" dirty="0"/>
              <a:t>The differences in the hypotheses can be better seen when you look individual at “get” versus “manage” tasks, indicating that neither structure – as a whole - is more optimized over the current experience</a:t>
            </a:r>
          </a:p>
        </p:txBody>
      </p:sp>
      <p:graphicFrame>
        <p:nvGraphicFramePr>
          <p:cNvPr id="9" name="Table 10">
            <a:extLst>
              <a:ext uri="{FF2B5EF4-FFF2-40B4-BE49-F238E27FC236}">
                <a16:creationId xmlns:a16="http://schemas.microsoft.com/office/drawing/2014/main" id="{DEF2ACCD-DE69-417D-A868-1AC43D35632F}"/>
              </a:ext>
            </a:extLst>
          </p:cNvPr>
          <p:cNvGraphicFramePr>
            <a:graphicFrameLocks noGrp="1"/>
          </p:cNvGraphicFramePr>
          <p:nvPr>
            <p:extLst>
              <p:ext uri="{D42A27DB-BD31-4B8C-83A1-F6EECF244321}">
                <p14:modId xmlns:p14="http://schemas.microsoft.com/office/powerpoint/2010/main" val="3938692245"/>
              </p:ext>
            </p:extLst>
          </p:nvPr>
        </p:nvGraphicFramePr>
        <p:xfrm>
          <a:off x="954817" y="4404583"/>
          <a:ext cx="10282365" cy="1988571"/>
        </p:xfrm>
        <a:graphic>
          <a:graphicData uri="http://schemas.openxmlformats.org/drawingml/2006/table">
            <a:tbl>
              <a:tblPr firstRow="1">
                <a:tableStyleId>{5C22544A-7EE6-4342-B048-85BDC9FD1C3A}</a:tableStyleId>
              </a:tblPr>
              <a:tblGrid>
                <a:gridCol w="1667236">
                  <a:extLst>
                    <a:ext uri="{9D8B030D-6E8A-4147-A177-3AD203B41FA5}">
                      <a16:colId xmlns:a16="http://schemas.microsoft.com/office/drawing/2014/main" val="2065884199"/>
                    </a:ext>
                  </a:extLst>
                </a:gridCol>
                <a:gridCol w="1503130">
                  <a:extLst>
                    <a:ext uri="{9D8B030D-6E8A-4147-A177-3AD203B41FA5}">
                      <a16:colId xmlns:a16="http://schemas.microsoft.com/office/drawing/2014/main" val="1392689624"/>
                    </a:ext>
                  </a:extLst>
                </a:gridCol>
                <a:gridCol w="1871133">
                  <a:extLst>
                    <a:ext uri="{9D8B030D-6E8A-4147-A177-3AD203B41FA5}">
                      <a16:colId xmlns:a16="http://schemas.microsoft.com/office/drawing/2014/main" val="1029095569"/>
                    </a:ext>
                  </a:extLst>
                </a:gridCol>
                <a:gridCol w="2150533">
                  <a:extLst>
                    <a:ext uri="{9D8B030D-6E8A-4147-A177-3AD203B41FA5}">
                      <a16:colId xmlns:a16="http://schemas.microsoft.com/office/drawing/2014/main" val="3985908861"/>
                    </a:ext>
                  </a:extLst>
                </a:gridCol>
                <a:gridCol w="1498600">
                  <a:extLst>
                    <a:ext uri="{9D8B030D-6E8A-4147-A177-3AD203B41FA5}">
                      <a16:colId xmlns:a16="http://schemas.microsoft.com/office/drawing/2014/main" val="2149962866"/>
                    </a:ext>
                  </a:extLst>
                </a:gridCol>
                <a:gridCol w="1591733">
                  <a:extLst>
                    <a:ext uri="{9D8B030D-6E8A-4147-A177-3AD203B41FA5}">
                      <a16:colId xmlns:a16="http://schemas.microsoft.com/office/drawing/2014/main" val="1864542434"/>
                    </a:ext>
                  </a:extLst>
                </a:gridCol>
              </a:tblGrid>
              <a:tr h="445913">
                <a:tc>
                  <a:txBody>
                    <a:bodyPr/>
                    <a:lstStyle/>
                    <a:p>
                      <a:r>
                        <a:rPr lang="en-US" dirty="0"/>
                        <a:t>All tasks</a:t>
                      </a:r>
                    </a:p>
                  </a:txBody>
                  <a:tcPr>
                    <a:lnR w="12700" cap="flat" cmpd="sng" algn="ctr">
                      <a:solidFill>
                        <a:schemeClr val="bg1"/>
                      </a:solidFill>
                      <a:prstDash val="solid"/>
                      <a:round/>
                      <a:headEnd type="none" w="med" len="med"/>
                      <a:tailEnd type="none" w="med" len="med"/>
                    </a:lnR>
                  </a:tcPr>
                </a:tc>
                <a:tc>
                  <a:txBody>
                    <a:bodyPr/>
                    <a:lstStyle/>
                    <a:p>
                      <a:pPr algn="ctr"/>
                      <a:r>
                        <a:rPr lang="en-US" sz="1400" b="1" dirty="0">
                          <a:solidFill>
                            <a:srgbClr val="FFFF00"/>
                          </a:solidFill>
                        </a:rPr>
                        <a:t>All Veterans</a:t>
                      </a:r>
                      <a:br>
                        <a:rPr lang="en-US" sz="1200" b="1" dirty="0"/>
                      </a:br>
                      <a:r>
                        <a:rPr lang="en-US" sz="1600" b="1" dirty="0"/>
                        <a:t>Overall success</a:t>
                      </a:r>
                      <a:endParaRPr lang="en-US"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1400" b="1" dirty="0">
                          <a:solidFill>
                            <a:srgbClr val="FFFF00"/>
                          </a:solidFill>
                        </a:rPr>
                        <a:t>All Veterans</a:t>
                      </a:r>
                      <a:br>
                        <a:rPr lang="en-US" sz="1200" b="0" dirty="0"/>
                      </a:br>
                      <a:r>
                        <a:rPr lang="en-US" sz="1600" b="1" kern="1200" dirty="0">
                          <a:solidFill>
                            <a:schemeClr val="lt1"/>
                          </a:solidFill>
                          <a:latin typeface="+mn-lt"/>
                          <a:ea typeface="+mn-ea"/>
                          <a:cs typeface="+mn-cs"/>
                        </a:rPr>
                        <a:t>Overall directness</a:t>
                      </a:r>
                      <a:endParaRPr lang="en-US" sz="1200" b="1" kern="1200" dirty="0">
                        <a:solidFill>
                          <a:schemeClr val="lt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rgbClr val="FFFF00"/>
                          </a:solidFill>
                        </a:rPr>
                        <a:t>All Veterans</a:t>
                      </a:r>
                      <a:br>
                        <a:rPr lang="en-US" sz="1200" b="0" dirty="0"/>
                      </a:br>
                      <a:r>
                        <a:rPr lang="en-US" sz="1600" b="1" kern="1200" dirty="0">
                          <a:solidFill>
                            <a:schemeClr val="lt1"/>
                          </a:solidFill>
                          <a:latin typeface="+mn-lt"/>
                          <a:ea typeface="+mn-ea"/>
                          <a:cs typeface="+mn-cs"/>
                        </a:rPr>
                        <a:t>Overall direct success</a:t>
                      </a:r>
                      <a:endParaRPr lang="en-US" sz="1200" b="1" kern="1200" dirty="0">
                        <a:solidFill>
                          <a:schemeClr val="lt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FF00"/>
                          </a:solidFill>
                        </a:rPr>
                        <a:t>Not enrolled </a:t>
                      </a:r>
                      <a:br>
                        <a:rPr lang="en-US" sz="1800" b="0" dirty="0"/>
                      </a:br>
                      <a:r>
                        <a:rPr lang="en-US" sz="1600" b="1" dirty="0"/>
                        <a:t>Overall success</a:t>
                      </a:r>
                      <a:endParaRPr lang="en-US" b="1"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FFFF00"/>
                          </a:solidFill>
                        </a:rPr>
                        <a:t>Enrolled</a:t>
                      </a:r>
                    </a:p>
                    <a:p>
                      <a:pPr algn="ctr"/>
                      <a:r>
                        <a:rPr lang="en-US" sz="1600" b="1" dirty="0"/>
                        <a:t>Overall success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34693841"/>
                  </a:ext>
                </a:extLst>
              </a:tr>
              <a:tr h="453563">
                <a:tc>
                  <a:txBody>
                    <a:bodyPr/>
                    <a:lstStyle/>
                    <a:p>
                      <a:pPr lvl="0"/>
                      <a:r>
                        <a:rPr lang="en-US" sz="2000" b="1" dirty="0"/>
                        <a:t>Baseline</a:t>
                      </a:r>
                    </a:p>
                  </a:txBody>
                  <a:tcPr anchor="ctr">
                    <a:lnR w="12700" cap="flat" cmpd="sng" algn="ctr">
                      <a:solidFill>
                        <a:schemeClr val="bg1"/>
                      </a:solidFill>
                      <a:prstDash val="solid"/>
                      <a:round/>
                      <a:headEnd type="none" w="med" len="med"/>
                      <a:tailEnd type="none" w="med" len="med"/>
                    </a:lnR>
                  </a:tcPr>
                </a:tc>
                <a:tc>
                  <a:txBody>
                    <a:bodyPr/>
                    <a:lstStyle/>
                    <a:p>
                      <a:pPr marL="0" indent="0" algn="ctr">
                        <a:buFont typeface="Arial" panose="020B0604020202020204" pitchFamily="34" charset="0"/>
                        <a:buNone/>
                      </a:pPr>
                      <a:r>
                        <a:rPr lang="en-US" sz="1800" b="1" dirty="0"/>
                        <a:t>*67%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ctr" defTabSz="914400" rtl="0" eaLnBrk="1" latinLnBrk="0" hangingPunct="1">
                        <a:buFont typeface="Arial" panose="020B0604020202020204" pitchFamily="34" charset="0"/>
                        <a:buNone/>
                      </a:pPr>
                      <a:r>
                        <a:rPr lang="en-US" sz="1800" b="0" dirty="0"/>
                        <a:t>62%</a:t>
                      </a:r>
                      <a:endParaRPr lang="en-US" sz="18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ctr" defTabSz="914400" rtl="0" eaLnBrk="1" latinLnBrk="0" hangingPunct="1">
                        <a:buFont typeface="Arial" panose="020B0604020202020204" pitchFamily="34" charset="0"/>
                        <a:buNone/>
                      </a:pPr>
                      <a:r>
                        <a:rPr lang="en-US" sz="1800" b="0" kern="1200" dirty="0">
                          <a:solidFill>
                            <a:schemeClr val="dk1"/>
                          </a:solidFill>
                          <a:latin typeface="+mn-lt"/>
                          <a:ea typeface="+mn-ea"/>
                          <a:cs typeface="+mn-cs"/>
                        </a:rPr>
                        <a:t>44%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buFont typeface="Arial" panose="020B0604020202020204" pitchFamily="34" charset="0"/>
                        <a:buNone/>
                      </a:pPr>
                      <a:r>
                        <a:rPr lang="en-US" sz="1800" b="0" kern="1200" dirty="0">
                          <a:solidFill>
                            <a:schemeClr val="dk1"/>
                          </a:solidFill>
                          <a:latin typeface="+mn-lt"/>
                          <a:ea typeface="+mn-ea"/>
                          <a:cs typeface="+mn-cs"/>
                        </a:rPr>
                        <a:t>65%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800" b="1" dirty="0"/>
                        <a:t>*69%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60121057"/>
                  </a:ext>
                </a:extLst>
              </a:tr>
              <a:tr h="493184">
                <a:tc>
                  <a:txBody>
                    <a:bodyPr/>
                    <a:lstStyle/>
                    <a:p>
                      <a:pPr lvl="0"/>
                      <a:r>
                        <a:rPr lang="en-US" sz="2000" b="1" dirty="0"/>
                        <a:t>Hypothesis 0</a:t>
                      </a:r>
                    </a:p>
                  </a:txBody>
                  <a:tcPr anchor="ctr">
                    <a:lnR w="12700" cap="flat" cmpd="sng" algn="ctr">
                      <a:solidFill>
                        <a:schemeClr val="bg1"/>
                      </a:solidFill>
                      <a:prstDash val="solid"/>
                      <a:round/>
                      <a:headEnd type="none" w="med" len="med"/>
                      <a:tailEnd type="none" w="med" len="med"/>
                    </a:lnR>
                  </a:tcPr>
                </a:tc>
                <a:tc>
                  <a:txBody>
                    <a:bodyPr/>
                    <a:lstStyle/>
                    <a:p>
                      <a:pPr marL="0" indent="0" algn="ctr">
                        <a:buFont typeface="Arial" panose="020B0604020202020204" pitchFamily="34" charset="0"/>
                        <a:buNone/>
                      </a:pPr>
                      <a:r>
                        <a:rPr lang="en-US" sz="1800" b="0" dirty="0"/>
                        <a:t>62%</a:t>
                      </a:r>
                      <a:endParaRPr lang="en-US" sz="1800" b="0" dirty="0">
                        <a:solidFill>
                          <a:srgbClr val="00B05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ctr" defTabSz="914400" rtl="0" eaLnBrk="1" latinLnBrk="0" hangingPunct="1">
                        <a:buFont typeface="Arial" panose="020B0604020202020204" pitchFamily="34" charset="0"/>
                        <a:buNone/>
                      </a:pPr>
                      <a:r>
                        <a:rPr lang="en-US" sz="1800" b="1" dirty="0"/>
                        <a:t>*</a:t>
                      </a:r>
                      <a:r>
                        <a:rPr lang="en-US" sz="1800" b="1" dirty="0">
                          <a:solidFill>
                            <a:srgbClr val="00B050"/>
                          </a:solidFill>
                        </a:rPr>
                        <a:t>75%</a:t>
                      </a:r>
                      <a:endParaRPr lang="en-US" sz="1800" b="1"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ctr" defTabSz="914400" rtl="0" eaLnBrk="1" latinLnBrk="0" hangingPunct="1">
                        <a:buFont typeface="Arial" panose="020B0604020202020204" pitchFamily="34" charset="0"/>
                        <a:buNone/>
                      </a:pPr>
                      <a:r>
                        <a:rPr lang="en-US" sz="1800" b="1" dirty="0"/>
                        <a:t>*</a:t>
                      </a:r>
                      <a:r>
                        <a:rPr lang="en-US" sz="1800" b="1" kern="1200" dirty="0">
                          <a:solidFill>
                            <a:schemeClr val="dk1"/>
                          </a:solidFill>
                          <a:latin typeface="+mn-lt"/>
                          <a:ea typeface="+mn-ea"/>
                          <a:cs typeface="+mn-cs"/>
                        </a:rPr>
                        <a:t>50%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buFont typeface="Arial" panose="020B0604020202020204" pitchFamily="34" charset="0"/>
                        <a:buNone/>
                      </a:pPr>
                      <a:r>
                        <a:rPr lang="en-US" sz="1800" b="0" kern="1200" dirty="0">
                          <a:solidFill>
                            <a:schemeClr val="dk1"/>
                          </a:solidFill>
                          <a:latin typeface="+mn-lt"/>
                          <a:ea typeface="+mn-ea"/>
                          <a:cs typeface="+mn-cs"/>
                        </a:rPr>
                        <a:t>61%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buFont typeface="Arial" panose="020B0604020202020204" pitchFamily="34" charset="0"/>
                        <a:buNone/>
                      </a:pPr>
                      <a:r>
                        <a:rPr lang="en-US" sz="1800" b="0" kern="1200" dirty="0">
                          <a:solidFill>
                            <a:schemeClr val="dk1"/>
                          </a:solidFill>
                          <a:latin typeface="+mn-lt"/>
                          <a:ea typeface="+mn-ea"/>
                          <a:cs typeface="+mn-cs"/>
                        </a:rPr>
                        <a:t>64%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08290129"/>
                  </a:ext>
                </a:extLst>
              </a:tr>
              <a:tr h="493184">
                <a:tc>
                  <a:txBody>
                    <a:bodyPr/>
                    <a:lstStyle/>
                    <a:p>
                      <a:pPr lvl="0"/>
                      <a:r>
                        <a:rPr lang="en-US" sz="2000" b="1" dirty="0"/>
                        <a:t>Hypothesis 1</a:t>
                      </a:r>
                    </a:p>
                  </a:txBody>
                  <a:tcPr anchor="ctr">
                    <a:lnR w="12700" cap="flat" cmpd="sng" algn="ctr">
                      <a:solidFill>
                        <a:schemeClr val="bg1"/>
                      </a:solidFill>
                      <a:prstDash val="solid"/>
                      <a:round/>
                      <a:headEnd type="none" w="med" len="med"/>
                      <a:tailEnd type="none" w="med" len="med"/>
                    </a:lnR>
                  </a:tcPr>
                </a:tc>
                <a:tc>
                  <a:txBody>
                    <a:bodyPr/>
                    <a:lstStyle/>
                    <a:p>
                      <a:pPr marL="0" indent="0" algn="ctr">
                        <a:buFont typeface="Arial" panose="020B0604020202020204" pitchFamily="34" charset="0"/>
                        <a:buNone/>
                      </a:pPr>
                      <a:r>
                        <a:rPr lang="en-US" sz="1800" b="1" dirty="0"/>
                        <a:t>*67%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marL="0" indent="0" algn="ctr" defTabSz="914400" rtl="0" eaLnBrk="1" latinLnBrk="0" hangingPunct="1">
                        <a:buFont typeface="Arial" panose="020B0604020202020204" pitchFamily="34" charset="0"/>
                        <a:buNone/>
                      </a:pPr>
                      <a:r>
                        <a:rPr lang="en-US" sz="1800" b="0" dirty="0"/>
                        <a:t>67%</a:t>
                      </a:r>
                      <a:endParaRPr lang="en-US" sz="18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ctr" defTabSz="914400" rtl="0" eaLnBrk="1" latinLnBrk="0" hangingPunct="1">
                        <a:buFont typeface="Arial" panose="020B0604020202020204" pitchFamily="34" charset="0"/>
                        <a:buNone/>
                      </a:pPr>
                      <a:r>
                        <a:rPr lang="en-US" sz="1800" b="0" kern="1200" dirty="0">
                          <a:solidFill>
                            <a:schemeClr val="dk1"/>
                          </a:solidFill>
                          <a:latin typeface="+mn-lt"/>
                          <a:ea typeface="+mn-ea"/>
                          <a:cs typeface="+mn-cs"/>
                        </a:rPr>
                        <a:t>45%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buFont typeface="Arial" panose="020B0604020202020204" pitchFamily="34" charset="0"/>
                        <a:buNone/>
                      </a:pPr>
                      <a:r>
                        <a:rPr lang="en-US" sz="1800" b="1" dirty="0"/>
                        <a:t>*</a:t>
                      </a:r>
                      <a:r>
                        <a:rPr lang="en-US" sz="1800" b="1" kern="1200" dirty="0">
                          <a:solidFill>
                            <a:schemeClr val="dk1"/>
                          </a:solidFill>
                          <a:latin typeface="+mn-lt"/>
                          <a:ea typeface="+mn-ea"/>
                          <a:cs typeface="+mn-cs"/>
                        </a:rPr>
                        <a:t>69%</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buFont typeface="Arial" panose="020B0604020202020204" pitchFamily="34" charset="0"/>
                        <a:buNone/>
                      </a:pPr>
                      <a:r>
                        <a:rPr lang="en-US" sz="1800" b="0" kern="1200" dirty="0">
                          <a:solidFill>
                            <a:schemeClr val="dk1"/>
                          </a:solidFill>
                          <a:latin typeface="+mn-lt"/>
                          <a:ea typeface="+mn-ea"/>
                          <a:cs typeface="+mn-cs"/>
                        </a:rPr>
                        <a:t>68%</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89327695"/>
                  </a:ext>
                </a:extLst>
              </a:tr>
            </a:tbl>
          </a:graphicData>
        </a:graphic>
      </p:graphicFrame>
      <p:sp>
        <p:nvSpPr>
          <p:cNvPr id="11" name="Isosceles Triangle 10">
            <a:extLst>
              <a:ext uri="{FF2B5EF4-FFF2-40B4-BE49-F238E27FC236}">
                <a16:creationId xmlns:a16="http://schemas.microsoft.com/office/drawing/2014/main" id="{57D3C2DC-D17E-469F-A3C4-15F0C9DA5FB0}"/>
              </a:ext>
            </a:extLst>
          </p:cNvPr>
          <p:cNvSpPr/>
          <p:nvPr/>
        </p:nvSpPr>
        <p:spPr>
          <a:xfrm>
            <a:off x="4652965" y="5575798"/>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201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838200" y="365126"/>
            <a:ext cx="10515600" cy="863600"/>
          </a:xfrm>
        </p:spPr>
        <p:txBody>
          <a:bodyPr>
            <a:normAutofit/>
          </a:bodyPr>
          <a:lstStyle/>
          <a:p>
            <a:r>
              <a:rPr lang="en-US" sz="3200" b="1" dirty="0"/>
              <a:t>Key findings – Get benefits tasks</a:t>
            </a:r>
          </a:p>
        </p:txBody>
      </p:sp>
      <p:sp>
        <p:nvSpPr>
          <p:cNvPr id="3" name="Content Placeholder 2">
            <a:extLst>
              <a:ext uri="{FF2B5EF4-FFF2-40B4-BE49-F238E27FC236}">
                <a16:creationId xmlns:a16="http://schemas.microsoft.com/office/drawing/2014/main" id="{802F6C04-967A-BE72-FC40-2A237E589678}"/>
              </a:ext>
            </a:extLst>
          </p:cNvPr>
          <p:cNvSpPr>
            <a:spLocks noGrp="1"/>
          </p:cNvSpPr>
          <p:nvPr>
            <p:ph idx="1"/>
          </p:nvPr>
        </p:nvSpPr>
        <p:spPr>
          <a:xfrm>
            <a:off x="838200" y="1343280"/>
            <a:ext cx="10761922" cy="1761870"/>
          </a:xfrm>
        </p:spPr>
        <p:txBody>
          <a:bodyPr>
            <a:normAutofit/>
          </a:bodyPr>
          <a:lstStyle/>
          <a:p>
            <a:pPr marL="0" indent="0">
              <a:spcBef>
                <a:spcPts val="0"/>
              </a:spcBef>
              <a:spcAft>
                <a:spcPts val="600"/>
              </a:spcAft>
              <a:buNone/>
            </a:pPr>
            <a:r>
              <a:rPr lang="en-US" sz="1800" b="1" dirty="0"/>
              <a:t>2. H1 was flat, while H0 showed a significant detriment</a:t>
            </a:r>
            <a:endParaRPr lang="en-US" sz="1600" dirty="0"/>
          </a:p>
          <a:p>
            <a:pPr>
              <a:spcBef>
                <a:spcPts val="0"/>
              </a:spcBef>
              <a:spcAft>
                <a:spcPts val="600"/>
              </a:spcAft>
            </a:pPr>
            <a:r>
              <a:rPr lang="en-US" sz="1600" dirty="0"/>
              <a:t>H0 had a significantly lower task success in both the not enrolled (45%) and the enrolled (52%) groups compared to baseline (59% and 69% respectively)</a:t>
            </a:r>
          </a:p>
          <a:p>
            <a:pPr>
              <a:spcBef>
                <a:spcPts val="0"/>
              </a:spcBef>
              <a:spcAft>
                <a:spcPts val="600"/>
              </a:spcAft>
            </a:pPr>
            <a:r>
              <a:rPr lang="en-US" sz="1600" dirty="0"/>
              <a:t>H1 showed a significant improvement in task success with the not enrolled group (73%) compared to baseline (59%) – this included a significant increase in task success in 4/6 tasks, and 5/6 tasks in that group had 70% or higher task success, compared to 1/6 in baseline</a:t>
            </a:r>
          </a:p>
          <a:p>
            <a:pPr>
              <a:spcBef>
                <a:spcPts val="0"/>
              </a:spcBef>
              <a:spcAft>
                <a:spcPts val="600"/>
              </a:spcAft>
            </a:pPr>
            <a:endParaRPr lang="en-US" sz="1600" dirty="0"/>
          </a:p>
        </p:txBody>
      </p:sp>
      <p:graphicFrame>
        <p:nvGraphicFramePr>
          <p:cNvPr id="4" name="Table 10">
            <a:extLst>
              <a:ext uri="{FF2B5EF4-FFF2-40B4-BE49-F238E27FC236}">
                <a16:creationId xmlns:a16="http://schemas.microsoft.com/office/drawing/2014/main" id="{DC802CF1-A849-423F-B7EE-F8EE33FE92DC}"/>
              </a:ext>
            </a:extLst>
          </p:cNvPr>
          <p:cNvGraphicFramePr>
            <a:graphicFrameLocks noGrp="1"/>
          </p:cNvGraphicFramePr>
          <p:nvPr>
            <p:extLst>
              <p:ext uri="{D42A27DB-BD31-4B8C-83A1-F6EECF244321}">
                <p14:modId xmlns:p14="http://schemas.microsoft.com/office/powerpoint/2010/main" val="4114438204"/>
              </p:ext>
            </p:extLst>
          </p:nvPr>
        </p:nvGraphicFramePr>
        <p:xfrm>
          <a:off x="1071435" y="4303704"/>
          <a:ext cx="10282365" cy="2019051"/>
        </p:xfrm>
        <a:graphic>
          <a:graphicData uri="http://schemas.openxmlformats.org/drawingml/2006/table">
            <a:tbl>
              <a:tblPr firstRow="1">
                <a:tableStyleId>{5C22544A-7EE6-4342-B048-85BDC9FD1C3A}</a:tableStyleId>
              </a:tblPr>
              <a:tblGrid>
                <a:gridCol w="1667236">
                  <a:extLst>
                    <a:ext uri="{9D8B030D-6E8A-4147-A177-3AD203B41FA5}">
                      <a16:colId xmlns:a16="http://schemas.microsoft.com/office/drawing/2014/main" val="2065884199"/>
                    </a:ext>
                  </a:extLst>
                </a:gridCol>
                <a:gridCol w="1503130">
                  <a:extLst>
                    <a:ext uri="{9D8B030D-6E8A-4147-A177-3AD203B41FA5}">
                      <a16:colId xmlns:a16="http://schemas.microsoft.com/office/drawing/2014/main" val="1392689624"/>
                    </a:ext>
                  </a:extLst>
                </a:gridCol>
                <a:gridCol w="1594708">
                  <a:extLst>
                    <a:ext uri="{9D8B030D-6E8A-4147-A177-3AD203B41FA5}">
                      <a16:colId xmlns:a16="http://schemas.microsoft.com/office/drawing/2014/main" val="1029095569"/>
                    </a:ext>
                  </a:extLst>
                </a:gridCol>
                <a:gridCol w="2200105">
                  <a:extLst>
                    <a:ext uri="{9D8B030D-6E8A-4147-A177-3AD203B41FA5}">
                      <a16:colId xmlns:a16="http://schemas.microsoft.com/office/drawing/2014/main" val="3985908861"/>
                    </a:ext>
                  </a:extLst>
                </a:gridCol>
                <a:gridCol w="1725453">
                  <a:extLst>
                    <a:ext uri="{9D8B030D-6E8A-4147-A177-3AD203B41FA5}">
                      <a16:colId xmlns:a16="http://schemas.microsoft.com/office/drawing/2014/main" val="2149962866"/>
                    </a:ext>
                  </a:extLst>
                </a:gridCol>
                <a:gridCol w="1591733">
                  <a:extLst>
                    <a:ext uri="{9D8B030D-6E8A-4147-A177-3AD203B41FA5}">
                      <a16:colId xmlns:a16="http://schemas.microsoft.com/office/drawing/2014/main" val="1864542434"/>
                    </a:ext>
                  </a:extLst>
                </a:gridCol>
              </a:tblGrid>
              <a:tr h="445913">
                <a:tc>
                  <a:txBody>
                    <a:bodyPr/>
                    <a:lstStyle/>
                    <a:p>
                      <a:r>
                        <a:rPr lang="en-US" dirty="0"/>
                        <a:t>“Get” tasks</a:t>
                      </a:r>
                      <a:br>
                        <a:rPr lang="en-US" dirty="0"/>
                      </a:br>
                      <a:r>
                        <a:rPr lang="en-US" sz="1400" b="0" dirty="0"/>
                        <a:t>(1, 2, 3, 4, 5, 11)</a:t>
                      </a:r>
                      <a:endParaRPr lang="en-US" sz="1600" b="0" dirty="0"/>
                    </a:p>
                  </a:txBody>
                  <a:tcPr>
                    <a:lnR w="38100" cap="flat" cmpd="sng" algn="ctr">
                      <a:solidFill>
                        <a:srgbClr val="FFFF00"/>
                      </a:solidFill>
                      <a:prstDash val="solid"/>
                      <a:round/>
                      <a:headEnd type="none" w="med" len="med"/>
                      <a:tailEnd type="none" w="med" len="med"/>
                    </a:lnR>
                  </a:tcPr>
                </a:tc>
                <a:tc>
                  <a:txBody>
                    <a:bodyPr/>
                    <a:lstStyle/>
                    <a:p>
                      <a:pPr algn="ctr"/>
                      <a:r>
                        <a:rPr lang="en-US" sz="1400" b="1" dirty="0">
                          <a:solidFill>
                            <a:srgbClr val="FFFF00"/>
                          </a:solidFill>
                        </a:rPr>
                        <a:t>All Veterans</a:t>
                      </a:r>
                      <a:br>
                        <a:rPr lang="en-US" sz="1200" b="1" dirty="0"/>
                      </a:br>
                      <a:r>
                        <a:rPr lang="en-US" sz="1600" b="1" dirty="0"/>
                        <a:t>Success</a:t>
                      </a:r>
                      <a:endParaRPr lang="en-US" b="1" dirty="0"/>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tcPr>
                </a:tc>
                <a:tc>
                  <a:txBody>
                    <a:bodyPr/>
                    <a:lstStyle/>
                    <a:p>
                      <a:pPr algn="ctr"/>
                      <a:r>
                        <a:rPr lang="en-US" sz="1400" b="1" dirty="0">
                          <a:solidFill>
                            <a:srgbClr val="FFFF00"/>
                          </a:solidFill>
                        </a:rPr>
                        <a:t>All Veterans</a:t>
                      </a:r>
                      <a:r>
                        <a:rPr lang="en-US" sz="1600" b="1" kern="1200" dirty="0">
                          <a:solidFill>
                            <a:schemeClr val="lt1"/>
                          </a:solidFill>
                          <a:latin typeface="+mn-lt"/>
                          <a:ea typeface="+mn-ea"/>
                          <a:cs typeface="+mn-cs"/>
                        </a:rPr>
                        <a:t> Directness</a:t>
                      </a:r>
                      <a:endParaRPr lang="en-US" sz="1200" b="1" kern="1200" dirty="0">
                        <a:solidFill>
                          <a:schemeClr val="lt1"/>
                        </a:solidFill>
                        <a:latin typeface="+mn-lt"/>
                        <a:ea typeface="+mn-ea"/>
                        <a:cs typeface="+mn-cs"/>
                      </a:endParaRPr>
                    </a:p>
                  </a:txBody>
                  <a:tcPr>
                    <a:lnL w="38100"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rgbClr val="FFFF00"/>
                          </a:solidFill>
                        </a:rPr>
                        <a:t>All Veterans</a:t>
                      </a:r>
                      <a:br>
                        <a:rPr lang="en-US" sz="1200" b="0" dirty="0"/>
                      </a:br>
                      <a:r>
                        <a:rPr lang="en-US" sz="1600" b="1" kern="1200" dirty="0">
                          <a:solidFill>
                            <a:schemeClr val="lt1"/>
                          </a:solidFill>
                          <a:latin typeface="+mn-lt"/>
                          <a:ea typeface="+mn-ea"/>
                          <a:cs typeface="+mn-cs"/>
                        </a:rPr>
                        <a:t>Direct success</a:t>
                      </a:r>
                      <a:endParaRPr lang="en-US" sz="1200" b="1" kern="1200" dirty="0">
                        <a:solidFill>
                          <a:schemeClr val="lt1"/>
                        </a:solidFill>
                        <a:latin typeface="+mn-lt"/>
                        <a:ea typeface="+mn-ea"/>
                        <a:cs typeface="+mn-cs"/>
                      </a:endParaRPr>
                    </a:p>
                  </a:txBody>
                  <a:tcPr>
                    <a:lnL w="12700" cap="flat" cmpd="sng" algn="ctr">
                      <a:solidFill>
                        <a:schemeClr val="bg1"/>
                      </a:solidFill>
                      <a:prstDash val="solid"/>
                      <a:round/>
                      <a:headEnd type="none" w="med" len="med"/>
                      <a:tailEnd type="none" w="med" len="med"/>
                    </a:lnL>
                    <a:lnR w="5715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FF00"/>
                          </a:solidFill>
                        </a:rPr>
                        <a:t>Not enrolled </a:t>
                      </a:r>
                      <a:br>
                        <a:rPr lang="en-US" sz="1800" b="0" dirty="0"/>
                      </a:br>
                      <a:r>
                        <a:rPr lang="en-US" sz="1600" b="1" dirty="0"/>
                        <a:t>Success</a:t>
                      </a:r>
                      <a:endParaRPr lang="en-US" b="1" dirty="0"/>
                    </a:p>
                  </a:txBody>
                  <a:tcPr>
                    <a:lnL w="57150" cap="flat" cmpd="sng" algn="ctr">
                      <a:solidFill>
                        <a:srgbClr val="FFFF00"/>
                      </a:solidFill>
                      <a:prstDash val="solid"/>
                      <a:round/>
                      <a:headEnd type="none" w="med" len="med"/>
                      <a:tailEnd type="none" w="med" len="med"/>
                    </a:lnL>
                    <a:lnR w="57150" cap="flat" cmpd="sng" algn="ctr">
                      <a:solidFill>
                        <a:srgbClr val="FFFF00"/>
                      </a:solidFill>
                      <a:prstDash val="solid"/>
                      <a:round/>
                      <a:headEnd type="none" w="med" len="med"/>
                      <a:tailEnd type="none" w="med" len="med"/>
                    </a:lnR>
                    <a:lnT w="57150" cap="flat" cmpd="sng" algn="ctr">
                      <a:solidFill>
                        <a:srgbClr val="FFFF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FFFF00"/>
                          </a:solidFill>
                        </a:rPr>
                        <a:t>Enrolled</a:t>
                      </a:r>
                    </a:p>
                    <a:p>
                      <a:pPr algn="ctr"/>
                      <a:r>
                        <a:rPr lang="en-US" sz="1600" b="1" dirty="0"/>
                        <a:t>Success</a:t>
                      </a:r>
                    </a:p>
                  </a:txBody>
                  <a:tcPr>
                    <a:lnL w="57150"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34693841"/>
                  </a:ext>
                </a:extLst>
              </a:tr>
              <a:tr h="453563">
                <a:tc>
                  <a:txBody>
                    <a:bodyPr/>
                    <a:lstStyle/>
                    <a:p>
                      <a:pPr lvl="0"/>
                      <a:r>
                        <a:rPr lang="en-US" sz="2000" b="1" dirty="0"/>
                        <a:t>Baseline</a:t>
                      </a:r>
                    </a:p>
                  </a:txBody>
                  <a:tcPr anchor="ctr">
                    <a:lnR w="38100" cap="flat" cmpd="sng" algn="ctr">
                      <a:solidFill>
                        <a:srgbClr val="FFFF00"/>
                      </a:solidFill>
                      <a:prstDash val="solid"/>
                      <a:round/>
                      <a:headEnd type="none" w="med" len="med"/>
                      <a:tailEnd type="none" w="med" len="med"/>
                    </a:lnR>
                  </a:tcPr>
                </a:tc>
                <a:tc>
                  <a:txBody>
                    <a:bodyPr/>
                    <a:lstStyle/>
                    <a:p>
                      <a:pPr marL="0" indent="0" algn="ctr">
                        <a:buFont typeface="Arial" panose="020B0604020202020204" pitchFamily="34" charset="0"/>
                        <a:buNone/>
                      </a:pPr>
                      <a:r>
                        <a:rPr lang="en-US" sz="1800" b="0" dirty="0">
                          <a:solidFill>
                            <a:schemeClr val="tx1"/>
                          </a:solidFill>
                        </a:rPr>
                        <a:t>66%</a:t>
                      </a:r>
                    </a:p>
                  </a:txBody>
                  <a:tcPr anchor="ct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tcPr>
                </a:tc>
                <a:tc>
                  <a:txBody>
                    <a:bodyPr/>
                    <a:lstStyle/>
                    <a:p>
                      <a:pPr marL="0" indent="0" algn="ctr" defTabSz="914400" rtl="0" eaLnBrk="1" latinLnBrk="0" hangingPunct="1">
                        <a:buFont typeface="Arial" panose="020B0604020202020204" pitchFamily="34" charset="0"/>
                        <a:buNone/>
                      </a:pPr>
                      <a:r>
                        <a:rPr lang="en-US" sz="1800" b="0" dirty="0">
                          <a:solidFill>
                            <a:schemeClr val="tx1"/>
                          </a:solidFill>
                        </a:rPr>
                        <a:t>63%</a:t>
                      </a:r>
                      <a:endParaRPr lang="en-US" sz="1800" b="0" kern="1200" dirty="0">
                        <a:solidFill>
                          <a:schemeClr val="tx1"/>
                        </a:solidFill>
                        <a:latin typeface="+mn-lt"/>
                        <a:ea typeface="+mn-ea"/>
                        <a:cs typeface="+mn-cs"/>
                      </a:endParaRPr>
                    </a:p>
                  </a:txBody>
                  <a:tcPr anchor="ctr">
                    <a:lnL w="38100"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ctr" defTabSz="914400" rtl="0" eaLnBrk="1" latinLnBrk="0" hangingPunct="1">
                        <a:buFont typeface="Arial" panose="020B0604020202020204" pitchFamily="34" charset="0"/>
                        <a:buNone/>
                      </a:pPr>
                      <a:r>
                        <a:rPr lang="en-US" sz="1800" b="0" kern="1200" dirty="0">
                          <a:solidFill>
                            <a:schemeClr val="tx1"/>
                          </a:solidFill>
                          <a:latin typeface="+mn-lt"/>
                          <a:ea typeface="+mn-ea"/>
                          <a:cs typeface="+mn-cs"/>
                        </a:rPr>
                        <a:t>41%</a:t>
                      </a:r>
                    </a:p>
                  </a:txBody>
                  <a:tcPr anchor="ctr">
                    <a:lnL w="12700" cap="flat" cmpd="sng" algn="ctr">
                      <a:solidFill>
                        <a:schemeClr val="bg1"/>
                      </a:solidFill>
                      <a:prstDash val="solid"/>
                      <a:round/>
                      <a:headEnd type="none" w="med" len="med"/>
                      <a:tailEnd type="none" w="med" len="med"/>
                    </a:lnL>
                    <a:lnR w="5715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buFont typeface="Arial" panose="020B0604020202020204" pitchFamily="34" charset="0"/>
                        <a:buNone/>
                      </a:pPr>
                      <a:r>
                        <a:rPr lang="en-US" sz="1800" b="0" kern="1200" dirty="0">
                          <a:solidFill>
                            <a:schemeClr val="tx1"/>
                          </a:solidFill>
                          <a:latin typeface="+mn-lt"/>
                          <a:ea typeface="+mn-ea"/>
                          <a:cs typeface="+mn-cs"/>
                        </a:rPr>
                        <a:t>59%</a:t>
                      </a:r>
                    </a:p>
                  </a:txBody>
                  <a:tcPr anchor="ctr">
                    <a:lnL w="57150" cap="flat" cmpd="sng" algn="ctr">
                      <a:solidFill>
                        <a:srgbClr val="FFFF00"/>
                      </a:solidFill>
                      <a:prstDash val="solid"/>
                      <a:round/>
                      <a:headEnd type="none" w="med" len="med"/>
                      <a:tailEnd type="none" w="med" len="med"/>
                    </a:lnL>
                    <a:lnR w="5715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800" b="0" dirty="0">
                          <a:solidFill>
                            <a:schemeClr val="tx1"/>
                          </a:solidFill>
                        </a:rPr>
                        <a:t>69%</a:t>
                      </a:r>
                    </a:p>
                  </a:txBody>
                  <a:tcPr anchor="ctr">
                    <a:lnL w="57150"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60121057"/>
                  </a:ext>
                </a:extLst>
              </a:tr>
              <a:tr h="493184">
                <a:tc>
                  <a:txBody>
                    <a:bodyPr/>
                    <a:lstStyle/>
                    <a:p>
                      <a:pPr lvl="0"/>
                      <a:r>
                        <a:rPr lang="en-US" sz="2000" b="1" dirty="0"/>
                        <a:t>Hypothesis 0</a:t>
                      </a:r>
                    </a:p>
                  </a:txBody>
                  <a:tcPr anchor="ctr">
                    <a:lnR w="38100" cap="flat" cmpd="sng" algn="ctr">
                      <a:solidFill>
                        <a:srgbClr val="FFFF00"/>
                      </a:solidFill>
                      <a:prstDash val="solid"/>
                      <a:round/>
                      <a:headEnd type="none" w="med" len="med"/>
                      <a:tailEnd type="none" w="med" len="med"/>
                    </a:lnR>
                  </a:tcPr>
                </a:tc>
                <a:tc>
                  <a:txBody>
                    <a:bodyPr/>
                    <a:lstStyle/>
                    <a:p>
                      <a:pPr marL="0" indent="0" algn="ctr">
                        <a:buFont typeface="Arial" panose="020B0604020202020204" pitchFamily="34" charset="0"/>
                        <a:buNone/>
                      </a:pPr>
                      <a:r>
                        <a:rPr lang="en-US" sz="1800" b="0" dirty="0">
                          <a:solidFill>
                            <a:srgbClr val="FF0000"/>
                          </a:solidFill>
                        </a:rPr>
                        <a:t>49%</a:t>
                      </a:r>
                    </a:p>
                  </a:txBody>
                  <a:tcPr anchor="ct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tcPr>
                </a:tc>
                <a:tc>
                  <a:txBody>
                    <a:bodyPr/>
                    <a:lstStyle/>
                    <a:p>
                      <a:pPr marL="0" indent="0" algn="ctr" defTabSz="914400" rtl="0" eaLnBrk="1" latinLnBrk="0" hangingPunct="1">
                        <a:buFont typeface="Arial" panose="020B0604020202020204" pitchFamily="34" charset="0"/>
                        <a:buNone/>
                      </a:pPr>
                      <a:r>
                        <a:rPr lang="en-US" sz="1800" b="1" dirty="0"/>
                        <a:t>*</a:t>
                      </a:r>
                      <a:r>
                        <a:rPr lang="en-US" sz="1800" b="1" dirty="0">
                          <a:solidFill>
                            <a:schemeClr val="tx1"/>
                          </a:solidFill>
                        </a:rPr>
                        <a:t>66%</a:t>
                      </a:r>
                      <a:endParaRPr lang="en-US" sz="1800" b="1" kern="1200" dirty="0">
                        <a:solidFill>
                          <a:schemeClr val="tx1"/>
                        </a:solidFill>
                        <a:latin typeface="+mn-lt"/>
                        <a:ea typeface="+mn-ea"/>
                        <a:cs typeface="+mn-cs"/>
                      </a:endParaRPr>
                    </a:p>
                  </a:txBody>
                  <a:tcPr anchor="ctr">
                    <a:lnL w="38100"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ctr" defTabSz="914400" rtl="0" eaLnBrk="1" latinLnBrk="0" hangingPunct="1">
                        <a:buFont typeface="Arial" panose="020B0604020202020204" pitchFamily="34" charset="0"/>
                        <a:buNone/>
                      </a:pPr>
                      <a:r>
                        <a:rPr lang="en-US" sz="1800" b="0" kern="1200" dirty="0">
                          <a:solidFill>
                            <a:schemeClr val="tx1"/>
                          </a:solidFill>
                          <a:latin typeface="+mn-lt"/>
                          <a:ea typeface="+mn-ea"/>
                          <a:cs typeface="+mn-cs"/>
                        </a:rPr>
                        <a:t>36%</a:t>
                      </a:r>
                    </a:p>
                  </a:txBody>
                  <a:tcPr anchor="ctr">
                    <a:lnL w="12700" cap="flat" cmpd="sng" algn="ctr">
                      <a:solidFill>
                        <a:schemeClr val="bg1"/>
                      </a:solidFill>
                      <a:prstDash val="solid"/>
                      <a:round/>
                      <a:headEnd type="none" w="med" len="med"/>
                      <a:tailEnd type="none" w="med" len="med"/>
                    </a:lnL>
                    <a:lnR w="5715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buFont typeface="Arial" panose="020B0604020202020204" pitchFamily="34" charset="0"/>
                        <a:buNone/>
                      </a:pPr>
                      <a:r>
                        <a:rPr lang="en-US" sz="1800" b="0" kern="1200" dirty="0">
                          <a:solidFill>
                            <a:srgbClr val="FF0000"/>
                          </a:solidFill>
                          <a:latin typeface="+mn-lt"/>
                          <a:ea typeface="+mn-ea"/>
                          <a:cs typeface="+mn-cs"/>
                        </a:rPr>
                        <a:t>45%</a:t>
                      </a:r>
                    </a:p>
                  </a:txBody>
                  <a:tcPr anchor="ctr">
                    <a:lnL w="57150" cap="flat" cmpd="sng" algn="ctr">
                      <a:solidFill>
                        <a:srgbClr val="FFFF00"/>
                      </a:solidFill>
                      <a:prstDash val="solid"/>
                      <a:round/>
                      <a:headEnd type="none" w="med" len="med"/>
                      <a:tailEnd type="none" w="med" len="med"/>
                    </a:lnL>
                    <a:lnR w="5715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buFont typeface="Arial" panose="020B0604020202020204" pitchFamily="34" charset="0"/>
                        <a:buNone/>
                      </a:pPr>
                      <a:r>
                        <a:rPr lang="en-US" sz="1800" b="0" kern="1200" dirty="0">
                          <a:solidFill>
                            <a:srgbClr val="FF0000"/>
                          </a:solidFill>
                          <a:latin typeface="+mn-lt"/>
                          <a:ea typeface="+mn-ea"/>
                          <a:cs typeface="+mn-cs"/>
                        </a:rPr>
                        <a:t>52%</a:t>
                      </a:r>
                    </a:p>
                  </a:txBody>
                  <a:tcPr anchor="ctr">
                    <a:lnL w="57150"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08290129"/>
                  </a:ext>
                </a:extLst>
              </a:tr>
              <a:tr h="493184">
                <a:tc>
                  <a:txBody>
                    <a:bodyPr/>
                    <a:lstStyle/>
                    <a:p>
                      <a:pPr lvl="0"/>
                      <a:r>
                        <a:rPr lang="en-US" sz="2000" b="1" dirty="0"/>
                        <a:t>Hypothesis 1</a:t>
                      </a:r>
                    </a:p>
                  </a:txBody>
                  <a:tcPr anchor="ctr">
                    <a:lnR w="38100" cap="flat" cmpd="sng" algn="ctr">
                      <a:solidFill>
                        <a:srgbClr val="FFFF00"/>
                      </a:solidFill>
                      <a:prstDash val="solid"/>
                      <a:round/>
                      <a:headEnd type="none" w="med" len="med"/>
                      <a:tailEnd type="none" w="med" len="med"/>
                    </a:lnR>
                  </a:tcPr>
                </a:tc>
                <a:tc>
                  <a:txBody>
                    <a:bodyPr/>
                    <a:lstStyle/>
                    <a:p>
                      <a:pPr marL="0" indent="0" algn="ctr">
                        <a:buFont typeface="Arial" panose="020B0604020202020204" pitchFamily="34" charset="0"/>
                        <a:buNone/>
                      </a:pPr>
                      <a:r>
                        <a:rPr lang="en-US" sz="1800" b="1" dirty="0"/>
                        <a:t>*</a:t>
                      </a:r>
                      <a:r>
                        <a:rPr lang="en-US" sz="1800" b="1" dirty="0">
                          <a:solidFill>
                            <a:schemeClr val="tx1"/>
                          </a:solidFill>
                        </a:rPr>
                        <a:t>72%</a:t>
                      </a:r>
                    </a:p>
                  </a:txBody>
                  <a:tcPr anchor="ct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B w="38100" cap="flat" cmpd="sng" algn="ctr">
                      <a:solidFill>
                        <a:srgbClr val="FFFF00"/>
                      </a:solidFill>
                      <a:prstDash val="solid"/>
                      <a:round/>
                      <a:headEnd type="none" w="med" len="med"/>
                      <a:tailEnd type="none" w="med" len="med"/>
                    </a:lnB>
                  </a:tcPr>
                </a:tc>
                <a:tc>
                  <a:txBody>
                    <a:bodyPr/>
                    <a:lstStyle/>
                    <a:p>
                      <a:pPr marL="0" indent="0" algn="ctr" defTabSz="914400" rtl="0" eaLnBrk="1" latinLnBrk="0" hangingPunct="1">
                        <a:buFont typeface="Arial" panose="020B0604020202020204" pitchFamily="34" charset="0"/>
                        <a:buNone/>
                      </a:pPr>
                      <a:r>
                        <a:rPr lang="en-US" sz="1800" b="0" dirty="0">
                          <a:solidFill>
                            <a:schemeClr val="tx1"/>
                          </a:solidFill>
                        </a:rPr>
                        <a:t>65%</a:t>
                      </a:r>
                      <a:endParaRPr lang="en-US" sz="1800" b="0" kern="1200" dirty="0">
                        <a:solidFill>
                          <a:schemeClr val="tx1"/>
                        </a:solidFill>
                        <a:latin typeface="+mn-lt"/>
                        <a:ea typeface="+mn-ea"/>
                        <a:cs typeface="+mn-cs"/>
                      </a:endParaRPr>
                    </a:p>
                  </a:txBody>
                  <a:tcPr anchor="ctr">
                    <a:lnL w="38100"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ctr" defTabSz="914400" rtl="0" eaLnBrk="1" latinLnBrk="0" hangingPunct="1">
                        <a:buFont typeface="Arial" panose="020B0604020202020204" pitchFamily="34" charset="0"/>
                        <a:buNone/>
                      </a:pPr>
                      <a:r>
                        <a:rPr lang="en-US" sz="1800" b="1" dirty="0"/>
                        <a:t>*</a:t>
                      </a:r>
                      <a:r>
                        <a:rPr lang="en-US" sz="1800" b="1" kern="1200" dirty="0">
                          <a:solidFill>
                            <a:schemeClr val="tx1"/>
                          </a:solidFill>
                          <a:latin typeface="+mn-lt"/>
                          <a:ea typeface="+mn-ea"/>
                          <a:cs typeface="+mn-cs"/>
                        </a:rPr>
                        <a:t>45%</a:t>
                      </a:r>
                    </a:p>
                  </a:txBody>
                  <a:tcPr anchor="ctr">
                    <a:lnL w="12700" cap="flat" cmpd="sng" algn="ctr">
                      <a:solidFill>
                        <a:schemeClr val="bg1"/>
                      </a:solidFill>
                      <a:prstDash val="solid"/>
                      <a:round/>
                      <a:headEnd type="none" w="med" len="med"/>
                      <a:tailEnd type="none" w="med" len="med"/>
                    </a:lnL>
                    <a:lnR w="5715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buFont typeface="Arial" panose="020B0604020202020204" pitchFamily="34" charset="0"/>
                        <a:buNone/>
                      </a:pPr>
                      <a:r>
                        <a:rPr lang="en-US" sz="1800" b="1" dirty="0"/>
                        <a:t>*</a:t>
                      </a:r>
                      <a:r>
                        <a:rPr lang="en-US" sz="1800" b="1" kern="1200" dirty="0">
                          <a:solidFill>
                            <a:srgbClr val="00B050"/>
                          </a:solidFill>
                          <a:latin typeface="+mn-lt"/>
                          <a:ea typeface="+mn-ea"/>
                          <a:cs typeface="+mn-cs"/>
                        </a:rPr>
                        <a:t>73%</a:t>
                      </a:r>
                    </a:p>
                  </a:txBody>
                  <a:tcPr anchor="ctr">
                    <a:lnL w="57150" cap="flat" cmpd="sng" algn="ctr">
                      <a:solidFill>
                        <a:srgbClr val="FFFF00"/>
                      </a:solidFill>
                      <a:prstDash val="solid"/>
                      <a:round/>
                      <a:headEnd type="none" w="med" len="med"/>
                      <a:tailEnd type="none" w="med" len="med"/>
                    </a:lnL>
                    <a:lnR w="5715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5715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buFont typeface="Arial" panose="020B0604020202020204" pitchFamily="34" charset="0"/>
                        <a:buNone/>
                      </a:pPr>
                      <a:r>
                        <a:rPr lang="en-US" sz="1800" b="1" dirty="0"/>
                        <a:t>*</a:t>
                      </a:r>
                      <a:r>
                        <a:rPr lang="en-US" sz="1800" b="1" kern="1200" dirty="0">
                          <a:solidFill>
                            <a:schemeClr val="tx1"/>
                          </a:solidFill>
                          <a:latin typeface="+mn-lt"/>
                          <a:ea typeface="+mn-ea"/>
                          <a:cs typeface="+mn-cs"/>
                        </a:rPr>
                        <a:t>71%</a:t>
                      </a:r>
                    </a:p>
                  </a:txBody>
                  <a:tcPr anchor="ctr">
                    <a:lnL w="57150" cap="flat" cmpd="sng" algn="ctr">
                      <a:solidFill>
                        <a:srgbClr val="FFFF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89327695"/>
                  </a:ext>
                </a:extLst>
              </a:tr>
            </a:tbl>
          </a:graphicData>
        </a:graphic>
      </p:graphicFrame>
      <p:sp>
        <p:nvSpPr>
          <p:cNvPr id="5" name="Content Placeholder 2">
            <a:extLst>
              <a:ext uri="{FF2B5EF4-FFF2-40B4-BE49-F238E27FC236}">
                <a16:creationId xmlns:a16="http://schemas.microsoft.com/office/drawing/2014/main" id="{1A7AA32D-6A13-49CD-8E1E-EA32E2A8DB4E}"/>
              </a:ext>
            </a:extLst>
          </p:cNvPr>
          <p:cNvSpPr txBox="1">
            <a:spLocks/>
          </p:cNvSpPr>
          <p:nvPr/>
        </p:nvSpPr>
        <p:spPr>
          <a:xfrm>
            <a:off x="1444191" y="3995633"/>
            <a:ext cx="9083483" cy="308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rgbClr val="00B050"/>
                </a:solidFill>
              </a:rPr>
              <a:t>= 10% or more improvement over baseline</a:t>
            </a:r>
            <a:r>
              <a:rPr lang="en-US" sz="1400" dirty="0"/>
              <a:t> /      </a:t>
            </a:r>
            <a:r>
              <a:rPr lang="en-US" sz="1400" dirty="0">
                <a:solidFill>
                  <a:srgbClr val="FF0000"/>
                </a:solidFill>
              </a:rPr>
              <a:t>= 10% or more decline over baseline </a:t>
            </a:r>
            <a:r>
              <a:rPr lang="en-US" sz="1400" dirty="0"/>
              <a:t>/ </a:t>
            </a:r>
            <a:r>
              <a:rPr lang="en-US" sz="1400" b="1" dirty="0"/>
              <a:t>*</a:t>
            </a:r>
            <a:r>
              <a:rPr lang="en-US" sz="1400" dirty="0"/>
              <a:t> = top score</a:t>
            </a:r>
          </a:p>
        </p:txBody>
      </p:sp>
      <p:sp>
        <p:nvSpPr>
          <p:cNvPr id="6" name="Isosceles Triangle 5">
            <a:extLst>
              <a:ext uri="{FF2B5EF4-FFF2-40B4-BE49-F238E27FC236}">
                <a16:creationId xmlns:a16="http://schemas.microsoft.com/office/drawing/2014/main" id="{63577963-39B2-47EF-B456-D92EDBB11E9C}"/>
              </a:ext>
            </a:extLst>
          </p:cNvPr>
          <p:cNvSpPr/>
          <p:nvPr/>
        </p:nvSpPr>
        <p:spPr>
          <a:xfrm>
            <a:off x="2193711" y="4063051"/>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6E514DF1-3E1D-44A1-84B2-B8167554D2B8}"/>
              </a:ext>
            </a:extLst>
          </p:cNvPr>
          <p:cNvSpPr/>
          <p:nvPr/>
        </p:nvSpPr>
        <p:spPr>
          <a:xfrm rot="10800000">
            <a:off x="5647524" y="4076014"/>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C5B15EFC-26BE-4125-B84E-7B277A536B77}"/>
              </a:ext>
            </a:extLst>
          </p:cNvPr>
          <p:cNvSpPr/>
          <p:nvPr/>
        </p:nvSpPr>
        <p:spPr>
          <a:xfrm>
            <a:off x="8464721" y="6003016"/>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163D70ED-E1B6-4B3F-BBD2-184ED4598EC6}"/>
              </a:ext>
            </a:extLst>
          </p:cNvPr>
          <p:cNvSpPr/>
          <p:nvPr/>
        </p:nvSpPr>
        <p:spPr>
          <a:xfrm rot="10800000">
            <a:off x="3115166" y="5532428"/>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9F7061DA-67E4-4F8B-BEEB-235005102377}"/>
              </a:ext>
            </a:extLst>
          </p:cNvPr>
          <p:cNvSpPr/>
          <p:nvPr/>
        </p:nvSpPr>
        <p:spPr>
          <a:xfrm rot="10800000">
            <a:off x="8464721" y="5515911"/>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686538C1-27F0-418A-84F2-AB500866BDB2}"/>
              </a:ext>
            </a:extLst>
          </p:cNvPr>
          <p:cNvSpPr/>
          <p:nvPr/>
        </p:nvSpPr>
        <p:spPr>
          <a:xfrm rot="10800000">
            <a:off x="10145444" y="5532427"/>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1743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838200" y="178952"/>
            <a:ext cx="10515600" cy="863600"/>
          </a:xfrm>
        </p:spPr>
        <p:txBody>
          <a:bodyPr>
            <a:normAutofit/>
          </a:bodyPr>
          <a:lstStyle/>
          <a:p>
            <a:r>
              <a:rPr lang="en-US" sz="3200" b="1" dirty="0"/>
              <a:t>Key findings – Get benefits tasks</a:t>
            </a:r>
          </a:p>
        </p:txBody>
      </p:sp>
      <p:sp>
        <p:nvSpPr>
          <p:cNvPr id="3" name="Content Placeholder 2">
            <a:extLst>
              <a:ext uri="{FF2B5EF4-FFF2-40B4-BE49-F238E27FC236}">
                <a16:creationId xmlns:a16="http://schemas.microsoft.com/office/drawing/2014/main" id="{802F6C04-967A-BE72-FC40-2A237E589678}"/>
              </a:ext>
            </a:extLst>
          </p:cNvPr>
          <p:cNvSpPr>
            <a:spLocks noGrp="1"/>
          </p:cNvSpPr>
          <p:nvPr>
            <p:ph idx="1"/>
          </p:nvPr>
        </p:nvSpPr>
        <p:spPr>
          <a:xfrm>
            <a:off x="838200" y="1102749"/>
            <a:ext cx="10761922" cy="1632284"/>
          </a:xfrm>
        </p:spPr>
        <p:txBody>
          <a:bodyPr>
            <a:normAutofit lnSpcReduction="10000"/>
          </a:bodyPr>
          <a:lstStyle/>
          <a:p>
            <a:pPr marL="0" indent="0">
              <a:buNone/>
            </a:pPr>
            <a:r>
              <a:rPr lang="en-US" sz="1900" b="1" dirty="0"/>
              <a:t>3. H0 failed 3 key tasks</a:t>
            </a:r>
          </a:p>
          <a:p>
            <a:r>
              <a:rPr lang="en-US" sz="1700" dirty="0"/>
              <a:t>H0 had significant detriments and failing scores on tasks for eligibility (24%) and apply (27%) compared to baseline (87% and 78% respectively)</a:t>
            </a:r>
          </a:p>
          <a:p>
            <a:r>
              <a:rPr lang="en-US" sz="1700" dirty="0"/>
              <a:t>H0 also failed the copay rates task (33%), which is important content to both Veterans who are not enrolled as well as those enrolled.  This failed task is interesting given the pay copay bill tasks was highly successful (94%) for H0 and the content lives in the same section labeled “Copay bills and travel pay”</a:t>
            </a:r>
          </a:p>
          <a:p>
            <a:pPr lvl="1"/>
            <a:endParaRPr lang="en-US" sz="1400" dirty="0"/>
          </a:p>
        </p:txBody>
      </p:sp>
      <p:graphicFrame>
        <p:nvGraphicFramePr>
          <p:cNvPr id="4" name="Table 3">
            <a:extLst>
              <a:ext uri="{FF2B5EF4-FFF2-40B4-BE49-F238E27FC236}">
                <a16:creationId xmlns:a16="http://schemas.microsoft.com/office/drawing/2014/main" id="{E5899907-E241-454D-8A9D-34809C71475F}"/>
              </a:ext>
            </a:extLst>
          </p:cNvPr>
          <p:cNvGraphicFramePr>
            <a:graphicFrameLocks noGrp="1"/>
          </p:cNvGraphicFramePr>
          <p:nvPr>
            <p:extLst>
              <p:ext uri="{D42A27DB-BD31-4B8C-83A1-F6EECF244321}">
                <p14:modId xmlns:p14="http://schemas.microsoft.com/office/powerpoint/2010/main" val="1135675616"/>
              </p:ext>
            </p:extLst>
          </p:nvPr>
        </p:nvGraphicFramePr>
        <p:xfrm>
          <a:off x="581246" y="3180498"/>
          <a:ext cx="11304494" cy="3391610"/>
        </p:xfrm>
        <a:graphic>
          <a:graphicData uri="http://schemas.openxmlformats.org/drawingml/2006/table">
            <a:tbl>
              <a:tblPr firstRow="1">
                <a:tableStyleId>{5C22544A-7EE6-4342-B048-85BDC9FD1C3A}</a:tableStyleId>
              </a:tblPr>
              <a:tblGrid>
                <a:gridCol w="1894203">
                  <a:extLst>
                    <a:ext uri="{9D8B030D-6E8A-4147-A177-3AD203B41FA5}">
                      <a16:colId xmlns:a16="http://schemas.microsoft.com/office/drawing/2014/main" val="356473055"/>
                    </a:ext>
                  </a:extLst>
                </a:gridCol>
                <a:gridCol w="1637969">
                  <a:extLst>
                    <a:ext uri="{9D8B030D-6E8A-4147-A177-3AD203B41FA5}">
                      <a16:colId xmlns:a16="http://schemas.microsoft.com/office/drawing/2014/main" val="3999771758"/>
                    </a:ext>
                  </a:extLst>
                </a:gridCol>
                <a:gridCol w="1518699">
                  <a:extLst>
                    <a:ext uri="{9D8B030D-6E8A-4147-A177-3AD203B41FA5}">
                      <a16:colId xmlns:a16="http://schemas.microsoft.com/office/drawing/2014/main" val="3504528741"/>
                    </a:ext>
                  </a:extLst>
                </a:gridCol>
                <a:gridCol w="1488882">
                  <a:extLst>
                    <a:ext uri="{9D8B030D-6E8A-4147-A177-3AD203B41FA5}">
                      <a16:colId xmlns:a16="http://schemas.microsoft.com/office/drawing/2014/main" val="219460236"/>
                    </a:ext>
                  </a:extLst>
                </a:gridCol>
                <a:gridCol w="1591056">
                  <a:extLst>
                    <a:ext uri="{9D8B030D-6E8A-4147-A177-3AD203B41FA5}">
                      <a16:colId xmlns:a16="http://schemas.microsoft.com/office/drawing/2014/main" val="3577433476"/>
                    </a:ext>
                  </a:extLst>
                </a:gridCol>
                <a:gridCol w="1555673">
                  <a:extLst>
                    <a:ext uri="{9D8B030D-6E8A-4147-A177-3AD203B41FA5}">
                      <a16:colId xmlns:a16="http://schemas.microsoft.com/office/drawing/2014/main" val="3298785485"/>
                    </a:ext>
                  </a:extLst>
                </a:gridCol>
                <a:gridCol w="1618012">
                  <a:extLst>
                    <a:ext uri="{9D8B030D-6E8A-4147-A177-3AD203B41FA5}">
                      <a16:colId xmlns:a16="http://schemas.microsoft.com/office/drawing/2014/main" val="3349886781"/>
                    </a:ext>
                  </a:extLst>
                </a:gridCol>
              </a:tblGrid>
              <a:tr h="307034">
                <a:tc>
                  <a:txBody>
                    <a:bodyPr/>
                    <a:lstStyle/>
                    <a:p>
                      <a:r>
                        <a:rPr lang="en-US" sz="1200" b="1" dirty="0"/>
                        <a:t>Task Success/Directness</a:t>
                      </a:r>
                    </a:p>
                  </a:txBody>
                  <a:tcPr>
                    <a:lnL w="127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b="1" dirty="0"/>
                        <a:t>Eligibility</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b="1" dirty="0"/>
                        <a:t>Apply</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b="1" dirty="0"/>
                        <a:t>Dental</a:t>
                      </a:r>
                      <a:endParaRPr lang="en-US" sz="1200" b="1" dirty="0"/>
                    </a:p>
                  </a:txBody>
                  <a:tcPr>
                    <a:lnL w="381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b="1" dirty="0"/>
                        <a:t>Mental health</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b="1" dirty="0"/>
                        <a:t>Copays</a:t>
                      </a:r>
                      <a:endParaRPr lang="en-US" sz="1200" b="1"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b="1" dirty="0"/>
                        <a:t>Community care</a:t>
                      </a:r>
                      <a:endParaRPr lang="en-US" sz="1200" b="1"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99221077"/>
                  </a:ext>
                </a:extLst>
              </a:tr>
              <a:tr h="322274">
                <a:tc>
                  <a:txBody>
                    <a:bodyPr/>
                    <a:lstStyle/>
                    <a:p>
                      <a:r>
                        <a:rPr lang="en-US" sz="1400" b="1" dirty="0"/>
                        <a:t>Baseline - All (46)</a:t>
                      </a:r>
                    </a:p>
                  </a:txBody>
                  <a:tcPr>
                    <a:lnL w="127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ctr">
                        <a:buFont typeface="Arial" panose="020B0604020202020204" pitchFamily="34" charset="0"/>
                        <a:buNone/>
                      </a:pPr>
                      <a:r>
                        <a:rPr lang="en-US" sz="1600" b="0" dirty="0">
                          <a:solidFill>
                            <a:schemeClr val="tx1"/>
                          </a:solidFill>
                        </a:rPr>
                        <a:t>87% / 72%</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chemeClr val="tx1"/>
                          </a:solidFill>
                        </a:rPr>
                        <a:t>78% / 80%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ctr">
                        <a:buFont typeface="Arial" panose="020B0604020202020204" pitchFamily="34" charset="0"/>
                        <a:buNone/>
                      </a:pPr>
                      <a:r>
                        <a:rPr lang="en-US" sz="1600" b="0" dirty="0">
                          <a:solidFill>
                            <a:schemeClr val="tx1"/>
                          </a:solidFill>
                        </a:rPr>
                        <a:t>67% / 59%</a:t>
                      </a:r>
                    </a:p>
                  </a:txBody>
                  <a:tcPr>
                    <a:lnL w="381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ctr">
                        <a:buFont typeface="Arial" panose="020B0604020202020204" pitchFamily="34" charset="0"/>
                        <a:buNone/>
                      </a:pPr>
                      <a:r>
                        <a:rPr lang="en-US" sz="1600" b="0" dirty="0">
                          <a:solidFill>
                            <a:schemeClr val="tx1"/>
                          </a:solidFill>
                        </a:rPr>
                        <a:t>43% / 54%</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ctr">
                        <a:buFont typeface="Arial" panose="020B0604020202020204" pitchFamily="34" charset="0"/>
                        <a:buNone/>
                      </a:pPr>
                      <a:r>
                        <a:rPr lang="en-US" sz="1600" b="0" dirty="0">
                          <a:solidFill>
                            <a:schemeClr val="tx1"/>
                          </a:solidFill>
                        </a:rPr>
                        <a:t>70% / 65%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ctr">
                        <a:buFont typeface="Arial" panose="020B0604020202020204" pitchFamily="34" charset="0"/>
                        <a:buNone/>
                      </a:pPr>
                      <a:r>
                        <a:rPr lang="en-US" sz="1600" b="0" dirty="0">
                          <a:solidFill>
                            <a:schemeClr val="tx1"/>
                          </a:solidFill>
                        </a:rPr>
                        <a:t>48% / 48%</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93682094"/>
                  </a:ext>
                </a:extLst>
              </a:tr>
              <a:tr h="266123">
                <a:tc>
                  <a:txBody>
                    <a:bodyPr/>
                    <a:lstStyle/>
                    <a:p>
                      <a:pPr lvl="1"/>
                      <a:r>
                        <a:rPr lang="en-US" sz="1400" b="0" dirty="0"/>
                        <a:t>Not enrolled (21)</a:t>
                      </a:r>
                    </a:p>
                  </a:txBody>
                  <a:tcPr>
                    <a:lnL w="127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67% / 59%</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i="0" dirty="0">
                          <a:solidFill>
                            <a:schemeClr val="tx1"/>
                          </a:solidFill>
                        </a:rPr>
                        <a:t>*81% </a:t>
                      </a:r>
                      <a:r>
                        <a:rPr lang="en-US" sz="1600" b="0" i="0" dirty="0">
                          <a:solidFill>
                            <a:schemeClr val="tx1"/>
                          </a:solidFill>
                        </a:rPr>
                        <a:t>/76%</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chemeClr val="tx1"/>
                          </a:solidFill>
                        </a:rPr>
                        <a:t>62% /62%</a:t>
                      </a:r>
                    </a:p>
                  </a:txBody>
                  <a:tcPr>
                    <a:lnL w="381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chemeClr val="tx1"/>
                          </a:solidFill>
                        </a:rPr>
                        <a:t>48% / 33%</a:t>
                      </a:r>
                      <a:endParaRPr lang="en-US" sz="1600" b="0" dirty="0">
                        <a:solidFill>
                          <a:schemeClr val="tx1"/>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chemeClr val="tx1"/>
                          </a:solidFill>
                        </a:rPr>
                        <a:t>57% / 62%</a:t>
                      </a:r>
                      <a:endParaRPr lang="en-US" sz="1600" b="0" dirty="0">
                        <a:solidFill>
                          <a:schemeClr val="tx1"/>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chemeClr val="tx1"/>
                          </a:solidFill>
                        </a:rPr>
                        <a:t>38% / 52%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6043714"/>
                  </a:ext>
                </a:extLst>
              </a:tr>
              <a:tr h="177557">
                <a:tc>
                  <a:txBody>
                    <a:bodyPr/>
                    <a:lstStyle/>
                    <a:p>
                      <a:pPr lvl="1"/>
                      <a:r>
                        <a:rPr lang="en-US" sz="1400" b="0" dirty="0"/>
                        <a:t>Enrolled (25)</a:t>
                      </a:r>
                    </a:p>
                  </a:txBody>
                  <a:tcPr>
                    <a:lnL w="127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1" dirty="0">
                          <a:solidFill>
                            <a:schemeClr val="tx1"/>
                          </a:solidFill>
                        </a:rPr>
                        <a:t>*88% </a:t>
                      </a:r>
                      <a:r>
                        <a:rPr lang="en-US" sz="1600" b="0" dirty="0">
                          <a:solidFill>
                            <a:schemeClr val="tx1"/>
                          </a:solidFill>
                        </a:rPr>
                        <a:t>/ 72%</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chemeClr val="tx1"/>
                          </a:solidFill>
                        </a:rPr>
                        <a:t>76% / 84%</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72% / 56%</a:t>
                      </a:r>
                      <a:endParaRPr lang="en-US" sz="1600" b="0" i="0" dirty="0">
                        <a:solidFill>
                          <a:schemeClr val="tx1"/>
                        </a:solidFill>
                      </a:endParaRPr>
                    </a:p>
                  </a:txBody>
                  <a:tcPr>
                    <a:lnL w="381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40% / 60%</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1" dirty="0">
                          <a:solidFill>
                            <a:schemeClr val="tx1"/>
                          </a:solidFill>
                        </a:rPr>
                        <a:t>*80% </a:t>
                      </a:r>
                      <a:r>
                        <a:rPr lang="en-US" sz="1600" b="0" dirty="0">
                          <a:solidFill>
                            <a:schemeClr val="tx1"/>
                          </a:solidFill>
                        </a:rPr>
                        <a:t>/68%</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56% / 44%</a:t>
                      </a:r>
                      <a:endParaRPr lang="en-US" sz="1600" b="0" i="0" dirty="0">
                        <a:solidFill>
                          <a:schemeClr val="tx1"/>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1154304"/>
                  </a:ext>
                </a:extLst>
              </a:tr>
              <a:tr h="294842">
                <a:tc>
                  <a:txBody>
                    <a:bodyPr/>
                    <a:lstStyle/>
                    <a:p>
                      <a:r>
                        <a:rPr lang="en-US" sz="1400" b="1" dirty="0"/>
                        <a:t>H0 - All (51)</a:t>
                      </a:r>
                    </a:p>
                  </a:txBody>
                  <a:tcPr>
                    <a:lnL w="12700" cap="flat" cmpd="sng" algn="ctr">
                      <a:solidFill>
                        <a:schemeClr val="bg1"/>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FF0000"/>
                          </a:solidFill>
                        </a:rPr>
                        <a:t>24% </a:t>
                      </a:r>
                      <a:r>
                        <a:rPr lang="en-US" sz="1600" b="0" i="0" dirty="0">
                          <a:solidFill>
                            <a:schemeClr val="tx1"/>
                          </a:solidFill>
                        </a:rPr>
                        <a:t>/</a:t>
                      </a:r>
                      <a:r>
                        <a:rPr lang="en-US" sz="1600" b="0" dirty="0">
                          <a:solidFill>
                            <a:srgbClr val="FF0000"/>
                          </a:solidFill>
                        </a:rPr>
                        <a:t> 51%</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FF0000"/>
                          </a:solidFill>
                        </a:rPr>
                        <a:t>27% </a:t>
                      </a:r>
                      <a:r>
                        <a:rPr lang="en-US" sz="1600" b="0" i="0" dirty="0">
                          <a:solidFill>
                            <a:schemeClr val="tx1"/>
                          </a:solidFill>
                        </a:rPr>
                        <a:t>/</a:t>
                      </a:r>
                      <a:r>
                        <a:rPr lang="en-US" sz="1600" b="0" dirty="0">
                          <a:solidFill>
                            <a:srgbClr val="FF0000"/>
                          </a:solidFill>
                        </a:rPr>
                        <a:t> 49%</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t>67% / 69%</a:t>
                      </a:r>
                    </a:p>
                  </a:txBody>
                  <a:tcPr>
                    <a:lnL w="38100" cap="flat" cmpd="sng" algn="ctr">
                      <a:solidFill>
                        <a:srgbClr val="FFFF00"/>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00B050"/>
                          </a:solidFill>
                        </a:rPr>
                        <a:t>57% </a:t>
                      </a:r>
                      <a:r>
                        <a:rPr lang="en-US" sz="1600" b="0" i="0" dirty="0">
                          <a:solidFill>
                            <a:schemeClr val="tx1"/>
                          </a:solidFill>
                        </a:rPr>
                        <a:t>/</a:t>
                      </a:r>
                      <a:r>
                        <a:rPr lang="en-US" sz="1600" b="0" dirty="0">
                          <a:solidFill>
                            <a:srgbClr val="00B050"/>
                          </a:solidFill>
                        </a:rPr>
                        <a:t> 76%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FF0000"/>
                          </a:solidFill>
                        </a:rPr>
                        <a:t>33% / 67%</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00B050"/>
                          </a:solidFill>
                        </a:rPr>
                        <a:t>84% </a:t>
                      </a:r>
                      <a:r>
                        <a:rPr lang="en-US" sz="1600" b="0" i="0" dirty="0">
                          <a:solidFill>
                            <a:schemeClr val="tx1"/>
                          </a:solidFill>
                        </a:rPr>
                        <a:t>/</a:t>
                      </a:r>
                      <a:r>
                        <a:rPr lang="en-US" sz="1600" b="0" dirty="0">
                          <a:solidFill>
                            <a:srgbClr val="00B050"/>
                          </a:solidFill>
                        </a:rPr>
                        <a:t> 82%</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93554402"/>
                  </a:ext>
                </a:extLst>
              </a:tr>
              <a:tr h="0">
                <a:tc>
                  <a:txBody>
                    <a:bodyPr/>
                    <a:lstStyle/>
                    <a:p>
                      <a:pPr lvl="1"/>
                      <a:r>
                        <a:rPr lang="en-US" sz="1400" b="0" dirty="0"/>
                        <a:t>Not enrolled </a:t>
                      </a:r>
                    </a:p>
                  </a:txBody>
                  <a:tcPr>
                    <a:lnL w="12700" cap="flat" cmpd="sng" algn="ctr">
                      <a:solidFill>
                        <a:schemeClr val="bg1"/>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rgbClr val="FF0000"/>
                          </a:solidFill>
                        </a:rPr>
                        <a:t>29%</a:t>
                      </a:r>
                      <a:r>
                        <a:rPr lang="en-US" sz="1600" b="0" dirty="0">
                          <a:solidFill>
                            <a:schemeClr val="tx1"/>
                          </a:solidFill>
                        </a:rPr>
                        <a:t> / 54%</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dirty="0">
                          <a:solidFill>
                            <a:srgbClr val="FF0000"/>
                          </a:solidFill>
                        </a:rPr>
                        <a:t>25% </a:t>
                      </a:r>
                      <a:r>
                        <a:rPr lang="en-US" sz="1600" b="0" i="0" dirty="0">
                          <a:solidFill>
                            <a:schemeClr val="tx1"/>
                          </a:solidFill>
                        </a:rPr>
                        <a:t>/</a:t>
                      </a:r>
                      <a:r>
                        <a:rPr lang="en-US" sz="1600" b="0" i="0" dirty="0">
                          <a:solidFill>
                            <a:srgbClr val="FF0000"/>
                          </a:solidFill>
                        </a:rPr>
                        <a:t> 50%</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rgbClr val="00B050"/>
                          </a:solidFill>
                        </a:rPr>
                        <a:t>75% </a:t>
                      </a:r>
                      <a:r>
                        <a:rPr lang="en-US" sz="1600" b="0" i="0" dirty="0">
                          <a:solidFill>
                            <a:schemeClr val="tx1"/>
                          </a:solidFill>
                        </a:rPr>
                        <a:t>/</a:t>
                      </a:r>
                      <a:r>
                        <a:rPr lang="en-US" sz="1600" b="0" i="0" dirty="0">
                          <a:solidFill>
                            <a:srgbClr val="00B050"/>
                          </a:solidFill>
                        </a:rPr>
                        <a:t> 79%</a:t>
                      </a:r>
                    </a:p>
                  </a:txBody>
                  <a:tcPr>
                    <a:lnL w="38100" cap="flat" cmpd="sng" algn="ctr">
                      <a:solidFill>
                        <a:srgbClr val="FFFF00"/>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46% / </a:t>
                      </a:r>
                      <a:r>
                        <a:rPr lang="en-US" sz="1600" b="0" dirty="0">
                          <a:solidFill>
                            <a:srgbClr val="FF0000"/>
                          </a:solidFill>
                        </a:rPr>
                        <a:t>71%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rgbClr val="FF0000"/>
                          </a:solidFill>
                        </a:rPr>
                        <a:t>21% / 67%</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dirty="0">
                          <a:solidFill>
                            <a:srgbClr val="00B050"/>
                          </a:solidFill>
                        </a:rPr>
                        <a:t>75% </a:t>
                      </a:r>
                      <a:r>
                        <a:rPr lang="en-US" sz="1600" b="0" i="0" dirty="0">
                          <a:solidFill>
                            <a:schemeClr val="tx1"/>
                          </a:solidFill>
                        </a:rPr>
                        <a:t>/</a:t>
                      </a:r>
                      <a:r>
                        <a:rPr lang="en-US" sz="1600" b="0" i="0" dirty="0">
                          <a:solidFill>
                            <a:srgbClr val="00B050"/>
                          </a:solidFill>
                        </a:rPr>
                        <a:t>75%</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9494511"/>
                  </a:ext>
                </a:extLst>
              </a:tr>
              <a:tr h="374090">
                <a:tc>
                  <a:txBody>
                    <a:bodyPr/>
                    <a:lstStyle/>
                    <a:p>
                      <a:pPr lvl="1"/>
                      <a:r>
                        <a:rPr lang="en-US" sz="1400" b="0" dirty="0"/>
                        <a:t>Enrolled (27)</a:t>
                      </a:r>
                    </a:p>
                  </a:txBody>
                  <a:tcPr>
                    <a:lnL w="12700" cap="flat" cmpd="sng" algn="ctr">
                      <a:solidFill>
                        <a:schemeClr val="bg1"/>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rgbClr val="FF0000"/>
                          </a:solidFill>
                        </a:rPr>
                        <a:t>19% </a:t>
                      </a:r>
                      <a:r>
                        <a:rPr lang="en-US" sz="1600" b="0" i="0" dirty="0">
                          <a:solidFill>
                            <a:schemeClr val="tx1"/>
                          </a:solidFill>
                        </a:rPr>
                        <a:t>/</a:t>
                      </a:r>
                      <a:r>
                        <a:rPr lang="en-US" sz="1600" b="0" dirty="0">
                          <a:solidFill>
                            <a:srgbClr val="FF0000"/>
                          </a:solidFill>
                        </a:rPr>
                        <a:t> 48%</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FF0000"/>
                          </a:solidFill>
                        </a:rPr>
                        <a:t>30% </a:t>
                      </a:r>
                      <a:r>
                        <a:rPr lang="en-US" sz="1600" b="0" i="0" dirty="0">
                          <a:solidFill>
                            <a:schemeClr val="tx1"/>
                          </a:solidFill>
                        </a:rPr>
                        <a:t>/</a:t>
                      </a:r>
                      <a:r>
                        <a:rPr lang="en-US" sz="1600" b="0" dirty="0">
                          <a:solidFill>
                            <a:srgbClr val="FF0000"/>
                          </a:solidFill>
                        </a:rPr>
                        <a:t> 48%</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rgbClr val="FF0000"/>
                          </a:solidFill>
                        </a:rPr>
                        <a:t>59%</a:t>
                      </a:r>
                      <a:r>
                        <a:rPr lang="en-US" sz="1600" b="0" i="0" dirty="0">
                          <a:solidFill>
                            <a:schemeClr val="tx1"/>
                          </a:solidFill>
                        </a:rPr>
                        <a:t> / 59%</a:t>
                      </a:r>
                    </a:p>
                  </a:txBody>
                  <a:tcPr>
                    <a:lnL w="38100" cap="flat" cmpd="sng" algn="ctr">
                      <a:solidFill>
                        <a:srgbClr val="FFFF00"/>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rgbClr val="00B050"/>
                          </a:solidFill>
                        </a:rPr>
                        <a:t>67% </a:t>
                      </a:r>
                      <a:r>
                        <a:rPr lang="en-US" sz="1600" b="0" i="0" dirty="0">
                          <a:solidFill>
                            <a:schemeClr val="tx1"/>
                          </a:solidFill>
                        </a:rPr>
                        <a:t>/</a:t>
                      </a:r>
                      <a:r>
                        <a:rPr lang="en-US" sz="1600" b="0" dirty="0">
                          <a:solidFill>
                            <a:srgbClr val="00B050"/>
                          </a:solidFill>
                        </a:rPr>
                        <a:t> 81%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rgbClr val="FF0000"/>
                          </a:solidFill>
                        </a:rPr>
                        <a:t>44%</a:t>
                      </a:r>
                      <a:r>
                        <a:rPr lang="en-US" sz="1600" b="0" dirty="0">
                          <a:solidFill>
                            <a:schemeClr val="tx1"/>
                          </a:solidFill>
                        </a:rPr>
                        <a:t> / 67%</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1" i="0" dirty="0">
                          <a:solidFill>
                            <a:schemeClr val="tx1"/>
                          </a:solidFill>
                        </a:rPr>
                        <a:t>*</a:t>
                      </a:r>
                      <a:r>
                        <a:rPr lang="en-US" sz="1600" b="1" i="0" dirty="0">
                          <a:solidFill>
                            <a:srgbClr val="00B050"/>
                          </a:solidFill>
                        </a:rPr>
                        <a:t>93% </a:t>
                      </a:r>
                      <a:r>
                        <a:rPr lang="en-US" sz="1600" b="0" i="0" dirty="0">
                          <a:solidFill>
                            <a:schemeClr val="tx1"/>
                          </a:solidFill>
                        </a:rPr>
                        <a:t>/</a:t>
                      </a:r>
                      <a:r>
                        <a:rPr lang="en-US" sz="1600" b="0" i="0" dirty="0">
                          <a:solidFill>
                            <a:srgbClr val="00B050"/>
                          </a:solidFill>
                        </a:rPr>
                        <a:t> 89%</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9529096"/>
                  </a:ext>
                </a:extLst>
              </a:tr>
              <a:tr h="325148">
                <a:tc>
                  <a:txBody>
                    <a:bodyPr/>
                    <a:lstStyle/>
                    <a:p>
                      <a:r>
                        <a:rPr lang="en-US" sz="1400" b="1" dirty="0"/>
                        <a:t>H1 - All (51)</a:t>
                      </a:r>
                    </a:p>
                  </a:txBody>
                  <a:tcPr>
                    <a:lnL w="127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ctr">
                        <a:buFont typeface="Arial" panose="020B0604020202020204" pitchFamily="34" charset="0"/>
                        <a:buNone/>
                      </a:pPr>
                      <a:r>
                        <a:rPr lang="en-US" sz="1600" b="0" dirty="0">
                          <a:solidFill>
                            <a:schemeClr val="tx1"/>
                          </a:solidFill>
                        </a:rPr>
                        <a:t>80% / 73%</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chemeClr val="tx1"/>
                          </a:solidFill>
                        </a:rPr>
                        <a:t>76% / 71%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ctr">
                        <a:buFont typeface="Arial" panose="020B0604020202020204" pitchFamily="34" charset="0"/>
                        <a:buNone/>
                      </a:pPr>
                      <a:r>
                        <a:rPr lang="en-US" sz="1600" b="0" dirty="0">
                          <a:solidFill>
                            <a:schemeClr val="tx1"/>
                          </a:solidFill>
                        </a:rPr>
                        <a:t>76% / 67%</a:t>
                      </a:r>
                      <a:endParaRPr lang="en-US" sz="1600" b="0" i="0" dirty="0">
                        <a:solidFill>
                          <a:schemeClr val="tx1"/>
                        </a:solidFill>
                      </a:endParaRPr>
                    </a:p>
                  </a:txBody>
                  <a:tcPr>
                    <a:lnL w="381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ctr">
                        <a:buFont typeface="Arial" panose="020B0604020202020204" pitchFamily="34" charset="0"/>
                        <a:buNone/>
                      </a:pPr>
                      <a:r>
                        <a:rPr lang="en-US" sz="1600" b="0" dirty="0">
                          <a:solidFill>
                            <a:srgbClr val="00B050"/>
                          </a:solidFill>
                        </a:rPr>
                        <a:t>71%</a:t>
                      </a:r>
                      <a:r>
                        <a:rPr lang="en-US" sz="1600" b="0" dirty="0">
                          <a:solidFill>
                            <a:schemeClr val="tx1"/>
                          </a:solidFill>
                        </a:rPr>
                        <a:t> / 47%</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ctr">
                        <a:buFont typeface="Arial" panose="020B0604020202020204" pitchFamily="34" charset="0"/>
                        <a:buNone/>
                      </a:pPr>
                      <a:r>
                        <a:rPr lang="en-US" sz="1600" b="0" dirty="0">
                          <a:solidFill>
                            <a:schemeClr val="tx1"/>
                          </a:solidFill>
                        </a:rPr>
                        <a:t>67% / 78%</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ctr">
                        <a:buFont typeface="Arial" panose="020B0604020202020204" pitchFamily="34" charset="0"/>
                        <a:buNone/>
                      </a:pPr>
                      <a:r>
                        <a:rPr lang="en-US" sz="1600" b="0" dirty="0">
                          <a:solidFill>
                            <a:srgbClr val="00B050"/>
                          </a:solidFill>
                        </a:rPr>
                        <a:t>63% </a:t>
                      </a:r>
                      <a:r>
                        <a:rPr lang="en-US" sz="1600" b="0" dirty="0">
                          <a:solidFill>
                            <a:schemeClr val="tx1"/>
                          </a:solidFill>
                        </a:rPr>
                        <a:t>/ 51%</a:t>
                      </a:r>
                      <a:endParaRPr lang="en-US" sz="1600" b="0" i="0" dirty="0">
                        <a:solidFill>
                          <a:schemeClr val="tx1"/>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801223833"/>
                  </a:ext>
                </a:extLst>
              </a:tr>
              <a:tr h="162143">
                <a:tc>
                  <a:txBody>
                    <a:bodyPr/>
                    <a:lstStyle/>
                    <a:p>
                      <a:pPr lvl="1"/>
                      <a:r>
                        <a:rPr lang="en-US" sz="1400" b="0" dirty="0"/>
                        <a:t>Not enrolled (27)</a:t>
                      </a:r>
                    </a:p>
                  </a:txBody>
                  <a:tcPr>
                    <a:lnL w="38100" cap="flat" cmpd="sng" algn="ctr">
                      <a:solidFill>
                        <a:srgbClr val="FFFF0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74% / </a:t>
                      </a:r>
                      <a:r>
                        <a:rPr lang="en-US" sz="1600" b="0" dirty="0">
                          <a:solidFill>
                            <a:srgbClr val="00B050"/>
                          </a:solidFill>
                        </a:rPr>
                        <a:t>78%</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i="0" dirty="0">
                          <a:solidFill>
                            <a:schemeClr val="tx1"/>
                          </a:solidFill>
                        </a:rPr>
                        <a:t>*81% </a:t>
                      </a:r>
                      <a:r>
                        <a:rPr lang="en-US" sz="1600" b="0" i="0" dirty="0">
                          <a:solidFill>
                            <a:schemeClr val="tx1"/>
                          </a:solidFill>
                        </a:rPr>
                        <a:t>/ 70%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1" i="0" dirty="0">
                          <a:solidFill>
                            <a:schemeClr val="tx1"/>
                          </a:solidFill>
                        </a:rPr>
                        <a:t>*</a:t>
                      </a:r>
                      <a:r>
                        <a:rPr lang="en-US" sz="1600" b="1" i="0" dirty="0">
                          <a:solidFill>
                            <a:srgbClr val="00B050"/>
                          </a:solidFill>
                        </a:rPr>
                        <a:t>81%</a:t>
                      </a:r>
                      <a:r>
                        <a:rPr lang="en-US" sz="1600" b="1" i="0" dirty="0">
                          <a:solidFill>
                            <a:schemeClr val="tx1"/>
                          </a:solidFill>
                        </a:rPr>
                        <a:t> </a:t>
                      </a:r>
                      <a:r>
                        <a:rPr lang="en-US" sz="1600" b="0" i="0" dirty="0">
                          <a:solidFill>
                            <a:schemeClr val="tx1"/>
                          </a:solidFill>
                        </a:rPr>
                        <a:t>/ 67%</a:t>
                      </a:r>
                    </a:p>
                  </a:txBody>
                  <a:tcPr>
                    <a:lnL w="381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rgbClr val="00B050"/>
                          </a:solidFill>
                        </a:rPr>
                        <a:t>63%</a:t>
                      </a:r>
                      <a:r>
                        <a:rPr lang="en-US" sz="1600" b="0" i="0" dirty="0">
                          <a:solidFill>
                            <a:schemeClr val="tx1"/>
                          </a:solidFill>
                        </a:rPr>
                        <a:t> / </a:t>
                      </a:r>
                      <a:r>
                        <a:rPr lang="en-US" sz="1600" b="0" i="0" dirty="0">
                          <a:solidFill>
                            <a:srgbClr val="00B050"/>
                          </a:solidFill>
                        </a:rPr>
                        <a:t>48%</a:t>
                      </a:r>
                      <a:endParaRPr lang="en-US" sz="1600" b="0" dirty="0">
                        <a:solidFill>
                          <a:srgbClr val="00B050"/>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rgbClr val="00B050"/>
                          </a:solidFill>
                        </a:rPr>
                        <a:t>70%</a:t>
                      </a:r>
                      <a:r>
                        <a:rPr lang="en-US" sz="1600" b="0" i="0" dirty="0">
                          <a:solidFill>
                            <a:schemeClr val="tx1"/>
                          </a:solidFill>
                        </a:rPr>
                        <a:t> / </a:t>
                      </a:r>
                      <a:r>
                        <a:rPr lang="en-US" sz="1600" b="0" i="0" dirty="0">
                          <a:solidFill>
                            <a:srgbClr val="00B050"/>
                          </a:solidFill>
                        </a:rPr>
                        <a:t>85%</a:t>
                      </a:r>
                      <a:endParaRPr lang="en-US" sz="1600" b="0" dirty="0">
                        <a:solidFill>
                          <a:srgbClr val="00B050"/>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rgbClr val="00B050"/>
                          </a:solidFill>
                        </a:rPr>
                        <a:t>70%</a:t>
                      </a:r>
                      <a:r>
                        <a:rPr lang="en-US" sz="1600" b="0" i="0" dirty="0">
                          <a:solidFill>
                            <a:schemeClr val="tx1"/>
                          </a:solidFill>
                        </a:rPr>
                        <a:t> / 56%</a:t>
                      </a:r>
                    </a:p>
                  </a:txBody>
                  <a:tcPr>
                    <a:lnL w="6350" cap="flat" cmpd="sng" algn="ctr">
                      <a:solidFill>
                        <a:schemeClr val="bg1"/>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1353562"/>
                  </a:ext>
                </a:extLst>
              </a:tr>
              <a:tr h="0">
                <a:tc>
                  <a:txBody>
                    <a:bodyPr/>
                    <a:lstStyle/>
                    <a:p>
                      <a:pPr lvl="1"/>
                      <a:r>
                        <a:rPr lang="en-US" sz="1400" b="0" dirty="0"/>
                        <a:t>Enrolled (24)</a:t>
                      </a:r>
                    </a:p>
                  </a:txBody>
                  <a:tcPr>
                    <a:lnL w="127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1" dirty="0">
                          <a:solidFill>
                            <a:schemeClr val="tx1"/>
                          </a:solidFill>
                        </a:rPr>
                        <a:t>*88% </a:t>
                      </a:r>
                      <a:r>
                        <a:rPr lang="en-US" sz="1600" b="0" dirty="0">
                          <a:solidFill>
                            <a:schemeClr val="tx1"/>
                          </a:solidFill>
                        </a:rPr>
                        <a:t>/ 67%</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chemeClr val="tx1"/>
                          </a:solidFill>
                        </a:rPr>
                        <a:t>71% / </a:t>
                      </a:r>
                      <a:r>
                        <a:rPr lang="en-US" sz="1600" b="0" dirty="0">
                          <a:solidFill>
                            <a:srgbClr val="FF0000"/>
                          </a:solidFill>
                        </a:rPr>
                        <a:t>71%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71% / </a:t>
                      </a:r>
                      <a:r>
                        <a:rPr lang="en-US" sz="1600" b="0" dirty="0">
                          <a:solidFill>
                            <a:srgbClr val="00B050"/>
                          </a:solidFill>
                        </a:rPr>
                        <a:t>67%</a:t>
                      </a:r>
                      <a:endParaRPr lang="en-US" sz="1600" b="0" i="0" dirty="0">
                        <a:solidFill>
                          <a:srgbClr val="00B050"/>
                        </a:solidFill>
                      </a:endParaRPr>
                    </a:p>
                  </a:txBody>
                  <a:tcPr>
                    <a:lnL w="38100" cap="flat" cmpd="sng" algn="ctr">
                      <a:no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rgbClr val="FFFF00"/>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1" dirty="0">
                          <a:solidFill>
                            <a:schemeClr val="tx1"/>
                          </a:solidFill>
                        </a:rPr>
                        <a:t>*</a:t>
                      </a:r>
                      <a:r>
                        <a:rPr lang="en-US" sz="1600" b="1" dirty="0">
                          <a:solidFill>
                            <a:srgbClr val="00B050"/>
                          </a:solidFill>
                        </a:rPr>
                        <a:t>79%</a:t>
                      </a:r>
                      <a:r>
                        <a:rPr lang="en-US" sz="1600" b="1" dirty="0">
                          <a:solidFill>
                            <a:schemeClr val="tx1"/>
                          </a:solidFill>
                        </a:rPr>
                        <a:t> </a:t>
                      </a:r>
                      <a:r>
                        <a:rPr lang="en-US" sz="1600" b="0" dirty="0">
                          <a:solidFill>
                            <a:schemeClr val="tx1"/>
                          </a:solidFill>
                        </a:rPr>
                        <a:t>/ </a:t>
                      </a:r>
                      <a:r>
                        <a:rPr lang="en-US" sz="1600" b="0" dirty="0">
                          <a:solidFill>
                            <a:srgbClr val="FF0000"/>
                          </a:solidFill>
                        </a:rPr>
                        <a:t>46%</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rgbClr val="FFFF00"/>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rgbClr val="FF0000"/>
                          </a:solidFill>
                        </a:rPr>
                        <a:t>63%</a:t>
                      </a:r>
                      <a:r>
                        <a:rPr lang="en-US" sz="1600" b="0" dirty="0">
                          <a:solidFill>
                            <a:schemeClr val="tx1"/>
                          </a:solidFill>
                        </a:rPr>
                        <a:t> / 71%</a:t>
                      </a: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rgbClr val="FFFF00"/>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54% / 46%</a:t>
                      </a:r>
                      <a:endParaRPr lang="en-US" sz="1600" b="0" i="0" dirty="0">
                        <a:solidFill>
                          <a:schemeClr val="tx1"/>
                        </a:solidFill>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38100" cap="flat" cmpd="sng" algn="ctr">
                      <a:solidFill>
                        <a:srgbClr val="FFFF00"/>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6807795"/>
                  </a:ext>
                </a:extLst>
              </a:tr>
            </a:tbl>
          </a:graphicData>
        </a:graphic>
      </p:graphicFrame>
      <p:sp>
        <p:nvSpPr>
          <p:cNvPr id="5" name="Content Placeholder 2">
            <a:extLst>
              <a:ext uri="{FF2B5EF4-FFF2-40B4-BE49-F238E27FC236}">
                <a16:creationId xmlns:a16="http://schemas.microsoft.com/office/drawing/2014/main" id="{C5CDB45B-7FBF-48E0-B13A-BC7D670FB1F0}"/>
              </a:ext>
            </a:extLst>
          </p:cNvPr>
          <p:cNvSpPr txBox="1">
            <a:spLocks/>
          </p:cNvSpPr>
          <p:nvPr/>
        </p:nvSpPr>
        <p:spPr>
          <a:xfrm>
            <a:off x="1716305" y="2857957"/>
            <a:ext cx="9083483" cy="308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rgbClr val="00B050"/>
                </a:solidFill>
              </a:rPr>
              <a:t>= 10% or more improvement over baseline</a:t>
            </a:r>
            <a:r>
              <a:rPr lang="en-US" sz="1400" dirty="0"/>
              <a:t> /      </a:t>
            </a:r>
            <a:r>
              <a:rPr lang="en-US" sz="1400" dirty="0">
                <a:solidFill>
                  <a:srgbClr val="FF0000"/>
                </a:solidFill>
              </a:rPr>
              <a:t>= 10% or more decline over baseline, </a:t>
            </a:r>
            <a:r>
              <a:rPr lang="en-US" sz="1400" dirty="0"/>
              <a:t>* = top score</a:t>
            </a:r>
          </a:p>
        </p:txBody>
      </p:sp>
      <p:sp>
        <p:nvSpPr>
          <p:cNvPr id="6" name="Isosceles Triangle 5">
            <a:extLst>
              <a:ext uri="{FF2B5EF4-FFF2-40B4-BE49-F238E27FC236}">
                <a16:creationId xmlns:a16="http://schemas.microsoft.com/office/drawing/2014/main" id="{88D9314B-E63D-4DC8-A3FA-CA4A3AB2CD8C}"/>
              </a:ext>
            </a:extLst>
          </p:cNvPr>
          <p:cNvSpPr/>
          <p:nvPr/>
        </p:nvSpPr>
        <p:spPr>
          <a:xfrm>
            <a:off x="2505241" y="2918153"/>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4DDF3F35-A83E-4C09-B844-E4B626AE477D}"/>
              </a:ext>
            </a:extLst>
          </p:cNvPr>
          <p:cNvSpPr/>
          <p:nvPr/>
        </p:nvSpPr>
        <p:spPr>
          <a:xfrm rot="10800000">
            <a:off x="5949232" y="2918154"/>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8F141FA7-6F53-4513-B493-C289ECAABF03}"/>
              </a:ext>
            </a:extLst>
          </p:cNvPr>
          <p:cNvSpPr/>
          <p:nvPr/>
        </p:nvSpPr>
        <p:spPr>
          <a:xfrm>
            <a:off x="7238065" y="5663204"/>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58FE3E36-C9AE-4CB6-9548-C620AB5774CE}"/>
              </a:ext>
            </a:extLst>
          </p:cNvPr>
          <p:cNvSpPr/>
          <p:nvPr/>
        </p:nvSpPr>
        <p:spPr>
          <a:xfrm>
            <a:off x="10378086" y="5664162"/>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3CBEE1C-C2BD-44A0-964A-A09819113D46}"/>
              </a:ext>
            </a:extLst>
          </p:cNvPr>
          <p:cNvSpPr/>
          <p:nvPr/>
        </p:nvSpPr>
        <p:spPr>
          <a:xfrm>
            <a:off x="5706702" y="6021166"/>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0A43C58C-3623-49D3-9179-F88B4354EF54}"/>
              </a:ext>
            </a:extLst>
          </p:cNvPr>
          <p:cNvSpPr/>
          <p:nvPr/>
        </p:nvSpPr>
        <p:spPr>
          <a:xfrm>
            <a:off x="8814493" y="6022124"/>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45A4CA26-20DA-4D05-9EFF-FCF0E9769E1B}"/>
              </a:ext>
            </a:extLst>
          </p:cNvPr>
          <p:cNvSpPr/>
          <p:nvPr/>
        </p:nvSpPr>
        <p:spPr>
          <a:xfrm>
            <a:off x="7238065" y="6025971"/>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6340CF51-91A2-4C04-8EBA-4F18EC7E5CDC}"/>
              </a:ext>
            </a:extLst>
          </p:cNvPr>
          <p:cNvSpPr/>
          <p:nvPr/>
        </p:nvSpPr>
        <p:spPr>
          <a:xfrm>
            <a:off x="10378086" y="6026929"/>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CCE8C64A-F55D-4E80-99C4-3FB4B0C50C53}"/>
              </a:ext>
            </a:extLst>
          </p:cNvPr>
          <p:cNvSpPr/>
          <p:nvPr/>
        </p:nvSpPr>
        <p:spPr>
          <a:xfrm>
            <a:off x="7238065" y="6361037"/>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3D60F9DA-3243-418F-A622-BADE4AAFD7DF}"/>
              </a:ext>
            </a:extLst>
          </p:cNvPr>
          <p:cNvSpPr/>
          <p:nvPr/>
        </p:nvSpPr>
        <p:spPr>
          <a:xfrm rot="10800000">
            <a:off x="8814493" y="6361036"/>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9912C4D6-5E19-43D0-B348-8670E4B96232}"/>
              </a:ext>
            </a:extLst>
          </p:cNvPr>
          <p:cNvSpPr/>
          <p:nvPr/>
        </p:nvSpPr>
        <p:spPr>
          <a:xfrm>
            <a:off x="7238065" y="4619170"/>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9178051A-F9BD-44EC-8BDA-EA7C1EA4EBDA}"/>
              </a:ext>
            </a:extLst>
          </p:cNvPr>
          <p:cNvSpPr/>
          <p:nvPr/>
        </p:nvSpPr>
        <p:spPr>
          <a:xfrm>
            <a:off x="10378086" y="4620128"/>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EB71BCEC-F418-4DAF-AB72-A17E87ECD7DF}"/>
              </a:ext>
            </a:extLst>
          </p:cNvPr>
          <p:cNvSpPr/>
          <p:nvPr/>
        </p:nvSpPr>
        <p:spPr>
          <a:xfrm rot="10800000">
            <a:off x="8814493" y="4619169"/>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9B3DAE2A-7D83-454A-B5F1-14FD546BD825}"/>
              </a:ext>
            </a:extLst>
          </p:cNvPr>
          <p:cNvSpPr/>
          <p:nvPr/>
        </p:nvSpPr>
        <p:spPr>
          <a:xfrm rot="10800000">
            <a:off x="4206575" y="4619168"/>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557BB472-24D9-48D8-BEE3-5DE5D0272009}"/>
              </a:ext>
            </a:extLst>
          </p:cNvPr>
          <p:cNvSpPr/>
          <p:nvPr/>
        </p:nvSpPr>
        <p:spPr>
          <a:xfrm rot="10800000">
            <a:off x="2620662" y="4619169"/>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B150B9BF-6BB8-400E-84FC-0E53E5D0E860}"/>
              </a:ext>
            </a:extLst>
          </p:cNvPr>
          <p:cNvSpPr/>
          <p:nvPr/>
        </p:nvSpPr>
        <p:spPr>
          <a:xfrm rot="10800000">
            <a:off x="4206574" y="4956105"/>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BDF0CF4D-6E6A-4404-AF8C-9B3865BB7905}"/>
              </a:ext>
            </a:extLst>
          </p:cNvPr>
          <p:cNvSpPr/>
          <p:nvPr/>
        </p:nvSpPr>
        <p:spPr>
          <a:xfrm rot="10800000">
            <a:off x="2620661" y="4956105"/>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A788A0B7-0BF9-49EA-A714-31FF85BE12EB}"/>
              </a:ext>
            </a:extLst>
          </p:cNvPr>
          <p:cNvSpPr/>
          <p:nvPr/>
        </p:nvSpPr>
        <p:spPr>
          <a:xfrm rot="10800000">
            <a:off x="4206574" y="5302186"/>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DE268BF4-A613-4BBE-97AF-7BB7A2ED8682}"/>
              </a:ext>
            </a:extLst>
          </p:cNvPr>
          <p:cNvSpPr/>
          <p:nvPr/>
        </p:nvSpPr>
        <p:spPr>
          <a:xfrm rot="10800000">
            <a:off x="2620661" y="5302187"/>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2BF6C895-454F-4BDA-9D8A-B40E148445BA}"/>
              </a:ext>
            </a:extLst>
          </p:cNvPr>
          <p:cNvSpPr/>
          <p:nvPr/>
        </p:nvSpPr>
        <p:spPr>
          <a:xfrm rot="10800000">
            <a:off x="8814493" y="5302186"/>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1A09D734-CC1D-4F18-BC99-3EADBC8F026F}"/>
              </a:ext>
            </a:extLst>
          </p:cNvPr>
          <p:cNvSpPr/>
          <p:nvPr/>
        </p:nvSpPr>
        <p:spPr>
          <a:xfrm rot="10800000">
            <a:off x="5706702" y="5302186"/>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CBDDFFBD-37FC-489C-8F33-D13164A32132}"/>
              </a:ext>
            </a:extLst>
          </p:cNvPr>
          <p:cNvSpPr/>
          <p:nvPr/>
        </p:nvSpPr>
        <p:spPr>
          <a:xfrm rot="10800000">
            <a:off x="8814493" y="4956105"/>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63107B76-7538-462C-BBE5-A1C2959C6220}"/>
              </a:ext>
            </a:extLst>
          </p:cNvPr>
          <p:cNvSpPr/>
          <p:nvPr/>
        </p:nvSpPr>
        <p:spPr>
          <a:xfrm>
            <a:off x="5706702" y="4956105"/>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169BB60A-0D17-449E-89A7-3294AF410C06}"/>
              </a:ext>
            </a:extLst>
          </p:cNvPr>
          <p:cNvSpPr/>
          <p:nvPr/>
        </p:nvSpPr>
        <p:spPr>
          <a:xfrm>
            <a:off x="7238065" y="5312246"/>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65FC166C-ED0E-4C99-83F3-B9E06E164AB8}"/>
              </a:ext>
            </a:extLst>
          </p:cNvPr>
          <p:cNvSpPr/>
          <p:nvPr/>
        </p:nvSpPr>
        <p:spPr>
          <a:xfrm>
            <a:off x="10378086" y="5302186"/>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1EC4CE94-A35F-462A-BAD3-22DB0A0E0E9E}"/>
              </a:ext>
            </a:extLst>
          </p:cNvPr>
          <p:cNvSpPr/>
          <p:nvPr/>
        </p:nvSpPr>
        <p:spPr>
          <a:xfrm>
            <a:off x="10378086" y="4956105"/>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9790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838200" y="178952"/>
            <a:ext cx="10515600" cy="863600"/>
          </a:xfrm>
        </p:spPr>
        <p:txBody>
          <a:bodyPr>
            <a:normAutofit/>
          </a:bodyPr>
          <a:lstStyle/>
          <a:p>
            <a:r>
              <a:rPr lang="en-US" sz="3200" b="1" dirty="0"/>
              <a:t>Key findings – Get benefits tasks</a:t>
            </a:r>
          </a:p>
        </p:txBody>
      </p:sp>
      <p:sp>
        <p:nvSpPr>
          <p:cNvPr id="3" name="Content Placeholder 2">
            <a:extLst>
              <a:ext uri="{FF2B5EF4-FFF2-40B4-BE49-F238E27FC236}">
                <a16:creationId xmlns:a16="http://schemas.microsoft.com/office/drawing/2014/main" id="{802F6C04-967A-BE72-FC40-2A237E589678}"/>
              </a:ext>
            </a:extLst>
          </p:cNvPr>
          <p:cNvSpPr>
            <a:spLocks noGrp="1"/>
          </p:cNvSpPr>
          <p:nvPr>
            <p:ph idx="1"/>
          </p:nvPr>
        </p:nvSpPr>
        <p:spPr>
          <a:xfrm>
            <a:off x="838200" y="1165477"/>
            <a:ext cx="10761922" cy="1569555"/>
          </a:xfrm>
        </p:spPr>
        <p:txBody>
          <a:bodyPr>
            <a:normAutofit fontScale="92500" lnSpcReduction="10000"/>
          </a:bodyPr>
          <a:lstStyle/>
          <a:p>
            <a:pPr marL="0" indent="0">
              <a:buNone/>
            </a:pPr>
            <a:r>
              <a:rPr lang="en-US" sz="1900" b="1" dirty="0"/>
              <a:t>4. Both H0 and H1 showed significant improvements in the mental health and community care tasks compared to baseline</a:t>
            </a:r>
          </a:p>
          <a:p>
            <a:r>
              <a:rPr lang="en-US" sz="1700" dirty="0"/>
              <a:t>For mental health, H1 had a significantly better success rate (71%) compared to baseline (43%) and  H0 (57%). </a:t>
            </a:r>
            <a:br>
              <a:rPr lang="en-US" sz="1700" dirty="0"/>
            </a:br>
            <a:r>
              <a:rPr lang="en-US" sz="1700" dirty="0"/>
              <a:t>H0 had a significantly better direct success rate (47%) compared to baseline (11%) and H1 (25%) </a:t>
            </a:r>
          </a:p>
          <a:p>
            <a:r>
              <a:rPr lang="en-US" sz="1700" dirty="0"/>
              <a:t>For community care, H0 had significantly better success rate (84%) compared to baseline (48%) and H1 (63%). </a:t>
            </a:r>
            <a:br>
              <a:rPr lang="en-US" sz="1700" dirty="0"/>
            </a:br>
            <a:r>
              <a:rPr lang="en-US" sz="1700" dirty="0"/>
              <a:t>H0 also had a significantly higher direct success rate (71%) compared to baseline (22%) and H1 (29%)</a:t>
            </a:r>
            <a:endParaRPr lang="en-US" sz="1900" dirty="0"/>
          </a:p>
        </p:txBody>
      </p:sp>
      <p:graphicFrame>
        <p:nvGraphicFramePr>
          <p:cNvPr id="33" name="Table 32">
            <a:extLst>
              <a:ext uri="{FF2B5EF4-FFF2-40B4-BE49-F238E27FC236}">
                <a16:creationId xmlns:a16="http://schemas.microsoft.com/office/drawing/2014/main" id="{9E1F53B0-5F87-4094-9203-7638081CD616}"/>
              </a:ext>
            </a:extLst>
          </p:cNvPr>
          <p:cNvGraphicFramePr>
            <a:graphicFrameLocks noGrp="1"/>
          </p:cNvGraphicFramePr>
          <p:nvPr>
            <p:extLst>
              <p:ext uri="{D42A27DB-BD31-4B8C-83A1-F6EECF244321}">
                <p14:modId xmlns:p14="http://schemas.microsoft.com/office/powerpoint/2010/main" val="4283918709"/>
              </p:ext>
            </p:extLst>
          </p:nvPr>
        </p:nvGraphicFramePr>
        <p:xfrm>
          <a:off x="581246" y="3180498"/>
          <a:ext cx="11304494" cy="3391610"/>
        </p:xfrm>
        <a:graphic>
          <a:graphicData uri="http://schemas.openxmlformats.org/drawingml/2006/table">
            <a:tbl>
              <a:tblPr firstRow="1">
                <a:tableStyleId>{5C22544A-7EE6-4342-B048-85BDC9FD1C3A}</a:tableStyleId>
              </a:tblPr>
              <a:tblGrid>
                <a:gridCol w="1894203">
                  <a:extLst>
                    <a:ext uri="{9D8B030D-6E8A-4147-A177-3AD203B41FA5}">
                      <a16:colId xmlns:a16="http://schemas.microsoft.com/office/drawing/2014/main" val="356473055"/>
                    </a:ext>
                  </a:extLst>
                </a:gridCol>
                <a:gridCol w="1637969">
                  <a:extLst>
                    <a:ext uri="{9D8B030D-6E8A-4147-A177-3AD203B41FA5}">
                      <a16:colId xmlns:a16="http://schemas.microsoft.com/office/drawing/2014/main" val="3999771758"/>
                    </a:ext>
                  </a:extLst>
                </a:gridCol>
                <a:gridCol w="1518699">
                  <a:extLst>
                    <a:ext uri="{9D8B030D-6E8A-4147-A177-3AD203B41FA5}">
                      <a16:colId xmlns:a16="http://schemas.microsoft.com/office/drawing/2014/main" val="3504528741"/>
                    </a:ext>
                  </a:extLst>
                </a:gridCol>
                <a:gridCol w="1488882">
                  <a:extLst>
                    <a:ext uri="{9D8B030D-6E8A-4147-A177-3AD203B41FA5}">
                      <a16:colId xmlns:a16="http://schemas.microsoft.com/office/drawing/2014/main" val="219460236"/>
                    </a:ext>
                  </a:extLst>
                </a:gridCol>
                <a:gridCol w="1591056">
                  <a:extLst>
                    <a:ext uri="{9D8B030D-6E8A-4147-A177-3AD203B41FA5}">
                      <a16:colId xmlns:a16="http://schemas.microsoft.com/office/drawing/2014/main" val="3577433476"/>
                    </a:ext>
                  </a:extLst>
                </a:gridCol>
                <a:gridCol w="1555673">
                  <a:extLst>
                    <a:ext uri="{9D8B030D-6E8A-4147-A177-3AD203B41FA5}">
                      <a16:colId xmlns:a16="http://schemas.microsoft.com/office/drawing/2014/main" val="3298785485"/>
                    </a:ext>
                  </a:extLst>
                </a:gridCol>
                <a:gridCol w="1618012">
                  <a:extLst>
                    <a:ext uri="{9D8B030D-6E8A-4147-A177-3AD203B41FA5}">
                      <a16:colId xmlns:a16="http://schemas.microsoft.com/office/drawing/2014/main" val="3349886781"/>
                    </a:ext>
                  </a:extLst>
                </a:gridCol>
              </a:tblGrid>
              <a:tr h="307034">
                <a:tc>
                  <a:txBody>
                    <a:bodyPr/>
                    <a:lstStyle/>
                    <a:p>
                      <a:r>
                        <a:rPr lang="en-US" sz="1200" b="1" dirty="0"/>
                        <a:t>Task Success/Directness</a:t>
                      </a:r>
                    </a:p>
                  </a:txBody>
                  <a:tcPr>
                    <a:lnL w="127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b="1" dirty="0"/>
                        <a:t>Eligibility</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b="1" dirty="0"/>
                        <a:t>Apply</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b="1" dirty="0"/>
                        <a:t>Dental</a:t>
                      </a:r>
                      <a:endParaRPr lang="en-US" sz="1200" b="1" dirty="0"/>
                    </a:p>
                  </a:txBody>
                  <a:tcPr>
                    <a:lnL w="38100" cap="flat" cmpd="sng" algn="ctr">
                      <a:no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b="1" dirty="0"/>
                        <a:t>Mental health</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b="1" dirty="0"/>
                        <a:t>Copays</a:t>
                      </a:r>
                      <a:endParaRPr lang="en-US" sz="1200" b="1" dirty="0"/>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600" b="1" dirty="0"/>
                        <a:t>Community care</a:t>
                      </a:r>
                      <a:endParaRPr lang="en-US" sz="1200" b="1" dirty="0"/>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99221077"/>
                  </a:ext>
                </a:extLst>
              </a:tr>
              <a:tr h="322274">
                <a:tc>
                  <a:txBody>
                    <a:bodyPr/>
                    <a:lstStyle/>
                    <a:p>
                      <a:r>
                        <a:rPr lang="en-US" sz="1400" b="1" dirty="0"/>
                        <a:t>Baseline - All (46)</a:t>
                      </a:r>
                    </a:p>
                  </a:txBody>
                  <a:tcPr>
                    <a:lnL w="127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ctr">
                        <a:buFont typeface="Arial" panose="020B0604020202020204" pitchFamily="34" charset="0"/>
                        <a:buNone/>
                      </a:pPr>
                      <a:r>
                        <a:rPr lang="en-US" sz="1600" b="0" dirty="0">
                          <a:solidFill>
                            <a:schemeClr val="tx1"/>
                          </a:solidFill>
                        </a:rPr>
                        <a:t>87% / 72%</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chemeClr val="tx1"/>
                          </a:solidFill>
                        </a:rPr>
                        <a:t>78% / 80%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ctr">
                        <a:buFont typeface="Arial" panose="020B0604020202020204" pitchFamily="34" charset="0"/>
                        <a:buNone/>
                      </a:pPr>
                      <a:r>
                        <a:rPr lang="en-US" sz="1600" b="0" dirty="0">
                          <a:solidFill>
                            <a:schemeClr val="tx1"/>
                          </a:solidFill>
                        </a:rPr>
                        <a:t>67% / 59%</a:t>
                      </a:r>
                    </a:p>
                  </a:txBody>
                  <a:tcPr>
                    <a:lnL w="38100" cap="flat" cmpd="sng" algn="ctr">
                      <a:no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ctr">
                        <a:buFont typeface="Arial" panose="020B0604020202020204" pitchFamily="34" charset="0"/>
                        <a:buNone/>
                      </a:pPr>
                      <a:r>
                        <a:rPr lang="en-US" sz="1600" b="0" dirty="0">
                          <a:solidFill>
                            <a:schemeClr val="tx1"/>
                          </a:solidFill>
                        </a:rPr>
                        <a:t>43% / 54%</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ctr">
                        <a:buFont typeface="Arial" panose="020B0604020202020204" pitchFamily="34" charset="0"/>
                        <a:buNone/>
                      </a:pPr>
                      <a:r>
                        <a:rPr lang="en-US" sz="1600" b="0" dirty="0">
                          <a:solidFill>
                            <a:schemeClr val="tx1"/>
                          </a:solidFill>
                        </a:rPr>
                        <a:t>70% / 65%</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ctr">
                        <a:buFont typeface="Arial" panose="020B0604020202020204" pitchFamily="34" charset="0"/>
                        <a:buNone/>
                      </a:pPr>
                      <a:r>
                        <a:rPr lang="en-US" sz="1600" b="0" dirty="0">
                          <a:solidFill>
                            <a:schemeClr val="tx1"/>
                          </a:solidFill>
                        </a:rPr>
                        <a:t>48% / 48%</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93682094"/>
                  </a:ext>
                </a:extLst>
              </a:tr>
              <a:tr h="266123">
                <a:tc>
                  <a:txBody>
                    <a:bodyPr/>
                    <a:lstStyle/>
                    <a:p>
                      <a:pPr lvl="1"/>
                      <a:r>
                        <a:rPr lang="en-US" sz="1400" b="0" dirty="0"/>
                        <a:t>Not enrolled (21)</a:t>
                      </a:r>
                    </a:p>
                  </a:txBody>
                  <a:tcPr>
                    <a:lnL w="127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67% / 59%</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i="0" dirty="0">
                          <a:solidFill>
                            <a:schemeClr val="tx1"/>
                          </a:solidFill>
                        </a:rPr>
                        <a:t>*81% </a:t>
                      </a:r>
                      <a:r>
                        <a:rPr lang="en-US" sz="1600" b="0" i="0" dirty="0">
                          <a:solidFill>
                            <a:schemeClr val="tx1"/>
                          </a:solidFill>
                        </a:rPr>
                        <a:t>/76%</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chemeClr val="tx1"/>
                          </a:solidFill>
                        </a:rPr>
                        <a:t>62% /62%</a:t>
                      </a:r>
                    </a:p>
                  </a:txBody>
                  <a:tcPr>
                    <a:lnL w="38100" cap="flat" cmpd="sng" algn="ctr">
                      <a:no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chemeClr val="tx1"/>
                          </a:solidFill>
                        </a:rPr>
                        <a:t>48% / 33%</a:t>
                      </a:r>
                      <a:endParaRPr lang="en-US" sz="1600" b="0" dirty="0">
                        <a:solidFill>
                          <a:schemeClr val="tx1"/>
                        </a:solidFill>
                      </a:endParaRP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chemeClr val="tx1"/>
                          </a:solidFill>
                        </a:rPr>
                        <a:t>57% / 62%</a:t>
                      </a:r>
                      <a:endParaRPr lang="en-US" sz="1600" b="0" dirty="0">
                        <a:solidFill>
                          <a:schemeClr val="tx1"/>
                        </a:solidFill>
                      </a:endParaRP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chemeClr val="tx1"/>
                          </a:solidFill>
                        </a:rPr>
                        <a:t>38% / 52%</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6043714"/>
                  </a:ext>
                </a:extLst>
              </a:tr>
              <a:tr h="177557">
                <a:tc>
                  <a:txBody>
                    <a:bodyPr/>
                    <a:lstStyle/>
                    <a:p>
                      <a:pPr lvl="1"/>
                      <a:r>
                        <a:rPr lang="en-US" sz="1400" b="0" dirty="0"/>
                        <a:t>Enrolled (25)</a:t>
                      </a:r>
                    </a:p>
                  </a:txBody>
                  <a:tcPr>
                    <a:lnL w="127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1" dirty="0">
                          <a:solidFill>
                            <a:schemeClr val="tx1"/>
                          </a:solidFill>
                        </a:rPr>
                        <a:t>*88% </a:t>
                      </a:r>
                      <a:r>
                        <a:rPr lang="en-US" sz="1600" b="0" dirty="0">
                          <a:solidFill>
                            <a:schemeClr val="tx1"/>
                          </a:solidFill>
                        </a:rPr>
                        <a:t>/ 72%</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chemeClr val="tx1"/>
                          </a:solidFill>
                        </a:rPr>
                        <a:t>76% / 84%</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72% / 56%</a:t>
                      </a:r>
                      <a:endParaRPr lang="en-US" sz="1600" b="0" i="0" dirty="0">
                        <a:solidFill>
                          <a:schemeClr val="tx1"/>
                        </a:solidFill>
                      </a:endParaRPr>
                    </a:p>
                  </a:txBody>
                  <a:tcPr>
                    <a:lnL w="38100" cap="flat" cmpd="sng" algn="ctr">
                      <a:no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40% / 60%</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1" dirty="0">
                          <a:solidFill>
                            <a:schemeClr val="tx1"/>
                          </a:solidFill>
                        </a:rPr>
                        <a:t>*80% </a:t>
                      </a:r>
                      <a:r>
                        <a:rPr lang="en-US" sz="1600" b="0" dirty="0">
                          <a:solidFill>
                            <a:schemeClr val="tx1"/>
                          </a:solidFill>
                        </a:rPr>
                        <a:t>/68%</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56% / 44%</a:t>
                      </a:r>
                      <a:endParaRPr lang="en-US" sz="1600" b="0" i="0" dirty="0">
                        <a:solidFill>
                          <a:schemeClr val="tx1"/>
                        </a:solidFill>
                      </a:endParaRP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1154304"/>
                  </a:ext>
                </a:extLst>
              </a:tr>
              <a:tr h="294842">
                <a:tc>
                  <a:txBody>
                    <a:bodyPr/>
                    <a:lstStyle/>
                    <a:p>
                      <a:r>
                        <a:rPr lang="en-US" sz="1400" b="1" dirty="0"/>
                        <a:t>H0 - All (51)</a:t>
                      </a:r>
                    </a:p>
                  </a:txBody>
                  <a:tcPr>
                    <a:lnL w="127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FF0000"/>
                          </a:solidFill>
                        </a:rPr>
                        <a:t>24% </a:t>
                      </a:r>
                      <a:r>
                        <a:rPr lang="en-US" sz="1600" b="0" i="0" dirty="0">
                          <a:solidFill>
                            <a:schemeClr val="tx1"/>
                          </a:solidFill>
                        </a:rPr>
                        <a:t>/</a:t>
                      </a:r>
                      <a:r>
                        <a:rPr lang="en-US" sz="1600" b="0" dirty="0">
                          <a:solidFill>
                            <a:srgbClr val="FF0000"/>
                          </a:solidFill>
                        </a:rPr>
                        <a:t> 51%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FF0000"/>
                          </a:solidFill>
                        </a:rPr>
                        <a:t>27% </a:t>
                      </a:r>
                      <a:r>
                        <a:rPr lang="en-US" sz="1600" b="0" i="0" dirty="0">
                          <a:solidFill>
                            <a:schemeClr val="tx1"/>
                          </a:solidFill>
                        </a:rPr>
                        <a:t>/</a:t>
                      </a:r>
                      <a:r>
                        <a:rPr lang="en-US" sz="1600" b="0" dirty="0">
                          <a:solidFill>
                            <a:srgbClr val="FF0000"/>
                          </a:solidFill>
                        </a:rPr>
                        <a:t> 49%</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t>67% / 69%</a:t>
                      </a:r>
                    </a:p>
                  </a:txBody>
                  <a:tcPr>
                    <a:lnL w="38100" cap="flat" cmpd="sng" algn="ctr">
                      <a:no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00B050"/>
                          </a:solidFill>
                        </a:rPr>
                        <a:t>57% </a:t>
                      </a:r>
                      <a:r>
                        <a:rPr lang="en-US" sz="1600" b="0" i="0" dirty="0">
                          <a:solidFill>
                            <a:schemeClr val="tx1"/>
                          </a:solidFill>
                        </a:rPr>
                        <a:t>/</a:t>
                      </a:r>
                      <a:r>
                        <a:rPr lang="en-US" sz="1600" b="0" dirty="0">
                          <a:solidFill>
                            <a:srgbClr val="00B050"/>
                          </a:solidFill>
                        </a:rPr>
                        <a:t> 76%</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FF0000"/>
                          </a:solidFill>
                        </a:rPr>
                        <a:t>33% / 67%</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00B050"/>
                          </a:solidFill>
                        </a:rPr>
                        <a:t>84% </a:t>
                      </a:r>
                      <a:r>
                        <a:rPr lang="en-US" sz="1600" b="0" i="0" dirty="0">
                          <a:solidFill>
                            <a:schemeClr val="tx1"/>
                          </a:solidFill>
                        </a:rPr>
                        <a:t>/</a:t>
                      </a:r>
                      <a:r>
                        <a:rPr lang="en-US" sz="1600" b="0" dirty="0">
                          <a:solidFill>
                            <a:srgbClr val="00B050"/>
                          </a:solidFill>
                        </a:rPr>
                        <a:t> 82%</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93554402"/>
                  </a:ext>
                </a:extLst>
              </a:tr>
              <a:tr h="0">
                <a:tc>
                  <a:txBody>
                    <a:bodyPr/>
                    <a:lstStyle/>
                    <a:p>
                      <a:pPr lvl="1"/>
                      <a:r>
                        <a:rPr lang="en-US" sz="1400" b="0" dirty="0"/>
                        <a:t>Not enrolled </a:t>
                      </a:r>
                    </a:p>
                  </a:txBody>
                  <a:tcPr>
                    <a:lnL w="127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rgbClr val="FF0000"/>
                          </a:solidFill>
                        </a:rPr>
                        <a:t>29%</a:t>
                      </a:r>
                      <a:r>
                        <a:rPr lang="en-US" sz="1600" b="0" dirty="0">
                          <a:solidFill>
                            <a:schemeClr val="tx1"/>
                          </a:solidFill>
                        </a:rPr>
                        <a:t> / 54%</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dirty="0">
                          <a:solidFill>
                            <a:srgbClr val="FF0000"/>
                          </a:solidFill>
                        </a:rPr>
                        <a:t>25% </a:t>
                      </a:r>
                      <a:r>
                        <a:rPr lang="en-US" sz="1600" b="0" i="0" dirty="0">
                          <a:solidFill>
                            <a:schemeClr val="tx1"/>
                          </a:solidFill>
                        </a:rPr>
                        <a:t>/</a:t>
                      </a:r>
                      <a:r>
                        <a:rPr lang="en-US" sz="1600" b="0" i="0" dirty="0">
                          <a:solidFill>
                            <a:srgbClr val="FF0000"/>
                          </a:solidFill>
                        </a:rPr>
                        <a:t> 50%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rgbClr val="00B050"/>
                          </a:solidFill>
                        </a:rPr>
                        <a:t>75% </a:t>
                      </a:r>
                      <a:r>
                        <a:rPr lang="en-US" sz="1600" b="0" i="0" dirty="0">
                          <a:solidFill>
                            <a:schemeClr val="tx1"/>
                          </a:solidFill>
                        </a:rPr>
                        <a:t>/</a:t>
                      </a:r>
                      <a:r>
                        <a:rPr lang="en-US" sz="1600" b="0" i="0" dirty="0">
                          <a:solidFill>
                            <a:srgbClr val="00B050"/>
                          </a:solidFill>
                        </a:rPr>
                        <a:t> 79%</a:t>
                      </a:r>
                    </a:p>
                  </a:txBody>
                  <a:tcPr>
                    <a:lnL w="38100" cap="flat" cmpd="sng" algn="ctr">
                      <a:no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46% / 71%</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rgbClr val="FF0000"/>
                          </a:solidFill>
                        </a:rPr>
                        <a:t>21% / 67%</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dirty="0">
                          <a:solidFill>
                            <a:srgbClr val="00B050"/>
                          </a:solidFill>
                        </a:rPr>
                        <a:t>75% </a:t>
                      </a:r>
                      <a:r>
                        <a:rPr lang="en-US" sz="1600" b="0" i="0" dirty="0">
                          <a:solidFill>
                            <a:schemeClr val="tx1"/>
                          </a:solidFill>
                        </a:rPr>
                        <a:t>/</a:t>
                      </a:r>
                      <a:r>
                        <a:rPr lang="en-US" sz="1600" b="0" i="0" dirty="0">
                          <a:solidFill>
                            <a:srgbClr val="00B050"/>
                          </a:solidFill>
                        </a:rPr>
                        <a:t>75%</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9494511"/>
                  </a:ext>
                </a:extLst>
              </a:tr>
              <a:tr h="374090">
                <a:tc>
                  <a:txBody>
                    <a:bodyPr/>
                    <a:lstStyle/>
                    <a:p>
                      <a:pPr lvl="1"/>
                      <a:r>
                        <a:rPr lang="en-US" sz="1400" b="0" dirty="0"/>
                        <a:t>Enrolled (27)</a:t>
                      </a:r>
                    </a:p>
                  </a:txBody>
                  <a:tcPr>
                    <a:lnL w="127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rgbClr val="FF0000"/>
                          </a:solidFill>
                        </a:rPr>
                        <a:t>19% </a:t>
                      </a:r>
                      <a:r>
                        <a:rPr lang="en-US" sz="1600" b="0" i="0" dirty="0">
                          <a:solidFill>
                            <a:schemeClr val="tx1"/>
                          </a:solidFill>
                        </a:rPr>
                        <a:t>/</a:t>
                      </a:r>
                      <a:r>
                        <a:rPr lang="en-US" sz="1600" b="0" dirty="0">
                          <a:solidFill>
                            <a:srgbClr val="FF0000"/>
                          </a:solidFill>
                        </a:rPr>
                        <a:t> 48%</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FF0000"/>
                          </a:solidFill>
                        </a:rPr>
                        <a:t>30% </a:t>
                      </a:r>
                      <a:r>
                        <a:rPr lang="en-US" sz="1600" b="0" i="0" dirty="0">
                          <a:solidFill>
                            <a:schemeClr val="tx1"/>
                          </a:solidFill>
                        </a:rPr>
                        <a:t>/</a:t>
                      </a:r>
                      <a:r>
                        <a:rPr lang="en-US" sz="1600" b="0" dirty="0">
                          <a:solidFill>
                            <a:srgbClr val="FF0000"/>
                          </a:solidFill>
                        </a:rPr>
                        <a:t> 48%</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rgbClr val="FF0000"/>
                          </a:solidFill>
                        </a:rPr>
                        <a:t>59%</a:t>
                      </a:r>
                      <a:r>
                        <a:rPr lang="en-US" sz="1600" b="0" i="0" dirty="0">
                          <a:solidFill>
                            <a:schemeClr val="tx1"/>
                          </a:solidFill>
                        </a:rPr>
                        <a:t> / 59%</a:t>
                      </a:r>
                    </a:p>
                  </a:txBody>
                  <a:tcPr>
                    <a:lnL w="38100" cap="flat" cmpd="sng" algn="ctr">
                      <a:no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rgbClr val="00B050"/>
                          </a:solidFill>
                        </a:rPr>
                        <a:t>67% </a:t>
                      </a:r>
                      <a:r>
                        <a:rPr lang="en-US" sz="1600" b="0" i="0" dirty="0">
                          <a:solidFill>
                            <a:schemeClr val="tx1"/>
                          </a:solidFill>
                        </a:rPr>
                        <a:t>/</a:t>
                      </a:r>
                      <a:r>
                        <a:rPr lang="en-US" sz="1600" b="0" dirty="0">
                          <a:solidFill>
                            <a:srgbClr val="00B050"/>
                          </a:solidFill>
                        </a:rPr>
                        <a:t> 81%</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rgbClr val="FF0000"/>
                          </a:solidFill>
                        </a:rPr>
                        <a:t>44%</a:t>
                      </a:r>
                      <a:r>
                        <a:rPr lang="en-US" sz="1600" b="0" dirty="0">
                          <a:solidFill>
                            <a:schemeClr val="tx1"/>
                          </a:solidFill>
                        </a:rPr>
                        <a:t> / 67%</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1" i="0" dirty="0">
                          <a:solidFill>
                            <a:schemeClr val="tx1"/>
                          </a:solidFill>
                        </a:rPr>
                        <a:t>*</a:t>
                      </a:r>
                      <a:r>
                        <a:rPr lang="en-US" sz="1600" b="1" i="0" dirty="0">
                          <a:solidFill>
                            <a:srgbClr val="00B050"/>
                          </a:solidFill>
                        </a:rPr>
                        <a:t>93% </a:t>
                      </a:r>
                      <a:r>
                        <a:rPr lang="en-US" sz="1600" b="0" i="0" dirty="0">
                          <a:solidFill>
                            <a:schemeClr val="tx1"/>
                          </a:solidFill>
                        </a:rPr>
                        <a:t>/</a:t>
                      </a:r>
                      <a:r>
                        <a:rPr lang="en-US" sz="1600" b="0" i="0" dirty="0">
                          <a:solidFill>
                            <a:srgbClr val="00B050"/>
                          </a:solidFill>
                        </a:rPr>
                        <a:t> 89%</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9529096"/>
                  </a:ext>
                </a:extLst>
              </a:tr>
              <a:tr h="325148">
                <a:tc>
                  <a:txBody>
                    <a:bodyPr/>
                    <a:lstStyle/>
                    <a:p>
                      <a:r>
                        <a:rPr lang="en-US" sz="1400" b="1" dirty="0"/>
                        <a:t>H1 - All (51)</a:t>
                      </a:r>
                    </a:p>
                  </a:txBody>
                  <a:tcPr>
                    <a:lnL w="127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ctr">
                        <a:buFont typeface="Arial" panose="020B0604020202020204" pitchFamily="34" charset="0"/>
                        <a:buNone/>
                      </a:pPr>
                      <a:r>
                        <a:rPr lang="en-US" sz="1600" b="0" dirty="0">
                          <a:solidFill>
                            <a:schemeClr val="tx1"/>
                          </a:solidFill>
                        </a:rPr>
                        <a:t>80% / 73%</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chemeClr val="tx1"/>
                          </a:solidFill>
                        </a:rPr>
                        <a:t>76% / 71%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ctr">
                        <a:buFont typeface="Arial" panose="020B0604020202020204" pitchFamily="34" charset="0"/>
                        <a:buNone/>
                      </a:pPr>
                      <a:r>
                        <a:rPr lang="en-US" sz="1600" b="0" dirty="0">
                          <a:solidFill>
                            <a:schemeClr val="tx1"/>
                          </a:solidFill>
                        </a:rPr>
                        <a:t>76% / 67%</a:t>
                      </a:r>
                      <a:endParaRPr lang="en-US" sz="1600" b="0" i="0" dirty="0">
                        <a:solidFill>
                          <a:schemeClr val="tx1"/>
                        </a:solidFill>
                      </a:endParaRPr>
                    </a:p>
                  </a:txBody>
                  <a:tcPr>
                    <a:lnL w="38100" cap="flat" cmpd="sng" algn="ctr">
                      <a:no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ctr">
                        <a:buFont typeface="Arial" panose="020B0604020202020204" pitchFamily="34" charset="0"/>
                        <a:buNone/>
                      </a:pPr>
                      <a:r>
                        <a:rPr lang="en-US" sz="1600" b="0" dirty="0">
                          <a:solidFill>
                            <a:srgbClr val="00B050"/>
                          </a:solidFill>
                        </a:rPr>
                        <a:t>71%</a:t>
                      </a:r>
                      <a:r>
                        <a:rPr lang="en-US" sz="1600" b="0" dirty="0">
                          <a:solidFill>
                            <a:schemeClr val="tx1"/>
                          </a:solidFill>
                        </a:rPr>
                        <a:t> / 47%</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ctr">
                        <a:buFont typeface="Arial" panose="020B0604020202020204" pitchFamily="34" charset="0"/>
                        <a:buNone/>
                      </a:pPr>
                      <a:r>
                        <a:rPr lang="en-US" sz="1600" b="0" dirty="0">
                          <a:solidFill>
                            <a:schemeClr val="tx1"/>
                          </a:solidFill>
                        </a:rPr>
                        <a:t>67% / 78%</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indent="0" algn="ctr">
                        <a:buFont typeface="Arial" panose="020B0604020202020204" pitchFamily="34" charset="0"/>
                        <a:buNone/>
                      </a:pPr>
                      <a:r>
                        <a:rPr lang="en-US" sz="1600" b="0" dirty="0">
                          <a:solidFill>
                            <a:srgbClr val="00B050"/>
                          </a:solidFill>
                        </a:rPr>
                        <a:t>63% </a:t>
                      </a:r>
                      <a:r>
                        <a:rPr lang="en-US" sz="1600" b="0" dirty="0">
                          <a:solidFill>
                            <a:schemeClr val="tx1"/>
                          </a:solidFill>
                        </a:rPr>
                        <a:t>/ 51%</a:t>
                      </a:r>
                      <a:endParaRPr lang="en-US" sz="1600" b="0" i="0" dirty="0">
                        <a:solidFill>
                          <a:schemeClr val="tx1"/>
                        </a:solidFill>
                      </a:endParaRP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801223833"/>
                  </a:ext>
                </a:extLst>
              </a:tr>
              <a:tr h="162143">
                <a:tc>
                  <a:txBody>
                    <a:bodyPr/>
                    <a:lstStyle/>
                    <a:p>
                      <a:pPr lvl="1"/>
                      <a:r>
                        <a:rPr lang="en-US" sz="1400" b="0" dirty="0"/>
                        <a:t>Not enrolled (27)</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74% / </a:t>
                      </a:r>
                      <a:r>
                        <a:rPr lang="en-US" sz="1600" b="0" dirty="0">
                          <a:solidFill>
                            <a:srgbClr val="00B050"/>
                          </a:solidFill>
                        </a:rPr>
                        <a:t>78%</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i="0" dirty="0">
                          <a:solidFill>
                            <a:schemeClr val="tx1"/>
                          </a:solidFill>
                        </a:rPr>
                        <a:t>*81% </a:t>
                      </a:r>
                      <a:r>
                        <a:rPr lang="en-US" sz="1600" b="0" i="0" dirty="0">
                          <a:solidFill>
                            <a:schemeClr val="tx1"/>
                          </a:solidFill>
                        </a:rPr>
                        <a:t>/ 70%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1" i="0" dirty="0">
                          <a:solidFill>
                            <a:schemeClr val="tx1"/>
                          </a:solidFill>
                        </a:rPr>
                        <a:t>*</a:t>
                      </a:r>
                      <a:r>
                        <a:rPr lang="en-US" sz="1600" b="1" i="0" dirty="0">
                          <a:solidFill>
                            <a:srgbClr val="00B050"/>
                          </a:solidFill>
                        </a:rPr>
                        <a:t>81%</a:t>
                      </a:r>
                      <a:r>
                        <a:rPr lang="en-US" sz="1600" b="1" i="0" dirty="0">
                          <a:solidFill>
                            <a:schemeClr val="tx1"/>
                          </a:solidFill>
                        </a:rPr>
                        <a:t> </a:t>
                      </a:r>
                      <a:r>
                        <a:rPr lang="en-US" sz="1600" b="0" i="0" dirty="0">
                          <a:solidFill>
                            <a:schemeClr val="tx1"/>
                          </a:solidFill>
                        </a:rPr>
                        <a:t>/ 67%</a:t>
                      </a:r>
                    </a:p>
                  </a:txBody>
                  <a:tcPr>
                    <a:lnL w="38100" cap="flat" cmpd="sng" algn="ctr">
                      <a:no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rgbClr val="00B050"/>
                          </a:solidFill>
                        </a:rPr>
                        <a:t>63%</a:t>
                      </a:r>
                      <a:r>
                        <a:rPr lang="en-US" sz="1600" b="0" i="0" dirty="0">
                          <a:solidFill>
                            <a:schemeClr val="tx1"/>
                          </a:solidFill>
                        </a:rPr>
                        <a:t> / </a:t>
                      </a:r>
                      <a:r>
                        <a:rPr lang="en-US" sz="1600" b="0" i="0" dirty="0">
                          <a:solidFill>
                            <a:srgbClr val="00B050"/>
                          </a:solidFill>
                        </a:rPr>
                        <a:t>48%</a:t>
                      </a:r>
                      <a:endParaRPr lang="en-US" sz="1600" b="0" dirty="0">
                        <a:solidFill>
                          <a:srgbClr val="00B050"/>
                        </a:solidFill>
                      </a:endParaRP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rgbClr val="00B050"/>
                          </a:solidFill>
                        </a:rPr>
                        <a:t>70%</a:t>
                      </a:r>
                      <a:r>
                        <a:rPr lang="en-US" sz="1600" b="0" i="0" dirty="0">
                          <a:solidFill>
                            <a:schemeClr val="tx1"/>
                          </a:solidFill>
                        </a:rPr>
                        <a:t> / </a:t>
                      </a:r>
                      <a:r>
                        <a:rPr lang="en-US" sz="1600" b="0" i="0" dirty="0">
                          <a:solidFill>
                            <a:srgbClr val="00B050"/>
                          </a:solidFill>
                        </a:rPr>
                        <a:t>85%</a:t>
                      </a:r>
                      <a:endParaRPr lang="en-US" sz="1600" b="0" dirty="0">
                        <a:solidFill>
                          <a:srgbClr val="00B050"/>
                        </a:solidFill>
                      </a:endParaRP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rgbClr val="00B050"/>
                          </a:solidFill>
                        </a:rPr>
                        <a:t>70%</a:t>
                      </a:r>
                      <a:r>
                        <a:rPr lang="en-US" sz="1600" b="0" i="0" dirty="0">
                          <a:solidFill>
                            <a:schemeClr val="tx1"/>
                          </a:solidFill>
                        </a:rPr>
                        <a:t> / 56%</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1353562"/>
                  </a:ext>
                </a:extLst>
              </a:tr>
              <a:tr h="0">
                <a:tc>
                  <a:txBody>
                    <a:bodyPr/>
                    <a:lstStyle/>
                    <a:p>
                      <a:pPr lvl="1"/>
                      <a:r>
                        <a:rPr lang="en-US" sz="1400" b="0" dirty="0"/>
                        <a:t>Enrolled (24)</a:t>
                      </a:r>
                    </a:p>
                  </a:txBody>
                  <a:tcPr>
                    <a:lnL w="12700" cap="flat" cmpd="sng" algn="ctr">
                      <a:solidFill>
                        <a:schemeClr val="bg1"/>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1" dirty="0">
                          <a:solidFill>
                            <a:schemeClr val="tx1"/>
                          </a:solidFill>
                        </a:rPr>
                        <a:t>*88% </a:t>
                      </a:r>
                      <a:r>
                        <a:rPr lang="en-US" sz="1600" b="0" dirty="0">
                          <a:solidFill>
                            <a:schemeClr val="tx1"/>
                          </a:solidFill>
                        </a:rPr>
                        <a:t>/ 67%</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chemeClr val="tx1"/>
                          </a:solidFill>
                        </a:rPr>
                        <a:t>71% / </a:t>
                      </a:r>
                      <a:r>
                        <a:rPr lang="en-US" sz="1600" b="0" dirty="0">
                          <a:solidFill>
                            <a:srgbClr val="FF0000"/>
                          </a:solidFill>
                        </a:rPr>
                        <a:t>71%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71% / </a:t>
                      </a:r>
                      <a:r>
                        <a:rPr lang="en-US" sz="1600" b="0" dirty="0">
                          <a:solidFill>
                            <a:srgbClr val="00B050"/>
                          </a:solidFill>
                        </a:rPr>
                        <a:t>67%</a:t>
                      </a:r>
                      <a:endParaRPr lang="en-US" sz="1600" b="0" i="0" dirty="0">
                        <a:solidFill>
                          <a:srgbClr val="00B050"/>
                        </a:solidFill>
                      </a:endParaRPr>
                    </a:p>
                  </a:txBody>
                  <a:tcPr>
                    <a:lnL w="38100" cap="flat" cmpd="sng" algn="ctr">
                      <a:no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1" dirty="0">
                          <a:solidFill>
                            <a:schemeClr val="tx1"/>
                          </a:solidFill>
                        </a:rPr>
                        <a:t>*</a:t>
                      </a:r>
                      <a:r>
                        <a:rPr lang="en-US" sz="1600" b="1" dirty="0">
                          <a:solidFill>
                            <a:srgbClr val="00B050"/>
                          </a:solidFill>
                        </a:rPr>
                        <a:t>79%</a:t>
                      </a:r>
                      <a:r>
                        <a:rPr lang="en-US" sz="1600" b="1" dirty="0">
                          <a:solidFill>
                            <a:schemeClr val="tx1"/>
                          </a:solidFill>
                        </a:rPr>
                        <a:t> </a:t>
                      </a:r>
                      <a:r>
                        <a:rPr lang="en-US" sz="1600" b="0" dirty="0">
                          <a:solidFill>
                            <a:schemeClr val="tx1"/>
                          </a:solidFill>
                        </a:rPr>
                        <a:t>/ </a:t>
                      </a:r>
                      <a:r>
                        <a:rPr lang="en-US" sz="1600" b="0" dirty="0">
                          <a:solidFill>
                            <a:srgbClr val="FF0000"/>
                          </a:solidFill>
                        </a:rPr>
                        <a:t>46%</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rgbClr val="FF0000"/>
                          </a:solidFill>
                        </a:rPr>
                        <a:t>63%</a:t>
                      </a:r>
                      <a:r>
                        <a:rPr lang="en-US" sz="1600" b="0" dirty="0">
                          <a:solidFill>
                            <a:schemeClr val="tx1"/>
                          </a:solidFill>
                        </a:rPr>
                        <a:t> / 71%</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no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54% / 46%</a:t>
                      </a:r>
                      <a:endParaRPr lang="en-US" sz="1600" b="0" i="0" dirty="0">
                        <a:solidFill>
                          <a:schemeClr val="tx1"/>
                        </a:solidFill>
                      </a:endParaRP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6807795"/>
                  </a:ext>
                </a:extLst>
              </a:tr>
            </a:tbl>
          </a:graphicData>
        </a:graphic>
      </p:graphicFrame>
      <p:sp>
        <p:nvSpPr>
          <p:cNvPr id="34" name="Content Placeholder 2">
            <a:extLst>
              <a:ext uri="{FF2B5EF4-FFF2-40B4-BE49-F238E27FC236}">
                <a16:creationId xmlns:a16="http://schemas.microsoft.com/office/drawing/2014/main" id="{824EDD34-CE44-4634-AD95-195323160D98}"/>
              </a:ext>
            </a:extLst>
          </p:cNvPr>
          <p:cNvSpPr txBox="1">
            <a:spLocks/>
          </p:cNvSpPr>
          <p:nvPr/>
        </p:nvSpPr>
        <p:spPr>
          <a:xfrm>
            <a:off x="1716305" y="2857957"/>
            <a:ext cx="9083483" cy="308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rgbClr val="00B050"/>
                </a:solidFill>
              </a:rPr>
              <a:t>= 10% or more improvement over baseline</a:t>
            </a:r>
            <a:r>
              <a:rPr lang="en-US" sz="1400" dirty="0"/>
              <a:t> /      </a:t>
            </a:r>
            <a:r>
              <a:rPr lang="en-US" sz="1400" dirty="0">
                <a:solidFill>
                  <a:srgbClr val="FF0000"/>
                </a:solidFill>
              </a:rPr>
              <a:t>= 10% or more decline over baseline, </a:t>
            </a:r>
            <a:r>
              <a:rPr lang="en-US" sz="1400" dirty="0"/>
              <a:t>* = top score</a:t>
            </a:r>
          </a:p>
        </p:txBody>
      </p:sp>
      <p:sp>
        <p:nvSpPr>
          <p:cNvPr id="35" name="Isosceles Triangle 34">
            <a:extLst>
              <a:ext uri="{FF2B5EF4-FFF2-40B4-BE49-F238E27FC236}">
                <a16:creationId xmlns:a16="http://schemas.microsoft.com/office/drawing/2014/main" id="{F818DE1F-0FC6-4BFE-B50F-2BCBFC882319}"/>
              </a:ext>
            </a:extLst>
          </p:cNvPr>
          <p:cNvSpPr/>
          <p:nvPr/>
        </p:nvSpPr>
        <p:spPr>
          <a:xfrm>
            <a:off x="2505241" y="2918153"/>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F8938504-CB97-42E1-81E0-9BA67FEFB20B}"/>
              </a:ext>
            </a:extLst>
          </p:cNvPr>
          <p:cNvSpPr/>
          <p:nvPr/>
        </p:nvSpPr>
        <p:spPr>
          <a:xfrm rot="10800000">
            <a:off x="5949232" y="2918154"/>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Isosceles Triangle 36">
            <a:extLst>
              <a:ext uri="{FF2B5EF4-FFF2-40B4-BE49-F238E27FC236}">
                <a16:creationId xmlns:a16="http://schemas.microsoft.com/office/drawing/2014/main" id="{FFA67BEC-95BB-4D87-8C08-DC5A5F976A0D}"/>
              </a:ext>
            </a:extLst>
          </p:cNvPr>
          <p:cNvSpPr/>
          <p:nvPr/>
        </p:nvSpPr>
        <p:spPr>
          <a:xfrm>
            <a:off x="7238065" y="5663204"/>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E3A56138-7E22-4930-B1A4-57736470D240}"/>
              </a:ext>
            </a:extLst>
          </p:cNvPr>
          <p:cNvSpPr/>
          <p:nvPr/>
        </p:nvSpPr>
        <p:spPr>
          <a:xfrm>
            <a:off x="10378086" y="5664162"/>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DE25EAA7-C9C4-44B3-AB3F-47955E9B6B6E}"/>
              </a:ext>
            </a:extLst>
          </p:cNvPr>
          <p:cNvSpPr/>
          <p:nvPr/>
        </p:nvSpPr>
        <p:spPr>
          <a:xfrm>
            <a:off x="5706702" y="6021166"/>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913CE84B-84EC-4473-AC99-5272C0F76C30}"/>
              </a:ext>
            </a:extLst>
          </p:cNvPr>
          <p:cNvSpPr/>
          <p:nvPr/>
        </p:nvSpPr>
        <p:spPr>
          <a:xfrm>
            <a:off x="8814493" y="6022124"/>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Isosceles Triangle 40">
            <a:extLst>
              <a:ext uri="{FF2B5EF4-FFF2-40B4-BE49-F238E27FC236}">
                <a16:creationId xmlns:a16="http://schemas.microsoft.com/office/drawing/2014/main" id="{26897310-6FDF-4BAD-891E-4CF1E7963EE3}"/>
              </a:ext>
            </a:extLst>
          </p:cNvPr>
          <p:cNvSpPr/>
          <p:nvPr/>
        </p:nvSpPr>
        <p:spPr>
          <a:xfrm>
            <a:off x="7238065" y="6025971"/>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6AC4D356-392D-44BF-B29A-2A044BF98C6D}"/>
              </a:ext>
            </a:extLst>
          </p:cNvPr>
          <p:cNvSpPr/>
          <p:nvPr/>
        </p:nvSpPr>
        <p:spPr>
          <a:xfrm>
            <a:off x="10378086" y="6026929"/>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07A6A340-A9D1-45CE-A865-9071E6B0FB26}"/>
              </a:ext>
            </a:extLst>
          </p:cNvPr>
          <p:cNvSpPr/>
          <p:nvPr/>
        </p:nvSpPr>
        <p:spPr>
          <a:xfrm>
            <a:off x="7238065" y="6361037"/>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4D7309EF-6CCA-4118-B7C3-0C82E07D04C6}"/>
              </a:ext>
            </a:extLst>
          </p:cNvPr>
          <p:cNvSpPr/>
          <p:nvPr/>
        </p:nvSpPr>
        <p:spPr>
          <a:xfrm rot="10800000">
            <a:off x="8814493" y="6361036"/>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478312B8-EB4D-47CA-9762-193C0271C4B0}"/>
              </a:ext>
            </a:extLst>
          </p:cNvPr>
          <p:cNvSpPr/>
          <p:nvPr/>
        </p:nvSpPr>
        <p:spPr>
          <a:xfrm>
            <a:off x="7238065" y="4619170"/>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66351AB7-CABE-4683-A1C9-75A2941167BF}"/>
              </a:ext>
            </a:extLst>
          </p:cNvPr>
          <p:cNvSpPr/>
          <p:nvPr/>
        </p:nvSpPr>
        <p:spPr>
          <a:xfrm>
            <a:off x="10378086" y="4620128"/>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A90F93A4-B9A8-4083-99D5-98E4FD5850F3}"/>
              </a:ext>
            </a:extLst>
          </p:cNvPr>
          <p:cNvSpPr/>
          <p:nvPr/>
        </p:nvSpPr>
        <p:spPr>
          <a:xfrm rot="10800000">
            <a:off x="8814493" y="4619169"/>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6CCEE858-D04F-41C6-A347-284BE5B349B0}"/>
              </a:ext>
            </a:extLst>
          </p:cNvPr>
          <p:cNvSpPr/>
          <p:nvPr/>
        </p:nvSpPr>
        <p:spPr>
          <a:xfrm rot="10800000">
            <a:off x="4206575" y="4619168"/>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77EFD443-D0EA-4890-896A-4404D0F61EAD}"/>
              </a:ext>
            </a:extLst>
          </p:cNvPr>
          <p:cNvSpPr/>
          <p:nvPr/>
        </p:nvSpPr>
        <p:spPr>
          <a:xfrm rot="10800000">
            <a:off x="2620662" y="4619169"/>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618DFA2B-84DF-453B-AFA9-0EF00B61363E}"/>
              </a:ext>
            </a:extLst>
          </p:cNvPr>
          <p:cNvSpPr/>
          <p:nvPr/>
        </p:nvSpPr>
        <p:spPr>
          <a:xfrm rot="10800000">
            <a:off x="4206574" y="4956105"/>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a:extLst>
              <a:ext uri="{FF2B5EF4-FFF2-40B4-BE49-F238E27FC236}">
                <a16:creationId xmlns:a16="http://schemas.microsoft.com/office/drawing/2014/main" id="{CA0EE78C-B10D-4F34-8D14-E5B6A4A52C2B}"/>
              </a:ext>
            </a:extLst>
          </p:cNvPr>
          <p:cNvSpPr/>
          <p:nvPr/>
        </p:nvSpPr>
        <p:spPr>
          <a:xfrm rot="10800000">
            <a:off x="2620661" y="4956105"/>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222C9A28-8D28-47CA-815F-0E47CF7C3353}"/>
              </a:ext>
            </a:extLst>
          </p:cNvPr>
          <p:cNvSpPr/>
          <p:nvPr/>
        </p:nvSpPr>
        <p:spPr>
          <a:xfrm rot="10800000">
            <a:off x="4206574" y="5302186"/>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F0F5E68D-85E3-4CE1-B7C3-DDCE3C78F290}"/>
              </a:ext>
            </a:extLst>
          </p:cNvPr>
          <p:cNvSpPr/>
          <p:nvPr/>
        </p:nvSpPr>
        <p:spPr>
          <a:xfrm rot="10800000">
            <a:off x="2620661" y="5302187"/>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a:extLst>
              <a:ext uri="{FF2B5EF4-FFF2-40B4-BE49-F238E27FC236}">
                <a16:creationId xmlns:a16="http://schemas.microsoft.com/office/drawing/2014/main" id="{4ECEF05D-F3BA-45A2-8B4A-7881EEE69E79}"/>
              </a:ext>
            </a:extLst>
          </p:cNvPr>
          <p:cNvSpPr/>
          <p:nvPr/>
        </p:nvSpPr>
        <p:spPr>
          <a:xfrm rot="10800000">
            <a:off x="8814493" y="5302186"/>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4970780D-91BC-42D2-A76B-B7F5040E4F49}"/>
              </a:ext>
            </a:extLst>
          </p:cNvPr>
          <p:cNvSpPr/>
          <p:nvPr/>
        </p:nvSpPr>
        <p:spPr>
          <a:xfrm rot="10800000">
            <a:off x="5706702" y="5302186"/>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F637E7EE-CAF8-4AFE-9925-57D19A584E7B}"/>
              </a:ext>
            </a:extLst>
          </p:cNvPr>
          <p:cNvSpPr/>
          <p:nvPr/>
        </p:nvSpPr>
        <p:spPr>
          <a:xfrm rot="10800000">
            <a:off x="8814493" y="4956105"/>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3D1F725F-214C-4EF1-9220-921286B8148D}"/>
              </a:ext>
            </a:extLst>
          </p:cNvPr>
          <p:cNvSpPr/>
          <p:nvPr/>
        </p:nvSpPr>
        <p:spPr>
          <a:xfrm>
            <a:off x="5706702" y="4956105"/>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F285FDF4-D262-40C1-9ACC-E490325DCCD2}"/>
              </a:ext>
            </a:extLst>
          </p:cNvPr>
          <p:cNvSpPr/>
          <p:nvPr/>
        </p:nvSpPr>
        <p:spPr>
          <a:xfrm>
            <a:off x="7238065" y="5312246"/>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E768B479-DCE8-4D0C-90F5-ACF1B473420A}"/>
              </a:ext>
            </a:extLst>
          </p:cNvPr>
          <p:cNvSpPr/>
          <p:nvPr/>
        </p:nvSpPr>
        <p:spPr>
          <a:xfrm>
            <a:off x="10378086" y="5302186"/>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4A766917-1F3F-41F7-B8DA-518EB741C4B8}"/>
              </a:ext>
            </a:extLst>
          </p:cNvPr>
          <p:cNvSpPr/>
          <p:nvPr/>
        </p:nvSpPr>
        <p:spPr>
          <a:xfrm>
            <a:off x="10378086" y="4956105"/>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8317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838200" y="365126"/>
            <a:ext cx="10515600" cy="863600"/>
          </a:xfrm>
        </p:spPr>
        <p:txBody>
          <a:bodyPr>
            <a:normAutofit/>
          </a:bodyPr>
          <a:lstStyle/>
          <a:p>
            <a:r>
              <a:rPr lang="en-US" sz="3200" b="1" dirty="0"/>
              <a:t>Key findings – Manage benefits tasks</a:t>
            </a:r>
          </a:p>
        </p:txBody>
      </p:sp>
      <p:sp>
        <p:nvSpPr>
          <p:cNvPr id="3" name="Content Placeholder 2">
            <a:extLst>
              <a:ext uri="{FF2B5EF4-FFF2-40B4-BE49-F238E27FC236}">
                <a16:creationId xmlns:a16="http://schemas.microsoft.com/office/drawing/2014/main" id="{802F6C04-967A-BE72-FC40-2A237E589678}"/>
              </a:ext>
            </a:extLst>
          </p:cNvPr>
          <p:cNvSpPr>
            <a:spLocks noGrp="1"/>
          </p:cNvSpPr>
          <p:nvPr>
            <p:ph idx="1"/>
          </p:nvPr>
        </p:nvSpPr>
        <p:spPr>
          <a:xfrm>
            <a:off x="838200" y="1296144"/>
            <a:ext cx="10761922" cy="2233440"/>
          </a:xfrm>
        </p:spPr>
        <p:txBody>
          <a:bodyPr>
            <a:normAutofit/>
          </a:bodyPr>
          <a:lstStyle/>
          <a:p>
            <a:pPr marL="0" indent="0">
              <a:buNone/>
            </a:pPr>
            <a:r>
              <a:rPr lang="en-US" sz="1900" b="1" dirty="0"/>
              <a:t>5.  H0 showed significant improvement in direct success compared to baseline, while H1 was flat</a:t>
            </a:r>
          </a:p>
          <a:p>
            <a:r>
              <a:rPr lang="en-US" sz="1600" dirty="0"/>
              <a:t>H0 performed significantly better in directness (83%) and direct success (65%) compared to baseline (61% directness, 48% direct success), but not in overall task success</a:t>
            </a:r>
          </a:p>
          <a:p>
            <a:r>
              <a:rPr lang="en-US" sz="1600" dirty="0"/>
              <a:t>H0 had a significant increase in tasks success for Veterans not enrolled in health care, and while H0 didn’t have a significant increase in task success for enrolled Veterans, it was trending positively</a:t>
            </a:r>
          </a:p>
          <a:p>
            <a:pPr marL="0" indent="0">
              <a:buNone/>
            </a:pPr>
            <a:endParaRPr lang="en-US" sz="1600" dirty="0"/>
          </a:p>
        </p:txBody>
      </p:sp>
      <p:graphicFrame>
        <p:nvGraphicFramePr>
          <p:cNvPr id="4" name="Table 10">
            <a:extLst>
              <a:ext uri="{FF2B5EF4-FFF2-40B4-BE49-F238E27FC236}">
                <a16:creationId xmlns:a16="http://schemas.microsoft.com/office/drawing/2014/main" id="{DC802CF1-A849-423F-B7EE-F8EE33FE92DC}"/>
              </a:ext>
            </a:extLst>
          </p:cNvPr>
          <p:cNvGraphicFramePr>
            <a:graphicFrameLocks noGrp="1"/>
          </p:cNvGraphicFramePr>
          <p:nvPr>
            <p:extLst>
              <p:ext uri="{D42A27DB-BD31-4B8C-83A1-F6EECF244321}">
                <p14:modId xmlns:p14="http://schemas.microsoft.com/office/powerpoint/2010/main" val="2297863391"/>
              </p:ext>
            </p:extLst>
          </p:nvPr>
        </p:nvGraphicFramePr>
        <p:xfrm>
          <a:off x="1071435" y="4303704"/>
          <a:ext cx="10282365" cy="2019051"/>
        </p:xfrm>
        <a:graphic>
          <a:graphicData uri="http://schemas.openxmlformats.org/drawingml/2006/table">
            <a:tbl>
              <a:tblPr firstRow="1">
                <a:tableStyleId>{5C22544A-7EE6-4342-B048-85BDC9FD1C3A}</a:tableStyleId>
              </a:tblPr>
              <a:tblGrid>
                <a:gridCol w="1667236">
                  <a:extLst>
                    <a:ext uri="{9D8B030D-6E8A-4147-A177-3AD203B41FA5}">
                      <a16:colId xmlns:a16="http://schemas.microsoft.com/office/drawing/2014/main" val="2065884199"/>
                    </a:ext>
                  </a:extLst>
                </a:gridCol>
                <a:gridCol w="1503130">
                  <a:extLst>
                    <a:ext uri="{9D8B030D-6E8A-4147-A177-3AD203B41FA5}">
                      <a16:colId xmlns:a16="http://schemas.microsoft.com/office/drawing/2014/main" val="1392689624"/>
                    </a:ext>
                  </a:extLst>
                </a:gridCol>
                <a:gridCol w="1638004">
                  <a:extLst>
                    <a:ext uri="{9D8B030D-6E8A-4147-A177-3AD203B41FA5}">
                      <a16:colId xmlns:a16="http://schemas.microsoft.com/office/drawing/2014/main" val="1029095569"/>
                    </a:ext>
                  </a:extLst>
                </a:gridCol>
                <a:gridCol w="2009553">
                  <a:extLst>
                    <a:ext uri="{9D8B030D-6E8A-4147-A177-3AD203B41FA5}">
                      <a16:colId xmlns:a16="http://schemas.microsoft.com/office/drawing/2014/main" val="3985908861"/>
                    </a:ext>
                  </a:extLst>
                </a:gridCol>
                <a:gridCol w="1807535">
                  <a:extLst>
                    <a:ext uri="{9D8B030D-6E8A-4147-A177-3AD203B41FA5}">
                      <a16:colId xmlns:a16="http://schemas.microsoft.com/office/drawing/2014/main" val="2149962866"/>
                    </a:ext>
                  </a:extLst>
                </a:gridCol>
                <a:gridCol w="1656907">
                  <a:extLst>
                    <a:ext uri="{9D8B030D-6E8A-4147-A177-3AD203B41FA5}">
                      <a16:colId xmlns:a16="http://schemas.microsoft.com/office/drawing/2014/main" val="1864542434"/>
                    </a:ext>
                  </a:extLst>
                </a:gridCol>
              </a:tblGrid>
              <a:tr h="445913">
                <a:tc>
                  <a:txBody>
                    <a:bodyPr/>
                    <a:lstStyle/>
                    <a:p>
                      <a:r>
                        <a:rPr lang="en-US" sz="1600" dirty="0"/>
                        <a:t>“Manage” tasks</a:t>
                      </a:r>
                      <a:br>
                        <a:rPr lang="en-US" dirty="0"/>
                      </a:br>
                      <a:r>
                        <a:rPr lang="en-US" sz="1400" b="0" dirty="0"/>
                        <a:t>(6,7,8,9,10,12)</a:t>
                      </a:r>
                      <a:endParaRPr lang="en-US" sz="1600" b="0" dirty="0"/>
                    </a:p>
                  </a:txBody>
                  <a:tcPr>
                    <a:lnR w="38100" cap="flat" cmpd="sng" algn="ctr">
                      <a:noFill/>
                      <a:prstDash val="solid"/>
                      <a:round/>
                      <a:headEnd type="none" w="med" len="med"/>
                      <a:tailEnd type="none" w="med" len="med"/>
                    </a:lnR>
                  </a:tcPr>
                </a:tc>
                <a:tc>
                  <a:txBody>
                    <a:bodyPr/>
                    <a:lstStyle/>
                    <a:p>
                      <a:pPr algn="ctr"/>
                      <a:r>
                        <a:rPr lang="en-US" sz="1400" b="1" dirty="0">
                          <a:solidFill>
                            <a:srgbClr val="FFFF00"/>
                          </a:solidFill>
                        </a:rPr>
                        <a:t>All Veterans</a:t>
                      </a:r>
                      <a:br>
                        <a:rPr lang="en-US" sz="1200" b="1" dirty="0"/>
                      </a:br>
                      <a:r>
                        <a:rPr lang="en-US" sz="1600" b="1" dirty="0"/>
                        <a:t>Success</a:t>
                      </a:r>
                      <a:endParaRPr lang="en-US" b="1"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tcPr>
                </a:tc>
                <a:tc>
                  <a:txBody>
                    <a:bodyPr/>
                    <a:lstStyle/>
                    <a:p>
                      <a:pPr algn="ctr"/>
                      <a:r>
                        <a:rPr lang="en-US" sz="1400" b="1" dirty="0">
                          <a:solidFill>
                            <a:srgbClr val="FFFF00"/>
                          </a:solidFill>
                        </a:rPr>
                        <a:t>All Veterans</a:t>
                      </a:r>
                      <a:r>
                        <a:rPr lang="en-US" sz="1600" b="1" kern="1200" dirty="0">
                          <a:solidFill>
                            <a:schemeClr val="lt1"/>
                          </a:solidFill>
                          <a:latin typeface="+mn-lt"/>
                          <a:ea typeface="+mn-ea"/>
                          <a:cs typeface="+mn-cs"/>
                        </a:rPr>
                        <a:t> Directness</a:t>
                      </a:r>
                      <a:endParaRPr lang="en-US" sz="1200" b="1" kern="1200" dirty="0">
                        <a:solidFill>
                          <a:schemeClr val="lt1"/>
                        </a:solidFill>
                        <a:latin typeface="+mn-lt"/>
                        <a:ea typeface="+mn-ea"/>
                        <a:cs typeface="+mn-cs"/>
                      </a:endParaRPr>
                    </a:p>
                  </a:txBody>
                  <a:tcPr>
                    <a:lnL w="38100" cap="flat" cmpd="sng" algn="ctr">
                      <a:no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b="1" dirty="0">
                          <a:solidFill>
                            <a:srgbClr val="FFFF00"/>
                          </a:solidFill>
                        </a:rPr>
                        <a:t>All Veterans</a:t>
                      </a:r>
                      <a:br>
                        <a:rPr lang="en-US" sz="1200" b="0" dirty="0"/>
                      </a:br>
                      <a:r>
                        <a:rPr lang="en-US" sz="1600" b="1" kern="1200" dirty="0">
                          <a:solidFill>
                            <a:schemeClr val="lt1"/>
                          </a:solidFill>
                          <a:latin typeface="+mn-lt"/>
                          <a:ea typeface="+mn-ea"/>
                          <a:cs typeface="+mn-cs"/>
                        </a:rPr>
                        <a:t>Direct success</a:t>
                      </a:r>
                      <a:endParaRPr lang="en-US" sz="1200" b="1" kern="1200" dirty="0">
                        <a:solidFill>
                          <a:schemeClr val="lt1"/>
                        </a:solidFill>
                        <a:latin typeface="+mn-lt"/>
                        <a:ea typeface="+mn-ea"/>
                        <a:cs typeface="+mn-cs"/>
                      </a:endParaRP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FF00"/>
                          </a:solidFill>
                        </a:rPr>
                        <a:t>Not enrolled </a:t>
                      </a:r>
                      <a:br>
                        <a:rPr lang="en-US" sz="1800" b="0" dirty="0"/>
                      </a:br>
                      <a:r>
                        <a:rPr lang="en-US" sz="1600" b="1" dirty="0"/>
                        <a:t>Success</a:t>
                      </a:r>
                      <a:endParaRPr lang="en-US" b="1" dirty="0"/>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rgbClr val="FFFF00"/>
                          </a:solidFill>
                        </a:rPr>
                        <a:t>Enrolled</a:t>
                      </a:r>
                    </a:p>
                    <a:p>
                      <a:pPr algn="ctr"/>
                      <a:r>
                        <a:rPr lang="en-US" sz="1600" b="1" dirty="0"/>
                        <a:t>Success</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34693841"/>
                  </a:ext>
                </a:extLst>
              </a:tr>
              <a:tr h="453563">
                <a:tc>
                  <a:txBody>
                    <a:bodyPr/>
                    <a:lstStyle/>
                    <a:p>
                      <a:pPr lvl="0"/>
                      <a:r>
                        <a:rPr lang="en-US" sz="2000" b="1" dirty="0"/>
                        <a:t>Baseline</a:t>
                      </a:r>
                    </a:p>
                  </a:txBody>
                  <a:tcPr anchor="ctr">
                    <a:lnR w="38100" cap="flat" cmpd="sng" algn="ctr">
                      <a:noFill/>
                      <a:prstDash val="solid"/>
                      <a:round/>
                      <a:headEnd type="none" w="med" len="med"/>
                      <a:tailEnd type="none" w="med" len="med"/>
                    </a:lnR>
                  </a:tcPr>
                </a:tc>
                <a:tc>
                  <a:txBody>
                    <a:bodyPr/>
                    <a:lstStyle/>
                    <a:p>
                      <a:pPr marL="0" indent="0" algn="ctr">
                        <a:buFont typeface="Arial" panose="020B0604020202020204" pitchFamily="34" charset="0"/>
                        <a:buNone/>
                      </a:pPr>
                      <a:r>
                        <a:rPr lang="en-US" sz="1800" b="0" dirty="0">
                          <a:solidFill>
                            <a:schemeClr val="tx1"/>
                          </a:solidFill>
                        </a:rPr>
                        <a:t>68%</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tcPr>
                </a:tc>
                <a:tc>
                  <a:txBody>
                    <a:bodyPr/>
                    <a:lstStyle/>
                    <a:p>
                      <a:pPr marL="0" indent="0" algn="ctr" defTabSz="914400" rtl="0" eaLnBrk="1" latinLnBrk="0" hangingPunct="1">
                        <a:buFont typeface="Arial" panose="020B0604020202020204" pitchFamily="34" charset="0"/>
                        <a:buNone/>
                      </a:pPr>
                      <a:r>
                        <a:rPr lang="en-US" sz="1800" b="0" dirty="0">
                          <a:solidFill>
                            <a:schemeClr val="tx1"/>
                          </a:solidFill>
                        </a:rPr>
                        <a:t>61%</a:t>
                      </a:r>
                      <a:endParaRPr lang="en-US" sz="1800" b="0" kern="1200" dirty="0">
                        <a:solidFill>
                          <a:schemeClr val="tx1"/>
                        </a:solidFill>
                        <a:latin typeface="+mn-lt"/>
                        <a:ea typeface="+mn-ea"/>
                        <a:cs typeface="+mn-cs"/>
                      </a:endParaRPr>
                    </a:p>
                  </a:txBody>
                  <a:tcPr anchor="ctr">
                    <a:lnL w="38100" cap="flat" cmpd="sng" algn="ctr">
                      <a:no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ctr" defTabSz="914400" rtl="0" eaLnBrk="1" latinLnBrk="0" hangingPunct="1">
                        <a:buFont typeface="Arial" panose="020B0604020202020204" pitchFamily="34" charset="0"/>
                        <a:buNone/>
                      </a:pPr>
                      <a:r>
                        <a:rPr lang="en-US" sz="1800" b="0" kern="1200" dirty="0">
                          <a:solidFill>
                            <a:schemeClr val="tx1"/>
                          </a:solidFill>
                          <a:latin typeface="+mn-lt"/>
                          <a:ea typeface="+mn-ea"/>
                          <a:cs typeface="+mn-cs"/>
                        </a:rPr>
                        <a:t>48%</a:t>
                      </a:r>
                    </a:p>
                  </a:txBody>
                  <a:tcPr anchor="ct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buFont typeface="Arial" panose="020B0604020202020204" pitchFamily="34" charset="0"/>
                        <a:buNone/>
                      </a:pPr>
                      <a:r>
                        <a:rPr lang="en-US" sz="1800" b="0" kern="1200" dirty="0">
                          <a:solidFill>
                            <a:schemeClr val="tx1"/>
                          </a:solidFill>
                          <a:latin typeface="+mn-lt"/>
                          <a:ea typeface="+mn-ea"/>
                          <a:cs typeface="+mn-cs"/>
                        </a:rPr>
                        <a:t>67%</a:t>
                      </a:r>
                    </a:p>
                  </a:txBody>
                  <a:tcPr anchor="ct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800" b="0" dirty="0">
                          <a:solidFill>
                            <a:schemeClr val="tx1"/>
                          </a:solidFill>
                        </a:rPr>
                        <a:t>69%</a:t>
                      </a:r>
                    </a:p>
                  </a:txBody>
                  <a:tcPr anchor="ct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60121057"/>
                  </a:ext>
                </a:extLst>
              </a:tr>
              <a:tr h="493184">
                <a:tc>
                  <a:txBody>
                    <a:bodyPr/>
                    <a:lstStyle/>
                    <a:p>
                      <a:pPr lvl="0"/>
                      <a:r>
                        <a:rPr lang="en-US" sz="2000" b="1" dirty="0"/>
                        <a:t>Hypothesis 0</a:t>
                      </a:r>
                    </a:p>
                  </a:txBody>
                  <a:tcPr anchor="ctr">
                    <a:lnR w="38100" cap="flat" cmpd="sng" algn="ctr">
                      <a:noFill/>
                      <a:prstDash val="solid"/>
                      <a:round/>
                      <a:headEnd type="none" w="med" len="med"/>
                      <a:tailEnd type="none" w="med" len="med"/>
                    </a:lnR>
                  </a:tcPr>
                </a:tc>
                <a:tc>
                  <a:txBody>
                    <a:bodyPr/>
                    <a:lstStyle/>
                    <a:p>
                      <a:pPr marL="0" indent="0" algn="ctr">
                        <a:buFont typeface="Arial" panose="020B0604020202020204" pitchFamily="34" charset="0"/>
                        <a:buNone/>
                      </a:pPr>
                      <a:r>
                        <a:rPr lang="en-US" sz="1800" b="0" dirty="0"/>
                        <a:t>*</a:t>
                      </a:r>
                      <a:r>
                        <a:rPr lang="en-US" sz="1800" b="0" dirty="0">
                          <a:solidFill>
                            <a:schemeClr val="tx1"/>
                          </a:solidFill>
                        </a:rPr>
                        <a:t>76%</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tcPr>
                </a:tc>
                <a:tc>
                  <a:txBody>
                    <a:bodyPr/>
                    <a:lstStyle/>
                    <a:p>
                      <a:pPr marL="0" indent="0" algn="ctr" defTabSz="914400" rtl="0" eaLnBrk="1" latinLnBrk="0" hangingPunct="1">
                        <a:buFont typeface="Arial" panose="020B0604020202020204" pitchFamily="34" charset="0"/>
                        <a:buNone/>
                      </a:pPr>
                      <a:r>
                        <a:rPr lang="en-US" sz="1800" b="0" dirty="0"/>
                        <a:t>*</a:t>
                      </a:r>
                      <a:r>
                        <a:rPr lang="en-US" sz="1800" b="0" dirty="0">
                          <a:solidFill>
                            <a:srgbClr val="00B050"/>
                          </a:solidFill>
                        </a:rPr>
                        <a:t>83%</a:t>
                      </a:r>
                      <a:endParaRPr lang="en-US" sz="1800" b="0" kern="1200" dirty="0">
                        <a:solidFill>
                          <a:srgbClr val="00B050"/>
                        </a:solidFill>
                        <a:latin typeface="+mn-lt"/>
                        <a:ea typeface="+mn-ea"/>
                        <a:cs typeface="+mn-cs"/>
                      </a:endParaRPr>
                    </a:p>
                  </a:txBody>
                  <a:tcPr anchor="ctr">
                    <a:lnL w="38100" cap="flat" cmpd="sng" algn="ctr">
                      <a:no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ctr" defTabSz="914400" rtl="0" eaLnBrk="1" latinLnBrk="0" hangingPunct="1">
                        <a:buFont typeface="Arial" panose="020B0604020202020204" pitchFamily="34" charset="0"/>
                        <a:buNone/>
                      </a:pPr>
                      <a:r>
                        <a:rPr lang="en-US" sz="1800" b="0" dirty="0"/>
                        <a:t>*</a:t>
                      </a:r>
                      <a:r>
                        <a:rPr lang="en-US" sz="1800" b="0" kern="1200" dirty="0">
                          <a:solidFill>
                            <a:srgbClr val="00B050"/>
                          </a:solidFill>
                          <a:latin typeface="+mn-lt"/>
                          <a:ea typeface="+mn-ea"/>
                          <a:cs typeface="+mn-cs"/>
                        </a:rPr>
                        <a:t>65%</a:t>
                      </a:r>
                    </a:p>
                  </a:txBody>
                  <a:tcPr anchor="ct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buFont typeface="Arial" panose="020B0604020202020204" pitchFamily="34" charset="0"/>
                        <a:buNone/>
                      </a:pPr>
                      <a:r>
                        <a:rPr lang="en-US" sz="1800" b="0" dirty="0"/>
                        <a:t>*</a:t>
                      </a:r>
                      <a:r>
                        <a:rPr lang="en-US" sz="1800" b="0" kern="1200" dirty="0">
                          <a:solidFill>
                            <a:srgbClr val="00B050"/>
                          </a:solidFill>
                          <a:latin typeface="+mn-lt"/>
                          <a:ea typeface="+mn-ea"/>
                          <a:cs typeface="+mn-cs"/>
                        </a:rPr>
                        <a:t>77%</a:t>
                      </a:r>
                    </a:p>
                  </a:txBody>
                  <a:tcPr anchor="ct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buFont typeface="Arial" panose="020B0604020202020204" pitchFamily="34" charset="0"/>
                        <a:buNone/>
                      </a:pPr>
                      <a:r>
                        <a:rPr lang="en-US" sz="1800" b="0" dirty="0"/>
                        <a:t>*</a:t>
                      </a:r>
                      <a:r>
                        <a:rPr lang="en-US" sz="1800" b="0" kern="1200" dirty="0">
                          <a:solidFill>
                            <a:schemeClr val="tx1"/>
                          </a:solidFill>
                          <a:latin typeface="+mn-lt"/>
                          <a:ea typeface="+mn-ea"/>
                          <a:cs typeface="+mn-cs"/>
                        </a:rPr>
                        <a:t>75%</a:t>
                      </a:r>
                    </a:p>
                  </a:txBody>
                  <a:tcPr anchor="ct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208290129"/>
                  </a:ext>
                </a:extLst>
              </a:tr>
              <a:tr h="493184">
                <a:tc>
                  <a:txBody>
                    <a:bodyPr/>
                    <a:lstStyle/>
                    <a:p>
                      <a:pPr lvl="0"/>
                      <a:r>
                        <a:rPr lang="en-US" sz="2000" b="1" dirty="0"/>
                        <a:t>Hypothesis 1</a:t>
                      </a:r>
                    </a:p>
                  </a:txBody>
                  <a:tcPr anchor="ctr">
                    <a:lnR w="38100" cap="flat" cmpd="sng" algn="ctr">
                      <a:noFill/>
                      <a:prstDash val="solid"/>
                      <a:round/>
                      <a:headEnd type="none" w="med" len="med"/>
                      <a:tailEnd type="none" w="med" len="med"/>
                    </a:lnR>
                  </a:tcPr>
                </a:tc>
                <a:tc>
                  <a:txBody>
                    <a:bodyPr/>
                    <a:lstStyle/>
                    <a:p>
                      <a:pPr marL="0" indent="0" algn="ctr">
                        <a:buFont typeface="Arial" panose="020B0604020202020204" pitchFamily="34" charset="0"/>
                        <a:buNone/>
                      </a:pPr>
                      <a:r>
                        <a:rPr lang="en-US" sz="1800" b="0" dirty="0">
                          <a:solidFill>
                            <a:schemeClr val="tx1"/>
                          </a:solidFill>
                        </a:rPr>
                        <a:t>62%</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B w="38100" cap="flat" cmpd="sng" algn="ctr">
                      <a:noFill/>
                      <a:prstDash val="solid"/>
                      <a:round/>
                      <a:headEnd type="none" w="med" len="med"/>
                      <a:tailEnd type="none" w="med" len="med"/>
                    </a:lnB>
                  </a:tcPr>
                </a:tc>
                <a:tc>
                  <a:txBody>
                    <a:bodyPr/>
                    <a:lstStyle/>
                    <a:p>
                      <a:pPr marL="0" indent="0" algn="ctr" defTabSz="914400" rtl="0" eaLnBrk="1" latinLnBrk="0" hangingPunct="1">
                        <a:buFont typeface="Arial" panose="020B0604020202020204" pitchFamily="34" charset="0"/>
                        <a:buNone/>
                      </a:pPr>
                      <a:r>
                        <a:rPr lang="en-US" sz="1800" b="0" dirty="0">
                          <a:solidFill>
                            <a:schemeClr val="tx1"/>
                          </a:solidFill>
                        </a:rPr>
                        <a:t>70%</a:t>
                      </a:r>
                      <a:endParaRPr lang="en-US" sz="1800" b="0" kern="1200" dirty="0">
                        <a:solidFill>
                          <a:schemeClr val="tx1"/>
                        </a:solidFill>
                        <a:latin typeface="+mn-lt"/>
                        <a:ea typeface="+mn-ea"/>
                        <a:cs typeface="+mn-cs"/>
                      </a:endParaRPr>
                    </a:p>
                  </a:txBody>
                  <a:tcPr anchor="ctr">
                    <a:lnL w="38100" cap="flat" cmpd="sng" algn="ctr">
                      <a:noFill/>
                      <a:prstDash val="solid"/>
                      <a:round/>
                      <a:headEnd type="none" w="med" len="med"/>
                      <a:tailEnd type="none" w="med" len="med"/>
                    </a:lnL>
                    <a:lnR w="38100" cap="flat" cmpd="sng" algn="ctr">
                      <a:solidFill>
                        <a:srgbClr val="FFFF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ctr" defTabSz="914400" rtl="0" eaLnBrk="1" latinLnBrk="0" hangingPunct="1">
                        <a:buFont typeface="Arial" panose="020B0604020202020204" pitchFamily="34" charset="0"/>
                        <a:buNone/>
                      </a:pPr>
                      <a:r>
                        <a:rPr lang="en-US" sz="1800" b="0" kern="1200" dirty="0">
                          <a:solidFill>
                            <a:schemeClr val="tx1"/>
                          </a:solidFill>
                          <a:latin typeface="+mn-lt"/>
                          <a:ea typeface="+mn-ea"/>
                          <a:cs typeface="+mn-cs"/>
                        </a:rPr>
                        <a:t>44%</a:t>
                      </a:r>
                    </a:p>
                  </a:txBody>
                  <a:tcPr anchor="ct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6350" cap="flat" cmpd="sng" algn="ctr">
                      <a:solidFill>
                        <a:schemeClr val="bg1"/>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buFont typeface="Arial" panose="020B0604020202020204" pitchFamily="34" charset="0"/>
                        <a:buNone/>
                      </a:pPr>
                      <a:r>
                        <a:rPr lang="en-US" sz="1800" b="0" kern="1200" dirty="0">
                          <a:solidFill>
                            <a:schemeClr val="tx1"/>
                          </a:solidFill>
                          <a:latin typeface="+mn-lt"/>
                          <a:ea typeface="+mn-ea"/>
                          <a:cs typeface="+mn-cs"/>
                        </a:rPr>
                        <a:t>65%</a:t>
                      </a:r>
                    </a:p>
                  </a:txBody>
                  <a:tcPr anchor="ct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defTabSz="914400" rtl="0" eaLnBrk="1" latinLnBrk="0" hangingPunct="1">
                        <a:buFont typeface="Arial" panose="020B0604020202020204" pitchFamily="34" charset="0"/>
                        <a:buNone/>
                      </a:pPr>
                      <a:r>
                        <a:rPr lang="en-US" sz="1800" b="0" kern="1200" dirty="0">
                          <a:solidFill>
                            <a:schemeClr val="tx1"/>
                          </a:solidFill>
                          <a:latin typeface="+mn-lt"/>
                          <a:ea typeface="+mn-ea"/>
                          <a:cs typeface="+mn-cs"/>
                        </a:rPr>
                        <a:t>64%</a:t>
                      </a:r>
                    </a:p>
                  </a:txBody>
                  <a:tcPr anchor="ct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6350" cap="flat" cmpd="sng" algn="ctr">
                      <a:solidFill>
                        <a:schemeClr val="bg1"/>
                      </a:solidFill>
                      <a:prstDash val="solid"/>
                      <a:round/>
                      <a:headEnd type="none" w="med" len="med"/>
                      <a:tailEnd type="none" w="med" len="med"/>
                    </a:lnT>
                    <a:lnB w="38100" cap="flat" cmpd="sng" algn="ctr">
                      <a:solidFill>
                        <a:srgbClr val="FFFF00"/>
                      </a:solidFill>
                      <a:prstDash val="solid"/>
                      <a:round/>
                      <a:headEnd type="none" w="med" len="med"/>
                      <a:tailEnd type="none" w="med" len="med"/>
                    </a:lnB>
                  </a:tcPr>
                </a:tc>
                <a:extLst>
                  <a:ext uri="{0D108BD9-81ED-4DB2-BD59-A6C34878D82A}">
                    <a16:rowId xmlns:a16="http://schemas.microsoft.com/office/drawing/2014/main" val="3889327695"/>
                  </a:ext>
                </a:extLst>
              </a:tr>
            </a:tbl>
          </a:graphicData>
        </a:graphic>
      </p:graphicFrame>
      <p:sp>
        <p:nvSpPr>
          <p:cNvPr id="5" name="Content Placeholder 2">
            <a:extLst>
              <a:ext uri="{FF2B5EF4-FFF2-40B4-BE49-F238E27FC236}">
                <a16:creationId xmlns:a16="http://schemas.microsoft.com/office/drawing/2014/main" id="{1A7AA32D-6A13-49CD-8E1E-EA32E2A8DB4E}"/>
              </a:ext>
            </a:extLst>
          </p:cNvPr>
          <p:cNvSpPr txBox="1">
            <a:spLocks/>
          </p:cNvSpPr>
          <p:nvPr/>
        </p:nvSpPr>
        <p:spPr>
          <a:xfrm>
            <a:off x="1444191" y="3995633"/>
            <a:ext cx="9083483" cy="308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rgbClr val="00B050"/>
                </a:solidFill>
              </a:rPr>
              <a:t>= 10% or more improvement over baseline</a:t>
            </a:r>
            <a:r>
              <a:rPr lang="en-US" sz="1400" dirty="0"/>
              <a:t> /      </a:t>
            </a:r>
            <a:r>
              <a:rPr lang="en-US" sz="1400" dirty="0">
                <a:solidFill>
                  <a:srgbClr val="FF0000"/>
                </a:solidFill>
              </a:rPr>
              <a:t>= 10% or more decline over baseline </a:t>
            </a:r>
            <a:r>
              <a:rPr lang="en-US" sz="1400" dirty="0"/>
              <a:t>/ </a:t>
            </a:r>
            <a:r>
              <a:rPr lang="en-US" sz="1400" b="1" dirty="0"/>
              <a:t>*</a:t>
            </a:r>
            <a:r>
              <a:rPr lang="en-US" sz="1400" dirty="0"/>
              <a:t> = top score</a:t>
            </a:r>
          </a:p>
        </p:txBody>
      </p:sp>
      <p:sp>
        <p:nvSpPr>
          <p:cNvPr id="6" name="Isosceles Triangle 5">
            <a:extLst>
              <a:ext uri="{FF2B5EF4-FFF2-40B4-BE49-F238E27FC236}">
                <a16:creationId xmlns:a16="http://schemas.microsoft.com/office/drawing/2014/main" id="{63577963-39B2-47EF-B456-D92EDBB11E9C}"/>
              </a:ext>
            </a:extLst>
          </p:cNvPr>
          <p:cNvSpPr/>
          <p:nvPr/>
        </p:nvSpPr>
        <p:spPr>
          <a:xfrm>
            <a:off x="2193711" y="4063051"/>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6E514DF1-3E1D-44A1-84B2-B8167554D2B8}"/>
              </a:ext>
            </a:extLst>
          </p:cNvPr>
          <p:cNvSpPr/>
          <p:nvPr/>
        </p:nvSpPr>
        <p:spPr>
          <a:xfrm rot="10800000">
            <a:off x="5647524" y="4076014"/>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C5B15EFC-26BE-4125-B84E-7B277A536B77}"/>
              </a:ext>
            </a:extLst>
          </p:cNvPr>
          <p:cNvSpPr/>
          <p:nvPr/>
        </p:nvSpPr>
        <p:spPr>
          <a:xfrm>
            <a:off x="4586928" y="5515911"/>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8DE47F0E-CF5A-4304-A468-CF99889BEB79}"/>
              </a:ext>
            </a:extLst>
          </p:cNvPr>
          <p:cNvSpPr/>
          <p:nvPr/>
        </p:nvSpPr>
        <p:spPr>
          <a:xfrm>
            <a:off x="6461800" y="5505690"/>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69398BFF-23C6-437D-A077-B0F1E88523B5}"/>
              </a:ext>
            </a:extLst>
          </p:cNvPr>
          <p:cNvSpPr/>
          <p:nvPr/>
        </p:nvSpPr>
        <p:spPr>
          <a:xfrm>
            <a:off x="8365976" y="5505690"/>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1731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2797DCA-D9FC-D2EB-D9C3-D125DC402867}"/>
              </a:ext>
            </a:extLst>
          </p:cNvPr>
          <p:cNvGraphicFramePr>
            <a:graphicFrameLocks noGrp="1"/>
          </p:cNvGraphicFramePr>
          <p:nvPr>
            <p:extLst>
              <p:ext uri="{D42A27DB-BD31-4B8C-83A1-F6EECF244321}">
                <p14:modId xmlns:p14="http://schemas.microsoft.com/office/powerpoint/2010/main" val="3650520870"/>
              </p:ext>
            </p:extLst>
          </p:nvPr>
        </p:nvGraphicFramePr>
        <p:xfrm>
          <a:off x="443753" y="3257636"/>
          <a:ext cx="11304494" cy="3352800"/>
        </p:xfrm>
        <a:graphic>
          <a:graphicData uri="http://schemas.openxmlformats.org/drawingml/2006/table">
            <a:tbl>
              <a:tblPr firstRow="1">
                <a:tableStyleId>{5C22544A-7EE6-4342-B048-85BDC9FD1C3A}</a:tableStyleId>
              </a:tblPr>
              <a:tblGrid>
                <a:gridCol w="1958228">
                  <a:extLst>
                    <a:ext uri="{9D8B030D-6E8A-4147-A177-3AD203B41FA5}">
                      <a16:colId xmlns:a16="http://schemas.microsoft.com/office/drawing/2014/main" val="356473055"/>
                    </a:ext>
                  </a:extLst>
                </a:gridCol>
                <a:gridCol w="1495425">
                  <a:extLst>
                    <a:ext uri="{9D8B030D-6E8A-4147-A177-3AD203B41FA5}">
                      <a16:colId xmlns:a16="http://schemas.microsoft.com/office/drawing/2014/main" val="3999771758"/>
                    </a:ext>
                  </a:extLst>
                </a:gridCol>
                <a:gridCol w="1638300">
                  <a:extLst>
                    <a:ext uri="{9D8B030D-6E8A-4147-A177-3AD203B41FA5}">
                      <a16:colId xmlns:a16="http://schemas.microsoft.com/office/drawing/2014/main" val="3504528741"/>
                    </a:ext>
                  </a:extLst>
                </a:gridCol>
                <a:gridCol w="1552575">
                  <a:extLst>
                    <a:ext uri="{9D8B030D-6E8A-4147-A177-3AD203B41FA5}">
                      <a16:colId xmlns:a16="http://schemas.microsoft.com/office/drawing/2014/main" val="219460236"/>
                    </a:ext>
                  </a:extLst>
                </a:gridCol>
                <a:gridCol w="1504950">
                  <a:extLst>
                    <a:ext uri="{9D8B030D-6E8A-4147-A177-3AD203B41FA5}">
                      <a16:colId xmlns:a16="http://schemas.microsoft.com/office/drawing/2014/main" val="3577433476"/>
                    </a:ext>
                  </a:extLst>
                </a:gridCol>
                <a:gridCol w="1619250">
                  <a:extLst>
                    <a:ext uri="{9D8B030D-6E8A-4147-A177-3AD203B41FA5}">
                      <a16:colId xmlns:a16="http://schemas.microsoft.com/office/drawing/2014/main" val="3298785485"/>
                    </a:ext>
                  </a:extLst>
                </a:gridCol>
                <a:gridCol w="1535766">
                  <a:extLst>
                    <a:ext uri="{9D8B030D-6E8A-4147-A177-3AD203B41FA5}">
                      <a16:colId xmlns:a16="http://schemas.microsoft.com/office/drawing/2014/main" val="3349886781"/>
                    </a:ext>
                  </a:extLst>
                </a:gridCol>
              </a:tblGrid>
              <a:tr h="322581">
                <a:tc>
                  <a:txBody>
                    <a:bodyPr/>
                    <a:lstStyle/>
                    <a:p>
                      <a:r>
                        <a:rPr lang="en-US" sz="1200" b="1" dirty="0"/>
                        <a:t>Success/Directness</a:t>
                      </a:r>
                      <a:endParaRPr lang="en-US" sz="2000" b="1" dirty="0"/>
                    </a:p>
                  </a:txBody>
                  <a:tcPr>
                    <a:lnR w="38100" cap="flat" cmpd="sng" algn="ctr">
                      <a:noFill/>
                      <a:prstDash val="solid"/>
                      <a:round/>
                      <a:headEnd type="none" w="med" len="med"/>
                      <a:tailEnd type="none" w="med" len="med"/>
                    </a:lnR>
                    <a:lnB w="38100" cmpd="sng">
                      <a:noFill/>
                    </a:lnB>
                  </a:tcPr>
                </a:tc>
                <a:tc>
                  <a:txBody>
                    <a:bodyPr/>
                    <a:lstStyle/>
                    <a:p>
                      <a:pPr algn="ctr"/>
                      <a:r>
                        <a:rPr lang="en-US" sz="1600" b="1" dirty="0"/>
                        <a:t>Priority groups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ctr"/>
                      <a:r>
                        <a:rPr lang="en-US" sz="1600" b="1" dirty="0"/>
                        <a:t>Medical records</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ctr"/>
                      <a:r>
                        <a:rPr lang="en-US" sz="1600" b="1" dirty="0"/>
                        <a:t>Pay copay</a:t>
                      </a:r>
                      <a:endParaRPr lang="en-US" sz="1200" b="1"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ctr"/>
                      <a:r>
                        <a:rPr lang="en-US" sz="1600" b="1" dirty="0"/>
                        <a:t>Prescription</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ctr"/>
                      <a:r>
                        <a:rPr lang="en-US" sz="1600" b="1" dirty="0"/>
                        <a:t>Secure Message</a:t>
                      </a:r>
                      <a:endParaRPr lang="en-US" sz="1200" b="1"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pPr algn="ctr"/>
                      <a:r>
                        <a:rPr lang="en-US" sz="1600" b="1" dirty="0"/>
                        <a:t>Travel pay</a:t>
                      </a:r>
                      <a:endParaRPr lang="en-US" sz="1200" b="1"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extLst>
                  <a:ext uri="{0D108BD9-81ED-4DB2-BD59-A6C34878D82A}">
                    <a16:rowId xmlns:a16="http://schemas.microsoft.com/office/drawing/2014/main" val="1999221077"/>
                  </a:ext>
                </a:extLst>
              </a:tr>
              <a:tr h="221198">
                <a:tc>
                  <a:txBody>
                    <a:bodyPr/>
                    <a:lstStyle/>
                    <a:p>
                      <a:r>
                        <a:rPr lang="en-US" sz="1400" b="1" dirty="0"/>
                        <a:t>Baseline - All (46)</a:t>
                      </a:r>
                    </a:p>
                  </a:txBody>
                  <a:tcPr>
                    <a:lnL w="12700" cmpd="sng">
                      <a:noFill/>
                    </a:lnL>
                    <a:lnR w="381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t>15% / 63%</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t>87% / 61%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t>87% / 72%</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t>89% / 76%</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t>65% / 52%</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t>67% / 41%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393682094"/>
                  </a:ext>
                </a:extLst>
              </a:tr>
              <a:tr h="313364">
                <a:tc>
                  <a:txBody>
                    <a:bodyPr/>
                    <a:lstStyle/>
                    <a:p>
                      <a:pPr lvl="1"/>
                      <a:r>
                        <a:rPr lang="en-US" sz="1400" b="0" dirty="0"/>
                        <a:t>Not enrolled (21)</a:t>
                      </a:r>
                    </a:p>
                  </a:txBody>
                  <a:tcPr>
                    <a:lnL w="12700" cmpd="sng">
                      <a:noFill/>
                    </a:lnL>
                    <a:lnR w="381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10% / 57%</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dirty="0">
                          <a:solidFill>
                            <a:schemeClr val="tx1"/>
                          </a:solidFill>
                        </a:rPr>
                        <a:t>81% / 43%</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chemeClr val="tx1"/>
                          </a:solidFill>
                        </a:rPr>
                        <a:t>90% / 81%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90% / 71%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62% / 52%</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chemeClr val="tx1"/>
                          </a:solidFill>
                        </a:rPr>
                        <a:t>71% / 43%</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6043714"/>
                  </a:ext>
                </a:extLst>
              </a:tr>
              <a:tr h="313364">
                <a:tc>
                  <a:txBody>
                    <a:bodyPr/>
                    <a:lstStyle/>
                    <a:p>
                      <a:pPr lvl="1"/>
                      <a:r>
                        <a:rPr lang="en-US" sz="1400" b="0" dirty="0"/>
                        <a:t>Enrolled (25)</a:t>
                      </a:r>
                    </a:p>
                  </a:txBody>
                  <a:tcPr>
                    <a:lnL w="12700" cmpd="sng">
                      <a:noFill/>
                    </a:lnL>
                    <a:lnR w="38100" cap="flat" cmpd="sng" algn="ctr">
                      <a:noFill/>
                      <a:prstDash val="solid"/>
                      <a:round/>
                      <a:headEnd type="none" w="med" len="med"/>
                      <a:tailEnd type="none" w="med" len="med"/>
                    </a:lnR>
                    <a:lnT w="12700" cmpd="sng">
                      <a:noFill/>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20% / 68%</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a:solidFill>
                            <a:schemeClr val="tx1"/>
                          </a:solidFill>
                        </a:rPr>
                        <a:t>*92%</a:t>
                      </a:r>
                      <a:r>
                        <a:rPr lang="en-US" sz="1600" b="0" dirty="0">
                          <a:solidFill>
                            <a:schemeClr val="tx1"/>
                          </a:solidFill>
                        </a:rPr>
                        <a:t> / 76%</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chemeClr val="tx1"/>
                          </a:solidFill>
                        </a:rPr>
                        <a:t>84% /64%</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88% / 80%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68% / 52%</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chemeClr val="tx1"/>
                          </a:solidFill>
                        </a:rPr>
                        <a:t>64% / 40%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1154304"/>
                  </a:ext>
                </a:extLst>
              </a:tr>
              <a:tr h="221198">
                <a:tc>
                  <a:txBody>
                    <a:bodyPr/>
                    <a:lstStyle/>
                    <a:p>
                      <a:r>
                        <a:rPr lang="en-US" sz="1400" b="1" dirty="0"/>
                        <a:t>H0 - All (51)</a:t>
                      </a:r>
                    </a:p>
                  </a:txBody>
                  <a:tcPr>
                    <a:lnL w="38100" cap="flat" cmpd="sng" algn="ctr">
                      <a:solidFill>
                        <a:srgbClr val="FFFF00"/>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t>24% / 69%</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t>88% / 90%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t>94% / 80%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t>90% / 94%</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00B050"/>
                          </a:solidFill>
                        </a:rPr>
                        <a:t>80% / 92%</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00B050"/>
                          </a:solidFill>
                        </a:rPr>
                        <a:t>80% / 75%</a:t>
                      </a:r>
                    </a:p>
                  </a:txBody>
                  <a:tcPr>
                    <a:lnL w="38100" cap="flat" cmpd="sng" algn="ctr">
                      <a:no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93554402"/>
                  </a:ext>
                </a:extLst>
              </a:tr>
              <a:tr h="313364">
                <a:tc>
                  <a:txBody>
                    <a:bodyPr/>
                    <a:lstStyle/>
                    <a:p>
                      <a:pPr lvl="1"/>
                      <a:r>
                        <a:rPr lang="en-US" sz="1400" b="0" dirty="0"/>
                        <a:t>Not enrolled (24)</a:t>
                      </a:r>
                    </a:p>
                  </a:txBody>
                  <a:tcPr>
                    <a:lnL w="12700" cmpd="sng">
                      <a:noFill/>
                    </a:lnL>
                    <a:lnR w="38100" cap="flat" cmpd="sng" algn="ctr">
                      <a:noFill/>
                      <a:prstDash val="solid"/>
                      <a:round/>
                      <a:headEnd type="none" w="med" len="med"/>
                      <a:tailEnd type="none" w="med" len="med"/>
                    </a:lnR>
                    <a:lnT w="38100" cap="flat" cmpd="sng" algn="ctr">
                      <a:solidFill>
                        <a:srgbClr val="FFFF00"/>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rgbClr val="00B050"/>
                          </a:solidFill>
                        </a:rPr>
                        <a:t>29%</a:t>
                      </a:r>
                      <a:r>
                        <a:rPr lang="en-US" sz="1600" b="0" dirty="0">
                          <a:solidFill>
                            <a:schemeClr val="tx1"/>
                          </a:solidFill>
                        </a:rPr>
                        <a:t> / </a:t>
                      </a:r>
                      <a:r>
                        <a:rPr lang="en-US" sz="1600" b="0" dirty="0">
                          <a:solidFill>
                            <a:srgbClr val="FF0000"/>
                          </a:solidFill>
                        </a:rPr>
                        <a:t>79%</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a:solidFill>
                            <a:schemeClr val="tx1"/>
                          </a:solidFill>
                        </a:rPr>
                        <a:t>*</a:t>
                      </a:r>
                      <a:r>
                        <a:rPr lang="en-US" sz="1600" b="1" i="0" dirty="0">
                          <a:solidFill>
                            <a:srgbClr val="00B050"/>
                          </a:solidFill>
                        </a:rPr>
                        <a:t>92%</a:t>
                      </a:r>
                      <a:r>
                        <a:rPr lang="en-US" sz="1600" b="0" i="0" dirty="0">
                          <a:solidFill>
                            <a:srgbClr val="00B050"/>
                          </a:solidFill>
                        </a:rPr>
                        <a:t> / 92%</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chemeClr val="tx1"/>
                          </a:solidFill>
                        </a:rPr>
                        <a:t>88% / 79%</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1" dirty="0">
                          <a:solidFill>
                            <a:schemeClr val="tx1"/>
                          </a:solidFill>
                        </a:rPr>
                        <a:t>*96%</a:t>
                      </a:r>
                      <a:r>
                        <a:rPr lang="en-US" sz="1600" b="0" dirty="0">
                          <a:solidFill>
                            <a:schemeClr val="tx1"/>
                          </a:solidFill>
                        </a:rPr>
                        <a:t> / 96%</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1" dirty="0">
                          <a:solidFill>
                            <a:schemeClr val="tx1"/>
                          </a:solidFill>
                        </a:rPr>
                        <a:t>*</a:t>
                      </a:r>
                      <a:r>
                        <a:rPr lang="en-US" sz="1600" b="1" dirty="0">
                          <a:solidFill>
                            <a:srgbClr val="00B050"/>
                          </a:solidFill>
                        </a:rPr>
                        <a:t>83%</a:t>
                      </a:r>
                      <a:r>
                        <a:rPr lang="en-US" sz="1600" b="0" dirty="0">
                          <a:solidFill>
                            <a:srgbClr val="00B050"/>
                          </a:solidFill>
                        </a:rPr>
                        <a:t> / 83%</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chemeClr val="tx1"/>
                          </a:solidFill>
                        </a:rPr>
                        <a:t>75% / </a:t>
                      </a:r>
                      <a:r>
                        <a:rPr lang="en-US" sz="1600" b="0" i="0" dirty="0">
                          <a:solidFill>
                            <a:srgbClr val="00B050"/>
                          </a:solidFill>
                        </a:rPr>
                        <a:t>83%</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9494511"/>
                  </a:ext>
                </a:extLst>
              </a:tr>
              <a:tr h="313364">
                <a:tc>
                  <a:txBody>
                    <a:bodyPr/>
                    <a:lstStyle/>
                    <a:p>
                      <a:pPr lvl="1"/>
                      <a:r>
                        <a:rPr lang="en-US" sz="1400" b="0" dirty="0"/>
                        <a:t>Enrolled (27)</a:t>
                      </a:r>
                    </a:p>
                  </a:txBody>
                  <a:tcPr>
                    <a:lnL w="12700" cmpd="sng">
                      <a:noFill/>
                    </a:lnL>
                    <a:lnR w="381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19% / 59%</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chemeClr val="tx1"/>
                          </a:solidFill>
                        </a:rPr>
                        <a:t>85% / 89%</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1" dirty="0">
                          <a:solidFill>
                            <a:schemeClr val="tx1"/>
                          </a:solidFill>
                        </a:rPr>
                        <a:t>*</a:t>
                      </a:r>
                      <a:r>
                        <a:rPr lang="en-US" sz="1600" b="1" i="0" dirty="0">
                          <a:solidFill>
                            <a:srgbClr val="00B050"/>
                          </a:solidFill>
                        </a:rPr>
                        <a:t>100%</a:t>
                      </a:r>
                      <a:r>
                        <a:rPr lang="en-US" sz="1600" b="0" i="0" dirty="0">
                          <a:solidFill>
                            <a:srgbClr val="00B050"/>
                          </a:solidFill>
                        </a:rPr>
                        <a:t> / 81%</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85% / </a:t>
                      </a:r>
                      <a:r>
                        <a:rPr lang="en-US" sz="1600" b="0" dirty="0">
                          <a:solidFill>
                            <a:srgbClr val="00B050"/>
                          </a:solidFill>
                        </a:rPr>
                        <a:t>93%</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78% / 100%</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1" dirty="0">
                          <a:solidFill>
                            <a:schemeClr val="tx1"/>
                          </a:solidFill>
                        </a:rPr>
                        <a:t>*</a:t>
                      </a:r>
                      <a:r>
                        <a:rPr lang="en-US" sz="1600" b="1" i="0" dirty="0">
                          <a:solidFill>
                            <a:srgbClr val="00B050"/>
                          </a:solidFill>
                        </a:rPr>
                        <a:t>85%</a:t>
                      </a:r>
                      <a:r>
                        <a:rPr lang="en-US" sz="1600" b="0" i="0" dirty="0">
                          <a:solidFill>
                            <a:srgbClr val="00B050"/>
                          </a:solidFill>
                        </a:rPr>
                        <a:t> / 67%</a:t>
                      </a:r>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9529096"/>
                  </a:ext>
                </a:extLst>
              </a:tr>
              <a:tr h="221198">
                <a:tc>
                  <a:txBody>
                    <a:bodyPr/>
                    <a:lstStyle/>
                    <a:p>
                      <a:r>
                        <a:rPr lang="en-US" sz="1400" b="1" dirty="0"/>
                        <a:t>H1 - All (51)</a:t>
                      </a:r>
                    </a:p>
                  </a:txBody>
                  <a:tcPr>
                    <a:lnL w="12700" cmpd="sng">
                      <a:noFill/>
                    </a:lnL>
                    <a:lnR w="381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a:solidFill>
                            <a:schemeClr val="tx1"/>
                          </a:solidFill>
                        </a:rPr>
                        <a:t>*</a:t>
                      </a:r>
                      <a:r>
                        <a:rPr lang="en-US" sz="1600" b="1" dirty="0">
                          <a:solidFill>
                            <a:srgbClr val="00B050"/>
                          </a:solidFill>
                        </a:rPr>
                        <a:t>35%</a:t>
                      </a:r>
                      <a:r>
                        <a:rPr lang="en-US" sz="1600" b="0" dirty="0">
                          <a:solidFill>
                            <a:srgbClr val="00B050"/>
                          </a:solidFill>
                        </a:rPr>
                        <a:t> / 67%</a:t>
                      </a:r>
                    </a:p>
                  </a:txBody>
                  <a:tcPr>
                    <a:lnL w="38100" cap="flat" cmpd="sng" algn="ctr">
                      <a:no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FF0000"/>
                          </a:solidFill>
                        </a:rPr>
                        <a:t>69% / 86%</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FF0000"/>
                          </a:solidFill>
                        </a:rPr>
                        <a:t>69% / 73%</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t>82% / 75%</a:t>
                      </a:r>
                    </a:p>
                  </a:txBody>
                  <a:tcPr>
                    <a:lnL w="38100" cap="flat" cmpd="sng" algn="ctr">
                      <a:solidFill>
                        <a:srgbClr val="FFFF00"/>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00B050"/>
                          </a:solidFill>
                        </a:rPr>
                        <a:t>76% / 75%</a:t>
                      </a:r>
                    </a:p>
                  </a:txBody>
                  <a:tcPr>
                    <a:lnL w="38100" cap="flat" cmpd="sng" algn="ctr">
                      <a:no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FF0000"/>
                          </a:solidFill>
                        </a:rPr>
                        <a:t>39% / 41%</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solidFill>
                        <a:srgbClr val="FFFF0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801223833"/>
                  </a:ext>
                </a:extLst>
              </a:tr>
              <a:tr h="313364">
                <a:tc>
                  <a:txBody>
                    <a:bodyPr/>
                    <a:lstStyle/>
                    <a:p>
                      <a:pPr lvl="1"/>
                      <a:r>
                        <a:rPr lang="en-US" sz="1400" b="0" dirty="0"/>
                        <a:t>Not enrolled (27)</a:t>
                      </a:r>
                      <a:endParaRPr lang="en-US" sz="1200" b="0" dirty="0"/>
                    </a:p>
                  </a:txBody>
                  <a:tcPr>
                    <a:lnL w="12700" cmpd="sng">
                      <a:noFill/>
                    </a:lnL>
                    <a:lnR w="381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rgbClr val="00B050"/>
                          </a:solidFill>
                        </a:rPr>
                        <a:t>22%</a:t>
                      </a:r>
                      <a:r>
                        <a:rPr lang="en-US" sz="1600" b="0" dirty="0">
                          <a:solidFill>
                            <a:schemeClr val="tx1"/>
                          </a:solidFill>
                        </a:rPr>
                        <a:t> / </a:t>
                      </a:r>
                      <a:r>
                        <a:rPr lang="en-US" sz="1600" b="0" dirty="0">
                          <a:solidFill>
                            <a:srgbClr val="FF0000"/>
                          </a:solidFill>
                        </a:rPr>
                        <a:t>70%</a:t>
                      </a:r>
                    </a:p>
                  </a:txBody>
                  <a:tcPr>
                    <a:lnL w="38100" cap="flat" cmpd="sng" algn="ctr">
                      <a:no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i="0" dirty="0">
                          <a:solidFill>
                            <a:schemeClr val="tx1"/>
                          </a:solidFill>
                        </a:rPr>
                        <a:t>74% / </a:t>
                      </a:r>
                      <a:r>
                        <a:rPr lang="en-US" sz="1600" b="0" i="0" dirty="0">
                          <a:solidFill>
                            <a:srgbClr val="00B050"/>
                          </a:solidFill>
                        </a:rPr>
                        <a:t>81%</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rgbClr val="FF0000"/>
                          </a:solidFill>
                        </a:rPr>
                        <a:t>67%</a:t>
                      </a:r>
                      <a:r>
                        <a:rPr lang="en-US" sz="1600" b="0" i="0" dirty="0">
                          <a:solidFill>
                            <a:schemeClr val="tx1"/>
                          </a:solidFill>
                        </a:rPr>
                        <a:t> / 78%</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85% / 63%</a:t>
                      </a:r>
                    </a:p>
                  </a:txBody>
                  <a:tcPr>
                    <a:lnL w="38100" cap="flat" cmpd="sng" algn="ctr">
                      <a:solidFill>
                        <a:srgbClr val="FFFF00"/>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rgbClr val="00B050"/>
                          </a:solidFill>
                        </a:rPr>
                        <a:t>74% / 78%</a:t>
                      </a:r>
                    </a:p>
                  </a:txBody>
                  <a:tcPr>
                    <a:lnL w="38100" cap="flat" cmpd="sng" algn="ctr">
                      <a:no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chemeClr val="tx1"/>
                          </a:solidFill>
                        </a:rPr>
                        <a:t>70% / 56%</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1353562"/>
                  </a:ext>
                </a:extLst>
              </a:tr>
              <a:tr h="313364">
                <a:tc>
                  <a:txBody>
                    <a:bodyPr/>
                    <a:lstStyle/>
                    <a:p>
                      <a:pPr lvl="1"/>
                      <a:r>
                        <a:rPr lang="en-US" sz="1400" b="0" dirty="0"/>
                        <a:t>Enrolled (24)</a:t>
                      </a:r>
                    </a:p>
                  </a:txBody>
                  <a:tcPr>
                    <a:lnL w="12700" cmpd="sng">
                      <a:noFill/>
                    </a:lnL>
                    <a:lnR w="381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rgbClr val="00B050"/>
                          </a:solidFill>
                        </a:rPr>
                        <a:t>50%</a:t>
                      </a:r>
                      <a:r>
                        <a:rPr lang="en-US" sz="1600" b="0" dirty="0">
                          <a:solidFill>
                            <a:schemeClr val="tx1"/>
                          </a:solidFill>
                        </a:rPr>
                        <a:t> / 63%</a:t>
                      </a:r>
                    </a:p>
                  </a:txBody>
                  <a:tcPr>
                    <a:lnL w="38100" cap="flat" cmpd="sng" algn="ctr">
                      <a:no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0" dirty="0">
                          <a:solidFill>
                            <a:srgbClr val="FF0000"/>
                          </a:solidFill>
                        </a:rPr>
                        <a:t>63%</a:t>
                      </a:r>
                      <a:r>
                        <a:rPr lang="en-US" sz="1600" b="0" dirty="0">
                          <a:solidFill>
                            <a:schemeClr val="tx1"/>
                          </a:solidFill>
                        </a:rPr>
                        <a:t> / </a:t>
                      </a:r>
                      <a:r>
                        <a:rPr lang="en-US" sz="1600" b="0" dirty="0">
                          <a:solidFill>
                            <a:srgbClr val="FF0000"/>
                          </a:solidFill>
                        </a:rPr>
                        <a:t>92%</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rgbClr val="FF0000"/>
                          </a:solidFill>
                        </a:rPr>
                        <a:t>71%</a:t>
                      </a:r>
                      <a:r>
                        <a:rPr lang="en-US" sz="1600" b="0" i="0" dirty="0">
                          <a:solidFill>
                            <a:schemeClr val="tx1"/>
                          </a:solidFill>
                        </a:rPr>
                        <a:t> / 67%</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chemeClr val="tx1"/>
                          </a:solidFill>
                        </a:rPr>
                        <a:t>79% / 88%</a:t>
                      </a:r>
                    </a:p>
                  </a:txBody>
                  <a:tcPr>
                    <a:lnL w="38100" cap="flat" cmpd="sng" algn="ctr">
                      <a:solidFill>
                        <a:srgbClr val="FFFF00"/>
                      </a:solid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dirty="0">
                          <a:solidFill>
                            <a:srgbClr val="00B050"/>
                          </a:solidFill>
                        </a:rPr>
                        <a:t>79% / 71%</a:t>
                      </a:r>
                    </a:p>
                  </a:txBody>
                  <a:tcPr>
                    <a:lnL w="38100" cap="flat" cmpd="sng" algn="ctr">
                      <a:no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600" b="0" i="0" dirty="0">
                          <a:solidFill>
                            <a:srgbClr val="FF0000"/>
                          </a:solidFill>
                        </a:rPr>
                        <a:t>42% </a:t>
                      </a:r>
                      <a:r>
                        <a:rPr lang="en-US" sz="1600" b="0" i="0" dirty="0">
                          <a:solidFill>
                            <a:schemeClr val="tx1"/>
                          </a:solidFill>
                        </a:rPr>
                        <a:t>/ 42%</a:t>
                      </a:r>
                    </a:p>
                  </a:txBody>
                  <a:tcPr>
                    <a:lnL w="38100" cap="flat" cmpd="sng" algn="ctr">
                      <a:solidFill>
                        <a:srgbClr val="FFFF00"/>
                      </a:solidFill>
                      <a:prstDash val="solid"/>
                      <a:round/>
                      <a:headEnd type="none" w="med" len="med"/>
                      <a:tailEnd type="none" w="med" len="med"/>
                    </a:lnL>
                    <a:lnR w="38100" cap="flat" cmpd="sng" algn="ctr">
                      <a:solidFill>
                        <a:srgbClr val="FFFF00"/>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FFFF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56807795"/>
                  </a:ext>
                </a:extLst>
              </a:tr>
            </a:tbl>
          </a:graphicData>
        </a:graphic>
      </p:graphicFrame>
      <p:sp>
        <p:nvSpPr>
          <p:cNvPr id="44" name="Isosceles Triangle 43">
            <a:extLst>
              <a:ext uri="{FF2B5EF4-FFF2-40B4-BE49-F238E27FC236}">
                <a16:creationId xmlns:a16="http://schemas.microsoft.com/office/drawing/2014/main" id="{32516B8D-ADC2-009C-F292-60945D16BD2D}"/>
              </a:ext>
            </a:extLst>
          </p:cNvPr>
          <p:cNvSpPr/>
          <p:nvPr/>
        </p:nvSpPr>
        <p:spPr>
          <a:xfrm>
            <a:off x="10302266" y="4708584"/>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E61BE796-197B-3434-4B57-EB0A6AFA0548}"/>
              </a:ext>
            </a:extLst>
          </p:cNvPr>
          <p:cNvSpPr/>
          <p:nvPr/>
        </p:nvSpPr>
        <p:spPr>
          <a:xfrm>
            <a:off x="8736024" y="4718110"/>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Isosceles Triangle 45">
            <a:extLst>
              <a:ext uri="{FF2B5EF4-FFF2-40B4-BE49-F238E27FC236}">
                <a16:creationId xmlns:a16="http://schemas.microsoft.com/office/drawing/2014/main" id="{E9BEF942-5B38-1D01-0D0E-09B5AEA2F937}"/>
              </a:ext>
            </a:extLst>
          </p:cNvPr>
          <p:cNvSpPr/>
          <p:nvPr/>
        </p:nvSpPr>
        <p:spPr>
          <a:xfrm>
            <a:off x="2463173" y="5697493"/>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a:extLst>
              <a:ext uri="{FF2B5EF4-FFF2-40B4-BE49-F238E27FC236}">
                <a16:creationId xmlns:a16="http://schemas.microsoft.com/office/drawing/2014/main" id="{94032A1F-AAC7-6002-B875-B18303C0A15F}"/>
              </a:ext>
            </a:extLst>
          </p:cNvPr>
          <p:cNvSpPr/>
          <p:nvPr/>
        </p:nvSpPr>
        <p:spPr>
          <a:xfrm>
            <a:off x="8736024" y="5724997"/>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Isosceles Triangle 47">
            <a:extLst>
              <a:ext uri="{FF2B5EF4-FFF2-40B4-BE49-F238E27FC236}">
                <a16:creationId xmlns:a16="http://schemas.microsoft.com/office/drawing/2014/main" id="{8598E5DD-22AF-38A4-8509-7241081A8074}"/>
              </a:ext>
            </a:extLst>
          </p:cNvPr>
          <p:cNvSpPr/>
          <p:nvPr/>
        </p:nvSpPr>
        <p:spPr>
          <a:xfrm rot="10800000">
            <a:off x="10302266" y="5734522"/>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a:extLst>
              <a:ext uri="{FF2B5EF4-FFF2-40B4-BE49-F238E27FC236}">
                <a16:creationId xmlns:a16="http://schemas.microsoft.com/office/drawing/2014/main" id="{A8E11076-E6AE-2F65-0CF5-339186FABC5A}"/>
              </a:ext>
            </a:extLst>
          </p:cNvPr>
          <p:cNvSpPr/>
          <p:nvPr/>
        </p:nvSpPr>
        <p:spPr>
          <a:xfrm rot="10800000">
            <a:off x="4024828" y="5717114"/>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49">
            <a:extLst>
              <a:ext uri="{FF2B5EF4-FFF2-40B4-BE49-F238E27FC236}">
                <a16:creationId xmlns:a16="http://schemas.microsoft.com/office/drawing/2014/main" id="{01035877-5534-6ED4-43BF-A363494C6DE1}"/>
              </a:ext>
            </a:extLst>
          </p:cNvPr>
          <p:cNvSpPr/>
          <p:nvPr/>
        </p:nvSpPr>
        <p:spPr>
          <a:xfrm rot="10800000">
            <a:off x="5614707" y="5744119"/>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Isosceles Triangle 50">
            <a:extLst>
              <a:ext uri="{FF2B5EF4-FFF2-40B4-BE49-F238E27FC236}">
                <a16:creationId xmlns:a16="http://schemas.microsoft.com/office/drawing/2014/main" id="{53D97BA5-2B11-5621-86A4-50EA5B618B12}"/>
              </a:ext>
            </a:extLst>
          </p:cNvPr>
          <p:cNvSpPr/>
          <p:nvPr/>
        </p:nvSpPr>
        <p:spPr>
          <a:xfrm>
            <a:off x="2463173" y="6057795"/>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6ADED69A-1BBC-793C-0892-DD4185B2B4FC}"/>
              </a:ext>
            </a:extLst>
          </p:cNvPr>
          <p:cNvSpPr/>
          <p:nvPr/>
        </p:nvSpPr>
        <p:spPr>
          <a:xfrm>
            <a:off x="8736024" y="6056724"/>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A978CB93-3CBE-6200-ACF2-F13C8510261D}"/>
              </a:ext>
            </a:extLst>
          </p:cNvPr>
          <p:cNvSpPr/>
          <p:nvPr/>
        </p:nvSpPr>
        <p:spPr>
          <a:xfrm>
            <a:off x="2463173" y="6394703"/>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a:extLst>
              <a:ext uri="{FF2B5EF4-FFF2-40B4-BE49-F238E27FC236}">
                <a16:creationId xmlns:a16="http://schemas.microsoft.com/office/drawing/2014/main" id="{78A40F49-B77C-7513-24DE-B0C04516D212}"/>
              </a:ext>
            </a:extLst>
          </p:cNvPr>
          <p:cNvSpPr/>
          <p:nvPr/>
        </p:nvSpPr>
        <p:spPr>
          <a:xfrm>
            <a:off x="8736024" y="6399242"/>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54">
            <a:extLst>
              <a:ext uri="{FF2B5EF4-FFF2-40B4-BE49-F238E27FC236}">
                <a16:creationId xmlns:a16="http://schemas.microsoft.com/office/drawing/2014/main" id="{1ECBB592-029D-D63F-B2F3-9565C979EDFE}"/>
              </a:ext>
            </a:extLst>
          </p:cNvPr>
          <p:cNvSpPr/>
          <p:nvPr/>
        </p:nvSpPr>
        <p:spPr>
          <a:xfrm rot="10800000">
            <a:off x="10302266" y="6410297"/>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55">
            <a:extLst>
              <a:ext uri="{FF2B5EF4-FFF2-40B4-BE49-F238E27FC236}">
                <a16:creationId xmlns:a16="http://schemas.microsoft.com/office/drawing/2014/main" id="{11482923-4F41-0486-7650-759D7507E84A}"/>
              </a:ext>
            </a:extLst>
          </p:cNvPr>
          <p:cNvSpPr/>
          <p:nvPr/>
        </p:nvSpPr>
        <p:spPr>
          <a:xfrm rot="10800000">
            <a:off x="4062358" y="6417662"/>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Isosceles Triangle 56">
            <a:extLst>
              <a:ext uri="{FF2B5EF4-FFF2-40B4-BE49-F238E27FC236}">
                <a16:creationId xmlns:a16="http://schemas.microsoft.com/office/drawing/2014/main" id="{81D4CDED-4FAE-B5CD-701B-650C7904ABDD}"/>
              </a:ext>
            </a:extLst>
          </p:cNvPr>
          <p:cNvSpPr/>
          <p:nvPr/>
        </p:nvSpPr>
        <p:spPr>
          <a:xfrm rot="10800000">
            <a:off x="5614707" y="6413242"/>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Isosceles Triangle 57">
            <a:extLst>
              <a:ext uri="{FF2B5EF4-FFF2-40B4-BE49-F238E27FC236}">
                <a16:creationId xmlns:a16="http://schemas.microsoft.com/office/drawing/2014/main" id="{BC334082-AEC9-990E-30C8-F2F0D548607E}"/>
              </a:ext>
            </a:extLst>
          </p:cNvPr>
          <p:cNvSpPr/>
          <p:nvPr/>
        </p:nvSpPr>
        <p:spPr>
          <a:xfrm rot="10800000">
            <a:off x="5614707" y="6063975"/>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Isosceles Triangle 58">
            <a:extLst>
              <a:ext uri="{FF2B5EF4-FFF2-40B4-BE49-F238E27FC236}">
                <a16:creationId xmlns:a16="http://schemas.microsoft.com/office/drawing/2014/main" id="{ADCDAE97-5996-DC6B-6689-4621471ED408}"/>
              </a:ext>
            </a:extLst>
          </p:cNvPr>
          <p:cNvSpPr/>
          <p:nvPr/>
        </p:nvSpPr>
        <p:spPr>
          <a:xfrm>
            <a:off x="2463173" y="5038934"/>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7E06DBF7-DD96-26BE-31CD-B07404734282}"/>
              </a:ext>
            </a:extLst>
          </p:cNvPr>
          <p:cNvSpPr/>
          <p:nvPr/>
        </p:nvSpPr>
        <p:spPr>
          <a:xfrm>
            <a:off x="10302266" y="5380077"/>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60">
            <a:extLst>
              <a:ext uri="{FF2B5EF4-FFF2-40B4-BE49-F238E27FC236}">
                <a16:creationId xmlns:a16="http://schemas.microsoft.com/office/drawing/2014/main" id="{DA6B2AB6-9120-A1A5-718F-A64EBE165F46}"/>
              </a:ext>
            </a:extLst>
          </p:cNvPr>
          <p:cNvSpPr/>
          <p:nvPr/>
        </p:nvSpPr>
        <p:spPr>
          <a:xfrm>
            <a:off x="5614706" y="5380263"/>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C0222766-D0AB-BEAF-0E81-D566CCAC0D33}"/>
              </a:ext>
            </a:extLst>
          </p:cNvPr>
          <p:cNvSpPr/>
          <p:nvPr/>
        </p:nvSpPr>
        <p:spPr>
          <a:xfrm>
            <a:off x="4024828" y="5037138"/>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sosceles Triangle 62">
            <a:extLst>
              <a:ext uri="{FF2B5EF4-FFF2-40B4-BE49-F238E27FC236}">
                <a16:creationId xmlns:a16="http://schemas.microsoft.com/office/drawing/2014/main" id="{D338F1E8-BF06-66EE-B78E-A1767A4EEA60}"/>
              </a:ext>
            </a:extLst>
          </p:cNvPr>
          <p:cNvSpPr/>
          <p:nvPr/>
        </p:nvSpPr>
        <p:spPr>
          <a:xfrm>
            <a:off x="8736024" y="5046662"/>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Content Placeholder 2">
            <a:extLst>
              <a:ext uri="{FF2B5EF4-FFF2-40B4-BE49-F238E27FC236}">
                <a16:creationId xmlns:a16="http://schemas.microsoft.com/office/drawing/2014/main" id="{B73C3609-EEB3-4300-BE58-FCDBD6C0AC13}"/>
              </a:ext>
            </a:extLst>
          </p:cNvPr>
          <p:cNvSpPr txBox="1">
            <a:spLocks/>
          </p:cNvSpPr>
          <p:nvPr/>
        </p:nvSpPr>
        <p:spPr>
          <a:xfrm>
            <a:off x="1368034" y="3006912"/>
            <a:ext cx="9083483" cy="308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rgbClr val="00B050"/>
                </a:solidFill>
              </a:rPr>
              <a:t>= 10% or more improvement over baseline</a:t>
            </a:r>
            <a:r>
              <a:rPr lang="en-US" sz="1400" dirty="0"/>
              <a:t> /      </a:t>
            </a:r>
            <a:r>
              <a:rPr lang="en-US" sz="1400" dirty="0">
                <a:solidFill>
                  <a:srgbClr val="FF0000"/>
                </a:solidFill>
              </a:rPr>
              <a:t>= 10% or more decline over baseline </a:t>
            </a:r>
            <a:r>
              <a:rPr lang="en-US" sz="1400" dirty="0"/>
              <a:t>/ </a:t>
            </a:r>
            <a:r>
              <a:rPr lang="en-US" sz="1400" b="1" dirty="0"/>
              <a:t>*</a:t>
            </a:r>
            <a:r>
              <a:rPr lang="en-US" sz="1400" dirty="0"/>
              <a:t> = top score</a:t>
            </a:r>
          </a:p>
        </p:txBody>
      </p:sp>
      <p:sp>
        <p:nvSpPr>
          <p:cNvPr id="73" name="Isosceles Triangle 72">
            <a:extLst>
              <a:ext uri="{FF2B5EF4-FFF2-40B4-BE49-F238E27FC236}">
                <a16:creationId xmlns:a16="http://schemas.microsoft.com/office/drawing/2014/main" id="{7C82DE9C-643D-4418-9443-2817CA4DFE67}"/>
              </a:ext>
            </a:extLst>
          </p:cNvPr>
          <p:cNvSpPr/>
          <p:nvPr/>
        </p:nvSpPr>
        <p:spPr>
          <a:xfrm>
            <a:off x="2117554" y="3074330"/>
            <a:ext cx="149251" cy="12609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Isosceles Triangle 73">
            <a:extLst>
              <a:ext uri="{FF2B5EF4-FFF2-40B4-BE49-F238E27FC236}">
                <a16:creationId xmlns:a16="http://schemas.microsoft.com/office/drawing/2014/main" id="{5E61D965-F699-4D97-9D17-D4D148F759CE}"/>
              </a:ext>
            </a:extLst>
          </p:cNvPr>
          <p:cNvSpPr/>
          <p:nvPr/>
        </p:nvSpPr>
        <p:spPr>
          <a:xfrm rot="10800000">
            <a:off x="5571367" y="3087293"/>
            <a:ext cx="149251" cy="126099"/>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itle 1">
            <a:extLst>
              <a:ext uri="{FF2B5EF4-FFF2-40B4-BE49-F238E27FC236}">
                <a16:creationId xmlns:a16="http://schemas.microsoft.com/office/drawing/2014/main" id="{BF6FE64B-0FAB-43B3-A1B6-2DB2D853D8EF}"/>
              </a:ext>
            </a:extLst>
          </p:cNvPr>
          <p:cNvSpPr>
            <a:spLocks noGrp="1"/>
          </p:cNvSpPr>
          <p:nvPr>
            <p:ph type="title"/>
          </p:nvPr>
        </p:nvSpPr>
        <p:spPr>
          <a:xfrm>
            <a:off x="838200" y="178952"/>
            <a:ext cx="10515600" cy="863600"/>
          </a:xfrm>
        </p:spPr>
        <p:txBody>
          <a:bodyPr>
            <a:normAutofit/>
          </a:bodyPr>
          <a:lstStyle/>
          <a:p>
            <a:r>
              <a:rPr lang="en-US" sz="3200" b="1" dirty="0"/>
              <a:t>Key findings – Manage benefits tasks</a:t>
            </a:r>
          </a:p>
        </p:txBody>
      </p:sp>
      <p:sp>
        <p:nvSpPr>
          <p:cNvPr id="76" name="Content Placeholder 2">
            <a:extLst>
              <a:ext uri="{FF2B5EF4-FFF2-40B4-BE49-F238E27FC236}">
                <a16:creationId xmlns:a16="http://schemas.microsoft.com/office/drawing/2014/main" id="{653E3AD1-AEFC-4288-B854-02BD01C9488A}"/>
              </a:ext>
            </a:extLst>
          </p:cNvPr>
          <p:cNvSpPr>
            <a:spLocks noGrp="1"/>
          </p:cNvSpPr>
          <p:nvPr>
            <p:ph idx="1"/>
          </p:nvPr>
        </p:nvSpPr>
        <p:spPr>
          <a:xfrm>
            <a:off x="838200" y="1165477"/>
            <a:ext cx="10761922" cy="1787622"/>
          </a:xfrm>
        </p:spPr>
        <p:txBody>
          <a:bodyPr>
            <a:normAutofit fontScale="92500" lnSpcReduction="10000"/>
          </a:bodyPr>
          <a:lstStyle/>
          <a:p>
            <a:pPr marL="0" indent="0">
              <a:spcAft>
                <a:spcPts val="600"/>
              </a:spcAft>
              <a:buNone/>
            </a:pPr>
            <a:r>
              <a:rPr lang="en-US" sz="1800" b="1" dirty="0"/>
              <a:t>6. H1 showed a significant decrease in 3 tasks</a:t>
            </a:r>
          </a:p>
          <a:p>
            <a:r>
              <a:rPr lang="en-US" sz="1600" dirty="0"/>
              <a:t>Although H1 appears flat overall compared to baseline, it had a significant decrease in 3 tasks – Medical records (baseline 87%, H1 69%), Pay copays (baseline 87%, H1 69%), and Travel pay (baseline 67%, H1 39%) </a:t>
            </a:r>
          </a:p>
          <a:p>
            <a:r>
              <a:rPr lang="en-US" sz="1600" dirty="0"/>
              <a:t>H0, has the same structure and labeling for this content – H1 is just down 1 level- and scored 80% or higher on those same tasks</a:t>
            </a:r>
          </a:p>
          <a:p>
            <a:r>
              <a:rPr lang="en-US" sz="1600" dirty="0"/>
              <a:t>While H1 failed the travel pay task overall, there was a stark difference in performance between the not enrolled group (70% task success) versus the enrolled group (42%)</a:t>
            </a:r>
          </a:p>
          <a:p>
            <a:endParaRPr lang="en-US" sz="1600" dirty="0"/>
          </a:p>
        </p:txBody>
      </p:sp>
    </p:spTree>
    <p:extLst>
      <p:ext uri="{BB962C8B-B14F-4D97-AF65-F5344CB8AC3E}">
        <p14:creationId xmlns:p14="http://schemas.microsoft.com/office/powerpoint/2010/main" val="1385306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802F6C04-967A-BE72-FC40-2A237E589678}"/>
              </a:ext>
            </a:extLst>
          </p:cNvPr>
          <p:cNvSpPr>
            <a:spLocks noGrp="1"/>
          </p:cNvSpPr>
          <p:nvPr>
            <p:ph idx="1"/>
          </p:nvPr>
        </p:nvSpPr>
        <p:spPr>
          <a:xfrm>
            <a:off x="838199" y="1447800"/>
            <a:ext cx="10515599" cy="4729163"/>
          </a:xfrm>
        </p:spPr>
        <p:txBody>
          <a:bodyPr>
            <a:normAutofit fontScale="62500" lnSpcReduction="20000"/>
          </a:bodyPr>
          <a:lstStyle/>
          <a:p>
            <a:pPr marL="0" indent="0">
              <a:lnSpc>
                <a:spcPct val="120000"/>
              </a:lnSpc>
              <a:buNone/>
            </a:pPr>
            <a:r>
              <a:rPr lang="en-US" sz="3200" dirty="0"/>
              <a:t>As we work toward the integration of My HealtheVet into the modernized VA.gov experience, we must ensure that we maintain - or improve upon - the high performance of the existing health care hub, and ensure Veterans, family members, and caregivers can easily find the content and tools they need wherever they are in their VA health care journey. </a:t>
            </a:r>
          </a:p>
          <a:p>
            <a:pPr marL="0" indent="0">
              <a:lnSpc>
                <a:spcPct val="120000"/>
              </a:lnSpc>
              <a:buNone/>
            </a:pPr>
            <a:endParaRPr lang="en-US" sz="3200" b="1" dirty="0"/>
          </a:p>
          <a:p>
            <a:pPr marL="0" indent="0">
              <a:lnSpc>
                <a:spcPct val="120000"/>
              </a:lnSpc>
              <a:buNone/>
            </a:pPr>
            <a:r>
              <a:rPr lang="en-US" sz="3200" b="1" dirty="0"/>
              <a:t>We want to evaluate how variations of the health care hub IA perform in key tasks for:</a:t>
            </a:r>
          </a:p>
          <a:p>
            <a:pPr>
              <a:lnSpc>
                <a:spcPct val="120000"/>
              </a:lnSpc>
            </a:pPr>
            <a:r>
              <a:rPr lang="en-US" sz="2900" dirty="0"/>
              <a:t>Exploring and applying for benefits (aka “Get benefits”) </a:t>
            </a:r>
          </a:p>
          <a:p>
            <a:pPr>
              <a:lnSpc>
                <a:spcPct val="120000"/>
              </a:lnSpc>
            </a:pPr>
            <a:r>
              <a:rPr lang="en-US" sz="2900" dirty="0"/>
              <a:t>Managing your health care (aka “Manage benefits”) </a:t>
            </a:r>
          </a:p>
          <a:p>
            <a:pPr>
              <a:lnSpc>
                <a:spcPct val="120000"/>
              </a:lnSpc>
            </a:pPr>
            <a:r>
              <a:rPr lang="en-US" sz="2900" dirty="0"/>
              <a:t>Veterans already enrolled in health care </a:t>
            </a:r>
          </a:p>
          <a:p>
            <a:pPr>
              <a:lnSpc>
                <a:spcPct val="120000"/>
              </a:lnSpc>
            </a:pPr>
            <a:r>
              <a:rPr lang="en-US" sz="2900" dirty="0"/>
              <a:t>Veterans not enrolled in health care</a:t>
            </a:r>
          </a:p>
          <a:p>
            <a:pPr>
              <a:lnSpc>
                <a:spcPct val="120000"/>
              </a:lnSpc>
            </a:pPr>
            <a:r>
              <a:rPr lang="en-US" sz="2900" dirty="0"/>
              <a:t>Family members/caregivers of Veteran</a:t>
            </a:r>
          </a:p>
        </p:txBody>
      </p:sp>
    </p:spTree>
    <p:extLst>
      <p:ext uri="{BB962C8B-B14F-4D97-AF65-F5344CB8AC3E}">
        <p14:creationId xmlns:p14="http://schemas.microsoft.com/office/powerpoint/2010/main" val="3244588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8B30580-EF2E-5F49-7F67-C92357EA3160}"/>
              </a:ext>
            </a:extLst>
          </p:cNvPr>
          <p:cNvGraphicFramePr>
            <a:graphicFrameLocks noGrp="1"/>
          </p:cNvGraphicFramePr>
          <p:nvPr>
            <p:extLst>
              <p:ext uri="{D42A27DB-BD31-4B8C-83A1-F6EECF244321}">
                <p14:modId xmlns:p14="http://schemas.microsoft.com/office/powerpoint/2010/main" val="3217890444"/>
              </p:ext>
            </p:extLst>
          </p:nvPr>
        </p:nvGraphicFramePr>
        <p:xfrm>
          <a:off x="501817" y="3413644"/>
          <a:ext cx="11098305" cy="3169920"/>
        </p:xfrm>
        <a:graphic>
          <a:graphicData uri="http://schemas.openxmlformats.org/drawingml/2006/table">
            <a:tbl>
              <a:tblPr firstRow="1">
                <a:tableStyleId>{5C22544A-7EE6-4342-B048-85BDC9FD1C3A}</a:tableStyleId>
              </a:tblPr>
              <a:tblGrid>
                <a:gridCol w="2558303">
                  <a:extLst>
                    <a:ext uri="{9D8B030D-6E8A-4147-A177-3AD203B41FA5}">
                      <a16:colId xmlns:a16="http://schemas.microsoft.com/office/drawing/2014/main" val="356473055"/>
                    </a:ext>
                  </a:extLst>
                </a:gridCol>
                <a:gridCol w="1323975">
                  <a:extLst>
                    <a:ext uri="{9D8B030D-6E8A-4147-A177-3AD203B41FA5}">
                      <a16:colId xmlns:a16="http://schemas.microsoft.com/office/drawing/2014/main" val="3999771758"/>
                    </a:ext>
                  </a:extLst>
                </a:gridCol>
                <a:gridCol w="1524000">
                  <a:extLst>
                    <a:ext uri="{9D8B030D-6E8A-4147-A177-3AD203B41FA5}">
                      <a16:colId xmlns:a16="http://schemas.microsoft.com/office/drawing/2014/main" val="890757707"/>
                    </a:ext>
                  </a:extLst>
                </a:gridCol>
                <a:gridCol w="1457325">
                  <a:extLst>
                    <a:ext uri="{9D8B030D-6E8A-4147-A177-3AD203B41FA5}">
                      <a16:colId xmlns:a16="http://schemas.microsoft.com/office/drawing/2014/main" val="3504528741"/>
                    </a:ext>
                  </a:extLst>
                </a:gridCol>
                <a:gridCol w="1428750">
                  <a:extLst>
                    <a:ext uri="{9D8B030D-6E8A-4147-A177-3AD203B41FA5}">
                      <a16:colId xmlns:a16="http://schemas.microsoft.com/office/drawing/2014/main" val="2141202915"/>
                    </a:ext>
                  </a:extLst>
                </a:gridCol>
                <a:gridCol w="1600200">
                  <a:extLst>
                    <a:ext uri="{9D8B030D-6E8A-4147-A177-3AD203B41FA5}">
                      <a16:colId xmlns:a16="http://schemas.microsoft.com/office/drawing/2014/main" val="219460236"/>
                    </a:ext>
                  </a:extLst>
                </a:gridCol>
                <a:gridCol w="1205752">
                  <a:extLst>
                    <a:ext uri="{9D8B030D-6E8A-4147-A177-3AD203B41FA5}">
                      <a16:colId xmlns:a16="http://schemas.microsoft.com/office/drawing/2014/main" val="1841327652"/>
                    </a:ext>
                  </a:extLst>
                </a:gridCol>
              </a:tblGrid>
              <a:tr h="199280">
                <a:tc>
                  <a:txBody>
                    <a:bodyPr/>
                    <a:lstStyle/>
                    <a:p>
                      <a:r>
                        <a:rPr lang="en-US" sz="1600" dirty="0">
                          <a:solidFill>
                            <a:schemeClr val="accent4">
                              <a:lumMod val="60000"/>
                              <a:lumOff val="40000"/>
                            </a:schemeClr>
                          </a:solidFill>
                        </a:rPr>
                        <a:t>“Manage” tasks </a:t>
                      </a:r>
                    </a:p>
                  </a:txBody>
                  <a:tcPr>
                    <a:lnR w="12700" cap="flat" cmpd="sng" algn="ctr">
                      <a:solidFill>
                        <a:schemeClr val="tx1"/>
                      </a:solidFill>
                      <a:prstDash val="solid"/>
                      <a:round/>
                      <a:headEnd type="none" w="med" len="med"/>
                      <a:tailEnd type="none" w="med" len="med"/>
                    </a:lnR>
                    <a:lnB w="38100" cmpd="sng">
                      <a:noFill/>
                    </a:lnB>
                  </a:tcPr>
                </a:tc>
                <a:tc gridSpan="2">
                  <a:txBody>
                    <a:bodyPr/>
                    <a:lstStyle/>
                    <a:p>
                      <a:pPr algn="ctr"/>
                      <a:r>
                        <a:rPr lang="en-US" sz="1400" b="1" dirty="0"/>
                        <a:t>GET - “Get Benefits”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tcPr>
                </a:tc>
                <a:tc hMerge="1">
                  <a:txBody>
                    <a:bodyPr/>
                    <a:lstStyle/>
                    <a:p>
                      <a:pPr algn="ct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tcPr>
                </a:tc>
                <a:tc gridSpan="2">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dirty="0">
                          <a:solidFill>
                            <a:schemeClr val="bg1"/>
                          </a:solidFill>
                        </a:rPr>
                        <a:t>MANAGE - “Manage benefits”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tcPr>
                </a:tc>
                <a:tc hMerge="1">
                  <a:txBody>
                    <a:bodyPr/>
                    <a:lstStyle/>
                    <a:p>
                      <a:endParaRPr lang="en-US"/>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i="0" dirty="0">
                          <a:solidFill>
                            <a:schemeClr val="bg1"/>
                          </a:solidFill>
                        </a:rPr>
                        <a:t>RESOURCES - “More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i="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38100" cmpd="sng">
                      <a:noFill/>
                    </a:lnB>
                  </a:tcPr>
                </a:tc>
                <a:extLst>
                  <a:ext uri="{0D108BD9-81ED-4DB2-BD59-A6C34878D82A}">
                    <a16:rowId xmlns:a16="http://schemas.microsoft.com/office/drawing/2014/main" val="1999221077"/>
                  </a:ext>
                </a:extLst>
              </a:tr>
              <a:tr h="2993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600" b="1" dirty="0"/>
                        <a:t>Explored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600" b="1"/>
                        <a:t>Selected</a:t>
                      </a:r>
                      <a:endParaRPr lang="en-US" sz="1600"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600" b="1" dirty="0"/>
                        <a:t>Explored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600" b="1"/>
                        <a:t>Selected</a:t>
                      </a:r>
                      <a:endParaRPr lang="en-US" sz="1600" b="1"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600" b="1" dirty="0"/>
                        <a:t>Explored</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600" b="1"/>
                        <a:t>Selected</a:t>
                      </a:r>
                      <a:endParaRPr lang="en-US" sz="1600"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291124247"/>
                  </a:ext>
                </a:extLst>
              </a:tr>
              <a:tr h="199280">
                <a:tc>
                  <a:txBody>
                    <a:bodyPr/>
                    <a:lstStyle/>
                    <a:p>
                      <a:r>
                        <a:rPr lang="en-US" sz="1400" b="0" dirty="0"/>
                        <a:t>Baseline - All (46)</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400" i="0" dirty="0">
                          <a:solidFill>
                            <a:schemeClr val="tx1"/>
                          </a:solidFill>
                        </a:rPr>
                        <a:t>13%</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a:solidFill>
                            <a:schemeClr val="tx1"/>
                          </a:solidFill>
                        </a:rPr>
                        <a:t>3%</a:t>
                      </a:r>
                      <a:endParaRPr lang="en-US" sz="1400" b="0" i="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rPr>
                        <a:t>74%</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a:solidFill>
                            <a:schemeClr val="tx1"/>
                          </a:solidFill>
                        </a:rPr>
                        <a:t>63%</a:t>
                      </a:r>
                      <a:endParaRPr lang="en-US" sz="1400" b="0" i="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400" i="0" dirty="0">
                          <a:solidFill>
                            <a:schemeClr val="tx1"/>
                          </a:solidFill>
                        </a:rPr>
                        <a:t>25%</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400" i="0">
                          <a:solidFill>
                            <a:schemeClr val="tx1"/>
                          </a:solidFill>
                        </a:rPr>
                        <a:t>5%</a:t>
                      </a:r>
                      <a:endParaRPr lang="en-US" sz="1400" i="0"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555408"/>
                  </a:ext>
                </a:extLst>
              </a:tr>
              <a:tr h="199280">
                <a:tc>
                  <a:txBody>
                    <a:bodyPr/>
                    <a:lstStyle/>
                    <a:p>
                      <a:pPr lvl="1"/>
                      <a:r>
                        <a:rPr lang="en-US" sz="1400" b="0" dirty="0"/>
                        <a:t>Not enrolled (21)</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400" i="0" dirty="0">
                          <a:solidFill>
                            <a:schemeClr val="tx1"/>
                          </a:solidFill>
                        </a:rPr>
                        <a:t>10%</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a:solidFill>
                            <a:schemeClr val="tx1"/>
                          </a:solidFill>
                        </a:rPr>
                        <a:t>-</a:t>
                      </a:r>
                      <a:endParaRPr lang="en-US" sz="1400" b="0" i="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rPr>
                        <a:t>79%</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a:solidFill>
                            <a:schemeClr val="tx1"/>
                          </a:solidFill>
                        </a:rPr>
                        <a:t>-</a:t>
                      </a:r>
                      <a:endParaRPr lang="en-US" sz="1400" b="0" i="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400" i="0" dirty="0">
                          <a:solidFill>
                            <a:schemeClr val="tx1"/>
                          </a:solidFill>
                        </a:rPr>
                        <a:t>23%</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400" i="0">
                          <a:solidFill>
                            <a:schemeClr val="tx1"/>
                          </a:solidFill>
                        </a:rPr>
                        <a:t>-</a:t>
                      </a:r>
                      <a:endParaRPr lang="en-US" sz="1400" i="0" dirty="0">
                        <a:solidFill>
                          <a:schemeClr val="tx1"/>
                        </a:solidFill>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1890049"/>
                  </a:ext>
                </a:extLst>
              </a:tr>
              <a:tr h="199280">
                <a:tc>
                  <a:txBody>
                    <a:bodyPr/>
                    <a:lstStyle/>
                    <a:p>
                      <a:pPr lvl="1"/>
                      <a:r>
                        <a:rPr lang="en-US" sz="1400" b="0" dirty="0"/>
                        <a:t>Enrolled (25)</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400" i="0" dirty="0">
                          <a:solidFill>
                            <a:schemeClr val="tx1"/>
                          </a:solidFill>
                        </a:rPr>
                        <a:t>15%</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rPr>
                        <a:t>69%</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rPr>
                        <a:t>-</a:t>
                      </a:r>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400" i="0" dirty="0">
                          <a:solidFill>
                            <a:schemeClr val="tx1"/>
                          </a:solidFill>
                        </a:rPr>
                        <a:t>27%</a:t>
                      </a:r>
                    </a:p>
                  </a:txBody>
                  <a:tcPr>
                    <a:lnL w="12700" cap="flat" cmpd="sng" algn="ctr">
                      <a:solidFill>
                        <a:schemeClr val="tx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400" i="0" dirty="0">
                          <a:solidFill>
                            <a:schemeClr val="tx1"/>
                          </a:solidFill>
                        </a:rPr>
                        <a:t>-</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93878255"/>
                  </a:ext>
                </a:extLst>
              </a:tr>
              <a:tr h="199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b="1" kern="1200" dirty="0">
                        <a:solidFill>
                          <a:schemeClr val="lt1"/>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472C4"/>
                    </a:solidFill>
                  </a:tcPr>
                </a:tc>
                <a:tc gridSpan="2">
                  <a:txBody>
                    <a:bodyPr/>
                    <a:lstStyle/>
                    <a:p>
                      <a:pPr marL="0" indent="0" algn="ctr">
                        <a:buFont typeface="Arial" panose="020B0604020202020204" pitchFamily="34" charset="0"/>
                        <a:buNone/>
                      </a:pPr>
                      <a:r>
                        <a:rPr lang="en-US" sz="1400" b="1" dirty="0">
                          <a:solidFill>
                            <a:schemeClr val="bg1"/>
                          </a:solidFill>
                        </a:rPr>
                        <a:t>GET - “Get health care benefits”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pPr marL="0" indent="0" algn="ctr">
                        <a:buFont typeface="Arial" panose="020B0604020202020204" pitchFamily="34" charset="0"/>
                        <a:buNone/>
                      </a:pPr>
                      <a:endParaRPr lang="en-US" sz="1600"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472C4"/>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0" dirty="0">
                          <a:solidFill>
                            <a:schemeClr val="bg1"/>
                          </a:solidFill>
                        </a:rPr>
                        <a:t>MANAGE - “My health”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endParaRPr lang="en-US"/>
                    </a:p>
                  </a:txBody>
                  <a:tcPr/>
                </a:tc>
                <a:tc gridSpan="2">
                  <a:txBody>
                    <a:bodyPr/>
                    <a:lstStyle/>
                    <a:p>
                      <a:pPr marL="0" indent="0" algn="ctr">
                        <a:buFont typeface="Arial" panose="020B0604020202020204" pitchFamily="34" charset="0"/>
                        <a:buNone/>
                      </a:pPr>
                      <a:r>
                        <a:rPr lang="en-US" sz="1400" b="1" i="0" dirty="0">
                          <a:solidFill>
                            <a:schemeClr val="bg1"/>
                          </a:solidFill>
                        </a:rPr>
                        <a:t>RESOURCES - “Health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pPr marL="0" indent="0" algn="ctr">
                        <a:buFont typeface="Arial" panose="020B0604020202020204" pitchFamily="34" charset="0"/>
                        <a:buNone/>
                      </a:pPr>
                      <a:endParaRPr lang="en-US" sz="1600" b="1" i="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3505345011"/>
                  </a:ext>
                </a:extLst>
              </a:tr>
              <a:tr h="199280">
                <a:tc>
                  <a:txBody>
                    <a:bodyPr/>
                    <a:lstStyle/>
                    <a:p>
                      <a:endParaRPr lang="en-US" sz="1600" b="1"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600" b="1" dirty="0"/>
                        <a:t>Explored</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600" b="1"/>
                        <a:t>Selected</a:t>
                      </a:r>
                      <a:endParaRPr lang="en-US" sz="16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600" b="1" dirty="0"/>
                        <a:t>Explored</a:t>
                      </a: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600" b="1"/>
                        <a:t>Selected</a:t>
                      </a:r>
                      <a:endParaRPr lang="en-US" sz="1600" b="1" dirty="0"/>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600" b="1" dirty="0"/>
                        <a:t>Explored</a:t>
                      </a: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a:r>
                        <a:rPr lang="en-US" sz="1600" b="1"/>
                        <a:t>Selected</a:t>
                      </a:r>
                      <a:endParaRPr lang="en-US" sz="1600" b="1"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4256807795"/>
                  </a:ext>
                </a:extLst>
              </a:tr>
              <a:tr h="199280">
                <a:tc>
                  <a:txBody>
                    <a:bodyPr/>
                    <a:lstStyle/>
                    <a:p>
                      <a:r>
                        <a:rPr lang="en-US" sz="1400" b="0" dirty="0"/>
                        <a:t>H1 - All (51)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400" b="0"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rPr>
                        <a:t>12%</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0" dirty="0">
                          <a:solidFill>
                            <a:srgbClr val="FF0000"/>
                          </a:solidFill>
                        </a:rPr>
                        <a:t>60% </a:t>
                      </a:r>
                      <a:endParaRPr lang="en-US" sz="1400" b="1" i="0"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rPr>
                        <a:t>58%</a:t>
                      </a:r>
                      <a:endParaRPr lang="en-US" sz="1400" b="1" i="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400" b="0" i="0" dirty="0">
                          <a:solidFill>
                            <a:schemeClr val="tx1"/>
                          </a:solidFill>
                        </a:rPr>
                        <a:t>16%</a:t>
                      </a: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400" b="0" i="0">
                          <a:solidFill>
                            <a:schemeClr val="tx1"/>
                          </a:solidFill>
                        </a:rPr>
                        <a:t>6%</a:t>
                      </a:r>
                      <a:endParaRPr lang="en-US" sz="1400" b="0" i="0" dirty="0">
                        <a:solidFill>
                          <a:schemeClr val="tx1"/>
                        </a:solidFill>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09416975"/>
                  </a:ext>
                </a:extLst>
              </a:tr>
              <a:tr h="199280">
                <a:tc>
                  <a:txBody>
                    <a:bodyPr/>
                    <a:lstStyle/>
                    <a:p>
                      <a:pPr lvl="1"/>
                      <a:r>
                        <a:rPr lang="en-US" sz="1400" b="0" dirty="0"/>
                        <a:t>Not enrolled (27)</a:t>
                      </a:r>
                      <a:endParaRPr lang="en-US" sz="1200" b="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400" b="1" dirty="0">
                          <a:solidFill>
                            <a:srgbClr val="FF0000"/>
                          </a:solidFill>
                        </a:rPr>
                        <a:t>20% </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a:solidFill>
                            <a:schemeClr val="tx1"/>
                          </a:solidFill>
                        </a:rPr>
                        <a:t>-</a:t>
                      </a:r>
                      <a:endParaRPr lang="en-US" sz="1400" b="0" i="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i="0" dirty="0">
                          <a:solidFill>
                            <a:srgbClr val="FF0000"/>
                          </a:solidFill>
                        </a:rPr>
                        <a:t>58% </a:t>
                      </a: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a:solidFill>
                            <a:schemeClr val="tx1"/>
                          </a:solidFill>
                        </a:rPr>
                        <a:t>-</a:t>
                      </a:r>
                      <a:endParaRPr lang="en-US" sz="1400" b="1" i="0"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400" b="0" i="0" dirty="0">
                          <a:solidFill>
                            <a:schemeClr val="tx1"/>
                          </a:solidFill>
                        </a:rPr>
                        <a:t>19%</a:t>
                      </a: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rPr>
                        <a:t>-</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49381052"/>
                  </a:ext>
                </a:extLst>
              </a:tr>
              <a:tr h="199280">
                <a:tc>
                  <a:txBody>
                    <a:bodyPr/>
                    <a:lstStyle/>
                    <a:p>
                      <a:pPr lvl="1"/>
                      <a:r>
                        <a:rPr lang="en-US" sz="1400" b="0" dirty="0"/>
                        <a:t>Enrolled (24)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400" b="0"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rPr>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rPr>
                        <a:t>63%</a:t>
                      </a:r>
                      <a:endParaRPr lang="en-US" sz="1400" b="0" i="0" dirty="0">
                        <a:solidFill>
                          <a:srgbClr val="FF0000"/>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rPr>
                        <a:t>-</a:t>
                      </a:r>
                      <a:endParaRPr lang="en-US" sz="1400" b="0" i="0" dirty="0">
                        <a:solidFill>
                          <a:srgbClr val="FF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indent="0" algn="ctr">
                        <a:buFont typeface="Arial" panose="020B0604020202020204" pitchFamily="34" charset="0"/>
                        <a:buNone/>
                      </a:pPr>
                      <a:r>
                        <a:rPr lang="en-US" sz="1400" b="1" i="0" dirty="0">
                          <a:solidFill>
                            <a:srgbClr val="00B050"/>
                          </a:solidFill>
                        </a:rPr>
                        <a:t>14%</a:t>
                      </a:r>
                      <a:r>
                        <a:rPr lang="en-US" sz="1400" b="1" i="0" dirty="0">
                          <a:solidFill>
                            <a:schemeClr val="tx1"/>
                          </a:solidFill>
                        </a:rPr>
                        <a:t> </a:t>
                      </a:r>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i="0" dirty="0">
                          <a:solidFill>
                            <a:schemeClr val="tx1"/>
                          </a:solidFill>
                        </a:rPr>
                        <a:t>-</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82128173"/>
                  </a:ext>
                </a:extLst>
              </a:tr>
            </a:tbl>
          </a:graphicData>
        </a:graphic>
      </p:graphicFrame>
      <p:sp>
        <p:nvSpPr>
          <p:cNvPr id="7" name="Content Placeholder 2">
            <a:extLst>
              <a:ext uri="{FF2B5EF4-FFF2-40B4-BE49-F238E27FC236}">
                <a16:creationId xmlns:a16="http://schemas.microsoft.com/office/drawing/2014/main" id="{EDEDB952-2EDD-4492-A863-229AB3ED212B}"/>
              </a:ext>
            </a:extLst>
          </p:cNvPr>
          <p:cNvSpPr txBox="1">
            <a:spLocks/>
          </p:cNvSpPr>
          <p:nvPr/>
        </p:nvSpPr>
        <p:spPr>
          <a:xfrm>
            <a:off x="1283223" y="3105573"/>
            <a:ext cx="9083483" cy="3080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b="1" dirty="0">
                <a:solidFill>
                  <a:srgbClr val="00B050"/>
                </a:solidFill>
              </a:rPr>
              <a:t> </a:t>
            </a:r>
            <a:r>
              <a:rPr lang="en-US" sz="1400" dirty="0">
                <a:solidFill>
                  <a:srgbClr val="00B050"/>
                </a:solidFill>
              </a:rPr>
              <a:t>= Good change over baseline</a:t>
            </a:r>
            <a:r>
              <a:rPr lang="en-US" sz="1400" dirty="0"/>
              <a:t> /      </a:t>
            </a:r>
            <a:r>
              <a:rPr lang="en-US" sz="1400" dirty="0">
                <a:solidFill>
                  <a:srgbClr val="FF0000"/>
                </a:solidFill>
              </a:rPr>
              <a:t>= Poor change over baseline</a:t>
            </a:r>
            <a:endParaRPr lang="en-US" sz="1400" dirty="0"/>
          </a:p>
        </p:txBody>
      </p:sp>
      <p:sp>
        <p:nvSpPr>
          <p:cNvPr id="21" name="Title 1">
            <a:extLst>
              <a:ext uri="{FF2B5EF4-FFF2-40B4-BE49-F238E27FC236}">
                <a16:creationId xmlns:a16="http://schemas.microsoft.com/office/drawing/2014/main" id="{D86E4957-FCB2-4789-A336-976510167EAC}"/>
              </a:ext>
            </a:extLst>
          </p:cNvPr>
          <p:cNvSpPr>
            <a:spLocks noGrp="1"/>
          </p:cNvSpPr>
          <p:nvPr>
            <p:ph type="title"/>
          </p:nvPr>
        </p:nvSpPr>
        <p:spPr>
          <a:xfrm>
            <a:off x="838200" y="178952"/>
            <a:ext cx="10515600" cy="863600"/>
          </a:xfrm>
        </p:spPr>
        <p:txBody>
          <a:bodyPr>
            <a:normAutofit/>
          </a:bodyPr>
          <a:lstStyle/>
          <a:p>
            <a:r>
              <a:rPr lang="en-US" sz="3200" b="1" dirty="0"/>
              <a:t>Key findings – Manage benefits tasks</a:t>
            </a:r>
          </a:p>
        </p:txBody>
      </p:sp>
      <p:sp>
        <p:nvSpPr>
          <p:cNvPr id="22" name="Content Placeholder 2">
            <a:extLst>
              <a:ext uri="{FF2B5EF4-FFF2-40B4-BE49-F238E27FC236}">
                <a16:creationId xmlns:a16="http://schemas.microsoft.com/office/drawing/2014/main" id="{77897BD6-06A5-4ED3-B6B6-8FFC28ABA09B}"/>
              </a:ext>
            </a:extLst>
          </p:cNvPr>
          <p:cNvSpPr>
            <a:spLocks noGrp="1"/>
          </p:cNvSpPr>
          <p:nvPr>
            <p:ph idx="1"/>
          </p:nvPr>
        </p:nvSpPr>
        <p:spPr>
          <a:xfrm>
            <a:off x="838200" y="1018563"/>
            <a:ext cx="10761922" cy="2008523"/>
          </a:xfrm>
        </p:spPr>
        <p:txBody>
          <a:bodyPr>
            <a:normAutofit lnSpcReduction="10000"/>
          </a:bodyPr>
          <a:lstStyle/>
          <a:p>
            <a:pPr marL="0" indent="0">
              <a:buNone/>
            </a:pPr>
            <a:r>
              <a:rPr lang="en-US" sz="1900" b="1" dirty="0"/>
              <a:t>7. H1 showed a significant shift of where participants were exploring and selecting answers for tasks related to “manage benefits”</a:t>
            </a:r>
          </a:p>
          <a:p>
            <a:r>
              <a:rPr lang="en-US" sz="1600" dirty="0"/>
              <a:t>Veterans exploring the manage spoke was significantly lower in H1 (60%) compared to baseline (74%), while the those exploring the “get” spoke increased in H1 (21%) compared to baseline (13%)</a:t>
            </a:r>
          </a:p>
          <a:p>
            <a:r>
              <a:rPr lang="en-US" sz="1600" dirty="0"/>
              <a:t>Veterans that selected answers in the “manage” spoke (58%) was also trending down compared to baseline (63%), while answers selected in the “get” spoke in H1 (12%) was trending up compared to baseline (3%)</a:t>
            </a:r>
          </a:p>
          <a:p>
            <a:r>
              <a:rPr lang="en-US" sz="1600" dirty="0"/>
              <a:t>H1 have a positive trending shift of fewer Veterans exploring the “resources” spoke in H1 (16%) compared to baseline (25%)</a:t>
            </a:r>
          </a:p>
        </p:txBody>
      </p:sp>
      <p:sp>
        <p:nvSpPr>
          <p:cNvPr id="3" name="Plus Sign 2">
            <a:extLst>
              <a:ext uri="{FF2B5EF4-FFF2-40B4-BE49-F238E27FC236}">
                <a16:creationId xmlns:a16="http://schemas.microsoft.com/office/drawing/2014/main" id="{841A1469-7FF5-4C49-B590-16738782D9AE}"/>
              </a:ext>
            </a:extLst>
          </p:cNvPr>
          <p:cNvSpPr/>
          <p:nvPr/>
        </p:nvSpPr>
        <p:spPr>
          <a:xfrm>
            <a:off x="3361894" y="3175729"/>
            <a:ext cx="129844" cy="138598"/>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Minus Sign 22">
            <a:extLst>
              <a:ext uri="{FF2B5EF4-FFF2-40B4-BE49-F238E27FC236}">
                <a16:creationId xmlns:a16="http://schemas.microsoft.com/office/drawing/2014/main" id="{AE101852-A55B-4FBE-9542-E6C15D732EAA}"/>
              </a:ext>
            </a:extLst>
          </p:cNvPr>
          <p:cNvSpPr/>
          <p:nvPr/>
        </p:nvSpPr>
        <p:spPr>
          <a:xfrm>
            <a:off x="5829573" y="3179925"/>
            <a:ext cx="129844" cy="135459"/>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Minus Sign 23">
            <a:extLst>
              <a:ext uri="{FF2B5EF4-FFF2-40B4-BE49-F238E27FC236}">
                <a16:creationId xmlns:a16="http://schemas.microsoft.com/office/drawing/2014/main" id="{E9804021-60EB-4982-A3B0-5E12FCA7E39D}"/>
              </a:ext>
            </a:extLst>
          </p:cNvPr>
          <p:cNvSpPr/>
          <p:nvPr/>
        </p:nvSpPr>
        <p:spPr>
          <a:xfrm>
            <a:off x="3296972" y="5772186"/>
            <a:ext cx="129844" cy="135459"/>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inus Sign 24">
            <a:extLst>
              <a:ext uri="{FF2B5EF4-FFF2-40B4-BE49-F238E27FC236}">
                <a16:creationId xmlns:a16="http://schemas.microsoft.com/office/drawing/2014/main" id="{EC772766-6D38-4C58-83EB-4A26BA87F170}"/>
              </a:ext>
            </a:extLst>
          </p:cNvPr>
          <p:cNvSpPr/>
          <p:nvPr/>
        </p:nvSpPr>
        <p:spPr>
          <a:xfrm>
            <a:off x="3296972" y="6076261"/>
            <a:ext cx="129844" cy="135459"/>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inus Sign 25">
            <a:extLst>
              <a:ext uri="{FF2B5EF4-FFF2-40B4-BE49-F238E27FC236}">
                <a16:creationId xmlns:a16="http://schemas.microsoft.com/office/drawing/2014/main" id="{59A78C57-1F09-4CEF-AF9E-340DAF2638D6}"/>
              </a:ext>
            </a:extLst>
          </p:cNvPr>
          <p:cNvSpPr/>
          <p:nvPr/>
        </p:nvSpPr>
        <p:spPr>
          <a:xfrm>
            <a:off x="3296972" y="6380336"/>
            <a:ext cx="129844" cy="135459"/>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inus Sign 26">
            <a:extLst>
              <a:ext uri="{FF2B5EF4-FFF2-40B4-BE49-F238E27FC236}">
                <a16:creationId xmlns:a16="http://schemas.microsoft.com/office/drawing/2014/main" id="{7CB541FC-C4FD-4A4B-BAB8-D0B319CC5932}"/>
              </a:ext>
            </a:extLst>
          </p:cNvPr>
          <p:cNvSpPr/>
          <p:nvPr/>
        </p:nvSpPr>
        <p:spPr>
          <a:xfrm>
            <a:off x="6262392" y="5748216"/>
            <a:ext cx="129844" cy="135459"/>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Minus Sign 27">
            <a:extLst>
              <a:ext uri="{FF2B5EF4-FFF2-40B4-BE49-F238E27FC236}">
                <a16:creationId xmlns:a16="http://schemas.microsoft.com/office/drawing/2014/main" id="{852EE91A-EFEC-4A49-A7DD-EC820E352D43}"/>
              </a:ext>
            </a:extLst>
          </p:cNvPr>
          <p:cNvSpPr/>
          <p:nvPr/>
        </p:nvSpPr>
        <p:spPr>
          <a:xfrm>
            <a:off x="6262392" y="6052291"/>
            <a:ext cx="129844" cy="135459"/>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Minus Sign 28">
            <a:extLst>
              <a:ext uri="{FF2B5EF4-FFF2-40B4-BE49-F238E27FC236}">
                <a16:creationId xmlns:a16="http://schemas.microsoft.com/office/drawing/2014/main" id="{7564F952-C629-4997-9EEA-8C6F2F4E6D59}"/>
              </a:ext>
            </a:extLst>
          </p:cNvPr>
          <p:cNvSpPr/>
          <p:nvPr/>
        </p:nvSpPr>
        <p:spPr>
          <a:xfrm>
            <a:off x="6262392" y="6356366"/>
            <a:ext cx="129844" cy="135459"/>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Minus Sign 29">
            <a:extLst>
              <a:ext uri="{FF2B5EF4-FFF2-40B4-BE49-F238E27FC236}">
                <a16:creationId xmlns:a16="http://schemas.microsoft.com/office/drawing/2014/main" id="{36A179FD-4F0E-4B96-ADFF-5F72F02F58C2}"/>
              </a:ext>
            </a:extLst>
          </p:cNvPr>
          <p:cNvSpPr/>
          <p:nvPr/>
        </p:nvSpPr>
        <p:spPr>
          <a:xfrm>
            <a:off x="4789860" y="5748216"/>
            <a:ext cx="129844" cy="135459"/>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Minus Sign 32">
            <a:extLst>
              <a:ext uri="{FF2B5EF4-FFF2-40B4-BE49-F238E27FC236}">
                <a16:creationId xmlns:a16="http://schemas.microsoft.com/office/drawing/2014/main" id="{BEDAC4E9-98E9-42EB-809A-9D9ADD131FD0}"/>
              </a:ext>
            </a:extLst>
          </p:cNvPr>
          <p:cNvSpPr/>
          <p:nvPr/>
        </p:nvSpPr>
        <p:spPr>
          <a:xfrm>
            <a:off x="7732803" y="5760766"/>
            <a:ext cx="129844" cy="135459"/>
          </a:xfrm>
          <a:prstGeom prst="mathMinus">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Plus Sign 35">
            <a:extLst>
              <a:ext uri="{FF2B5EF4-FFF2-40B4-BE49-F238E27FC236}">
                <a16:creationId xmlns:a16="http://schemas.microsoft.com/office/drawing/2014/main" id="{2135CB88-98E4-4492-BC6E-942817934FCD}"/>
              </a:ext>
            </a:extLst>
          </p:cNvPr>
          <p:cNvSpPr/>
          <p:nvPr/>
        </p:nvSpPr>
        <p:spPr>
          <a:xfrm>
            <a:off x="9225691" y="5748216"/>
            <a:ext cx="129844" cy="138598"/>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Plus Sign 36">
            <a:extLst>
              <a:ext uri="{FF2B5EF4-FFF2-40B4-BE49-F238E27FC236}">
                <a16:creationId xmlns:a16="http://schemas.microsoft.com/office/drawing/2014/main" id="{ACE4F5AA-C280-4139-B7A2-99D995A2BD7F}"/>
              </a:ext>
            </a:extLst>
          </p:cNvPr>
          <p:cNvSpPr/>
          <p:nvPr/>
        </p:nvSpPr>
        <p:spPr>
          <a:xfrm>
            <a:off x="9225691" y="6058821"/>
            <a:ext cx="129844" cy="138598"/>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lus Sign 37">
            <a:extLst>
              <a:ext uri="{FF2B5EF4-FFF2-40B4-BE49-F238E27FC236}">
                <a16:creationId xmlns:a16="http://schemas.microsoft.com/office/drawing/2014/main" id="{C592414E-AEFB-463E-B3E1-078CC91C00A4}"/>
              </a:ext>
            </a:extLst>
          </p:cNvPr>
          <p:cNvSpPr/>
          <p:nvPr/>
        </p:nvSpPr>
        <p:spPr>
          <a:xfrm>
            <a:off x="9225691" y="6369426"/>
            <a:ext cx="129844" cy="138598"/>
          </a:xfrm>
          <a:prstGeom prst="mathPlus">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6420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838200" y="178952"/>
            <a:ext cx="10515600" cy="863600"/>
          </a:xfrm>
        </p:spPr>
        <p:txBody>
          <a:bodyPr>
            <a:normAutofit/>
          </a:bodyPr>
          <a:lstStyle/>
          <a:p>
            <a:r>
              <a:rPr lang="en-US" sz="3200" b="1" dirty="0"/>
              <a:t>Additional deep dives needed</a:t>
            </a:r>
          </a:p>
        </p:txBody>
      </p:sp>
      <p:sp>
        <p:nvSpPr>
          <p:cNvPr id="3" name="Content Placeholder 2">
            <a:extLst>
              <a:ext uri="{FF2B5EF4-FFF2-40B4-BE49-F238E27FC236}">
                <a16:creationId xmlns:a16="http://schemas.microsoft.com/office/drawing/2014/main" id="{802F6C04-967A-BE72-FC40-2A237E589678}"/>
              </a:ext>
            </a:extLst>
          </p:cNvPr>
          <p:cNvSpPr>
            <a:spLocks noGrp="1"/>
          </p:cNvSpPr>
          <p:nvPr>
            <p:ph idx="1"/>
          </p:nvPr>
        </p:nvSpPr>
        <p:spPr>
          <a:xfrm>
            <a:off x="838200" y="1165477"/>
            <a:ext cx="10610850" cy="5416298"/>
          </a:xfrm>
        </p:spPr>
        <p:txBody>
          <a:bodyPr>
            <a:normAutofit fontScale="70000" lnSpcReduction="20000"/>
          </a:bodyPr>
          <a:lstStyle/>
          <a:p>
            <a:r>
              <a:rPr lang="en-US" sz="1900" dirty="0"/>
              <a:t>Financial content</a:t>
            </a:r>
          </a:p>
          <a:p>
            <a:pPr lvl="1"/>
            <a:r>
              <a:rPr lang="en-US" sz="1500" dirty="0"/>
              <a:t>The copay rates task failed on H0, but passed in BL and H1 – why was there such a large difference between the failed rates task fail and the passing pay copay bill tasks in H0?</a:t>
            </a:r>
          </a:p>
          <a:p>
            <a:pPr lvl="1"/>
            <a:r>
              <a:rPr lang="en-US" sz="1500" dirty="0"/>
              <a:t>Priority groups tasks failed across all 3 trees, and all had relatively high directness</a:t>
            </a:r>
          </a:p>
          <a:p>
            <a:pPr lvl="1"/>
            <a:r>
              <a:rPr lang="en-US" sz="1500" dirty="0"/>
              <a:t>Deeper review of H0 approach for combining copay rates and travel pay – travel pay had very high success in H0, and failed for H1 despite the same “manage” structure</a:t>
            </a:r>
          </a:p>
          <a:p>
            <a:pPr lvl="1"/>
            <a:r>
              <a:rPr lang="en-US" sz="1500" dirty="0"/>
              <a:t>For copay rates There was a reduction in visitors to the “get” spoke and increase to the “resources” spoke for enrolled Veterans – does this show up in all content that is helpful regardless of enrollment status?</a:t>
            </a:r>
          </a:p>
          <a:p>
            <a:pPr lvl="1"/>
            <a:r>
              <a:rPr lang="en-US" sz="1500" dirty="0"/>
              <a:t>How do the behaviors seen here relate to feedback from other studies about a combined “financial” experience and the design direction currently  happening there (i.e. debt portal, mobile app, auth exp, </a:t>
            </a:r>
            <a:r>
              <a:rPr lang="en-US" sz="1500" dirty="0" err="1"/>
              <a:t>etc</a:t>
            </a:r>
            <a:r>
              <a:rPr lang="en-US" sz="1500" dirty="0"/>
              <a:t>)</a:t>
            </a:r>
          </a:p>
          <a:p>
            <a:r>
              <a:rPr lang="en-US" sz="1900" dirty="0"/>
              <a:t>H1 “manage” tasks performed significantly worse than H0 despite being the same organizational structure</a:t>
            </a:r>
          </a:p>
          <a:p>
            <a:pPr lvl="1"/>
            <a:r>
              <a:rPr lang="en-US" sz="1500" dirty="0"/>
              <a:t>Why did prescriptions and messaging do well while medical records and pay copay bills did not</a:t>
            </a:r>
          </a:p>
          <a:p>
            <a:pPr lvl="1"/>
            <a:r>
              <a:rPr lang="en-US" sz="1500" dirty="0"/>
              <a:t>Does the “My health” label play into this? Do they see this as a place to manage their health but maybe not their health care benefit?</a:t>
            </a:r>
          </a:p>
          <a:p>
            <a:pPr lvl="1"/>
            <a:r>
              <a:rPr lang="en-US" sz="1500" dirty="0"/>
              <a:t>Do the spokes make a difference?</a:t>
            </a:r>
          </a:p>
          <a:p>
            <a:r>
              <a:rPr lang="en-US" sz="1900" dirty="0"/>
              <a:t>Spokes</a:t>
            </a:r>
          </a:p>
          <a:p>
            <a:pPr lvl="1"/>
            <a:r>
              <a:rPr lang="en-US" sz="1500" dirty="0"/>
              <a:t>Continue to evaluate how traffic patterns differ between baseline and H1 with slight labeling changes within the spokes</a:t>
            </a:r>
          </a:p>
          <a:p>
            <a:pPr lvl="1"/>
            <a:r>
              <a:rPr lang="en-US" sz="1500" dirty="0"/>
              <a:t>How do traffic patterns differ between H0 without spokes and Baseline/H1?</a:t>
            </a:r>
          </a:p>
          <a:p>
            <a:r>
              <a:rPr lang="en-US" sz="1900" dirty="0"/>
              <a:t>Further evaluate mental health</a:t>
            </a:r>
          </a:p>
          <a:p>
            <a:pPr lvl="1"/>
            <a:r>
              <a:rPr lang="en-US" sz="1500" dirty="0"/>
              <a:t>H1 performed the best, but directness was very low</a:t>
            </a:r>
          </a:p>
          <a:p>
            <a:pPr lvl="1"/>
            <a:r>
              <a:rPr lang="en-US" sz="1500" dirty="0"/>
              <a:t>H0 performed relatively low, but with high directness</a:t>
            </a:r>
          </a:p>
          <a:p>
            <a:r>
              <a:rPr lang="en-US" sz="1900" dirty="0"/>
              <a:t>Further evaluate community care</a:t>
            </a:r>
          </a:p>
          <a:p>
            <a:pPr lvl="1"/>
            <a:r>
              <a:rPr lang="en-US" sz="1500" dirty="0"/>
              <a:t>H0 performed the best with very high directness and direct success</a:t>
            </a:r>
          </a:p>
          <a:p>
            <a:pPr lvl="1"/>
            <a:r>
              <a:rPr lang="en-US" sz="1500" dirty="0"/>
              <a:t>BL and H1 have the same placement, but performed very differently</a:t>
            </a:r>
          </a:p>
          <a:p>
            <a:pPr lvl="1"/>
            <a:r>
              <a:rPr lang="en-US" sz="1500" dirty="0"/>
              <a:t>There was a reduction in visitors to the “get” spoke and increase to the “resources” spoke for enrolled Veterans – does this show up in all content that is helpful regardless of enrollment status?</a:t>
            </a:r>
          </a:p>
          <a:p>
            <a:r>
              <a:rPr lang="en-US" sz="1900" dirty="0"/>
              <a:t>Further evaluate travel pay task</a:t>
            </a:r>
          </a:p>
          <a:p>
            <a:pPr lvl="1"/>
            <a:r>
              <a:rPr lang="en-US" sz="1500" dirty="0"/>
              <a:t>1) there was such a difference between H0 and H1 in both overall performance and performance in difference groups</a:t>
            </a:r>
          </a:p>
          <a:p>
            <a:pPr lvl="1"/>
            <a:r>
              <a:rPr lang="en-US" sz="1500" dirty="0"/>
              <a:t>2) there was significant difference in H1 between not enrolled and enrolled groups (enrolled groups also performed slightly lower in baseline</a:t>
            </a:r>
          </a:p>
        </p:txBody>
      </p:sp>
    </p:spTree>
    <p:extLst>
      <p:ext uri="{BB962C8B-B14F-4D97-AF65-F5344CB8AC3E}">
        <p14:creationId xmlns:p14="http://schemas.microsoft.com/office/powerpoint/2010/main" val="572083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838200" y="178952"/>
            <a:ext cx="10515600" cy="863600"/>
          </a:xfrm>
        </p:spPr>
        <p:txBody>
          <a:bodyPr>
            <a:normAutofit/>
          </a:bodyPr>
          <a:lstStyle/>
          <a:p>
            <a:r>
              <a:rPr lang="en-US" sz="3200" b="1" dirty="0"/>
              <a:t>Next steps</a:t>
            </a:r>
          </a:p>
        </p:txBody>
      </p:sp>
      <p:sp>
        <p:nvSpPr>
          <p:cNvPr id="3" name="Content Placeholder 2">
            <a:extLst>
              <a:ext uri="{FF2B5EF4-FFF2-40B4-BE49-F238E27FC236}">
                <a16:creationId xmlns:a16="http://schemas.microsoft.com/office/drawing/2014/main" id="{802F6C04-967A-BE72-FC40-2A237E589678}"/>
              </a:ext>
            </a:extLst>
          </p:cNvPr>
          <p:cNvSpPr>
            <a:spLocks noGrp="1"/>
          </p:cNvSpPr>
          <p:nvPr>
            <p:ph idx="1"/>
          </p:nvPr>
        </p:nvSpPr>
        <p:spPr>
          <a:xfrm>
            <a:off x="838200" y="1165477"/>
            <a:ext cx="10761922" cy="5364415"/>
          </a:xfrm>
        </p:spPr>
        <p:txBody>
          <a:bodyPr>
            <a:normAutofit fontScale="92500" lnSpcReduction="10000"/>
          </a:bodyPr>
          <a:lstStyle/>
          <a:p>
            <a:pPr marL="0" indent="0">
              <a:buNone/>
            </a:pPr>
            <a:r>
              <a:rPr lang="en-US" sz="2100" b="1" dirty="0"/>
              <a:t>1. Complete tree tests and synthesis </a:t>
            </a:r>
          </a:p>
          <a:p>
            <a:pPr lvl="1"/>
            <a:r>
              <a:rPr lang="en-US" sz="1800" dirty="0"/>
              <a:t>Complete Family member/caregiver tree test and synthesis</a:t>
            </a:r>
          </a:p>
          <a:p>
            <a:pPr lvl="1"/>
            <a:r>
              <a:rPr lang="en-US" sz="1800" dirty="0"/>
              <a:t>Complete moderated Veteran tree test and synthesis</a:t>
            </a:r>
          </a:p>
          <a:p>
            <a:pPr lvl="1"/>
            <a:r>
              <a:rPr lang="en-US" sz="1800" dirty="0"/>
              <a:t>Create overall view of hypothesis performance across all 3 rounds of tree testing</a:t>
            </a:r>
          </a:p>
          <a:p>
            <a:pPr lvl="1"/>
            <a:r>
              <a:rPr lang="en-US" sz="1800" dirty="0"/>
              <a:t>Conduct first click test and synthesis</a:t>
            </a:r>
          </a:p>
          <a:p>
            <a:pPr marL="0" indent="0" algn="l">
              <a:buNone/>
            </a:pPr>
            <a:r>
              <a:rPr lang="en-US" sz="2100" b="1" dirty="0">
                <a:solidFill>
                  <a:srgbClr val="1D1C1D"/>
                </a:solidFill>
              </a:rPr>
              <a:t>2. Impact analysis of key auth experience considerations (on next slide)</a:t>
            </a:r>
            <a:endParaRPr lang="en-US" sz="1400" b="0" i="0" dirty="0">
              <a:solidFill>
                <a:srgbClr val="1D1C1D"/>
              </a:solidFill>
              <a:effectLst/>
            </a:endParaRPr>
          </a:p>
          <a:p>
            <a:pPr lvl="1"/>
            <a:r>
              <a:rPr lang="en-US" sz="1800" b="0" i="0" dirty="0">
                <a:solidFill>
                  <a:srgbClr val="1D1C1D"/>
                </a:solidFill>
                <a:effectLst/>
              </a:rPr>
              <a:t>Review and identify how key considerations will impact each approach to the health apartment</a:t>
            </a:r>
          </a:p>
          <a:p>
            <a:pPr marL="0" indent="0">
              <a:buNone/>
            </a:pPr>
            <a:r>
              <a:rPr lang="en-US" sz="2100" b="1" dirty="0">
                <a:solidFill>
                  <a:srgbClr val="1D1C1D"/>
                </a:solidFill>
              </a:rPr>
              <a:t>3. Make recommendation on health apartment approach</a:t>
            </a:r>
          </a:p>
          <a:p>
            <a:pPr lvl="1"/>
            <a:r>
              <a:rPr lang="en-US" sz="1800" dirty="0">
                <a:solidFill>
                  <a:srgbClr val="1D1C1D"/>
                </a:solidFill>
              </a:rPr>
              <a:t>Recommend approach to health apartment based on analysis of research findings and key auth experience considerations</a:t>
            </a:r>
          </a:p>
          <a:p>
            <a:pPr lvl="1"/>
            <a:r>
              <a:rPr lang="en-US" sz="1800" dirty="0">
                <a:solidFill>
                  <a:srgbClr val="1D1C1D"/>
                </a:solidFill>
              </a:rPr>
              <a:t>The key question to answer is whether the health apartment will replace the full existing health care hub, or focus on the content/tools related to managing health care (i.e. live within the manage section of the health care hub, or live separately from the health care hub)</a:t>
            </a:r>
          </a:p>
          <a:p>
            <a:pPr marL="0" indent="0">
              <a:buNone/>
            </a:pPr>
            <a:r>
              <a:rPr lang="en-US" sz="2100" b="1" dirty="0"/>
              <a:t>4. Revise the IA for the health apartment and health care hub based on approach and research findings</a:t>
            </a:r>
          </a:p>
          <a:p>
            <a:pPr lvl="1"/>
            <a:r>
              <a:rPr lang="en-US" sz="1800" dirty="0">
                <a:solidFill>
                  <a:srgbClr val="1D1C1D"/>
                </a:solidFill>
              </a:rPr>
              <a:t>Complete deep dive of specific task data and feedback from tree tests as needed in order to refine IA</a:t>
            </a:r>
          </a:p>
          <a:p>
            <a:pPr lvl="1"/>
            <a:r>
              <a:rPr lang="en-US" sz="1800" dirty="0">
                <a:solidFill>
                  <a:srgbClr val="1D1C1D"/>
                </a:solidFill>
              </a:rPr>
              <a:t>Create revised IA to incorporate findings, missing content and tools, and current content strategy between the benefit hubs and Resources and Support</a:t>
            </a:r>
          </a:p>
          <a:p>
            <a:pPr lvl="1"/>
            <a:r>
              <a:rPr lang="en-US" sz="1800" dirty="0">
                <a:solidFill>
                  <a:srgbClr val="1D1C1D"/>
                </a:solidFill>
              </a:rPr>
              <a:t>Conduct a tree test on the revised IA to ensure positive improvements</a:t>
            </a:r>
            <a:endParaRPr lang="en-US" sz="2100" b="1" dirty="0"/>
          </a:p>
          <a:p>
            <a:pPr marL="0" indent="0">
              <a:buNone/>
            </a:pPr>
            <a:r>
              <a:rPr lang="en-US" sz="2100" b="1" dirty="0"/>
              <a:t>5. Continue Veteran and family member testing</a:t>
            </a:r>
            <a:endParaRPr lang="en-US" sz="1400" dirty="0"/>
          </a:p>
        </p:txBody>
      </p:sp>
    </p:spTree>
    <p:extLst>
      <p:ext uri="{BB962C8B-B14F-4D97-AF65-F5344CB8AC3E}">
        <p14:creationId xmlns:p14="http://schemas.microsoft.com/office/powerpoint/2010/main" val="480589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05A70FAB-3DC8-42AF-9911-0BABFCDE0E2E}"/>
              </a:ext>
            </a:extLst>
          </p:cNvPr>
          <p:cNvSpPr>
            <a:spLocks noGrp="1"/>
          </p:cNvSpPr>
          <p:nvPr>
            <p:ph type="title"/>
          </p:nvPr>
        </p:nvSpPr>
        <p:spPr>
          <a:xfrm>
            <a:off x="838200" y="365126"/>
            <a:ext cx="10515600" cy="863600"/>
          </a:xfrm>
        </p:spPr>
        <p:txBody>
          <a:bodyPr>
            <a:normAutofit/>
          </a:bodyPr>
          <a:lstStyle/>
          <a:p>
            <a:r>
              <a:rPr lang="en-US" sz="3200" b="1" dirty="0"/>
              <a:t>Key auth experience considerations</a:t>
            </a:r>
          </a:p>
        </p:txBody>
      </p:sp>
      <p:sp>
        <p:nvSpPr>
          <p:cNvPr id="25" name="TextBox 24">
            <a:extLst>
              <a:ext uri="{FF2B5EF4-FFF2-40B4-BE49-F238E27FC236}">
                <a16:creationId xmlns:a16="http://schemas.microsoft.com/office/drawing/2014/main" id="{9D8BD9B2-E47D-488E-8EDF-9A843DCF8E3E}"/>
              </a:ext>
            </a:extLst>
          </p:cNvPr>
          <p:cNvSpPr txBox="1"/>
          <p:nvPr/>
        </p:nvSpPr>
        <p:spPr>
          <a:xfrm>
            <a:off x="838200" y="1351513"/>
            <a:ext cx="10515600" cy="4616648"/>
          </a:xfrm>
          <a:prstGeom prst="rect">
            <a:avLst/>
          </a:prstGeom>
          <a:noFill/>
        </p:spPr>
        <p:txBody>
          <a:bodyPr wrap="square">
            <a:spAutoFit/>
          </a:bodyPr>
          <a:lstStyle/>
          <a:p>
            <a:pPr marL="342900" indent="-342900" rtl="0" fontAlgn="ctr">
              <a:spcBef>
                <a:spcPts val="0"/>
              </a:spcBef>
              <a:spcAft>
                <a:spcPts val="1200"/>
              </a:spcAft>
              <a:buFont typeface="+mj-lt"/>
              <a:buAutoNum type="arabicPeriod"/>
            </a:pPr>
            <a:r>
              <a:rPr lang="en-US" sz="1600" dirty="0">
                <a:latin typeface="Calibri" panose="020F0502020204030204" pitchFamily="34" charset="0"/>
              </a:rPr>
              <a:t> Content and tools to </a:t>
            </a:r>
            <a:r>
              <a:rPr lang="en-US" sz="1600" b="0" i="0" dirty="0">
                <a:effectLst/>
                <a:latin typeface="Calibri" panose="020F0502020204030204" pitchFamily="34" charset="0"/>
              </a:rPr>
              <a:t>"Get benefits" need to be available and easily accessible for unenrolled users.</a:t>
            </a:r>
          </a:p>
          <a:p>
            <a:pPr marL="342900" indent="-342900" rtl="0" fontAlgn="ctr">
              <a:spcBef>
                <a:spcPts val="0"/>
              </a:spcBef>
              <a:spcAft>
                <a:spcPts val="1200"/>
              </a:spcAft>
              <a:buFont typeface="+mj-lt"/>
              <a:buAutoNum type="arabicPeriod"/>
            </a:pPr>
            <a:r>
              <a:rPr lang="en-US" sz="1600" b="0" i="0" dirty="0">
                <a:effectLst/>
                <a:latin typeface="Calibri" panose="020F0502020204030204" pitchFamily="34" charset="0"/>
              </a:rPr>
              <a:t>VHA digital media ownership of "Get benefits" content and SWC&amp;IA must be able to easily maintain on their behalf.</a:t>
            </a:r>
          </a:p>
          <a:p>
            <a:pPr marL="342900" indent="-342900" rtl="0" fontAlgn="ctr">
              <a:spcBef>
                <a:spcPts val="0"/>
              </a:spcBef>
              <a:spcAft>
                <a:spcPts val="1200"/>
              </a:spcAft>
              <a:buFont typeface="+mj-lt"/>
              <a:buAutoNum type="arabicPeriod"/>
            </a:pPr>
            <a:r>
              <a:rPr lang="en-US" sz="1600" b="0" i="0" dirty="0">
                <a:effectLst/>
                <a:latin typeface="Calibri" panose="020F0502020204030204" pitchFamily="34" charset="0"/>
              </a:rPr>
              <a:t>Future translation efforts will only include static content and not tools or dynamic data displays.  This creates an experience where English is intermingled with a translated experience. </a:t>
            </a:r>
          </a:p>
          <a:p>
            <a:pPr marL="342900" indent="-342900" rtl="0" fontAlgn="ctr">
              <a:spcBef>
                <a:spcPts val="0"/>
              </a:spcBef>
              <a:spcAft>
                <a:spcPts val="1200"/>
              </a:spcAft>
              <a:buFont typeface="+mj-lt"/>
              <a:buAutoNum type="arabicPeriod"/>
            </a:pPr>
            <a:r>
              <a:rPr lang="en-US" sz="1600" b="0" i="0" dirty="0">
                <a:effectLst/>
                <a:latin typeface="Calibri" panose="020F0502020204030204" pitchFamily="34" charset="0"/>
              </a:rPr>
              <a:t>Will shared/global tools and data be duplicated in experience?  I.e. will copay bills display here or will visitors be linked out to the debt portal?</a:t>
            </a:r>
          </a:p>
          <a:p>
            <a:pPr marL="342900" indent="-342900" rtl="0" fontAlgn="ctr">
              <a:spcBef>
                <a:spcPts val="0"/>
              </a:spcBef>
              <a:spcAft>
                <a:spcPts val="1200"/>
              </a:spcAft>
              <a:buFont typeface="+mj-lt"/>
              <a:buAutoNum type="arabicPeriod"/>
            </a:pPr>
            <a:r>
              <a:rPr lang="en-US" sz="1600" b="0" i="0" dirty="0">
                <a:effectLst/>
                <a:latin typeface="Calibri" panose="020F0502020204030204" pitchFamily="34" charset="0"/>
              </a:rPr>
              <a:t>More resources section in currently tagged to be completely moved to R&amp;S, whereas current concept shows resource type content integrated into the IA.  Future COPE content could alleviate this challenge. </a:t>
            </a:r>
          </a:p>
          <a:p>
            <a:pPr marL="342900" indent="-342900" rtl="0" fontAlgn="ctr">
              <a:spcBef>
                <a:spcPts val="0"/>
              </a:spcBef>
              <a:spcAft>
                <a:spcPts val="1200"/>
              </a:spcAft>
              <a:buFont typeface="+mj-lt"/>
              <a:buAutoNum type="arabicPeriod"/>
            </a:pPr>
            <a:r>
              <a:rPr lang="en-US" sz="1600" b="0" i="0" dirty="0">
                <a:effectLst/>
                <a:latin typeface="Calibri" panose="020F0502020204030204" pitchFamily="34" charset="0"/>
              </a:rPr>
              <a:t>Elimination of "spokes" (i.e. get, manage, resources) from UI and CMS structure</a:t>
            </a:r>
          </a:p>
          <a:p>
            <a:pPr marL="342900" indent="-342900" rtl="0" fontAlgn="ctr">
              <a:spcBef>
                <a:spcPts val="0"/>
              </a:spcBef>
              <a:spcAft>
                <a:spcPts val="1200"/>
              </a:spcAft>
              <a:buFont typeface="+mj-lt"/>
              <a:buAutoNum type="arabicPeriod"/>
            </a:pPr>
            <a:r>
              <a:rPr lang="en-US" sz="1600" b="0" i="0" dirty="0">
                <a:effectLst/>
                <a:latin typeface="Calibri" panose="020F0502020204030204" pitchFamily="34" charset="0"/>
              </a:rPr>
              <a:t>How does this scale across the site and with other benefits? How does it fit in with the broader auth experience goals and vision?</a:t>
            </a:r>
          </a:p>
          <a:p>
            <a:pPr marL="342900" indent="-342900" rtl="0" fontAlgn="ctr">
              <a:spcBef>
                <a:spcPts val="0"/>
              </a:spcBef>
              <a:spcAft>
                <a:spcPts val="1200"/>
              </a:spcAft>
              <a:buFont typeface="+mj-lt"/>
              <a:buAutoNum type="arabicPeriod"/>
            </a:pPr>
            <a:r>
              <a:rPr lang="en-US" sz="1600" dirty="0">
                <a:latin typeface="Calibri" panose="020F0502020204030204" pitchFamily="34" charset="0"/>
              </a:rPr>
              <a:t>Alignment with current state content. There are some content pages and tools that are missing or misrepresented in the current hypotheses that will need to be accounted for (i.e. COVID-19 content and translated versions, updating health care benefits, priority groups, etc.)</a:t>
            </a:r>
            <a:endParaRPr lang="en-US" sz="1600" b="0" i="0" dirty="0">
              <a:effectLst/>
              <a:latin typeface="Calibri" panose="020F0502020204030204" pitchFamily="34" charset="0"/>
            </a:endParaRPr>
          </a:p>
        </p:txBody>
      </p:sp>
    </p:spTree>
    <p:extLst>
      <p:ext uri="{BB962C8B-B14F-4D97-AF65-F5344CB8AC3E}">
        <p14:creationId xmlns:p14="http://schemas.microsoft.com/office/powerpoint/2010/main" val="901328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cxnSp>
        <p:nvCxnSpPr>
          <p:cNvPr id="152" name="Google Shape;152;p29"/>
          <p:cNvCxnSpPr/>
          <p:nvPr/>
        </p:nvCxnSpPr>
        <p:spPr>
          <a:xfrm>
            <a:off x="9081516" y="4066393"/>
            <a:ext cx="1575600" cy="0"/>
          </a:xfrm>
          <a:prstGeom prst="straightConnector1">
            <a:avLst/>
          </a:prstGeom>
          <a:noFill/>
          <a:ln w="152400" cap="flat" cmpd="sng">
            <a:solidFill>
              <a:srgbClr val="D9D9D9"/>
            </a:solidFill>
            <a:prstDash val="solid"/>
            <a:round/>
            <a:headEnd type="none" w="med" len="med"/>
            <a:tailEnd type="none" w="med" len="med"/>
          </a:ln>
        </p:spPr>
      </p:cxnSp>
      <p:cxnSp>
        <p:nvCxnSpPr>
          <p:cNvPr id="153" name="Google Shape;153;p29"/>
          <p:cNvCxnSpPr/>
          <p:nvPr/>
        </p:nvCxnSpPr>
        <p:spPr>
          <a:xfrm>
            <a:off x="863088" y="4068931"/>
            <a:ext cx="4275200" cy="0"/>
          </a:xfrm>
          <a:prstGeom prst="straightConnector1">
            <a:avLst/>
          </a:prstGeom>
          <a:noFill/>
          <a:ln w="152400" cap="flat" cmpd="sng">
            <a:solidFill>
              <a:srgbClr val="D9D9D9"/>
            </a:solidFill>
            <a:prstDash val="solid"/>
            <a:round/>
            <a:headEnd type="none" w="med" len="med"/>
            <a:tailEnd type="none" w="med" len="med"/>
          </a:ln>
        </p:spPr>
      </p:cxnSp>
      <p:sp>
        <p:nvSpPr>
          <p:cNvPr id="154" name="Google Shape;154;p29"/>
          <p:cNvSpPr/>
          <p:nvPr/>
        </p:nvSpPr>
        <p:spPr>
          <a:xfrm>
            <a:off x="609600" y="3859933"/>
            <a:ext cx="815200" cy="418000"/>
          </a:xfrm>
          <a:prstGeom prst="roundRect">
            <a:avLst>
              <a:gd name="adj" fmla="val 16667"/>
            </a:avLst>
          </a:prstGeom>
          <a:solidFill>
            <a:srgbClr val="0071BC"/>
          </a:solidFill>
          <a:ln w="19050" cap="flat" cmpd="sng">
            <a:solidFill>
              <a:srgbClr val="112E51"/>
            </a:solidFill>
            <a:prstDash val="solid"/>
            <a:round/>
            <a:headEnd type="none" w="sm" len="sm"/>
            <a:tailEnd type="none" w="sm" len="sm"/>
          </a:ln>
        </p:spPr>
        <p:txBody>
          <a:bodyPr spcFirstLastPara="1" wrap="square" lIns="91433" tIns="91433" rIns="91433" bIns="91433" anchor="ctr" anchorCtr="0">
            <a:noAutofit/>
          </a:bodyPr>
          <a:lstStyle/>
          <a:p>
            <a:r>
              <a:rPr lang="en" sz="1067">
                <a:solidFill>
                  <a:srgbClr val="FFFFFF"/>
                </a:solidFill>
                <a:latin typeface="Source Sans Pro SemiBold"/>
                <a:ea typeface="Source Sans Pro SemiBold"/>
                <a:cs typeface="Source Sans Pro SemiBold"/>
                <a:sym typeface="Source Sans Pro SemiBold"/>
              </a:rPr>
              <a:t>Joining</a:t>
            </a:r>
            <a:endParaRPr sz="1067">
              <a:solidFill>
                <a:srgbClr val="FFFFFF"/>
              </a:solidFill>
              <a:latin typeface="Source Sans Pro SemiBold"/>
              <a:ea typeface="Source Sans Pro SemiBold"/>
              <a:cs typeface="Source Sans Pro SemiBold"/>
              <a:sym typeface="Source Sans Pro SemiBold"/>
            </a:endParaRPr>
          </a:p>
        </p:txBody>
      </p:sp>
      <p:sp>
        <p:nvSpPr>
          <p:cNvPr id="155" name="Google Shape;155;p29"/>
          <p:cNvSpPr/>
          <p:nvPr/>
        </p:nvSpPr>
        <p:spPr>
          <a:xfrm>
            <a:off x="4177888" y="3859931"/>
            <a:ext cx="815200" cy="4180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91433" tIns="91433" rIns="91433" bIns="91433" anchor="ctr" anchorCtr="0">
            <a:noAutofit/>
          </a:bodyPr>
          <a:lstStyle/>
          <a:p>
            <a:r>
              <a:rPr lang="en" sz="1067">
                <a:solidFill>
                  <a:srgbClr val="FFFFFF"/>
                </a:solidFill>
                <a:latin typeface="Source Sans Pro SemiBold"/>
                <a:ea typeface="Source Sans Pro SemiBold"/>
                <a:cs typeface="Source Sans Pro SemiBold"/>
                <a:sym typeface="Source Sans Pro SemiBold"/>
              </a:rPr>
              <a:t>Starting up</a:t>
            </a:r>
            <a:endParaRPr sz="1067">
              <a:solidFill>
                <a:srgbClr val="FFFFFF"/>
              </a:solidFill>
              <a:latin typeface="Source Sans Pro SemiBold"/>
              <a:ea typeface="Source Sans Pro SemiBold"/>
              <a:cs typeface="Source Sans Pro SemiBold"/>
              <a:sym typeface="Source Sans Pro SemiBold"/>
            </a:endParaRPr>
          </a:p>
        </p:txBody>
      </p:sp>
      <p:sp>
        <p:nvSpPr>
          <p:cNvPr id="156" name="Google Shape;156;p29"/>
          <p:cNvSpPr/>
          <p:nvPr/>
        </p:nvSpPr>
        <p:spPr>
          <a:xfrm>
            <a:off x="8713208" y="3859933"/>
            <a:ext cx="815200" cy="418000"/>
          </a:xfrm>
          <a:prstGeom prst="roundRect">
            <a:avLst>
              <a:gd name="adj" fmla="val 16667"/>
            </a:avLst>
          </a:prstGeom>
          <a:solidFill>
            <a:srgbClr val="E1F3F8"/>
          </a:solidFill>
          <a:ln w="19050" cap="flat" cmpd="sng">
            <a:solidFill>
              <a:srgbClr val="112E51"/>
            </a:solidFill>
            <a:prstDash val="solid"/>
            <a:round/>
            <a:headEnd type="none" w="sm" len="sm"/>
            <a:tailEnd type="none" w="sm" len="sm"/>
          </a:ln>
        </p:spPr>
        <p:txBody>
          <a:bodyPr spcFirstLastPara="1" wrap="square" lIns="91433" tIns="91433" rIns="91433" bIns="91433" anchor="ctr" anchorCtr="0">
            <a:noAutofit/>
          </a:bodyPr>
          <a:lstStyle/>
          <a:p>
            <a:r>
              <a:rPr lang="en" sz="1067">
                <a:solidFill>
                  <a:srgbClr val="112E51"/>
                </a:solidFill>
                <a:latin typeface="Source Sans Pro SemiBold"/>
                <a:ea typeface="Source Sans Pro SemiBold"/>
                <a:cs typeface="Source Sans Pro SemiBold"/>
                <a:sym typeface="Source Sans Pro SemiBold"/>
              </a:rPr>
              <a:t>Retiring</a:t>
            </a:r>
            <a:endParaRPr sz="1067">
              <a:solidFill>
                <a:srgbClr val="112E51"/>
              </a:solidFill>
              <a:latin typeface="Source Sans Pro SemiBold"/>
              <a:ea typeface="Source Sans Pro SemiBold"/>
              <a:cs typeface="Source Sans Pro SemiBold"/>
              <a:sym typeface="Source Sans Pro SemiBold"/>
            </a:endParaRPr>
          </a:p>
        </p:txBody>
      </p:sp>
      <p:sp>
        <p:nvSpPr>
          <p:cNvPr id="157" name="Google Shape;157;p29"/>
          <p:cNvSpPr txBox="1">
            <a:spLocks noGrp="1"/>
          </p:cNvSpPr>
          <p:nvPr>
            <p:ph type="title"/>
          </p:nvPr>
        </p:nvSpPr>
        <p:spPr>
          <a:xfrm>
            <a:off x="609600" y="304800"/>
            <a:ext cx="11002400" cy="839600"/>
          </a:xfrm>
          <a:prstGeom prst="rect">
            <a:avLst/>
          </a:prstGeom>
          <a:noFill/>
          <a:ln>
            <a:noFill/>
          </a:ln>
        </p:spPr>
        <p:txBody>
          <a:bodyPr spcFirstLastPara="1" vert="horz" wrap="square" lIns="45700" tIns="45700" rIns="45700" bIns="45700" rtlCol="0" anchor="t" anchorCtr="0">
            <a:noAutofit/>
          </a:bodyPr>
          <a:lstStyle/>
          <a:p>
            <a:r>
              <a:rPr lang="en" sz="3200" b="1"/>
              <a:t>How this research maps to the Veteran journey </a:t>
            </a:r>
            <a:endParaRPr sz="3200" b="1"/>
          </a:p>
        </p:txBody>
      </p:sp>
      <p:sp>
        <p:nvSpPr>
          <p:cNvPr id="158" name="Google Shape;158;p29"/>
          <p:cNvSpPr txBox="1">
            <a:spLocks noGrp="1"/>
          </p:cNvSpPr>
          <p:nvPr>
            <p:ph type="title"/>
          </p:nvPr>
        </p:nvSpPr>
        <p:spPr>
          <a:xfrm>
            <a:off x="609600" y="807100"/>
            <a:ext cx="8766000" cy="337200"/>
          </a:xfrm>
          <a:prstGeom prst="rect">
            <a:avLst/>
          </a:prstGeom>
          <a:noFill/>
          <a:ln>
            <a:noFill/>
          </a:ln>
        </p:spPr>
        <p:txBody>
          <a:bodyPr spcFirstLastPara="1" vert="horz" wrap="square" lIns="45700" tIns="45700" rIns="45700" bIns="45700" rtlCol="0" anchor="t" anchorCtr="0">
            <a:noAutofit/>
          </a:bodyPr>
          <a:lstStyle/>
          <a:p>
            <a:endParaRPr sz="1600" dirty="0">
              <a:solidFill>
                <a:schemeClr val="dk1"/>
              </a:solidFill>
              <a:latin typeface="Source Sans Pro Light"/>
              <a:ea typeface="Source Sans Pro Light"/>
              <a:cs typeface="Source Sans Pro Light"/>
              <a:sym typeface="Source Sans Pro Light"/>
            </a:endParaRPr>
          </a:p>
          <a:p>
            <a:pPr>
              <a:buClr>
                <a:schemeClr val="dk1"/>
              </a:buClr>
            </a:pPr>
            <a:endParaRPr sz="1600" dirty="0">
              <a:solidFill>
                <a:schemeClr val="dk1"/>
              </a:solidFill>
              <a:latin typeface="Source Sans Pro Light"/>
              <a:ea typeface="Source Sans Pro Light"/>
              <a:cs typeface="Source Sans Pro Light"/>
              <a:sym typeface="Source Sans Pro Light"/>
            </a:endParaRPr>
          </a:p>
        </p:txBody>
      </p:sp>
      <p:sp>
        <p:nvSpPr>
          <p:cNvPr id="159" name="Google Shape;159;p29"/>
          <p:cNvSpPr/>
          <p:nvPr/>
        </p:nvSpPr>
        <p:spPr>
          <a:xfrm>
            <a:off x="1799029" y="3859933"/>
            <a:ext cx="815200" cy="418000"/>
          </a:xfrm>
          <a:prstGeom prst="roundRect">
            <a:avLst>
              <a:gd name="adj" fmla="val 16667"/>
            </a:avLst>
          </a:prstGeom>
          <a:solidFill>
            <a:srgbClr val="0071BC"/>
          </a:solidFill>
          <a:ln w="19050" cap="flat" cmpd="sng">
            <a:solidFill>
              <a:srgbClr val="112E51"/>
            </a:solidFill>
            <a:prstDash val="solid"/>
            <a:round/>
            <a:headEnd type="none" w="sm" len="sm"/>
            <a:tailEnd type="none" w="sm" len="sm"/>
          </a:ln>
        </p:spPr>
        <p:txBody>
          <a:bodyPr spcFirstLastPara="1" wrap="square" lIns="91433" tIns="91433" rIns="91433" bIns="91433" anchor="ctr" anchorCtr="0">
            <a:noAutofit/>
          </a:bodyPr>
          <a:lstStyle/>
          <a:p>
            <a:r>
              <a:rPr lang="en" sz="1067">
                <a:solidFill>
                  <a:srgbClr val="FFFFFF"/>
                </a:solidFill>
                <a:latin typeface="Source Sans Pro SemiBold"/>
                <a:ea typeface="Source Sans Pro SemiBold"/>
                <a:cs typeface="Source Sans Pro SemiBold"/>
                <a:sym typeface="Source Sans Pro SemiBold"/>
              </a:rPr>
              <a:t>Serving</a:t>
            </a:r>
            <a:endParaRPr sz="1067">
              <a:solidFill>
                <a:srgbClr val="FFFFFF"/>
              </a:solidFill>
              <a:latin typeface="Source Sans Pro SemiBold"/>
              <a:ea typeface="Source Sans Pro SemiBold"/>
              <a:cs typeface="Source Sans Pro SemiBold"/>
              <a:sym typeface="Source Sans Pro SemiBold"/>
            </a:endParaRPr>
          </a:p>
        </p:txBody>
      </p:sp>
      <p:sp>
        <p:nvSpPr>
          <p:cNvPr id="160" name="Google Shape;160;p29"/>
          <p:cNvSpPr/>
          <p:nvPr/>
        </p:nvSpPr>
        <p:spPr>
          <a:xfrm>
            <a:off x="2779392" y="3859933"/>
            <a:ext cx="815200" cy="418000"/>
          </a:xfrm>
          <a:prstGeom prst="roundRect">
            <a:avLst>
              <a:gd name="adj" fmla="val 16667"/>
            </a:avLst>
          </a:prstGeom>
          <a:solidFill>
            <a:srgbClr val="0071BC"/>
          </a:solidFill>
          <a:ln w="19050" cap="flat" cmpd="sng">
            <a:solidFill>
              <a:srgbClr val="112E51"/>
            </a:solidFill>
            <a:prstDash val="solid"/>
            <a:round/>
            <a:headEnd type="none" w="sm" len="sm"/>
            <a:tailEnd type="none" w="sm" len="sm"/>
          </a:ln>
        </p:spPr>
        <p:txBody>
          <a:bodyPr spcFirstLastPara="1" wrap="square" lIns="91433" tIns="91433" rIns="91433" bIns="91433" anchor="ctr" anchorCtr="0">
            <a:noAutofit/>
          </a:bodyPr>
          <a:lstStyle/>
          <a:p>
            <a:r>
              <a:rPr lang="en" sz="1067">
                <a:solidFill>
                  <a:srgbClr val="FFFFFF"/>
                </a:solidFill>
                <a:latin typeface="Source Sans Pro SemiBold"/>
                <a:ea typeface="Source Sans Pro SemiBold"/>
                <a:cs typeface="Source Sans Pro SemiBold"/>
                <a:sym typeface="Source Sans Pro SemiBold"/>
              </a:rPr>
              <a:t>Getting out</a:t>
            </a:r>
            <a:endParaRPr sz="1067">
              <a:solidFill>
                <a:srgbClr val="FFFFFF"/>
              </a:solidFill>
              <a:latin typeface="Source Sans Pro SemiBold"/>
              <a:ea typeface="Source Sans Pro SemiBold"/>
              <a:cs typeface="Source Sans Pro SemiBold"/>
              <a:sym typeface="Source Sans Pro SemiBold"/>
            </a:endParaRPr>
          </a:p>
        </p:txBody>
      </p:sp>
      <p:sp>
        <p:nvSpPr>
          <p:cNvPr id="161" name="Google Shape;161;p29"/>
          <p:cNvSpPr/>
          <p:nvPr/>
        </p:nvSpPr>
        <p:spPr>
          <a:xfrm>
            <a:off x="9676721" y="3859933"/>
            <a:ext cx="815200" cy="418000"/>
          </a:xfrm>
          <a:prstGeom prst="roundRect">
            <a:avLst>
              <a:gd name="adj" fmla="val 16667"/>
            </a:avLst>
          </a:prstGeom>
          <a:solidFill>
            <a:srgbClr val="E1F3F8"/>
          </a:solidFill>
          <a:ln w="19050" cap="flat" cmpd="sng">
            <a:solidFill>
              <a:srgbClr val="112E51"/>
            </a:solidFill>
            <a:prstDash val="solid"/>
            <a:round/>
            <a:headEnd type="none" w="sm" len="sm"/>
            <a:tailEnd type="none" w="sm" len="sm"/>
          </a:ln>
        </p:spPr>
        <p:txBody>
          <a:bodyPr spcFirstLastPara="1" wrap="square" lIns="91433" tIns="91433" rIns="91433" bIns="91433" anchor="ctr" anchorCtr="0">
            <a:noAutofit/>
          </a:bodyPr>
          <a:lstStyle/>
          <a:p>
            <a:r>
              <a:rPr lang="en" sz="1067">
                <a:solidFill>
                  <a:srgbClr val="112E51"/>
                </a:solidFill>
                <a:latin typeface="Source Sans Pro SemiBold"/>
                <a:ea typeface="Source Sans Pro SemiBold"/>
                <a:cs typeface="Source Sans Pro SemiBold"/>
                <a:sym typeface="Source Sans Pro SemiBold"/>
              </a:rPr>
              <a:t>Aging</a:t>
            </a:r>
            <a:endParaRPr sz="1067">
              <a:solidFill>
                <a:srgbClr val="112E51"/>
              </a:solidFill>
              <a:latin typeface="Source Sans Pro SemiBold"/>
              <a:ea typeface="Source Sans Pro SemiBold"/>
              <a:cs typeface="Source Sans Pro SemiBold"/>
              <a:sym typeface="Source Sans Pro SemiBold"/>
            </a:endParaRPr>
          </a:p>
        </p:txBody>
      </p:sp>
      <p:sp>
        <p:nvSpPr>
          <p:cNvPr id="162" name="Google Shape;162;p29"/>
          <p:cNvSpPr/>
          <p:nvPr/>
        </p:nvSpPr>
        <p:spPr>
          <a:xfrm>
            <a:off x="10640233" y="3859933"/>
            <a:ext cx="815200" cy="418000"/>
          </a:xfrm>
          <a:prstGeom prst="roundRect">
            <a:avLst>
              <a:gd name="adj" fmla="val 16667"/>
            </a:avLst>
          </a:prstGeom>
          <a:solidFill>
            <a:srgbClr val="E1F3F8"/>
          </a:solidFill>
          <a:ln w="19050" cap="flat" cmpd="sng">
            <a:solidFill>
              <a:srgbClr val="112E51"/>
            </a:solidFill>
            <a:prstDash val="solid"/>
            <a:round/>
            <a:headEnd type="none" w="sm" len="sm"/>
            <a:tailEnd type="none" w="sm" len="sm"/>
          </a:ln>
        </p:spPr>
        <p:txBody>
          <a:bodyPr spcFirstLastPara="1" wrap="square" lIns="91433" tIns="91433" rIns="91433" bIns="91433" anchor="ctr" anchorCtr="0">
            <a:noAutofit/>
          </a:bodyPr>
          <a:lstStyle/>
          <a:p>
            <a:r>
              <a:rPr lang="en" sz="1067">
                <a:solidFill>
                  <a:srgbClr val="112E51"/>
                </a:solidFill>
                <a:latin typeface="Source Sans Pro SemiBold"/>
                <a:ea typeface="Source Sans Pro SemiBold"/>
                <a:cs typeface="Source Sans Pro SemiBold"/>
                <a:sym typeface="Source Sans Pro SemiBold"/>
              </a:rPr>
              <a:t>Dying</a:t>
            </a:r>
            <a:endParaRPr sz="1067">
              <a:solidFill>
                <a:srgbClr val="112E51"/>
              </a:solidFill>
              <a:latin typeface="Source Sans Pro SemiBold"/>
              <a:ea typeface="Source Sans Pro SemiBold"/>
              <a:cs typeface="Source Sans Pro SemiBold"/>
              <a:sym typeface="Source Sans Pro SemiBold"/>
            </a:endParaRPr>
          </a:p>
        </p:txBody>
      </p:sp>
      <p:pic>
        <p:nvPicPr>
          <p:cNvPr id="163" name="Google Shape;163;p29"/>
          <p:cNvPicPr preferRelativeResize="0"/>
          <p:nvPr/>
        </p:nvPicPr>
        <p:blipFill>
          <a:blip r:embed="rId3">
            <a:alphaModFix/>
          </a:blip>
          <a:stretch>
            <a:fillRect/>
          </a:stretch>
        </p:blipFill>
        <p:spPr>
          <a:xfrm>
            <a:off x="9023083" y="5948132"/>
            <a:ext cx="2559300" cy="649681"/>
          </a:xfrm>
          <a:prstGeom prst="rect">
            <a:avLst/>
          </a:prstGeom>
          <a:noFill/>
          <a:ln>
            <a:noFill/>
          </a:ln>
        </p:spPr>
      </p:pic>
      <p:sp>
        <p:nvSpPr>
          <p:cNvPr id="164" name="Google Shape;164;p29"/>
          <p:cNvSpPr txBox="1"/>
          <p:nvPr/>
        </p:nvSpPr>
        <p:spPr>
          <a:xfrm>
            <a:off x="594800" y="5464767"/>
            <a:ext cx="11002400" cy="623848"/>
          </a:xfrm>
          <a:prstGeom prst="rect">
            <a:avLst/>
          </a:prstGeom>
          <a:noFill/>
          <a:ln>
            <a:noFill/>
          </a:ln>
        </p:spPr>
        <p:txBody>
          <a:bodyPr spcFirstLastPara="1" wrap="square" lIns="121900" tIns="121900" rIns="121900" bIns="121900" anchor="t" anchorCtr="0">
            <a:spAutoFit/>
          </a:bodyPr>
          <a:lstStyle/>
          <a:p>
            <a:pPr>
              <a:lnSpc>
                <a:spcPct val="115000"/>
              </a:lnSpc>
            </a:pPr>
            <a:r>
              <a:rPr lang="en" sz="1067">
                <a:solidFill>
                  <a:schemeClr val="lt1"/>
                </a:solidFill>
                <a:latin typeface="Source Sans Pro Light"/>
                <a:ea typeface="Source Sans Pro Light"/>
                <a:cs typeface="Source Sans Pro Light"/>
                <a:sym typeface="Source Sans Pro Light"/>
              </a:rPr>
              <a:t>For a fully detailed Veteran journey, go to </a:t>
            </a:r>
            <a:br>
              <a:rPr lang="en" sz="1067">
                <a:solidFill>
                  <a:schemeClr val="lt1"/>
                </a:solidFill>
                <a:latin typeface="Source Sans Pro Light"/>
                <a:ea typeface="Source Sans Pro Light"/>
                <a:cs typeface="Source Sans Pro Light"/>
                <a:sym typeface="Source Sans Pro Light"/>
              </a:rPr>
            </a:br>
            <a:r>
              <a:rPr lang="en" sz="1067" u="sng">
                <a:solidFill>
                  <a:schemeClr val="lt1"/>
                </a:solidFill>
                <a:latin typeface="Source Sans Pro Light"/>
                <a:ea typeface="Source Sans Pro Light"/>
                <a:cs typeface="Source Sans Pro Light"/>
                <a:sym typeface="Source Sans Pro Light"/>
                <a:hlinkClick r:id="rId4">
                  <a:extLst>
                    <a:ext uri="{A12FA001-AC4F-418D-AE19-62706E023703}">
                      <ahyp:hlinkClr xmlns:ahyp="http://schemas.microsoft.com/office/drawing/2018/hyperlinkcolor" val="tx"/>
                    </a:ext>
                  </a:extLst>
                </a:hlinkClick>
              </a:rPr>
              <a:t>https://github.com/department-of-veterans-affairs/va.gov-team/blob/master/platform/design/va-product-journey-maps/Veteran%20Journey%20Map.pdf</a:t>
            </a:r>
            <a:r>
              <a:rPr lang="en" sz="1067">
                <a:solidFill>
                  <a:schemeClr val="lt1"/>
                </a:solidFill>
                <a:latin typeface="Source Sans Pro Light"/>
                <a:ea typeface="Source Sans Pro Light"/>
                <a:cs typeface="Source Sans Pro Light"/>
                <a:sym typeface="Source Sans Pro Light"/>
              </a:rPr>
              <a:t> </a:t>
            </a:r>
            <a:endParaRPr sz="1067">
              <a:solidFill>
                <a:schemeClr val="lt1"/>
              </a:solidFill>
              <a:latin typeface="Source Sans Pro Light"/>
              <a:ea typeface="Source Sans Pro Light"/>
              <a:cs typeface="Source Sans Pro Light"/>
              <a:sym typeface="Source Sans Pro Light"/>
            </a:endParaRPr>
          </a:p>
        </p:txBody>
      </p:sp>
      <p:sp>
        <p:nvSpPr>
          <p:cNvPr id="165" name="Google Shape;165;p29"/>
          <p:cNvSpPr/>
          <p:nvPr/>
        </p:nvSpPr>
        <p:spPr>
          <a:xfrm rot="2700000">
            <a:off x="5067007" y="3996666"/>
            <a:ext cx="147079" cy="147079"/>
          </a:xfrm>
          <a:prstGeom prst="rect">
            <a:avLst/>
          </a:prstGeom>
          <a:solidFill>
            <a:srgbClr val="D9D9D9"/>
          </a:solidFill>
          <a:ln>
            <a:noFill/>
          </a:ln>
        </p:spPr>
        <p:txBody>
          <a:bodyPr spcFirstLastPara="1" wrap="square" lIns="121900" tIns="121900" rIns="121900" bIns="121900" anchor="ctr" anchorCtr="0">
            <a:noAutofit/>
          </a:bodyPr>
          <a:lstStyle/>
          <a:p>
            <a:endParaRPr sz="2400"/>
          </a:p>
        </p:txBody>
      </p:sp>
      <p:sp>
        <p:nvSpPr>
          <p:cNvPr id="166" name="Google Shape;166;p29"/>
          <p:cNvSpPr/>
          <p:nvPr/>
        </p:nvSpPr>
        <p:spPr>
          <a:xfrm>
            <a:off x="5711200" y="2887200"/>
            <a:ext cx="2366000" cy="2366000"/>
          </a:xfrm>
          <a:prstGeom prst="ellipse">
            <a:avLst/>
          </a:prstGeom>
          <a:noFill/>
          <a:ln w="152400" cap="flat" cmpd="sng">
            <a:solidFill>
              <a:srgbClr val="D9D9D9"/>
            </a:solidFill>
            <a:prstDash val="solid"/>
            <a:round/>
            <a:headEnd type="none" w="sm" len="sm"/>
            <a:tailEnd type="none" w="sm" len="sm"/>
          </a:ln>
        </p:spPr>
        <p:txBody>
          <a:bodyPr spcFirstLastPara="1" wrap="square" lIns="121900" tIns="121900" rIns="121900" bIns="121900" anchor="ctr" anchorCtr="0">
            <a:noAutofit/>
          </a:bodyPr>
          <a:lstStyle/>
          <a:p>
            <a:r>
              <a:rPr lang="en" sz="2400"/>
              <a:t>   </a:t>
            </a:r>
            <a:endParaRPr sz="2400"/>
          </a:p>
        </p:txBody>
      </p:sp>
      <p:sp>
        <p:nvSpPr>
          <p:cNvPr id="167" name="Google Shape;167;p29"/>
          <p:cNvSpPr/>
          <p:nvPr/>
        </p:nvSpPr>
        <p:spPr>
          <a:xfrm rot="-3347058">
            <a:off x="5835622" y="3070747"/>
            <a:ext cx="386975" cy="386975"/>
          </a:xfrm>
          <a:prstGeom prst="rect">
            <a:avLst/>
          </a:prstGeom>
          <a:solidFill>
            <a:srgbClr val="FFFFFF"/>
          </a:solidFill>
          <a:ln>
            <a:noFill/>
          </a:ln>
        </p:spPr>
        <p:txBody>
          <a:bodyPr spcFirstLastPara="1" wrap="square" lIns="121900" tIns="121900" rIns="121900" bIns="121900" anchor="ctr" anchorCtr="0">
            <a:noAutofit/>
          </a:bodyPr>
          <a:lstStyle/>
          <a:p>
            <a:endParaRPr sz="2400"/>
          </a:p>
        </p:txBody>
      </p:sp>
      <p:sp>
        <p:nvSpPr>
          <p:cNvPr id="168" name="Google Shape;168;p29"/>
          <p:cNvSpPr/>
          <p:nvPr/>
        </p:nvSpPr>
        <p:spPr>
          <a:xfrm rot="-1823018">
            <a:off x="7713592" y="3344916"/>
            <a:ext cx="453945" cy="386917"/>
          </a:xfrm>
          <a:prstGeom prst="rect">
            <a:avLst/>
          </a:prstGeom>
          <a:solidFill>
            <a:srgbClr val="FFFFFF"/>
          </a:solidFill>
          <a:ln>
            <a:noFill/>
          </a:ln>
        </p:spPr>
        <p:txBody>
          <a:bodyPr spcFirstLastPara="1" wrap="square" lIns="121900" tIns="121900" rIns="121900" bIns="121900" anchor="ctr" anchorCtr="0">
            <a:noAutofit/>
          </a:bodyPr>
          <a:lstStyle/>
          <a:p>
            <a:endParaRPr sz="2400"/>
          </a:p>
        </p:txBody>
      </p:sp>
      <p:sp>
        <p:nvSpPr>
          <p:cNvPr id="169" name="Google Shape;169;p29"/>
          <p:cNvSpPr/>
          <p:nvPr/>
        </p:nvSpPr>
        <p:spPr>
          <a:xfrm rot="-2700000">
            <a:off x="6017326" y="4872344"/>
            <a:ext cx="386929" cy="386929"/>
          </a:xfrm>
          <a:prstGeom prst="rect">
            <a:avLst/>
          </a:prstGeom>
          <a:solidFill>
            <a:srgbClr val="FFFFFF"/>
          </a:solidFill>
          <a:ln>
            <a:noFill/>
          </a:ln>
        </p:spPr>
        <p:txBody>
          <a:bodyPr spcFirstLastPara="1" wrap="square" lIns="121900" tIns="121900" rIns="121900" bIns="121900" anchor="ctr" anchorCtr="0">
            <a:noAutofit/>
          </a:bodyPr>
          <a:lstStyle/>
          <a:p>
            <a:endParaRPr sz="2400"/>
          </a:p>
        </p:txBody>
      </p:sp>
      <p:sp>
        <p:nvSpPr>
          <p:cNvPr id="170" name="Google Shape;170;p29"/>
          <p:cNvSpPr/>
          <p:nvPr/>
        </p:nvSpPr>
        <p:spPr>
          <a:xfrm rot="4800061">
            <a:off x="6100707" y="3059525"/>
            <a:ext cx="147440" cy="147440"/>
          </a:xfrm>
          <a:prstGeom prst="rect">
            <a:avLst/>
          </a:prstGeom>
          <a:solidFill>
            <a:srgbClr val="D9D9D9"/>
          </a:solidFill>
          <a:ln>
            <a:noFill/>
          </a:ln>
        </p:spPr>
        <p:txBody>
          <a:bodyPr spcFirstLastPara="1" wrap="square" lIns="121900" tIns="121900" rIns="121900" bIns="121900" anchor="ctr" anchorCtr="0">
            <a:noAutofit/>
          </a:bodyPr>
          <a:lstStyle/>
          <a:p>
            <a:endParaRPr sz="2400"/>
          </a:p>
        </p:txBody>
      </p:sp>
      <p:sp>
        <p:nvSpPr>
          <p:cNvPr id="171" name="Google Shape;171;p29"/>
          <p:cNvSpPr/>
          <p:nvPr/>
        </p:nvSpPr>
        <p:spPr>
          <a:xfrm rot="-1193292">
            <a:off x="7705610" y="3397933"/>
            <a:ext cx="453869" cy="386683"/>
          </a:xfrm>
          <a:prstGeom prst="rect">
            <a:avLst/>
          </a:prstGeom>
          <a:solidFill>
            <a:srgbClr val="FFFFFF"/>
          </a:solidFill>
          <a:ln>
            <a:noFill/>
          </a:ln>
        </p:spPr>
        <p:txBody>
          <a:bodyPr spcFirstLastPara="1" wrap="square" lIns="121900" tIns="121900" rIns="121900" bIns="121900" anchor="ctr" anchorCtr="0">
            <a:noAutofit/>
          </a:bodyPr>
          <a:lstStyle/>
          <a:p>
            <a:endParaRPr sz="2400"/>
          </a:p>
        </p:txBody>
      </p:sp>
      <p:sp>
        <p:nvSpPr>
          <p:cNvPr id="172" name="Google Shape;172;p29"/>
          <p:cNvSpPr/>
          <p:nvPr/>
        </p:nvSpPr>
        <p:spPr>
          <a:xfrm rot="6899910">
            <a:off x="7960984" y="3688395"/>
            <a:ext cx="150499" cy="141727"/>
          </a:xfrm>
          <a:prstGeom prst="rect">
            <a:avLst/>
          </a:prstGeom>
          <a:solidFill>
            <a:srgbClr val="D9D9D9"/>
          </a:solidFill>
          <a:ln>
            <a:noFill/>
          </a:ln>
        </p:spPr>
        <p:txBody>
          <a:bodyPr spcFirstLastPara="1" wrap="square" lIns="121900" tIns="121900" rIns="121900" bIns="121900" anchor="ctr" anchorCtr="0">
            <a:noAutofit/>
          </a:bodyPr>
          <a:lstStyle/>
          <a:p>
            <a:endParaRPr sz="2400"/>
          </a:p>
        </p:txBody>
      </p:sp>
      <p:sp>
        <p:nvSpPr>
          <p:cNvPr id="173" name="Google Shape;173;p29"/>
          <p:cNvSpPr/>
          <p:nvPr/>
        </p:nvSpPr>
        <p:spPr>
          <a:xfrm rot="-4305137">
            <a:off x="6155506" y="4951690"/>
            <a:ext cx="387065" cy="387065"/>
          </a:xfrm>
          <a:prstGeom prst="rect">
            <a:avLst/>
          </a:prstGeom>
          <a:solidFill>
            <a:srgbClr val="FFFFFF"/>
          </a:solidFill>
          <a:ln>
            <a:noFill/>
          </a:ln>
        </p:spPr>
        <p:txBody>
          <a:bodyPr spcFirstLastPara="1" wrap="square" lIns="121900" tIns="121900" rIns="121900" bIns="121900" anchor="ctr" anchorCtr="0">
            <a:noAutofit/>
          </a:bodyPr>
          <a:lstStyle/>
          <a:p>
            <a:endParaRPr sz="2400"/>
          </a:p>
        </p:txBody>
      </p:sp>
      <p:sp>
        <p:nvSpPr>
          <p:cNvPr id="174" name="Google Shape;174;p29"/>
          <p:cNvSpPr/>
          <p:nvPr/>
        </p:nvSpPr>
        <p:spPr>
          <a:xfrm rot="5400000">
            <a:off x="6000167" y="4856808"/>
            <a:ext cx="150400" cy="141600"/>
          </a:xfrm>
          <a:prstGeom prst="rect">
            <a:avLst/>
          </a:prstGeom>
          <a:solidFill>
            <a:srgbClr val="D9D9D9"/>
          </a:solidFill>
          <a:ln>
            <a:noFill/>
          </a:ln>
        </p:spPr>
        <p:txBody>
          <a:bodyPr spcFirstLastPara="1" wrap="square" lIns="121900" tIns="121900" rIns="121900" bIns="121900" anchor="ctr" anchorCtr="0">
            <a:noAutofit/>
          </a:bodyPr>
          <a:lstStyle/>
          <a:p>
            <a:endParaRPr sz="2400"/>
          </a:p>
        </p:txBody>
      </p:sp>
      <p:sp>
        <p:nvSpPr>
          <p:cNvPr id="175" name="Google Shape;175;p29"/>
          <p:cNvSpPr/>
          <p:nvPr/>
        </p:nvSpPr>
        <p:spPr>
          <a:xfrm>
            <a:off x="6955945" y="5046767"/>
            <a:ext cx="1072800" cy="4180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91433" tIns="91433" rIns="91433" bIns="91433" anchor="ctr" anchorCtr="0">
            <a:noAutofit/>
          </a:bodyPr>
          <a:lstStyle/>
          <a:p>
            <a:r>
              <a:rPr lang="en" sz="1067">
                <a:solidFill>
                  <a:srgbClr val="FFFFFF"/>
                </a:solidFill>
                <a:latin typeface="Source Sans Pro SemiBold"/>
                <a:ea typeface="Source Sans Pro SemiBold"/>
                <a:cs typeface="Source Sans Pro SemiBold"/>
                <a:sym typeface="Source Sans Pro SemiBold"/>
              </a:rPr>
              <a:t>Putting down roots</a:t>
            </a:r>
            <a:endParaRPr sz="1067">
              <a:solidFill>
                <a:srgbClr val="FFFFFF"/>
              </a:solidFill>
              <a:latin typeface="Source Sans Pro SemiBold"/>
              <a:ea typeface="Source Sans Pro SemiBold"/>
              <a:cs typeface="Source Sans Pro SemiBold"/>
              <a:sym typeface="Source Sans Pro SemiBold"/>
            </a:endParaRPr>
          </a:p>
        </p:txBody>
      </p:sp>
      <p:sp>
        <p:nvSpPr>
          <p:cNvPr id="176" name="Google Shape;176;p29"/>
          <p:cNvSpPr/>
          <p:nvPr/>
        </p:nvSpPr>
        <p:spPr>
          <a:xfrm>
            <a:off x="5367317" y="3859933"/>
            <a:ext cx="1072800" cy="4180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91433" tIns="91433" rIns="91433" bIns="91433" anchor="ctr" anchorCtr="0">
            <a:noAutofit/>
          </a:bodyPr>
          <a:lstStyle/>
          <a:p>
            <a:r>
              <a:rPr lang="en" sz="1067">
                <a:solidFill>
                  <a:srgbClr val="FFFFFF"/>
                </a:solidFill>
                <a:latin typeface="Source Sans Pro SemiBold"/>
                <a:ea typeface="Source Sans Pro SemiBold"/>
                <a:cs typeface="Source Sans Pro SemiBold"/>
                <a:sym typeface="Source Sans Pro SemiBold"/>
              </a:rPr>
              <a:t>Taking care of myself</a:t>
            </a:r>
            <a:endParaRPr sz="1067">
              <a:solidFill>
                <a:srgbClr val="FFFFFF"/>
              </a:solidFill>
              <a:latin typeface="Source Sans Pro SemiBold"/>
              <a:ea typeface="Source Sans Pro SemiBold"/>
              <a:cs typeface="Source Sans Pro SemiBold"/>
              <a:sym typeface="Source Sans Pro SemiBold"/>
            </a:endParaRPr>
          </a:p>
        </p:txBody>
      </p:sp>
      <p:sp>
        <p:nvSpPr>
          <p:cNvPr id="177" name="Google Shape;177;p29"/>
          <p:cNvSpPr/>
          <p:nvPr/>
        </p:nvSpPr>
        <p:spPr>
          <a:xfrm>
            <a:off x="6533832" y="2768367"/>
            <a:ext cx="1072800" cy="4180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91433" tIns="91433" rIns="91433" bIns="91433" anchor="ctr" anchorCtr="0">
            <a:noAutofit/>
          </a:bodyPr>
          <a:lstStyle/>
          <a:p>
            <a:r>
              <a:rPr lang="en" sz="1067">
                <a:solidFill>
                  <a:srgbClr val="FFFFFF"/>
                </a:solidFill>
                <a:latin typeface="Source Sans Pro SemiBold"/>
                <a:ea typeface="Source Sans Pro SemiBold"/>
                <a:cs typeface="Source Sans Pro SemiBold"/>
                <a:sym typeface="Source Sans Pro SemiBold"/>
              </a:rPr>
              <a:t>Reinventing myself</a:t>
            </a:r>
            <a:endParaRPr sz="1067">
              <a:solidFill>
                <a:srgbClr val="FFFFFF"/>
              </a:solidFill>
              <a:latin typeface="Source Sans Pro SemiBold"/>
              <a:ea typeface="Source Sans Pro SemiBold"/>
              <a:cs typeface="Source Sans Pro SemiBold"/>
              <a:sym typeface="Source Sans Pro SemiBold"/>
            </a:endParaRPr>
          </a:p>
        </p:txBody>
      </p:sp>
      <p:cxnSp>
        <p:nvCxnSpPr>
          <p:cNvPr id="178" name="Google Shape;178;p29"/>
          <p:cNvCxnSpPr/>
          <p:nvPr/>
        </p:nvCxnSpPr>
        <p:spPr>
          <a:xfrm>
            <a:off x="8262404" y="4067664"/>
            <a:ext cx="303600" cy="0"/>
          </a:xfrm>
          <a:prstGeom prst="straightConnector1">
            <a:avLst/>
          </a:prstGeom>
          <a:noFill/>
          <a:ln w="152400" cap="flat" cmpd="sng">
            <a:solidFill>
              <a:srgbClr val="D9D9D9"/>
            </a:solidFill>
            <a:prstDash val="solid"/>
            <a:round/>
            <a:headEnd type="none" w="med" len="med"/>
            <a:tailEnd type="none" w="med" len="med"/>
          </a:ln>
        </p:spPr>
      </p:cxnSp>
      <p:sp>
        <p:nvSpPr>
          <p:cNvPr id="179" name="Google Shape;179;p29"/>
          <p:cNvSpPr/>
          <p:nvPr/>
        </p:nvSpPr>
        <p:spPr>
          <a:xfrm rot="2700000">
            <a:off x="8497591" y="3995399"/>
            <a:ext cx="147079" cy="147079"/>
          </a:xfrm>
          <a:prstGeom prst="rect">
            <a:avLst/>
          </a:prstGeom>
          <a:solidFill>
            <a:srgbClr val="D9D9D9"/>
          </a:solidFill>
          <a:ln>
            <a:noFill/>
          </a:ln>
        </p:spPr>
        <p:txBody>
          <a:bodyPr spcFirstLastPara="1" wrap="square" lIns="121900" tIns="121900" rIns="121900" bIns="121900" anchor="ctr" anchorCtr="0">
            <a:noAutofit/>
          </a:bodyPr>
          <a:lstStyle/>
          <a:p>
            <a:endParaRPr sz="2400"/>
          </a:p>
        </p:txBody>
      </p:sp>
      <p:sp>
        <p:nvSpPr>
          <p:cNvPr id="180" name="Google Shape;180;p29"/>
          <p:cNvSpPr/>
          <p:nvPr/>
        </p:nvSpPr>
        <p:spPr>
          <a:xfrm>
            <a:off x="609600" y="6063969"/>
            <a:ext cx="1890400" cy="418000"/>
          </a:xfrm>
          <a:prstGeom prst="roundRect">
            <a:avLst>
              <a:gd name="adj" fmla="val 16667"/>
            </a:avLst>
          </a:prstGeom>
          <a:solidFill>
            <a:srgbClr val="0071BC"/>
          </a:solidFill>
          <a:ln w="19050" cap="flat" cmpd="sng">
            <a:solidFill>
              <a:srgbClr val="112E51"/>
            </a:solidFill>
            <a:prstDash val="solid"/>
            <a:round/>
            <a:headEnd type="none" w="sm" len="sm"/>
            <a:tailEnd type="none" w="sm" len="sm"/>
          </a:ln>
        </p:spPr>
        <p:txBody>
          <a:bodyPr spcFirstLastPara="1" wrap="square" lIns="91433" tIns="91433" rIns="91433" bIns="91433" anchor="ctr" anchorCtr="0">
            <a:noAutofit/>
          </a:bodyPr>
          <a:lstStyle/>
          <a:p>
            <a:r>
              <a:rPr lang="en" sz="1067">
                <a:solidFill>
                  <a:srgbClr val="FFFFFF"/>
                </a:solidFill>
                <a:latin typeface="Source Sans Pro SemiBold"/>
                <a:ea typeface="Source Sans Pro SemiBold"/>
                <a:cs typeface="Source Sans Pro SemiBold"/>
                <a:sym typeface="Source Sans Pro SemiBold"/>
              </a:rPr>
              <a:t>Serving and separation</a:t>
            </a:r>
            <a:endParaRPr sz="1067">
              <a:solidFill>
                <a:srgbClr val="FFFFFF"/>
              </a:solidFill>
              <a:latin typeface="Source Sans Pro SemiBold"/>
              <a:ea typeface="Source Sans Pro SemiBold"/>
              <a:cs typeface="Source Sans Pro SemiBold"/>
              <a:sym typeface="Source Sans Pro SemiBold"/>
            </a:endParaRPr>
          </a:p>
        </p:txBody>
      </p:sp>
      <p:sp>
        <p:nvSpPr>
          <p:cNvPr id="181" name="Google Shape;181;p29"/>
          <p:cNvSpPr/>
          <p:nvPr/>
        </p:nvSpPr>
        <p:spPr>
          <a:xfrm>
            <a:off x="2935027" y="6063967"/>
            <a:ext cx="1890400" cy="4180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91433" tIns="91433" rIns="91433" bIns="91433" anchor="ctr" anchorCtr="0">
            <a:noAutofit/>
          </a:bodyPr>
          <a:lstStyle/>
          <a:p>
            <a:r>
              <a:rPr lang="en" sz="1067">
                <a:solidFill>
                  <a:srgbClr val="FFFFFF"/>
                </a:solidFill>
                <a:latin typeface="Source Sans Pro SemiBold"/>
                <a:ea typeface="Source Sans Pro SemiBold"/>
                <a:cs typeface="Source Sans Pro SemiBold"/>
                <a:sym typeface="Source Sans Pro SemiBold"/>
              </a:rPr>
              <a:t>Living civilian life</a:t>
            </a:r>
            <a:endParaRPr sz="1067">
              <a:solidFill>
                <a:srgbClr val="FFFFFF"/>
              </a:solidFill>
              <a:latin typeface="Source Sans Pro SemiBold"/>
              <a:ea typeface="Source Sans Pro SemiBold"/>
              <a:cs typeface="Source Sans Pro SemiBold"/>
              <a:sym typeface="Source Sans Pro SemiBold"/>
            </a:endParaRPr>
          </a:p>
        </p:txBody>
      </p:sp>
      <p:sp>
        <p:nvSpPr>
          <p:cNvPr id="182" name="Google Shape;182;p29"/>
          <p:cNvSpPr/>
          <p:nvPr/>
        </p:nvSpPr>
        <p:spPr>
          <a:xfrm>
            <a:off x="5208824" y="6063969"/>
            <a:ext cx="1890400" cy="418000"/>
          </a:xfrm>
          <a:prstGeom prst="roundRect">
            <a:avLst>
              <a:gd name="adj" fmla="val 16667"/>
            </a:avLst>
          </a:prstGeom>
          <a:solidFill>
            <a:srgbClr val="E1F3F8"/>
          </a:solidFill>
          <a:ln w="19050" cap="flat" cmpd="sng">
            <a:solidFill>
              <a:srgbClr val="112E51"/>
            </a:solidFill>
            <a:prstDash val="solid"/>
            <a:round/>
            <a:headEnd type="none" w="sm" len="sm"/>
            <a:tailEnd type="none" w="sm" len="sm"/>
          </a:ln>
        </p:spPr>
        <p:txBody>
          <a:bodyPr spcFirstLastPara="1" wrap="square" lIns="91433" tIns="91433" rIns="91433" bIns="91433" anchor="ctr" anchorCtr="0">
            <a:noAutofit/>
          </a:bodyPr>
          <a:lstStyle/>
          <a:p>
            <a:r>
              <a:rPr lang="en" sz="1067">
                <a:solidFill>
                  <a:srgbClr val="112E51"/>
                </a:solidFill>
                <a:latin typeface="Source Sans Pro SemiBold"/>
                <a:ea typeface="Source Sans Pro SemiBold"/>
                <a:cs typeface="Source Sans Pro SemiBold"/>
                <a:sym typeface="Source Sans Pro SemiBold"/>
              </a:rPr>
              <a:t>Retiring and aging</a:t>
            </a:r>
            <a:endParaRPr sz="1067">
              <a:solidFill>
                <a:srgbClr val="112E51"/>
              </a:solidFill>
              <a:latin typeface="Source Sans Pro SemiBold"/>
              <a:ea typeface="Source Sans Pro SemiBold"/>
              <a:cs typeface="Source Sans Pro SemiBold"/>
              <a:sym typeface="Source Sans Pro SemiBold"/>
            </a:endParaRPr>
          </a:p>
        </p:txBody>
      </p:sp>
      <p:cxnSp>
        <p:nvCxnSpPr>
          <p:cNvPr id="183" name="Google Shape;183;p29"/>
          <p:cNvCxnSpPr>
            <a:cxnSpLocks/>
            <a:stCxn id="184" idx="3"/>
            <a:endCxn id="176" idx="0"/>
          </p:cNvCxnSpPr>
          <p:nvPr/>
        </p:nvCxnSpPr>
        <p:spPr>
          <a:xfrm>
            <a:off x="4594800" y="2503688"/>
            <a:ext cx="1308917" cy="1356245"/>
          </a:xfrm>
          <a:prstGeom prst="bentConnector2">
            <a:avLst/>
          </a:prstGeom>
          <a:noFill/>
          <a:ln w="38100" cap="flat" cmpd="sng">
            <a:solidFill>
              <a:srgbClr val="FFC000"/>
            </a:solidFill>
            <a:prstDash val="solid"/>
            <a:round/>
            <a:headEnd type="none" w="med" len="med"/>
            <a:tailEnd type="none" w="med" len="med"/>
          </a:ln>
        </p:spPr>
      </p:cxnSp>
      <p:sp>
        <p:nvSpPr>
          <p:cNvPr id="184" name="Google Shape;184;p29"/>
          <p:cNvSpPr txBox="1"/>
          <p:nvPr/>
        </p:nvSpPr>
        <p:spPr>
          <a:xfrm>
            <a:off x="594800" y="1411101"/>
            <a:ext cx="4000000" cy="2185173"/>
          </a:xfrm>
          <a:prstGeom prst="rect">
            <a:avLst/>
          </a:prstGeom>
          <a:noFill/>
          <a:ln w="38100" cap="flat" cmpd="sng">
            <a:solidFill>
              <a:srgbClr val="666666"/>
            </a:solidFill>
            <a:prstDash val="solid"/>
            <a:round/>
            <a:headEnd type="none" w="sm" len="sm"/>
            <a:tailEnd type="none" w="sm" len="sm"/>
          </a:ln>
        </p:spPr>
        <p:txBody>
          <a:bodyPr spcFirstLastPara="1" wrap="square" lIns="121900" tIns="121900" rIns="121900" bIns="121900" anchor="t" anchorCtr="0">
            <a:spAutoFit/>
          </a:bodyPr>
          <a:lstStyle/>
          <a:p>
            <a:pPr marL="182880" indent="-182880">
              <a:buSzPts val="1200"/>
              <a:buFont typeface="Source Sans Pro SemiBold"/>
              <a:buChar char="●"/>
            </a:pPr>
            <a:r>
              <a:rPr lang="en-US" sz="1400" dirty="0">
                <a:ea typeface="Source Sans Pro SemiBold"/>
                <a:cs typeface="Source Sans Pro SemiBold"/>
                <a:sym typeface="Source Sans Pro SemiBold"/>
              </a:rPr>
              <a:t>Engaging VA to access benefits and services</a:t>
            </a:r>
          </a:p>
          <a:p>
            <a:pPr marL="182880" indent="-182880">
              <a:buSzPts val="1200"/>
              <a:buFont typeface="Source Sans Pro SemiBold"/>
              <a:buChar char="●"/>
            </a:pPr>
            <a:r>
              <a:rPr lang="en-US" sz="1400" b="1" dirty="0">
                <a:ea typeface="Source Sans Pro SemiBold"/>
                <a:cs typeface="Source Sans Pro SemiBold"/>
                <a:sym typeface="Source Sans Pro SemiBold"/>
              </a:rPr>
              <a:t>Attending to health needs</a:t>
            </a:r>
          </a:p>
          <a:p>
            <a:pPr marL="182880" indent="-182880">
              <a:buSzPts val="1200"/>
              <a:buFont typeface="Source Sans Pro SemiBold"/>
              <a:buChar char="●"/>
            </a:pPr>
            <a:r>
              <a:rPr lang="en-US" sz="1400" b="1" dirty="0">
                <a:ea typeface="Source Sans Pro SemiBold"/>
                <a:cs typeface="Source Sans Pro Light"/>
                <a:sym typeface="Source Sans Pro SemiBold"/>
              </a:rPr>
              <a:t>Recognizing and addressing mental health needs</a:t>
            </a:r>
          </a:p>
          <a:p>
            <a:pPr marL="182880" indent="-182880">
              <a:buSzPts val="1200"/>
              <a:buFont typeface="Source Sans Pro SemiBold"/>
              <a:buChar char="●"/>
            </a:pPr>
            <a:r>
              <a:rPr lang="en-US" sz="1400" b="1" dirty="0">
                <a:ea typeface="Source Sans Pro SemiBold"/>
                <a:cs typeface="Source Sans Pro Light"/>
                <a:sym typeface="Source Sans Pro SemiBold"/>
              </a:rPr>
              <a:t>Managing primary care and chronic health issues</a:t>
            </a:r>
          </a:p>
          <a:p>
            <a:pPr marL="182880" indent="-182880">
              <a:buSzPts val="1200"/>
              <a:buFont typeface="Source Sans Pro SemiBold"/>
              <a:buChar char="●"/>
            </a:pPr>
            <a:r>
              <a:rPr lang="en-US" sz="1400" dirty="0">
                <a:ea typeface="Source Sans Pro SemiBold"/>
                <a:cs typeface="Source Sans Pro Light"/>
                <a:sym typeface="Source Sans Pro SemiBold"/>
              </a:rPr>
              <a:t>Maintaining my emotional health</a:t>
            </a:r>
          </a:p>
          <a:p>
            <a:pPr marL="182880" indent="-182880">
              <a:buSzPts val="1200"/>
              <a:buFont typeface="Source Sans Pro SemiBold"/>
              <a:buChar char="●"/>
            </a:pPr>
            <a:r>
              <a:rPr lang="en-US" sz="1400" b="1" dirty="0">
                <a:ea typeface="Source Sans Pro SemiBold"/>
                <a:cs typeface="Source Sans Pro Light"/>
                <a:sym typeface="Source Sans Pro SemiBold"/>
              </a:rPr>
              <a:t>Taking care of my health</a:t>
            </a:r>
          </a:p>
          <a:p>
            <a:pPr marL="182880" indent="-182880">
              <a:buSzPts val="1200"/>
              <a:buFont typeface="Source Sans Pro SemiBold"/>
              <a:buChar char="●"/>
            </a:pPr>
            <a:r>
              <a:rPr lang="en-US" sz="1400" b="1" dirty="0">
                <a:ea typeface="Source Sans Pro SemiBold"/>
                <a:cs typeface="Source Sans Pro Light"/>
                <a:sym typeface="Source Sans Pro SemiBold"/>
              </a:rPr>
              <a:t>Managing my declining health</a:t>
            </a:r>
          </a:p>
        </p:txBody>
      </p:sp>
      <p:cxnSp>
        <p:nvCxnSpPr>
          <p:cNvPr id="185" name="Google Shape;185;p29"/>
          <p:cNvCxnSpPr>
            <a:cxnSpLocks/>
            <a:stCxn id="184" idx="3"/>
            <a:endCxn id="155" idx="0"/>
          </p:cNvCxnSpPr>
          <p:nvPr/>
        </p:nvCxnSpPr>
        <p:spPr>
          <a:xfrm flipH="1">
            <a:off x="4585488" y="2503688"/>
            <a:ext cx="9312" cy="1356243"/>
          </a:xfrm>
          <a:prstGeom prst="bentConnector4">
            <a:avLst>
              <a:gd name="adj1" fmla="val -2454897"/>
              <a:gd name="adj2" fmla="val 90280"/>
            </a:avLst>
          </a:prstGeom>
          <a:noFill/>
          <a:ln w="38100" cap="flat" cmpd="sng">
            <a:solidFill>
              <a:srgbClr val="FFC000"/>
            </a:solidFill>
            <a:prstDash val="solid"/>
            <a:round/>
            <a:headEnd type="none" w="med" len="med"/>
            <a:tailEnd type="none" w="med" len="med"/>
          </a:ln>
        </p:spPr>
      </p:cxnSp>
      <p:cxnSp>
        <p:nvCxnSpPr>
          <p:cNvPr id="38" name="Google Shape;183;p29">
            <a:extLst>
              <a:ext uri="{FF2B5EF4-FFF2-40B4-BE49-F238E27FC236}">
                <a16:creationId xmlns:a16="http://schemas.microsoft.com/office/drawing/2014/main" id="{31BD0F6D-005F-483B-B26C-CA6EBAF3A69D}"/>
              </a:ext>
            </a:extLst>
          </p:cNvPr>
          <p:cNvCxnSpPr>
            <a:cxnSpLocks/>
            <a:stCxn id="184" idx="3"/>
            <a:endCxn id="156" idx="0"/>
          </p:cNvCxnSpPr>
          <p:nvPr/>
        </p:nvCxnSpPr>
        <p:spPr>
          <a:xfrm>
            <a:off x="4594800" y="2503688"/>
            <a:ext cx="4526008" cy="1356245"/>
          </a:xfrm>
          <a:prstGeom prst="bentConnector2">
            <a:avLst/>
          </a:prstGeom>
          <a:noFill/>
          <a:ln w="38100" cap="flat" cmpd="sng">
            <a:solidFill>
              <a:srgbClr val="FFC000"/>
            </a:solidFill>
            <a:prstDash val="solid"/>
            <a:round/>
            <a:headEnd type="none" w="med" len="med"/>
            <a:tailEnd type="none" w="med" len="med"/>
          </a:ln>
        </p:spPr>
      </p:cxnSp>
      <p:cxnSp>
        <p:nvCxnSpPr>
          <p:cNvPr id="41" name="Google Shape;183;p29">
            <a:extLst>
              <a:ext uri="{FF2B5EF4-FFF2-40B4-BE49-F238E27FC236}">
                <a16:creationId xmlns:a16="http://schemas.microsoft.com/office/drawing/2014/main" id="{C1E1B213-1030-4F9E-B1A8-CD06D433EF99}"/>
              </a:ext>
            </a:extLst>
          </p:cNvPr>
          <p:cNvCxnSpPr>
            <a:cxnSpLocks/>
            <a:stCxn id="184" idx="3"/>
            <a:endCxn id="161" idx="0"/>
          </p:cNvCxnSpPr>
          <p:nvPr/>
        </p:nvCxnSpPr>
        <p:spPr>
          <a:xfrm>
            <a:off x="4594800" y="2503688"/>
            <a:ext cx="5489521" cy="1356245"/>
          </a:xfrm>
          <a:prstGeom prst="bentConnector2">
            <a:avLst/>
          </a:prstGeom>
          <a:noFill/>
          <a:ln w="38100" cap="flat" cmpd="sng">
            <a:solidFill>
              <a:srgbClr val="FFC000"/>
            </a:solidFill>
            <a:prstDash val="solid"/>
            <a:round/>
            <a:headEnd type="none" w="med" len="med"/>
            <a:tailEnd type="none" w="med" len="med"/>
          </a:ln>
        </p:spPr>
      </p:cxnSp>
      <p:cxnSp>
        <p:nvCxnSpPr>
          <p:cNvPr id="46" name="Google Shape;183;p29">
            <a:extLst>
              <a:ext uri="{FF2B5EF4-FFF2-40B4-BE49-F238E27FC236}">
                <a16:creationId xmlns:a16="http://schemas.microsoft.com/office/drawing/2014/main" id="{A8F97A56-85D3-474F-BC04-B91E1B9F4309}"/>
              </a:ext>
            </a:extLst>
          </p:cNvPr>
          <p:cNvCxnSpPr>
            <a:cxnSpLocks/>
            <a:stCxn id="184" idx="3"/>
            <a:endCxn id="175" idx="0"/>
          </p:cNvCxnSpPr>
          <p:nvPr/>
        </p:nvCxnSpPr>
        <p:spPr>
          <a:xfrm>
            <a:off x="4594800" y="2503688"/>
            <a:ext cx="2897545" cy="2543079"/>
          </a:xfrm>
          <a:prstGeom prst="bentConnector2">
            <a:avLst/>
          </a:prstGeom>
          <a:noFill/>
          <a:ln w="38100" cap="flat" cmpd="sng">
            <a:solidFill>
              <a:srgbClr val="FFC000"/>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609592" y="304800"/>
            <a:ext cx="10058400" cy="839600"/>
          </a:xfrm>
          <a:prstGeom prst="rect">
            <a:avLst/>
          </a:prstGeom>
          <a:noFill/>
          <a:ln>
            <a:noFill/>
          </a:ln>
        </p:spPr>
        <p:txBody>
          <a:bodyPr spcFirstLastPara="1" vert="horz" wrap="square" lIns="45700" tIns="45700" rIns="45700" bIns="45700" rtlCol="0" anchor="t" anchorCtr="0">
            <a:noAutofit/>
          </a:bodyPr>
          <a:lstStyle/>
          <a:p>
            <a:r>
              <a:rPr lang="en" sz="3200" b="1"/>
              <a:t>OCTO-DE goals that this research supports</a:t>
            </a:r>
            <a:endParaRPr sz="3200" b="1"/>
          </a:p>
        </p:txBody>
      </p:sp>
      <p:sp>
        <p:nvSpPr>
          <p:cNvPr id="191" name="Google Shape;191;p30"/>
          <p:cNvSpPr txBox="1">
            <a:spLocks noGrp="1"/>
          </p:cNvSpPr>
          <p:nvPr>
            <p:ph type="title"/>
          </p:nvPr>
        </p:nvSpPr>
        <p:spPr>
          <a:xfrm>
            <a:off x="609600" y="807101"/>
            <a:ext cx="11080000" cy="337200"/>
          </a:xfrm>
          <a:prstGeom prst="rect">
            <a:avLst/>
          </a:prstGeom>
          <a:noFill/>
          <a:ln>
            <a:noFill/>
          </a:ln>
        </p:spPr>
        <p:txBody>
          <a:bodyPr spcFirstLastPara="1" vert="horz" wrap="square" lIns="45700" tIns="45700" rIns="45700" bIns="45700" rtlCol="0" anchor="t" anchorCtr="0">
            <a:noAutofit/>
          </a:bodyPr>
          <a:lstStyle/>
          <a:p>
            <a:endParaRPr sz="1600" dirty="0">
              <a:solidFill>
                <a:schemeClr val="dk1"/>
              </a:solidFill>
              <a:latin typeface="Source Sans Pro Light"/>
              <a:ea typeface="Source Sans Pro Light"/>
              <a:cs typeface="Source Sans Pro Light"/>
              <a:sym typeface="Source Sans Pro Light"/>
            </a:endParaRPr>
          </a:p>
          <a:p>
            <a:pPr>
              <a:buClr>
                <a:schemeClr val="dk1"/>
              </a:buClr>
            </a:pPr>
            <a:endParaRPr sz="1600" dirty="0">
              <a:solidFill>
                <a:schemeClr val="dk1"/>
              </a:solidFill>
              <a:latin typeface="Source Sans Pro Light"/>
              <a:ea typeface="Source Sans Pro Light"/>
              <a:cs typeface="Source Sans Pro Light"/>
              <a:sym typeface="Source Sans Pro Light"/>
            </a:endParaRPr>
          </a:p>
        </p:txBody>
      </p:sp>
      <p:sp>
        <p:nvSpPr>
          <p:cNvPr id="192" name="Google Shape;192;p30"/>
          <p:cNvSpPr/>
          <p:nvPr/>
        </p:nvSpPr>
        <p:spPr>
          <a:xfrm>
            <a:off x="609600" y="1335035"/>
            <a:ext cx="1265600" cy="1598800"/>
          </a:xfrm>
          <a:prstGeom prst="roundRect">
            <a:avLst>
              <a:gd name="adj" fmla="val 16667"/>
            </a:avLst>
          </a:prstGeom>
          <a:solidFill>
            <a:srgbClr val="0070C0"/>
          </a:solidFill>
          <a:ln w="19050" cap="flat" cmpd="sng">
            <a:solidFill>
              <a:schemeClr val="lt1"/>
            </a:solidFill>
            <a:prstDash val="solid"/>
            <a:round/>
            <a:headEnd type="none" w="sm" len="sm"/>
            <a:tailEnd type="none" w="sm" len="sm"/>
          </a:ln>
        </p:spPr>
        <p:txBody>
          <a:bodyPr spcFirstLastPara="1" wrap="square" lIns="91433" tIns="91433" rIns="91433" bIns="91433" anchor="t" anchorCtr="0">
            <a:noAutofit/>
          </a:bodyPr>
          <a:lstStyle/>
          <a:p>
            <a:r>
              <a:rPr lang="en" sz="1067">
                <a:solidFill>
                  <a:schemeClr val="bg1"/>
                </a:solidFill>
                <a:latin typeface="Source Sans Pro SemiBold"/>
                <a:ea typeface="Source Sans Pro SemiBold"/>
                <a:cs typeface="Source Sans Pro SemiBold"/>
                <a:sym typeface="Source Sans Pro SemiBold"/>
              </a:rPr>
              <a:t>Veterans and their families can apply for all benefits online</a:t>
            </a:r>
            <a:endParaRPr sz="1067">
              <a:solidFill>
                <a:schemeClr val="bg1"/>
              </a:solidFill>
              <a:latin typeface="Source Sans Pro SemiBold"/>
              <a:ea typeface="Source Sans Pro SemiBold"/>
              <a:cs typeface="Source Sans Pro SemiBold"/>
              <a:sym typeface="Source Sans Pro SemiBold"/>
            </a:endParaRPr>
          </a:p>
        </p:txBody>
      </p:sp>
      <p:sp>
        <p:nvSpPr>
          <p:cNvPr id="193" name="Google Shape;193;p30"/>
          <p:cNvSpPr/>
          <p:nvPr/>
        </p:nvSpPr>
        <p:spPr>
          <a:xfrm>
            <a:off x="3413600" y="4867167"/>
            <a:ext cx="1265600" cy="1422800"/>
          </a:xfrm>
          <a:prstGeom prst="roundRect">
            <a:avLst>
              <a:gd name="adj" fmla="val 16667"/>
            </a:avLst>
          </a:prstGeom>
          <a:solidFill>
            <a:srgbClr val="0070C0"/>
          </a:solidFill>
          <a:ln w="19050" cap="flat" cmpd="sng">
            <a:solidFill>
              <a:schemeClr val="lt1"/>
            </a:solidFill>
            <a:prstDash val="solid"/>
            <a:round/>
            <a:headEnd type="none" w="sm" len="sm"/>
            <a:tailEnd type="none" w="sm" len="sm"/>
          </a:ln>
        </p:spPr>
        <p:txBody>
          <a:bodyPr spcFirstLastPara="1" wrap="square" lIns="91433" tIns="91433" rIns="91433" bIns="91433" anchor="t" anchorCtr="0">
            <a:noAutofit/>
          </a:bodyPr>
          <a:lstStyle/>
          <a:p>
            <a:r>
              <a:rPr lang="en" sz="1067">
                <a:solidFill>
                  <a:schemeClr val="bg1"/>
                </a:solidFill>
                <a:latin typeface="Source Sans Pro SemiBold"/>
                <a:ea typeface="Source Sans Pro SemiBold"/>
                <a:cs typeface="Source Sans Pro SemiBold"/>
                <a:sym typeface="Source Sans Pro SemiBold"/>
              </a:rPr>
              <a:t>Time to successful complete and submit online transactions</a:t>
            </a:r>
            <a:endParaRPr sz="1067">
              <a:solidFill>
                <a:schemeClr val="bg1"/>
              </a:solidFill>
              <a:latin typeface="Source Sans Pro SemiBold"/>
              <a:ea typeface="Source Sans Pro SemiBold"/>
              <a:cs typeface="Source Sans Pro SemiBold"/>
              <a:sym typeface="Source Sans Pro SemiBold"/>
            </a:endParaRPr>
          </a:p>
        </p:txBody>
      </p:sp>
      <p:sp>
        <p:nvSpPr>
          <p:cNvPr id="194" name="Google Shape;194;p30"/>
          <p:cNvSpPr/>
          <p:nvPr/>
        </p:nvSpPr>
        <p:spPr>
          <a:xfrm>
            <a:off x="2011567" y="3189100"/>
            <a:ext cx="1265600" cy="1422800"/>
          </a:xfrm>
          <a:prstGeom prst="roundRect">
            <a:avLst>
              <a:gd name="adj" fmla="val 16667"/>
            </a:avLst>
          </a:prstGeom>
          <a:solidFill>
            <a:srgbClr val="0070C0"/>
          </a:solidFill>
          <a:ln w="19050" cap="flat" cmpd="sng">
            <a:solidFill>
              <a:schemeClr val="lt1"/>
            </a:solidFill>
            <a:prstDash val="solid"/>
            <a:round/>
            <a:headEnd type="none" w="sm" len="sm"/>
            <a:tailEnd type="none" w="sm" len="sm"/>
          </a:ln>
        </p:spPr>
        <p:txBody>
          <a:bodyPr spcFirstLastPara="1" wrap="square" lIns="91433" tIns="91433" rIns="91433" bIns="91433" anchor="t" anchorCtr="0">
            <a:noAutofit/>
          </a:bodyPr>
          <a:lstStyle/>
          <a:p>
            <a:r>
              <a:rPr lang="en" sz="1067">
                <a:solidFill>
                  <a:schemeClr val="bg1"/>
                </a:solidFill>
                <a:latin typeface="Source Sans Pro SemiBold"/>
                <a:ea typeface="Source Sans Pro SemiBold"/>
                <a:cs typeface="Source Sans Pro SemiBold"/>
                <a:sym typeface="Source Sans Pro SemiBold"/>
              </a:rPr>
              <a:t>Completion rate of online transactions</a:t>
            </a:r>
            <a:endParaRPr sz="1067">
              <a:solidFill>
                <a:schemeClr val="bg1"/>
              </a:solidFill>
              <a:latin typeface="Source Sans Pro SemiBold"/>
              <a:ea typeface="Source Sans Pro SemiBold"/>
              <a:cs typeface="Source Sans Pro SemiBold"/>
              <a:sym typeface="Source Sans Pro SemiBold"/>
            </a:endParaRPr>
          </a:p>
        </p:txBody>
      </p:sp>
      <p:pic>
        <p:nvPicPr>
          <p:cNvPr id="195" name="Google Shape;195;p30"/>
          <p:cNvPicPr preferRelativeResize="0"/>
          <p:nvPr/>
        </p:nvPicPr>
        <p:blipFill>
          <a:blip r:embed="rId3">
            <a:alphaModFix/>
          </a:blip>
          <a:stretch>
            <a:fillRect/>
          </a:stretch>
        </p:blipFill>
        <p:spPr>
          <a:xfrm>
            <a:off x="9023083" y="5948132"/>
            <a:ext cx="2559300" cy="649681"/>
          </a:xfrm>
          <a:prstGeom prst="rect">
            <a:avLst/>
          </a:prstGeom>
          <a:noFill/>
          <a:ln>
            <a:noFill/>
          </a:ln>
        </p:spPr>
      </p:pic>
      <p:sp>
        <p:nvSpPr>
          <p:cNvPr id="197" name="Google Shape;197;p30"/>
          <p:cNvSpPr/>
          <p:nvPr/>
        </p:nvSpPr>
        <p:spPr>
          <a:xfrm>
            <a:off x="2011667" y="1335035"/>
            <a:ext cx="1265600" cy="1598800"/>
          </a:xfrm>
          <a:prstGeom prst="roundRect">
            <a:avLst>
              <a:gd name="adj" fmla="val 16667"/>
            </a:avLst>
          </a:prstGeom>
          <a:solidFill>
            <a:srgbClr val="0070C0"/>
          </a:solidFill>
          <a:ln w="19050" cap="flat" cmpd="sng">
            <a:solidFill>
              <a:srgbClr val="999999"/>
            </a:solidFill>
            <a:prstDash val="solid"/>
            <a:round/>
            <a:headEnd type="none" w="sm" len="sm"/>
            <a:tailEnd type="none" w="sm" len="sm"/>
          </a:ln>
        </p:spPr>
        <p:txBody>
          <a:bodyPr spcFirstLastPara="1" wrap="square" lIns="91433" tIns="91433" rIns="91433" bIns="91433" anchor="t" anchorCtr="0">
            <a:noAutofit/>
          </a:bodyPr>
          <a:lstStyle/>
          <a:p>
            <a:r>
              <a:rPr lang="en" sz="1067" dirty="0">
                <a:solidFill>
                  <a:schemeClr val="bg1"/>
                </a:solidFill>
                <a:latin typeface="Source Sans Pro SemiBold"/>
                <a:ea typeface="Source Sans Pro SemiBold"/>
                <a:cs typeface="Source Sans Pro SemiBold"/>
                <a:sym typeface="Source Sans Pro SemiBold"/>
              </a:rPr>
              <a:t>Veterans and their families can find a single, authoritative source of information</a:t>
            </a:r>
            <a:endParaRPr sz="1067" dirty="0">
              <a:solidFill>
                <a:schemeClr val="bg1"/>
              </a:solidFill>
              <a:latin typeface="Source Sans Pro SemiBold"/>
              <a:ea typeface="Source Sans Pro SemiBold"/>
              <a:cs typeface="Source Sans Pro SemiBold"/>
              <a:sym typeface="Source Sans Pro SemiBold"/>
            </a:endParaRPr>
          </a:p>
        </p:txBody>
      </p:sp>
      <p:sp>
        <p:nvSpPr>
          <p:cNvPr id="198" name="Google Shape;198;p30"/>
          <p:cNvSpPr/>
          <p:nvPr/>
        </p:nvSpPr>
        <p:spPr>
          <a:xfrm>
            <a:off x="3413733" y="1335035"/>
            <a:ext cx="1265600" cy="15988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91433" tIns="91433" rIns="91433" bIns="91433" anchor="t" anchorCtr="0">
            <a:noAutofit/>
          </a:bodyPr>
          <a:lstStyle/>
          <a:p>
            <a:r>
              <a:rPr lang="en" sz="1067">
                <a:solidFill>
                  <a:srgbClr val="666666"/>
                </a:solidFill>
                <a:latin typeface="Source Sans Pro SemiBold"/>
                <a:ea typeface="Source Sans Pro SemiBold"/>
                <a:cs typeface="Source Sans Pro SemiBold"/>
                <a:sym typeface="Source Sans Pro SemiBold"/>
              </a:rPr>
              <a:t>Veterans and their families trust the security, accuracy, and relevancy of VA.gov</a:t>
            </a:r>
            <a:endParaRPr sz="1067">
              <a:solidFill>
                <a:srgbClr val="666666"/>
              </a:solidFill>
              <a:latin typeface="Source Sans Pro SemiBold"/>
              <a:ea typeface="Source Sans Pro SemiBold"/>
              <a:cs typeface="Source Sans Pro SemiBold"/>
              <a:sym typeface="Source Sans Pro SemiBold"/>
            </a:endParaRPr>
          </a:p>
        </p:txBody>
      </p:sp>
      <p:sp>
        <p:nvSpPr>
          <p:cNvPr id="199" name="Google Shape;199;p30"/>
          <p:cNvSpPr/>
          <p:nvPr/>
        </p:nvSpPr>
        <p:spPr>
          <a:xfrm>
            <a:off x="4815833" y="1335035"/>
            <a:ext cx="1265600" cy="1598800"/>
          </a:xfrm>
          <a:prstGeom prst="roundRect">
            <a:avLst>
              <a:gd name="adj" fmla="val 16667"/>
            </a:avLst>
          </a:prstGeom>
          <a:solidFill>
            <a:srgbClr val="0070C0"/>
          </a:solidFill>
          <a:ln w="19050" cap="flat" cmpd="sng">
            <a:solidFill>
              <a:srgbClr val="999999"/>
            </a:solidFill>
            <a:prstDash val="solid"/>
            <a:round/>
            <a:headEnd type="none" w="sm" len="sm"/>
            <a:tailEnd type="none" w="sm" len="sm"/>
          </a:ln>
        </p:spPr>
        <p:txBody>
          <a:bodyPr spcFirstLastPara="1" wrap="square" lIns="91433" tIns="91433" rIns="91433" bIns="91433" anchor="t" anchorCtr="0">
            <a:noAutofit/>
          </a:bodyPr>
          <a:lstStyle/>
          <a:p>
            <a:r>
              <a:rPr lang="en" sz="1067">
                <a:solidFill>
                  <a:schemeClr val="bg1"/>
                </a:solidFill>
                <a:latin typeface="Source Sans Pro SemiBold"/>
                <a:ea typeface="Source Sans Pro SemiBold"/>
                <a:cs typeface="Source Sans Pro SemiBold"/>
                <a:sym typeface="Source Sans Pro SemiBold"/>
              </a:rPr>
              <a:t>Veterans can manage their health services online</a:t>
            </a:r>
            <a:endParaRPr sz="1067">
              <a:solidFill>
                <a:schemeClr val="bg1"/>
              </a:solidFill>
              <a:latin typeface="Source Sans Pro SemiBold"/>
              <a:ea typeface="Source Sans Pro SemiBold"/>
              <a:cs typeface="Source Sans Pro SemiBold"/>
              <a:sym typeface="Source Sans Pro SemiBold"/>
            </a:endParaRPr>
          </a:p>
        </p:txBody>
      </p:sp>
      <p:sp>
        <p:nvSpPr>
          <p:cNvPr id="200" name="Google Shape;200;p30"/>
          <p:cNvSpPr/>
          <p:nvPr/>
        </p:nvSpPr>
        <p:spPr>
          <a:xfrm>
            <a:off x="6217900" y="1335035"/>
            <a:ext cx="1265600" cy="15988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91433" tIns="91433" rIns="91433" bIns="91433" anchor="t" anchorCtr="0">
            <a:noAutofit/>
          </a:bodyPr>
          <a:lstStyle/>
          <a:p>
            <a:r>
              <a:rPr lang="en" sz="1067">
                <a:solidFill>
                  <a:srgbClr val="666666"/>
                </a:solidFill>
                <a:latin typeface="Source Sans Pro SemiBold"/>
                <a:ea typeface="Source Sans Pro SemiBold"/>
                <a:cs typeface="Source Sans Pro SemiBold"/>
                <a:sym typeface="Source Sans Pro SemiBold"/>
              </a:rPr>
              <a:t>VFS teams can build and deploy high-quality products for Veterans on the Platform </a:t>
            </a:r>
            <a:endParaRPr sz="1067">
              <a:solidFill>
                <a:srgbClr val="666666"/>
              </a:solidFill>
              <a:latin typeface="Source Sans Pro SemiBold"/>
              <a:ea typeface="Source Sans Pro SemiBold"/>
              <a:cs typeface="Source Sans Pro SemiBold"/>
              <a:sym typeface="Source Sans Pro SemiBold"/>
            </a:endParaRPr>
          </a:p>
        </p:txBody>
      </p:sp>
      <p:sp>
        <p:nvSpPr>
          <p:cNvPr id="201" name="Google Shape;201;p30"/>
          <p:cNvSpPr/>
          <p:nvPr/>
        </p:nvSpPr>
        <p:spPr>
          <a:xfrm>
            <a:off x="7619967" y="1335035"/>
            <a:ext cx="1265600" cy="15988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91433" tIns="91433" rIns="91433" bIns="91433" anchor="t" anchorCtr="0">
            <a:noAutofit/>
          </a:bodyPr>
          <a:lstStyle/>
          <a:p>
            <a:r>
              <a:rPr lang="en" sz="1067" dirty="0">
                <a:solidFill>
                  <a:srgbClr val="666666"/>
                </a:solidFill>
                <a:latin typeface="Source Sans Pro SemiBold"/>
                <a:ea typeface="Source Sans Pro SemiBold"/>
                <a:sym typeface="Source Sans Pro SemiBold"/>
              </a:rPr>
              <a:t>Logged-in users have a personalized experience, with relevant and time-saving features</a:t>
            </a:r>
            <a:endParaRPr sz="1067" dirty="0">
              <a:solidFill>
                <a:srgbClr val="666666"/>
              </a:solidFill>
              <a:latin typeface="Source Sans Pro SemiBold"/>
              <a:ea typeface="Source Sans Pro SemiBold"/>
              <a:sym typeface="Source Sans Pro SemiBold"/>
            </a:endParaRPr>
          </a:p>
        </p:txBody>
      </p:sp>
      <p:sp>
        <p:nvSpPr>
          <p:cNvPr id="202" name="Google Shape;202;p30"/>
          <p:cNvSpPr/>
          <p:nvPr/>
        </p:nvSpPr>
        <p:spPr>
          <a:xfrm>
            <a:off x="9022033" y="1335035"/>
            <a:ext cx="1265600" cy="15988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91433" tIns="91433" rIns="91433" bIns="91433" anchor="t" anchorCtr="0">
            <a:noAutofit/>
          </a:bodyPr>
          <a:lstStyle/>
          <a:p>
            <a:r>
              <a:rPr lang="en" sz="1067">
                <a:solidFill>
                  <a:srgbClr val="666666"/>
                </a:solidFill>
                <a:latin typeface="Source Sans Pro SemiBold"/>
                <a:ea typeface="Source Sans Pro SemiBold"/>
                <a:cs typeface="Source Sans Pro SemiBold"/>
                <a:sym typeface="Source Sans Pro SemiBold"/>
              </a:rPr>
              <a:t>Logged-in users can update their personal information easily and instantly</a:t>
            </a:r>
            <a:endParaRPr sz="1067">
              <a:solidFill>
                <a:srgbClr val="666666"/>
              </a:solidFill>
              <a:latin typeface="Source Sans Pro SemiBold"/>
              <a:ea typeface="Source Sans Pro SemiBold"/>
              <a:cs typeface="Source Sans Pro SemiBold"/>
              <a:sym typeface="Source Sans Pro SemiBold"/>
            </a:endParaRPr>
          </a:p>
        </p:txBody>
      </p:sp>
      <p:sp>
        <p:nvSpPr>
          <p:cNvPr id="203" name="Google Shape;203;p30"/>
          <p:cNvSpPr/>
          <p:nvPr/>
        </p:nvSpPr>
        <p:spPr>
          <a:xfrm>
            <a:off x="4815733" y="4867167"/>
            <a:ext cx="1265600" cy="14228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91433" tIns="91433" rIns="91433" bIns="91433" anchor="t" anchorCtr="0">
            <a:noAutofit/>
          </a:bodyPr>
          <a:lstStyle/>
          <a:p>
            <a:r>
              <a:rPr lang="en" sz="1067">
                <a:solidFill>
                  <a:srgbClr val="666666"/>
                </a:solidFill>
                <a:latin typeface="Source Sans Pro SemiBold"/>
                <a:ea typeface="Source Sans Pro SemiBold"/>
                <a:cs typeface="Source Sans Pro SemiBold"/>
                <a:sym typeface="Source Sans Pro SemiBold"/>
              </a:rPr>
              <a:t>Time to process online applications (vs. paper)</a:t>
            </a:r>
            <a:endParaRPr sz="1067">
              <a:solidFill>
                <a:srgbClr val="666666"/>
              </a:solidFill>
              <a:latin typeface="Source Sans Pro SemiBold"/>
              <a:ea typeface="Source Sans Pro SemiBold"/>
              <a:cs typeface="Source Sans Pro SemiBold"/>
              <a:sym typeface="Source Sans Pro SemiBold"/>
            </a:endParaRPr>
          </a:p>
        </p:txBody>
      </p:sp>
      <p:sp>
        <p:nvSpPr>
          <p:cNvPr id="204" name="Google Shape;204;p30"/>
          <p:cNvSpPr/>
          <p:nvPr/>
        </p:nvSpPr>
        <p:spPr>
          <a:xfrm>
            <a:off x="3413660" y="3189100"/>
            <a:ext cx="1265600" cy="14228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91433" tIns="91433" rIns="91433" bIns="91433" anchor="t" anchorCtr="0">
            <a:noAutofit/>
          </a:bodyPr>
          <a:lstStyle/>
          <a:p>
            <a:r>
              <a:rPr lang="en" sz="1067">
                <a:solidFill>
                  <a:srgbClr val="666666"/>
                </a:solidFill>
                <a:latin typeface="Source Sans Pro SemiBold"/>
                <a:ea typeface="Source Sans Pro SemiBold"/>
                <a:cs typeface="Source Sans Pro SemiBold"/>
                <a:sym typeface="Source Sans Pro SemiBold"/>
              </a:rPr>
              <a:t>Percent of applications submitted online (vs. paper)</a:t>
            </a:r>
            <a:endParaRPr sz="1067">
              <a:solidFill>
                <a:srgbClr val="666666"/>
              </a:solidFill>
              <a:latin typeface="Source Sans Pro SemiBold"/>
              <a:ea typeface="Source Sans Pro SemiBold"/>
              <a:cs typeface="Source Sans Pro SemiBold"/>
              <a:sym typeface="Source Sans Pro SemiBold"/>
            </a:endParaRPr>
          </a:p>
        </p:txBody>
      </p:sp>
      <p:sp>
        <p:nvSpPr>
          <p:cNvPr id="205" name="Google Shape;205;p30"/>
          <p:cNvSpPr/>
          <p:nvPr/>
        </p:nvSpPr>
        <p:spPr>
          <a:xfrm>
            <a:off x="6217867" y="4867167"/>
            <a:ext cx="1265600" cy="14228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91433" tIns="91433" rIns="91433" bIns="91433" anchor="t" anchorCtr="0">
            <a:noAutofit/>
          </a:bodyPr>
          <a:lstStyle/>
          <a:p>
            <a:r>
              <a:rPr lang="en" sz="1067">
                <a:solidFill>
                  <a:srgbClr val="666666"/>
                </a:solidFill>
                <a:latin typeface="Source Sans Pro SemiBold"/>
                <a:ea typeface="Source Sans Pro SemiBold"/>
                <a:cs typeface="Source Sans Pro SemiBold"/>
                <a:sym typeface="Source Sans Pro SemiBold"/>
              </a:rPr>
              <a:t>Call center volume, wait time, and time to resolution</a:t>
            </a:r>
            <a:endParaRPr sz="1067">
              <a:solidFill>
                <a:srgbClr val="666666"/>
              </a:solidFill>
              <a:latin typeface="Source Sans Pro SemiBold"/>
              <a:ea typeface="Source Sans Pro SemiBold"/>
              <a:cs typeface="Source Sans Pro SemiBold"/>
              <a:sym typeface="Source Sans Pro SemiBold"/>
            </a:endParaRPr>
          </a:p>
        </p:txBody>
      </p:sp>
      <p:sp>
        <p:nvSpPr>
          <p:cNvPr id="206" name="Google Shape;206;p30"/>
          <p:cNvSpPr/>
          <p:nvPr/>
        </p:nvSpPr>
        <p:spPr>
          <a:xfrm>
            <a:off x="4815755" y="3189100"/>
            <a:ext cx="1265600" cy="1422800"/>
          </a:xfrm>
          <a:prstGeom prst="roundRect">
            <a:avLst>
              <a:gd name="adj" fmla="val 16667"/>
            </a:avLst>
          </a:prstGeom>
          <a:solidFill>
            <a:srgbClr val="0070C0"/>
          </a:solidFill>
          <a:ln w="19050" cap="flat" cmpd="sng">
            <a:solidFill>
              <a:srgbClr val="999999"/>
            </a:solidFill>
            <a:prstDash val="solid"/>
            <a:round/>
            <a:headEnd type="none" w="sm" len="sm"/>
            <a:tailEnd type="none" w="sm" len="sm"/>
          </a:ln>
        </p:spPr>
        <p:txBody>
          <a:bodyPr spcFirstLastPara="1" wrap="square" lIns="91433" tIns="91433" rIns="91433" bIns="91433" anchor="t" anchorCtr="0">
            <a:noAutofit/>
          </a:bodyPr>
          <a:lstStyle/>
          <a:p>
            <a:r>
              <a:rPr lang="en" sz="1067">
                <a:solidFill>
                  <a:schemeClr val="bg1"/>
                </a:solidFill>
                <a:latin typeface="Source Sans Pro SemiBold"/>
                <a:ea typeface="Source Sans Pro SemiBold"/>
                <a:cs typeface="Source Sans Pro SemiBold"/>
                <a:sym typeface="Source Sans Pro SemiBold"/>
              </a:rPr>
              <a:t>Veteran satisfaction with VA.gov</a:t>
            </a:r>
            <a:endParaRPr sz="1067">
              <a:solidFill>
                <a:schemeClr val="bg1"/>
              </a:solidFill>
              <a:latin typeface="Source Sans Pro SemiBold"/>
              <a:ea typeface="Source Sans Pro SemiBold"/>
              <a:cs typeface="Source Sans Pro SemiBold"/>
              <a:sym typeface="Source Sans Pro SemiBold"/>
            </a:endParaRPr>
          </a:p>
          <a:p>
            <a:r>
              <a:rPr lang="en" sz="1067">
                <a:solidFill>
                  <a:schemeClr val="bg1"/>
                </a:solidFill>
                <a:latin typeface="Source Sans Pro SemiBold"/>
                <a:ea typeface="Source Sans Pro SemiBold"/>
                <a:cs typeface="Source Sans Pro SemiBold"/>
                <a:sym typeface="Source Sans Pro SemiBold"/>
              </a:rPr>
              <a:t>Benefit use and enrollment, across all business lines</a:t>
            </a:r>
            <a:endParaRPr sz="1067">
              <a:solidFill>
                <a:schemeClr val="bg1"/>
              </a:solidFill>
              <a:latin typeface="Source Sans Pro SemiBold"/>
              <a:ea typeface="Source Sans Pro SemiBold"/>
              <a:cs typeface="Source Sans Pro SemiBold"/>
              <a:sym typeface="Source Sans Pro SemiBold"/>
            </a:endParaRPr>
          </a:p>
        </p:txBody>
      </p:sp>
      <p:sp>
        <p:nvSpPr>
          <p:cNvPr id="207" name="Google Shape;207;p30"/>
          <p:cNvSpPr/>
          <p:nvPr/>
        </p:nvSpPr>
        <p:spPr>
          <a:xfrm>
            <a:off x="7619999" y="4867167"/>
            <a:ext cx="1265600" cy="14228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91433" tIns="91433" rIns="91433" bIns="91433" anchor="t" anchorCtr="0">
            <a:noAutofit/>
          </a:bodyPr>
          <a:lstStyle/>
          <a:p>
            <a:r>
              <a:rPr lang="en" sz="1067">
                <a:solidFill>
                  <a:srgbClr val="666666"/>
                </a:solidFill>
                <a:latin typeface="Source Sans Pro SemiBold"/>
                <a:ea typeface="Source Sans Pro SemiBold"/>
                <a:cs typeface="Source Sans Pro SemiBold"/>
                <a:sym typeface="Source Sans Pro SemiBold"/>
              </a:rPr>
              <a:t>Time from online benefit discovery to benefit delivery</a:t>
            </a:r>
            <a:endParaRPr sz="1067">
              <a:solidFill>
                <a:srgbClr val="666666"/>
              </a:solidFill>
              <a:latin typeface="Source Sans Pro SemiBold"/>
              <a:ea typeface="Source Sans Pro SemiBold"/>
              <a:cs typeface="Source Sans Pro SemiBold"/>
              <a:sym typeface="Source Sans Pro SemiBold"/>
            </a:endParaRPr>
          </a:p>
        </p:txBody>
      </p:sp>
      <p:sp>
        <p:nvSpPr>
          <p:cNvPr id="208" name="Google Shape;208;p30"/>
          <p:cNvSpPr/>
          <p:nvPr/>
        </p:nvSpPr>
        <p:spPr>
          <a:xfrm>
            <a:off x="6217848" y="3189100"/>
            <a:ext cx="1265600" cy="14228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91433" tIns="91433" rIns="91433" bIns="91433" anchor="t" anchorCtr="0">
            <a:noAutofit/>
          </a:bodyPr>
          <a:lstStyle/>
          <a:p>
            <a:r>
              <a:rPr lang="en" sz="1067" dirty="0">
                <a:solidFill>
                  <a:srgbClr val="666666"/>
                </a:solidFill>
                <a:latin typeface="Source Sans Pro SemiBold"/>
                <a:ea typeface="Source Sans Pro SemiBold"/>
                <a:sym typeface="Source Sans Pro SemiBold"/>
              </a:rPr>
              <a:t>Benefit value (in $) delivered from online applications or transactions</a:t>
            </a:r>
            <a:endParaRPr sz="1067" dirty="0">
              <a:solidFill>
                <a:srgbClr val="666666"/>
              </a:solidFill>
              <a:latin typeface="Source Sans Pro SemiBold"/>
              <a:ea typeface="Source Sans Pro SemiBold"/>
              <a:sym typeface="Source Sans Pro SemiBold"/>
            </a:endParaRPr>
          </a:p>
        </p:txBody>
      </p:sp>
      <p:sp>
        <p:nvSpPr>
          <p:cNvPr id="209" name="Google Shape;209;p30"/>
          <p:cNvSpPr/>
          <p:nvPr/>
        </p:nvSpPr>
        <p:spPr>
          <a:xfrm>
            <a:off x="7619941" y="3189100"/>
            <a:ext cx="1265600" cy="14228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91433" tIns="91433" rIns="91433" bIns="91433" anchor="t" anchorCtr="0">
            <a:noAutofit/>
          </a:bodyPr>
          <a:lstStyle/>
          <a:p>
            <a:r>
              <a:rPr lang="en" sz="1067">
                <a:solidFill>
                  <a:srgbClr val="666666"/>
                </a:solidFill>
                <a:latin typeface="Source Sans Pro SemiBold"/>
                <a:ea typeface="Source Sans Pro SemiBold"/>
                <a:cs typeface="Source Sans Pro SemiBold"/>
                <a:sym typeface="Source Sans Pro SemiBold"/>
              </a:rPr>
              <a:t>Number of VA.gov users as a function of total Veteran population</a:t>
            </a:r>
            <a:endParaRPr sz="1067">
              <a:solidFill>
                <a:srgbClr val="666666"/>
              </a:solidFill>
              <a:latin typeface="Source Sans Pro SemiBold"/>
              <a:ea typeface="Source Sans Pro SemiBold"/>
              <a:cs typeface="Source Sans Pro SemiBold"/>
              <a:sym typeface="Source Sans Pro SemiBold"/>
            </a:endParaRPr>
          </a:p>
        </p:txBody>
      </p:sp>
      <p:sp>
        <p:nvSpPr>
          <p:cNvPr id="210" name="Google Shape;210;p30"/>
          <p:cNvSpPr/>
          <p:nvPr/>
        </p:nvSpPr>
        <p:spPr>
          <a:xfrm>
            <a:off x="9022036" y="3189100"/>
            <a:ext cx="1265600" cy="1422800"/>
          </a:xfrm>
          <a:prstGeom prst="roundRect">
            <a:avLst>
              <a:gd name="adj" fmla="val 16667"/>
            </a:avLst>
          </a:prstGeom>
          <a:solidFill>
            <a:srgbClr val="0070C0"/>
          </a:solidFill>
          <a:ln w="19050" cap="flat" cmpd="sng">
            <a:solidFill>
              <a:srgbClr val="999999"/>
            </a:solidFill>
            <a:prstDash val="solid"/>
            <a:round/>
            <a:headEnd type="none" w="sm" len="sm"/>
            <a:tailEnd type="none" w="sm" len="sm"/>
          </a:ln>
        </p:spPr>
        <p:txBody>
          <a:bodyPr spcFirstLastPara="1" wrap="square" lIns="91433" tIns="91433" rIns="91433" bIns="91433" anchor="t" anchorCtr="0">
            <a:noAutofit/>
          </a:bodyPr>
          <a:lstStyle/>
          <a:p>
            <a:r>
              <a:rPr lang="en" sz="1067">
                <a:solidFill>
                  <a:schemeClr val="bg1"/>
                </a:solidFill>
                <a:latin typeface="Source Sans Pro SemiBold"/>
                <a:ea typeface="Source Sans Pro SemiBold"/>
                <a:cs typeface="Source Sans Pro SemiBold"/>
                <a:sym typeface="Source Sans Pro SemiBold"/>
              </a:rPr>
              <a:t>Usage of digital, self-service tools</a:t>
            </a:r>
            <a:endParaRPr sz="1067">
              <a:solidFill>
                <a:schemeClr val="bg1"/>
              </a:solidFill>
              <a:latin typeface="Source Sans Pro SemiBold"/>
              <a:ea typeface="Source Sans Pro SemiBold"/>
              <a:cs typeface="Source Sans Pro SemiBold"/>
              <a:sym typeface="Source Sans Pro SemiBold"/>
            </a:endParaRPr>
          </a:p>
        </p:txBody>
      </p:sp>
      <p:sp>
        <p:nvSpPr>
          <p:cNvPr id="211" name="Google Shape;211;p30"/>
          <p:cNvSpPr/>
          <p:nvPr/>
        </p:nvSpPr>
        <p:spPr>
          <a:xfrm>
            <a:off x="10424133" y="1335035"/>
            <a:ext cx="1265600" cy="15988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91433" tIns="91433" rIns="91433" bIns="91433" anchor="t" anchorCtr="0">
            <a:noAutofit/>
          </a:bodyPr>
          <a:lstStyle/>
          <a:p>
            <a:r>
              <a:rPr lang="en" sz="1067">
                <a:solidFill>
                  <a:srgbClr val="666666"/>
                </a:solidFill>
                <a:latin typeface="Source Sans Pro SemiBold"/>
                <a:ea typeface="Source Sans Pro SemiBold"/>
                <a:cs typeface="Source Sans Pro SemiBold"/>
                <a:sym typeface="Source Sans Pro SemiBold"/>
              </a:rPr>
              <a:t>Logged-in users can easily track applications, claims, or appeals online</a:t>
            </a:r>
            <a:endParaRPr sz="1067">
              <a:solidFill>
                <a:srgbClr val="666666"/>
              </a:solidFill>
              <a:latin typeface="Source Sans Pro SemiBold"/>
              <a:ea typeface="Source Sans Pro SemiBold"/>
              <a:cs typeface="Source Sans Pro SemiBold"/>
              <a:sym typeface="Source Sans Pro SemiBold"/>
            </a:endParaRPr>
          </a:p>
          <a:p>
            <a:endParaRPr sz="1067">
              <a:solidFill>
                <a:srgbClr val="666666"/>
              </a:solidFill>
              <a:latin typeface="Source Sans Pro SemiBold"/>
              <a:ea typeface="Source Sans Pro SemiBold"/>
              <a:cs typeface="Source Sans Pro SemiBold"/>
              <a:sym typeface="Source Sans Pro SemiBold"/>
            </a:endParaRPr>
          </a:p>
          <a:p>
            <a:endParaRPr sz="1067">
              <a:solidFill>
                <a:srgbClr val="666666"/>
              </a:solidFill>
              <a:latin typeface="Source Sans Pro SemiBold"/>
              <a:ea typeface="Source Sans Pro SemiBold"/>
              <a:cs typeface="Source Sans Pro SemiBold"/>
              <a:sym typeface="Source Sans Pro SemiBold"/>
            </a:endParaRPr>
          </a:p>
        </p:txBody>
      </p:sp>
      <p:grpSp>
        <p:nvGrpSpPr>
          <p:cNvPr id="212" name="Google Shape;212;p30"/>
          <p:cNvGrpSpPr/>
          <p:nvPr/>
        </p:nvGrpSpPr>
        <p:grpSpPr>
          <a:xfrm>
            <a:off x="1667067" y="3222641"/>
            <a:ext cx="208000" cy="1362059"/>
            <a:chOff x="1250300" y="2416981"/>
            <a:chExt cx="156000" cy="1021544"/>
          </a:xfrm>
        </p:grpSpPr>
        <p:cxnSp>
          <p:nvCxnSpPr>
            <p:cNvPr id="213" name="Google Shape;213;p30"/>
            <p:cNvCxnSpPr/>
            <p:nvPr/>
          </p:nvCxnSpPr>
          <p:spPr>
            <a:xfrm rot="10800000">
              <a:off x="1327350" y="2498925"/>
              <a:ext cx="0" cy="939600"/>
            </a:xfrm>
            <a:prstGeom prst="straightConnector1">
              <a:avLst/>
            </a:prstGeom>
            <a:noFill/>
            <a:ln w="152400" cap="flat" cmpd="sng">
              <a:solidFill>
                <a:srgbClr val="D9D9D9"/>
              </a:solidFill>
              <a:prstDash val="solid"/>
              <a:round/>
              <a:headEnd type="none" w="med" len="med"/>
              <a:tailEnd type="none" w="med" len="med"/>
            </a:ln>
          </p:spPr>
        </p:cxnSp>
        <p:sp>
          <p:nvSpPr>
            <p:cNvPr id="214" name="Google Shape;214;p30"/>
            <p:cNvSpPr/>
            <p:nvPr/>
          </p:nvSpPr>
          <p:spPr>
            <a:xfrm rot="-2700000">
              <a:off x="1273146" y="2439827"/>
              <a:ext cx="110309" cy="110309"/>
            </a:xfrm>
            <a:prstGeom prst="rect">
              <a:avLst/>
            </a:prstGeom>
            <a:solidFill>
              <a:srgbClr val="D9D9D9"/>
            </a:solidFill>
            <a:ln>
              <a:noFill/>
            </a:ln>
          </p:spPr>
          <p:txBody>
            <a:bodyPr spcFirstLastPara="1" wrap="square" lIns="121900" tIns="121900" rIns="121900" bIns="121900" anchor="ctr" anchorCtr="0">
              <a:noAutofit/>
            </a:bodyPr>
            <a:lstStyle/>
            <a:p>
              <a:endParaRPr sz="2400"/>
            </a:p>
          </p:txBody>
        </p:sp>
      </p:grpSp>
      <p:grpSp>
        <p:nvGrpSpPr>
          <p:cNvPr id="215" name="Google Shape;215;p30"/>
          <p:cNvGrpSpPr/>
          <p:nvPr/>
        </p:nvGrpSpPr>
        <p:grpSpPr>
          <a:xfrm rot="10800000">
            <a:off x="1666933" y="4897541"/>
            <a:ext cx="208000" cy="1362059"/>
            <a:chOff x="1250300" y="2416981"/>
            <a:chExt cx="156000" cy="1021544"/>
          </a:xfrm>
        </p:grpSpPr>
        <p:cxnSp>
          <p:nvCxnSpPr>
            <p:cNvPr id="216" name="Google Shape;216;p30"/>
            <p:cNvCxnSpPr/>
            <p:nvPr/>
          </p:nvCxnSpPr>
          <p:spPr>
            <a:xfrm rot="10800000">
              <a:off x="1327350" y="2498925"/>
              <a:ext cx="0" cy="939600"/>
            </a:xfrm>
            <a:prstGeom prst="straightConnector1">
              <a:avLst/>
            </a:prstGeom>
            <a:noFill/>
            <a:ln w="152400" cap="flat" cmpd="sng">
              <a:solidFill>
                <a:srgbClr val="D9D9D9"/>
              </a:solidFill>
              <a:prstDash val="solid"/>
              <a:round/>
              <a:headEnd type="none" w="med" len="med"/>
              <a:tailEnd type="none" w="med" len="med"/>
            </a:ln>
          </p:spPr>
        </p:cxnSp>
        <p:sp>
          <p:nvSpPr>
            <p:cNvPr id="217" name="Google Shape;217;p30"/>
            <p:cNvSpPr/>
            <p:nvPr/>
          </p:nvSpPr>
          <p:spPr>
            <a:xfrm rot="-2700000">
              <a:off x="1273146" y="2439827"/>
              <a:ext cx="110309" cy="110309"/>
            </a:xfrm>
            <a:prstGeom prst="rect">
              <a:avLst/>
            </a:prstGeom>
            <a:solidFill>
              <a:srgbClr val="D9D9D9"/>
            </a:solidFill>
            <a:ln>
              <a:noFill/>
            </a:ln>
          </p:spPr>
          <p:txBody>
            <a:bodyPr spcFirstLastPara="1" wrap="square" lIns="121900" tIns="121900" rIns="121900" bIns="121900" anchor="ctr" anchorCtr="0">
              <a:noAutofit/>
            </a:bodyPr>
            <a:lstStyle/>
            <a:p>
              <a:endParaRPr sz="2400"/>
            </a:p>
          </p:txBody>
        </p:sp>
      </p:grpSp>
      <p:sp>
        <p:nvSpPr>
          <p:cNvPr id="218" name="Google Shape;218;p30"/>
          <p:cNvSpPr txBox="1"/>
          <p:nvPr/>
        </p:nvSpPr>
        <p:spPr>
          <a:xfrm>
            <a:off x="146167" y="3411067"/>
            <a:ext cx="1384400" cy="1087437"/>
          </a:xfrm>
          <a:prstGeom prst="rect">
            <a:avLst/>
          </a:prstGeom>
          <a:noFill/>
          <a:ln>
            <a:noFill/>
          </a:ln>
        </p:spPr>
        <p:txBody>
          <a:bodyPr spcFirstLastPara="1" wrap="square" lIns="121900" tIns="121900" rIns="121900" bIns="121900" anchor="t" anchorCtr="0">
            <a:spAutoFit/>
          </a:bodyPr>
          <a:lstStyle/>
          <a:p>
            <a:pPr algn="r">
              <a:spcBef>
                <a:spcPts val="800"/>
              </a:spcBef>
            </a:pPr>
            <a:r>
              <a:rPr lang="en" sz="1600">
                <a:latin typeface="Bitter Medium"/>
                <a:ea typeface="Bitter Medium"/>
                <a:cs typeface="Bitter Medium"/>
                <a:sym typeface="Bitter Medium"/>
              </a:rPr>
              <a:t>Measures </a:t>
            </a:r>
            <a:br>
              <a:rPr lang="en" sz="1600">
                <a:latin typeface="Bitter Medium"/>
                <a:ea typeface="Bitter Medium"/>
                <a:cs typeface="Bitter Medium"/>
                <a:sym typeface="Bitter Medium"/>
              </a:rPr>
            </a:br>
            <a:r>
              <a:rPr lang="en" sz="1600">
                <a:latin typeface="Bitter Medium"/>
                <a:ea typeface="Bitter Medium"/>
                <a:cs typeface="Bitter Medium"/>
                <a:sym typeface="Bitter Medium"/>
              </a:rPr>
              <a:t>to </a:t>
            </a:r>
            <a:br>
              <a:rPr lang="en" sz="1600">
                <a:latin typeface="Bitter Medium"/>
                <a:ea typeface="Bitter Medium"/>
                <a:cs typeface="Bitter Medium"/>
                <a:sym typeface="Bitter Medium"/>
              </a:rPr>
            </a:br>
            <a:r>
              <a:rPr lang="en" sz="1600">
                <a:latin typeface="Bitter Medium"/>
                <a:ea typeface="Bitter Medium"/>
                <a:cs typeface="Bitter Medium"/>
                <a:sym typeface="Bitter Medium"/>
              </a:rPr>
              <a:t>increase</a:t>
            </a:r>
            <a:endParaRPr sz="1600">
              <a:latin typeface="Bitter Medium"/>
              <a:ea typeface="Bitter Medium"/>
              <a:cs typeface="Bitter Medium"/>
              <a:sym typeface="Bitter Medium"/>
            </a:endParaRPr>
          </a:p>
        </p:txBody>
      </p:sp>
      <p:sp>
        <p:nvSpPr>
          <p:cNvPr id="219" name="Google Shape;219;p30"/>
          <p:cNvSpPr txBox="1"/>
          <p:nvPr/>
        </p:nvSpPr>
        <p:spPr>
          <a:xfrm>
            <a:off x="146167" y="5085967"/>
            <a:ext cx="1384400" cy="1087437"/>
          </a:xfrm>
          <a:prstGeom prst="rect">
            <a:avLst/>
          </a:prstGeom>
          <a:noFill/>
          <a:ln>
            <a:noFill/>
          </a:ln>
        </p:spPr>
        <p:txBody>
          <a:bodyPr spcFirstLastPara="1" wrap="square" lIns="121900" tIns="121900" rIns="121900" bIns="121900" anchor="t" anchorCtr="0">
            <a:spAutoFit/>
          </a:bodyPr>
          <a:lstStyle/>
          <a:p>
            <a:pPr algn="r">
              <a:spcBef>
                <a:spcPts val="800"/>
              </a:spcBef>
            </a:pPr>
            <a:r>
              <a:rPr lang="en" sz="1600">
                <a:latin typeface="Bitter Medium"/>
                <a:ea typeface="Bitter Medium"/>
                <a:cs typeface="Bitter Medium"/>
                <a:sym typeface="Bitter Medium"/>
              </a:rPr>
              <a:t>Measures </a:t>
            </a:r>
            <a:br>
              <a:rPr lang="en" sz="1600">
                <a:latin typeface="Bitter Medium"/>
                <a:ea typeface="Bitter Medium"/>
                <a:cs typeface="Bitter Medium"/>
                <a:sym typeface="Bitter Medium"/>
              </a:rPr>
            </a:br>
            <a:r>
              <a:rPr lang="en" sz="1600">
                <a:latin typeface="Bitter Medium"/>
                <a:ea typeface="Bitter Medium"/>
                <a:cs typeface="Bitter Medium"/>
                <a:sym typeface="Bitter Medium"/>
              </a:rPr>
              <a:t>to </a:t>
            </a:r>
            <a:br>
              <a:rPr lang="en" sz="1600">
                <a:latin typeface="Bitter Medium"/>
                <a:ea typeface="Bitter Medium"/>
                <a:cs typeface="Bitter Medium"/>
                <a:sym typeface="Bitter Medium"/>
              </a:rPr>
            </a:br>
            <a:r>
              <a:rPr lang="en" sz="1600">
                <a:latin typeface="Bitter Medium"/>
                <a:ea typeface="Bitter Medium"/>
                <a:cs typeface="Bitter Medium"/>
                <a:sym typeface="Bitter Medium"/>
              </a:rPr>
              <a:t>decrease</a:t>
            </a:r>
            <a:endParaRPr sz="1600">
              <a:latin typeface="Bitter Medium"/>
              <a:ea typeface="Bitter Medium"/>
              <a:cs typeface="Bitter Medium"/>
              <a:sym typeface="Bitter Medium"/>
            </a:endParaRPr>
          </a:p>
        </p:txBody>
      </p:sp>
      <p:sp>
        <p:nvSpPr>
          <p:cNvPr id="220" name="Google Shape;220;p30"/>
          <p:cNvSpPr/>
          <p:nvPr/>
        </p:nvSpPr>
        <p:spPr>
          <a:xfrm>
            <a:off x="9022067" y="515000"/>
            <a:ext cx="1265600" cy="419200"/>
          </a:xfrm>
          <a:prstGeom prst="roundRect">
            <a:avLst>
              <a:gd name="adj" fmla="val 16667"/>
            </a:avLst>
          </a:prstGeom>
          <a:solidFill>
            <a:srgbClr val="0070C0"/>
          </a:solidFill>
          <a:ln w="19050" cap="flat" cmpd="sng">
            <a:solidFill>
              <a:schemeClr val="lt1"/>
            </a:solidFill>
            <a:prstDash val="solid"/>
            <a:round/>
            <a:headEnd type="none" w="sm" len="sm"/>
            <a:tailEnd type="none" w="sm" len="sm"/>
          </a:ln>
        </p:spPr>
        <p:txBody>
          <a:bodyPr spcFirstLastPara="1" wrap="square" lIns="91433" tIns="91433" rIns="91433" bIns="91433" anchor="t" anchorCtr="0">
            <a:noAutofit/>
          </a:bodyPr>
          <a:lstStyle/>
          <a:p>
            <a:r>
              <a:rPr lang="en" sz="1067">
                <a:solidFill>
                  <a:srgbClr val="FFFFFF"/>
                </a:solidFill>
                <a:latin typeface="Source Sans Pro SemiBold"/>
                <a:ea typeface="Source Sans Pro SemiBold"/>
                <a:cs typeface="Source Sans Pro SemiBold"/>
                <a:sym typeface="Source Sans Pro SemiBold"/>
              </a:rPr>
              <a:t>Supported</a:t>
            </a:r>
            <a:endParaRPr sz="1067">
              <a:solidFill>
                <a:srgbClr val="FFFFFF"/>
              </a:solidFill>
              <a:latin typeface="Source Sans Pro SemiBold"/>
              <a:ea typeface="Source Sans Pro SemiBold"/>
              <a:cs typeface="Source Sans Pro SemiBold"/>
              <a:sym typeface="Source Sans Pro SemiBold"/>
            </a:endParaRPr>
          </a:p>
        </p:txBody>
      </p:sp>
      <p:sp>
        <p:nvSpPr>
          <p:cNvPr id="221" name="Google Shape;221;p30"/>
          <p:cNvSpPr/>
          <p:nvPr/>
        </p:nvSpPr>
        <p:spPr>
          <a:xfrm>
            <a:off x="10424133" y="515001"/>
            <a:ext cx="1265600" cy="4192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91433" tIns="91433" rIns="91433" bIns="91433" anchor="t" anchorCtr="0">
            <a:noAutofit/>
          </a:bodyPr>
          <a:lstStyle/>
          <a:p>
            <a:r>
              <a:rPr lang="en" sz="1067">
                <a:solidFill>
                  <a:srgbClr val="666666"/>
                </a:solidFill>
                <a:latin typeface="Source Sans Pro SemiBold"/>
                <a:ea typeface="Source Sans Pro SemiBold"/>
                <a:cs typeface="Source Sans Pro SemiBold"/>
                <a:sym typeface="Source Sans Pro SemiBold"/>
              </a:rPr>
              <a:t>Not supported</a:t>
            </a:r>
            <a:endParaRPr sz="1067">
              <a:solidFill>
                <a:srgbClr val="666666"/>
              </a:solidFill>
              <a:latin typeface="Source Sans Pro SemiBold"/>
              <a:ea typeface="Source Sans Pro SemiBold"/>
              <a:cs typeface="Source Sans Pro SemiBold"/>
              <a:sym typeface="Source Sans Pro SemiBold"/>
            </a:endParaRPr>
          </a:p>
          <a:p>
            <a:endParaRPr sz="1067">
              <a:solidFill>
                <a:srgbClr val="666666"/>
              </a:solidFill>
              <a:latin typeface="Source Sans Pro SemiBold"/>
              <a:ea typeface="Source Sans Pro SemiBold"/>
              <a:cs typeface="Source Sans Pro SemiBold"/>
              <a:sym typeface="Source Sans Pro SemiBold"/>
            </a:endParaRPr>
          </a:p>
          <a:p>
            <a:endParaRPr sz="1067">
              <a:solidFill>
                <a:srgbClr val="666666"/>
              </a:solidFill>
              <a:latin typeface="Source Sans Pro SemiBold"/>
              <a:ea typeface="Source Sans Pro SemiBold"/>
              <a:cs typeface="Source Sans Pro SemiBold"/>
              <a:sym typeface="Source Sans Pro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E18CC-EFEF-2A92-CAFA-80526B39D6CD}"/>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26C8969F-BF75-D9A9-2548-49F71CB8E277}"/>
              </a:ext>
            </a:extLst>
          </p:cNvPr>
          <p:cNvSpPr>
            <a:spLocks noGrp="1"/>
          </p:cNvSpPr>
          <p:nvPr>
            <p:ph idx="1"/>
          </p:nvPr>
        </p:nvSpPr>
        <p:spPr>
          <a:xfrm>
            <a:off x="838199" y="1825625"/>
            <a:ext cx="5535169" cy="4319143"/>
          </a:xfrm>
        </p:spPr>
        <p:txBody>
          <a:bodyPr>
            <a:normAutofit fontScale="77500" lnSpcReduction="20000"/>
          </a:bodyPr>
          <a:lstStyle/>
          <a:p>
            <a:pPr>
              <a:lnSpc>
                <a:spcPct val="120000"/>
              </a:lnSpc>
            </a:pPr>
            <a:r>
              <a:rPr lang="en-US" sz="2400" dirty="0"/>
              <a:t>We conducted 3 unmoderated tree tests utilizing Optimal Workshop’s </a:t>
            </a:r>
            <a:r>
              <a:rPr lang="en-US" sz="2400" dirty="0" err="1"/>
              <a:t>Treejack</a:t>
            </a:r>
            <a:r>
              <a:rPr lang="en-US" sz="2400" dirty="0"/>
              <a:t> tool. </a:t>
            </a:r>
          </a:p>
          <a:p>
            <a:pPr>
              <a:lnSpc>
                <a:spcPct val="120000"/>
              </a:lnSpc>
            </a:pPr>
            <a:r>
              <a:rPr lang="en-US" sz="2400" dirty="0"/>
              <a:t>Participants were sent to 1 of the 3 trees and were asked to complete 12 tasks by navigating the menu structure and indicating where they would be able to find the answer. </a:t>
            </a:r>
          </a:p>
          <a:p>
            <a:pPr>
              <a:lnSpc>
                <a:spcPct val="120000"/>
              </a:lnSpc>
            </a:pPr>
            <a:r>
              <a:rPr lang="en-US" sz="2400" dirty="0"/>
              <a:t>Of the 12 tasks, 6 tasks were considered more related to learning or applying for the benefit (“Get benefits” tasks) and 6 tasks were considered more related to managing their health care or health benefit (“Manage benefits” tasks). </a:t>
            </a:r>
          </a:p>
          <a:p>
            <a:pPr>
              <a:lnSpc>
                <a:spcPct val="120000"/>
              </a:lnSpc>
            </a:pPr>
            <a:r>
              <a:rPr lang="en-US" sz="2400" dirty="0"/>
              <a:t>Tasks were randomized to avoid bias from learning the tree as the test progressed. </a:t>
            </a:r>
          </a:p>
        </p:txBody>
      </p:sp>
      <p:pic>
        <p:nvPicPr>
          <p:cNvPr id="5" name="Picture 4">
            <a:extLst>
              <a:ext uri="{FF2B5EF4-FFF2-40B4-BE49-F238E27FC236}">
                <a16:creationId xmlns:a16="http://schemas.microsoft.com/office/drawing/2014/main" id="{F3DD73A6-3B23-4A94-999D-67EADC59E95B}"/>
              </a:ext>
            </a:extLst>
          </p:cNvPr>
          <p:cNvPicPr>
            <a:picLocks noChangeAspect="1"/>
          </p:cNvPicPr>
          <p:nvPr/>
        </p:nvPicPr>
        <p:blipFill>
          <a:blip r:embed="rId2"/>
          <a:stretch>
            <a:fillRect/>
          </a:stretch>
        </p:blipFill>
        <p:spPr>
          <a:xfrm>
            <a:off x="7050024" y="1664056"/>
            <a:ext cx="4863567" cy="4215536"/>
          </a:xfrm>
          <a:prstGeom prst="rect">
            <a:avLst/>
          </a:prstGeom>
        </p:spPr>
      </p:pic>
    </p:spTree>
    <p:extLst>
      <p:ext uri="{BB962C8B-B14F-4D97-AF65-F5344CB8AC3E}">
        <p14:creationId xmlns:p14="http://schemas.microsoft.com/office/powerpoint/2010/main" val="2445909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E18CC-EFEF-2A92-CAFA-80526B39D6CD}"/>
              </a:ext>
            </a:extLst>
          </p:cNvPr>
          <p:cNvSpPr>
            <a:spLocks noGrp="1"/>
          </p:cNvSpPr>
          <p:nvPr>
            <p:ph type="title"/>
          </p:nvPr>
        </p:nvSpPr>
        <p:spPr/>
        <p:txBody>
          <a:bodyPr/>
          <a:lstStyle/>
          <a:p>
            <a:r>
              <a:rPr lang="en-US" dirty="0"/>
              <a:t>Veteran Participants</a:t>
            </a:r>
          </a:p>
        </p:txBody>
      </p:sp>
      <p:sp>
        <p:nvSpPr>
          <p:cNvPr id="3" name="Content Placeholder 2">
            <a:extLst>
              <a:ext uri="{FF2B5EF4-FFF2-40B4-BE49-F238E27FC236}">
                <a16:creationId xmlns:a16="http://schemas.microsoft.com/office/drawing/2014/main" id="{26C8969F-BF75-D9A9-2548-49F71CB8E277}"/>
              </a:ext>
            </a:extLst>
          </p:cNvPr>
          <p:cNvSpPr>
            <a:spLocks noGrp="1"/>
          </p:cNvSpPr>
          <p:nvPr>
            <p:ph idx="1"/>
          </p:nvPr>
        </p:nvSpPr>
        <p:spPr>
          <a:xfrm>
            <a:off x="838200" y="1495425"/>
            <a:ext cx="5450840" cy="4997450"/>
          </a:xfrm>
        </p:spPr>
        <p:txBody>
          <a:bodyPr>
            <a:normAutofit fontScale="70000" lnSpcReduction="20000"/>
          </a:bodyPr>
          <a:lstStyle/>
          <a:p>
            <a:pPr marL="0" indent="0">
              <a:lnSpc>
                <a:spcPct val="120000"/>
              </a:lnSpc>
              <a:buNone/>
            </a:pPr>
            <a:r>
              <a:rPr lang="en-US" sz="2400" dirty="0"/>
              <a:t>Our primary goal was to reach at least 40 participants per tree/hypothesis, with 50% not enrolled in VA health care and 50% enrolled in VA health care. </a:t>
            </a:r>
          </a:p>
          <a:p>
            <a:pPr marL="0" indent="0">
              <a:lnSpc>
                <a:spcPct val="120000"/>
              </a:lnSpc>
              <a:buNone/>
            </a:pPr>
            <a:endParaRPr lang="en-US" sz="1900" i="1" dirty="0"/>
          </a:p>
          <a:p>
            <a:pPr>
              <a:lnSpc>
                <a:spcPct val="120000"/>
              </a:lnSpc>
            </a:pPr>
            <a:r>
              <a:rPr lang="en-US" sz="2400" b="1" dirty="0"/>
              <a:t>Baseline: </a:t>
            </a:r>
            <a:r>
              <a:rPr lang="en-US" sz="2400" dirty="0"/>
              <a:t>46 participants </a:t>
            </a:r>
          </a:p>
          <a:p>
            <a:pPr lvl="1">
              <a:lnSpc>
                <a:spcPct val="120000"/>
              </a:lnSpc>
            </a:pPr>
            <a:r>
              <a:rPr lang="en-US" sz="2000" dirty="0"/>
              <a:t>21 not enrolled, 23 enrolled </a:t>
            </a:r>
          </a:p>
          <a:p>
            <a:pPr>
              <a:lnSpc>
                <a:spcPct val="120000"/>
              </a:lnSpc>
            </a:pPr>
            <a:r>
              <a:rPr lang="en-US" sz="2400" b="1" dirty="0"/>
              <a:t>Hypothesis 0: </a:t>
            </a:r>
            <a:r>
              <a:rPr lang="en-US" sz="2400" dirty="0"/>
              <a:t>51 participants </a:t>
            </a:r>
          </a:p>
          <a:p>
            <a:pPr lvl="1">
              <a:lnSpc>
                <a:spcPct val="120000"/>
              </a:lnSpc>
            </a:pPr>
            <a:r>
              <a:rPr lang="en-US" sz="2000" dirty="0"/>
              <a:t>24 not enrolled, 27 enrolled</a:t>
            </a:r>
          </a:p>
          <a:p>
            <a:pPr>
              <a:lnSpc>
                <a:spcPct val="120000"/>
              </a:lnSpc>
            </a:pPr>
            <a:r>
              <a:rPr lang="en-US" sz="2400" b="1" dirty="0"/>
              <a:t>Hypothesis 1: </a:t>
            </a:r>
            <a:r>
              <a:rPr lang="en-US" sz="2400" dirty="0"/>
              <a:t>51 participants </a:t>
            </a:r>
          </a:p>
          <a:p>
            <a:pPr lvl="1">
              <a:lnSpc>
                <a:spcPct val="120000"/>
              </a:lnSpc>
            </a:pPr>
            <a:r>
              <a:rPr lang="en-US" sz="2000" dirty="0"/>
              <a:t>27 not enrolled, 24 enrolled</a:t>
            </a:r>
          </a:p>
          <a:p>
            <a:pPr marL="0" indent="0">
              <a:lnSpc>
                <a:spcPct val="120000"/>
              </a:lnSpc>
              <a:buNone/>
            </a:pPr>
            <a:endParaRPr lang="en-US" sz="2400" i="1" dirty="0"/>
          </a:p>
          <a:p>
            <a:pPr marL="0" indent="0">
              <a:lnSpc>
                <a:spcPct val="120000"/>
              </a:lnSpc>
              <a:buNone/>
            </a:pPr>
            <a:r>
              <a:rPr lang="en-US" sz="2100" i="1" dirty="0"/>
              <a:t>Because the tool utilized does not support assistive tech devices, we were unable to include that group in the study.</a:t>
            </a:r>
          </a:p>
          <a:p>
            <a:pPr marL="0" indent="0">
              <a:lnSpc>
                <a:spcPct val="120000"/>
              </a:lnSpc>
              <a:buNone/>
            </a:pPr>
            <a:r>
              <a:rPr lang="en-US" sz="2100" i="1" dirty="0"/>
              <a:t>Family members and caregivers are included in a separate tree test that is still running.  </a:t>
            </a:r>
          </a:p>
        </p:txBody>
      </p:sp>
      <p:pic>
        <p:nvPicPr>
          <p:cNvPr id="8" name="Picture 7">
            <a:extLst>
              <a:ext uri="{FF2B5EF4-FFF2-40B4-BE49-F238E27FC236}">
                <a16:creationId xmlns:a16="http://schemas.microsoft.com/office/drawing/2014/main" id="{524781CB-C24E-41B7-AEBF-15508C4224CA}"/>
              </a:ext>
            </a:extLst>
          </p:cNvPr>
          <p:cNvPicPr>
            <a:picLocks noChangeAspect="1"/>
          </p:cNvPicPr>
          <p:nvPr/>
        </p:nvPicPr>
        <p:blipFill>
          <a:blip r:embed="rId3"/>
          <a:stretch>
            <a:fillRect/>
          </a:stretch>
        </p:blipFill>
        <p:spPr>
          <a:xfrm>
            <a:off x="7693087" y="854093"/>
            <a:ext cx="3334215" cy="5553850"/>
          </a:xfrm>
          <a:prstGeom prst="rect">
            <a:avLst/>
          </a:prstGeom>
        </p:spPr>
      </p:pic>
    </p:spTree>
    <p:extLst>
      <p:ext uri="{BB962C8B-B14F-4D97-AF65-F5344CB8AC3E}">
        <p14:creationId xmlns:p14="http://schemas.microsoft.com/office/powerpoint/2010/main" val="3196844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838200" y="365126"/>
            <a:ext cx="10515600" cy="996950"/>
          </a:xfrm>
        </p:spPr>
        <p:txBody>
          <a:bodyPr/>
          <a:lstStyle/>
          <a:p>
            <a:r>
              <a:rPr lang="en-US" dirty="0"/>
              <a:t>Hypotheses tested</a:t>
            </a:r>
          </a:p>
        </p:txBody>
      </p:sp>
      <p:sp>
        <p:nvSpPr>
          <p:cNvPr id="4" name="Content Placeholder 2">
            <a:extLst>
              <a:ext uri="{FF2B5EF4-FFF2-40B4-BE49-F238E27FC236}">
                <a16:creationId xmlns:a16="http://schemas.microsoft.com/office/drawing/2014/main" id="{F126A550-3B17-48F1-9BBD-115ED7281558}"/>
              </a:ext>
            </a:extLst>
          </p:cNvPr>
          <p:cNvSpPr txBox="1">
            <a:spLocks/>
          </p:cNvSpPr>
          <p:nvPr/>
        </p:nvSpPr>
        <p:spPr>
          <a:xfrm>
            <a:off x="6540795" y="2543175"/>
            <a:ext cx="5435010" cy="3949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i="1" dirty="0"/>
          </a:p>
        </p:txBody>
      </p:sp>
      <p:sp>
        <p:nvSpPr>
          <p:cNvPr id="5" name="Content Placeholder 2">
            <a:extLst>
              <a:ext uri="{FF2B5EF4-FFF2-40B4-BE49-F238E27FC236}">
                <a16:creationId xmlns:a16="http://schemas.microsoft.com/office/drawing/2014/main" id="{7850FACD-1427-4A7A-AF46-AE5C7EDF402E}"/>
              </a:ext>
            </a:extLst>
          </p:cNvPr>
          <p:cNvSpPr txBox="1">
            <a:spLocks/>
          </p:cNvSpPr>
          <p:nvPr/>
        </p:nvSpPr>
        <p:spPr>
          <a:xfrm>
            <a:off x="766763" y="1362076"/>
            <a:ext cx="7179443" cy="529589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600" b="1" dirty="0"/>
              <a:t>Baseline:  Existing health care hub on VA.gov</a:t>
            </a:r>
          </a:p>
          <a:p>
            <a:pPr>
              <a:lnSpc>
                <a:spcPct val="120000"/>
              </a:lnSpc>
            </a:pPr>
            <a:r>
              <a:rPr lang="en-US" sz="1600" b="1" dirty="0"/>
              <a:t>Hypothesis 0: Veterans find it easier to complete health care related tasks when there is one area for all health care content and tools regardless of enrollment or authentication status</a:t>
            </a:r>
          </a:p>
          <a:p>
            <a:pPr lvl="1">
              <a:lnSpc>
                <a:spcPct val="120000"/>
              </a:lnSpc>
            </a:pPr>
            <a:r>
              <a:rPr lang="en-US" sz="1400" dirty="0"/>
              <a:t>In this concept, the health care hub (aka “health apartment) would include all content and tools related to health care, not segmented by enrollment status (i.e. get versus manage spokes), and would be personalized for authenticated users (i.e. auth in place)</a:t>
            </a:r>
          </a:p>
          <a:p>
            <a:pPr lvl="1">
              <a:lnSpc>
                <a:spcPct val="120000"/>
              </a:lnSpc>
            </a:pPr>
            <a:r>
              <a:rPr lang="en-US" sz="1400" dirty="0"/>
              <a:t>In the current design, tools and content used to manage and track health care are prioritized in the structure, while content related to getting benefits (for both Veterans and family members) is placed under a single menu option in a lower position</a:t>
            </a:r>
          </a:p>
          <a:p>
            <a:pPr>
              <a:lnSpc>
                <a:spcPct val="120000"/>
              </a:lnSpc>
            </a:pPr>
            <a:r>
              <a:rPr lang="en-US" sz="1600" b="1" dirty="0"/>
              <a:t>Hypothesis 1: Veterans find it easier to complete health care related tasks when the options specific to their enrollment status are in two separate sections or experiences</a:t>
            </a:r>
          </a:p>
          <a:p>
            <a:pPr lvl="1">
              <a:lnSpc>
                <a:spcPct val="120000"/>
              </a:lnSpc>
            </a:pPr>
            <a:r>
              <a:rPr lang="en-US" sz="1400" dirty="0"/>
              <a:t>In this concept, items related to exploring and applying for health care would be in a separate section or area from the items related to managing health care (aka “health apartment”) </a:t>
            </a:r>
          </a:p>
          <a:p>
            <a:pPr lvl="2">
              <a:lnSpc>
                <a:spcPct val="120000"/>
              </a:lnSpc>
            </a:pPr>
            <a:r>
              <a:rPr lang="en-US" sz="1100" i="1" dirty="0"/>
              <a:t>The “health apartment” may live inside or outside the health care hub, the tree represents the drill down regardless of where the two areas specifically live - i.e. once the user clicks on “My health” in the health care hub they may continue to navigate in the hub, or they may be taken somewhere else to continue navigating – either way it’s the same structure</a:t>
            </a:r>
          </a:p>
          <a:p>
            <a:pPr lvl="1">
              <a:lnSpc>
                <a:spcPct val="120000"/>
              </a:lnSpc>
            </a:pPr>
            <a:r>
              <a:rPr lang="en-US" sz="1400" dirty="0"/>
              <a:t>In the current design, content would continue to be segmented into a spokes structure, separating “get” tasks from “manage” tasks.  Content and tools related to getting benefits are prioritized in the structure, however, with the spokes (get, manage, resources) in place, the manage tasks still have prominent placement</a:t>
            </a:r>
          </a:p>
        </p:txBody>
      </p:sp>
      <p:sp>
        <p:nvSpPr>
          <p:cNvPr id="42" name="TextBox 41">
            <a:extLst>
              <a:ext uri="{FF2B5EF4-FFF2-40B4-BE49-F238E27FC236}">
                <a16:creationId xmlns:a16="http://schemas.microsoft.com/office/drawing/2014/main" id="{21859494-6D95-4C9B-A2FA-AE8A122B8315}"/>
              </a:ext>
            </a:extLst>
          </p:cNvPr>
          <p:cNvSpPr txBox="1"/>
          <p:nvPr/>
        </p:nvSpPr>
        <p:spPr>
          <a:xfrm>
            <a:off x="7986137" y="224264"/>
            <a:ext cx="840159" cy="307777"/>
          </a:xfrm>
          <a:prstGeom prst="rect">
            <a:avLst/>
          </a:prstGeom>
          <a:noFill/>
        </p:spPr>
        <p:txBody>
          <a:bodyPr wrap="square">
            <a:spAutoFit/>
          </a:bodyPr>
          <a:lstStyle/>
          <a:p>
            <a:pPr algn="r"/>
            <a:r>
              <a:rPr lang="en-US" sz="1400" b="1" dirty="0"/>
              <a:t>BL</a:t>
            </a:r>
            <a:endParaRPr lang="en-US" sz="1400" dirty="0"/>
          </a:p>
        </p:txBody>
      </p:sp>
      <p:sp>
        <p:nvSpPr>
          <p:cNvPr id="43" name="TextBox 42">
            <a:extLst>
              <a:ext uri="{FF2B5EF4-FFF2-40B4-BE49-F238E27FC236}">
                <a16:creationId xmlns:a16="http://schemas.microsoft.com/office/drawing/2014/main" id="{364F7F51-FD70-41EA-A9BA-45B45AD1447B}"/>
              </a:ext>
            </a:extLst>
          </p:cNvPr>
          <p:cNvSpPr txBox="1"/>
          <p:nvPr/>
        </p:nvSpPr>
        <p:spPr>
          <a:xfrm>
            <a:off x="7986137" y="1775263"/>
            <a:ext cx="840159" cy="307777"/>
          </a:xfrm>
          <a:prstGeom prst="rect">
            <a:avLst/>
          </a:prstGeom>
          <a:noFill/>
        </p:spPr>
        <p:txBody>
          <a:bodyPr wrap="square">
            <a:spAutoFit/>
          </a:bodyPr>
          <a:lstStyle/>
          <a:p>
            <a:pPr algn="r"/>
            <a:r>
              <a:rPr lang="en-US" sz="1400" b="1" dirty="0"/>
              <a:t>H0</a:t>
            </a:r>
            <a:endParaRPr lang="en-US" sz="1400" dirty="0"/>
          </a:p>
        </p:txBody>
      </p:sp>
      <p:sp>
        <p:nvSpPr>
          <p:cNvPr id="44" name="TextBox 43">
            <a:extLst>
              <a:ext uri="{FF2B5EF4-FFF2-40B4-BE49-F238E27FC236}">
                <a16:creationId xmlns:a16="http://schemas.microsoft.com/office/drawing/2014/main" id="{81957A85-749D-487B-B93B-AB8201183065}"/>
              </a:ext>
            </a:extLst>
          </p:cNvPr>
          <p:cNvSpPr txBox="1"/>
          <p:nvPr/>
        </p:nvSpPr>
        <p:spPr>
          <a:xfrm>
            <a:off x="7986137" y="4005286"/>
            <a:ext cx="840159" cy="307777"/>
          </a:xfrm>
          <a:prstGeom prst="rect">
            <a:avLst/>
          </a:prstGeom>
          <a:noFill/>
        </p:spPr>
        <p:txBody>
          <a:bodyPr wrap="square">
            <a:spAutoFit/>
          </a:bodyPr>
          <a:lstStyle/>
          <a:p>
            <a:pPr algn="r"/>
            <a:r>
              <a:rPr lang="en-US" sz="1400" b="1" dirty="0"/>
              <a:t>H1</a:t>
            </a:r>
            <a:endParaRPr lang="en-US" sz="1400" dirty="0"/>
          </a:p>
        </p:txBody>
      </p:sp>
      <p:sp>
        <p:nvSpPr>
          <p:cNvPr id="3" name="Rectangle: Rounded Corners 2">
            <a:extLst>
              <a:ext uri="{FF2B5EF4-FFF2-40B4-BE49-F238E27FC236}">
                <a16:creationId xmlns:a16="http://schemas.microsoft.com/office/drawing/2014/main" id="{2C7EBE67-ECD5-425B-B494-8E2CCC83F47C}"/>
              </a:ext>
            </a:extLst>
          </p:cNvPr>
          <p:cNvSpPr/>
          <p:nvPr/>
        </p:nvSpPr>
        <p:spPr>
          <a:xfrm>
            <a:off x="8826296" y="224264"/>
            <a:ext cx="3072552" cy="1278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Health care hub</a:t>
            </a:r>
          </a:p>
        </p:txBody>
      </p:sp>
      <p:sp>
        <p:nvSpPr>
          <p:cNvPr id="27" name="Flowchart: Connector 26">
            <a:extLst>
              <a:ext uri="{FF2B5EF4-FFF2-40B4-BE49-F238E27FC236}">
                <a16:creationId xmlns:a16="http://schemas.microsoft.com/office/drawing/2014/main" id="{EF0B54C7-9951-4EDC-85B5-FEB6A897E35C}"/>
              </a:ext>
            </a:extLst>
          </p:cNvPr>
          <p:cNvSpPr/>
          <p:nvPr/>
        </p:nvSpPr>
        <p:spPr>
          <a:xfrm>
            <a:off x="9969575" y="625592"/>
            <a:ext cx="773460" cy="732894"/>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2"/>
                </a:solidFill>
              </a:rPr>
              <a:t>Manage benefits</a:t>
            </a:r>
          </a:p>
        </p:txBody>
      </p:sp>
      <p:sp>
        <p:nvSpPr>
          <p:cNvPr id="28" name="Flowchart: Connector 27">
            <a:extLst>
              <a:ext uri="{FF2B5EF4-FFF2-40B4-BE49-F238E27FC236}">
                <a16:creationId xmlns:a16="http://schemas.microsoft.com/office/drawing/2014/main" id="{48D9A432-30B7-41D6-B0F9-22D4C0C95D55}"/>
              </a:ext>
            </a:extLst>
          </p:cNvPr>
          <p:cNvSpPr/>
          <p:nvPr/>
        </p:nvSpPr>
        <p:spPr>
          <a:xfrm>
            <a:off x="9156630" y="634406"/>
            <a:ext cx="773460" cy="732894"/>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2"/>
                </a:solidFill>
              </a:rPr>
              <a:t>Get benefits</a:t>
            </a:r>
          </a:p>
        </p:txBody>
      </p:sp>
      <p:sp>
        <p:nvSpPr>
          <p:cNvPr id="29" name="Flowchart: Connector 28">
            <a:extLst>
              <a:ext uri="{FF2B5EF4-FFF2-40B4-BE49-F238E27FC236}">
                <a16:creationId xmlns:a16="http://schemas.microsoft.com/office/drawing/2014/main" id="{1FCF5CCD-6321-42AE-93EE-26F1B7BBE435}"/>
              </a:ext>
            </a:extLst>
          </p:cNvPr>
          <p:cNvSpPr/>
          <p:nvPr/>
        </p:nvSpPr>
        <p:spPr>
          <a:xfrm>
            <a:off x="10780359" y="629999"/>
            <a:ext cx="773460" cy="732894"/>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2"/>
                </a:solidFill>
              </a:rPr>
              <a:t>More resources</a:t>
            </a:r>
          </a:p>
        </p:txBody>
      </p:sp>
      <p:sp>
        <p:nvSpPr>
          <p:cNvPr id="30" name="Rectangle: Rounded Corners 29">
            <a:extLst>
              <a:ext uri="{FF2B5EF4-FFF2-40B4-BE49-F238E27FC236}">
                <a16:creationId xmlns:a16="http://schemas.microsoft.com/office/drawing/2014/main" id="{57EE7574-4E88-4D8A-B67B-2DF22FDEA2E9}"/>
              </a:ext>
            </a:extLst>
          </p:cNvPr>
          <p:cNvSpPr/>
          <p:nvPr/>
        </p:nvSpPr>
        <p:spPr>
          <a:xfrm>
            <a:off x="8828747" y="1773775"/>
            <a:ext cx="3072553" cy="1876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Health apartment</a:t>
            </a:r>
          </a:p>
        </p:txBody>
      </p:sp>
      <p:sp>
        <p:nvSpPr>
          <p:cNvPr id="31" name="Flowchart: Connector 30">
            <a:extLst>
              <a:ext uri="{FF2B5EF4-FFF2-40B4-BE49-F238E27FC236}">
                <a16:creationId xmlns:a16="http://schemas.microsoft.com/office/drawing/2014/main" id="{3D5F7E74-6DA8-4CFD-BCD3-07E9EEE92FEF}"/>
              </a:ext>
            </a:extLst>
          </p:cNvPr>
          <p:cNvSpPr/>
          <p:nvPr/>
        </p:nvSpPr>
        <p:spPr>
          <a:xfrm>
            <a:off x="9974389" y="2206090"/>
            <a:ext cx="719033" cy="731984"/>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2"/>
                </a:solidFill>
              </a:rPr>
              <a:t>Manage benefit</a:t>
            </a:r>
          </a:p>
        </p:txBody>
      </p:sp>
      <p:sp>
        <p:nvSpPr>
          <p:cNvPr id="32" name="Flowchart: Connector 31">
            <a:extLst>
              <a:ext uri="{FF2B5EF4-FFF2-40B4-BE49-F238E27FC236}">
                <a16:creationId xmlns:a16="http://schemas.microsoft.com/office/drawing/2014/main" id="{0F5FBDF3-B44A-40EF-9645-6C07A3A50173}"/>
              </a:ext>
            </a:extLst>
          </p:cNvPr>
          <p:cNvSpPr/>
          <p:nvPr/>
        </p:nvSpPr>
        <p:spPr>
          <a:xfrm>
            <a:off x="10723793" y="2206090"/>
            <a:ext cx="719033" cy="731984"/>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2"/>
                </a:solidFill>
              </a:rPr>
              <a:t>Manage benefit</a:t>
            </a:r>
          </a:p>
        </p:txBody>
      </p:sp>
      <p:sp>
        <p:nvSpPr>
          <p:cNvPr id="34" name="Flowchart: Connector 33">
            <a:extLst>
              <a:ext uri="{FF2B5EF4-FFF2-40B4-BE49-F238E27FC236}">
                <a16:creationId xmlns:a16="http://schemas.microsoft.com/office/drawing/2014/main" id="{3F30947A-DEBA-4C99-A3A6-32D274255EBA}"/>
              </a:ext>
            </a:extLst>
          </p:cNvPr>
          <p:cNvSpPr/>
          <p:nvPr/>
        </p:nvSpPr>
        <p:spPr>
          <a:xfrm>
            <a:off x="9224985" y="2206090"/>
            <a:ext cx="719033" cy="731984"/>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2"/>
                </a:solidFill>
              </a:rPr>
              <a:t>Manage benefit</a:t>
            </a:r>
          </a:p>
        </p:txBody>
      </p:sp>
      <p:sp>
        <p:nvSpPr>
          <p:cNvPr id="35" name="Flowchart: Connector 34">
            <a:extLst>
              <a:ext uri="{FF2B5EF4-FFF2-40B4-BE49-F238E27FC236}">
                <a16:creationId xmlns:a16="http://schemas.microsoft.com/office/drawing/2014/main" id="{21C02837-F313-462C-8759-F51D7112FC56}"/>
              </a:ext>
            </a:extLst>
          </p:cNvPr>
          <p:cNvSpPr/>
          <p:nvPr/>
        </p:nvSpPr>
        <p:spPr>
          <a:xfrm>
            <a:off x="9611112" y="2847670"/>
            <a:ext cx="719033" cy="731984"/>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2"/>
                </a:solidFill>
              </a:rPr>
              <a:t>Manage benefit</a:t>
            </a:r>
          </a:p>
        </p:txBody>
      </p:sp>
      <p:sp>
        <p:nvSpPr>
          <p:cNvPr id="36" name="Flowchart: Connector 35">
            <a:extLst>
              <a:ext uri="{FF2B5EF4-FFF2-40B4-BE49-F238E27FC236}">
                <a16:creationId xmlns:a16="http://schemas.microsoft.com/office/drawing/2014/main" id="{5DD31199-EA0F-4B23-B417-14122674DB22}"/>
              </a:ext>
            </a:extLst>
          </p:cNvPr>
          <p:cNvSpPr/>
          <p:nvPr/>
        </p:nvSpPr>
        <p:spPr>
          <a:xfrm>
            <a:off x="10344845" y="2847670"/>
            <a:ext cx="719033" cy="731984"/>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2"/>
                </a:solidFill>
              </a:rPr>
              <a:t>Get benefits</a:t>
            </a:r>
          </a:p>
        </p:txBody>
      </p:sp>
      <p:sp>
        <p:nvSpPr>
          <p:cNvPr id="45" name="Rectangle: Rounded Corners 44">
            <a:extLst>
              <a:ext uri="{FF2B5EF4-FFF2-40B4-BE49-F238E27FC236}">
                <a16:creationId xmlns:a16="http://schemas.microsoft.com/office/drawing/2014/main" id="{76390C82-FDE1-4ECF-9094-1339F7588F5D}"/>
              </a:ext>
            </a:extLst>
          </p:cNvPr>
          <p:cNvSpPr/>
          <p:nvPr/>
        </p:nvSpPr>
        <p:spPr>
          <a:xfrm>
            <a:off x="8833202" y="4002190"/>
            <a:ext cx="2059506" cy="1278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Health care hub</a:t>
            </a:r>
          </a:p>
        </p:txBody>
      </p:sp>
      <p:sp>
        <p:nvSpPr>
          <p:cNvPr id="46" name="Flowchart: Connector 45">
            <a:extLst>
              <a:ext uri="{FF2B5EF4-FFF2-40B4-BE49-F238E27FC236}">
                <a16:creationId xmlns:a16="http://schemas.microsoft.com/office/drawing/2014/main" id="{5E467104-17D3-44E2-B097-A2CA52F182D0}"/>
              </a:ext>
            </a:extLst>
          </p:cNvPr>
          <p:cNvSpPr/>
          <p:nvPr/>
        </p:nvSpPr>
        <p:spPr>
          <a:xfrm>
            <a:off x="9857488" y="4431981"/>
            <a:ext cx="773460" cy="732894"/>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2"/>
                </a:solidFill>
              </a:rPr>
              <a:t>Manage benefits</a:t>
            </a:r>
            <a:br>
              <a:rPr lang="en-US" sz="1000" dirty="0">
                <a:solidFill>
                  <a:schemeClr val="tx2"/>
                </a:solidFill>
              </a:rPr>
            </a:br>
            <a:r>
              <a:rPr lang="en-US" sz="800" dirty="0">
                <a:solidFill>
                  <a:schemeClr val="tx2"/>
                </a:solidFill>
              </a:rPr>
              <a:t>(Health apt)</a:t>
            </a:r>
            <a:endParaRPr lang="en-US" sz="1000" dirty="0">
              <a:solidFill>
                <a:schemeClr val="tx2"/>
              </a:solidFill>
            </a:endParaRPr>
          </a:p>
        </p:txBody>
      </p:sp>
      <p:sp>
        <p:nvSpPr>
          <p:cNvPr id="47" name="Flowchart: Connector 46">
            <a:extLst>
              <a:ext uri="{FF2B5EF4-FFF2-40B4-BE49-F238E27FC236}">
                <a16:creationId xmlns:a16="http://schemas.microsoft.com/office/drawing/2014/main" id="{78CB1CDF-4FA2-4795-8693-02BC9185A112}"/>
              </a:ext>
            </a:extLst>
          </p:cNvPr>
          <p:cNvSpPr/>
          <p:nvPr/>
        </p:nvSpPr>
        <p:spPr>
          <a:xfrm>
            <a:off x="9081867" y="4440795"/>
            <a:ext cx="773460" cy="732894"/>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2"/>
                </a:solidFill>
              </a:rPr>
              <a:t>Get benefits</a:t>
            </a:r>
          </a:p>
        </p:txBody>
      </p:sp>
      <p:sp>
        <p:nvSpPr>
          <p:cNvPr id="50" name="Rectangle: Rounded Corners 49">
            <a:extLst>
              <a:ext uri="{FF2B5EF4-FFF2-40B4-BE49-F238E27FC236}">
                <a16:creationId xmlns:a16="http://schemas.microsoft.com/office/drawing/2014/main" id="{9A2F80F4-8A81-42AE-B4AE-DE209DC73B46}"/>
              </a:ext>
            </a:extLst>
          </p:cNvPr>
          <p:cNvSpPr/>
          <p:nvPr/>
        </p:nvSpPr>
        <p:spPr>
          <a:xfrm>
            <a:off x="10906094" y="4002190"/>
            <a:ext cx="992754" cy="1278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t>Resources &amp; support</a:t>
            </a:r>
          </a:p>
        </p:txBody>
      </p:sp>
      <p:sp>
        <p:nvSpPr>
          <p:cNvPr id="51" name="Flowchart: Connector 50">
            <a:extLst>
              <a:ext uri="{FF2B5EF4-FFF2-40B4-BE49-F238E27FC236}">
                <a16:creationId xmlns:a16="http://schemas.microsoft.com/office/drawing/2014/main" id="{56412115-1769-4EB5-A0B5-FFC3A4B3C786}"/>
              </a:ext>
            </a:extLst>
          </p:cNvPr>
          <p:cNvSpPr/>
          <p:nvPr/>
        </p:nvSpPr>
        <p:spPr>
          <a:xfrm>
            <a:off x="11015741" y="4491541"/>
            <a:ext cx="773460" cy="732894"/>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2"/>
                </a:solidFill>
              </a:rPr>
              <a:t>Health resources</a:t>
            </a:r>
          </a:p>
        </p:txBody>
      </p:sp>
      <p:sp>
        <p:nvSpPr>
          <p:cNvPr id="52" name="Rectangle: Rounded Corners 51">
            <a:extLst>
              <a:ext uri="{FF2B5EF4-FFF2-40B4-BE49-F238E27FC236}">
                <a16:creationId xmlns:a16="http://schemas.microsoft.com/office/drawing/2014/main" id="{80153873-FBAD-4440-9612-43DD74B5DC1A}"/>
              </a:ext>
            </a:extLst>
          </p:cNvPr>
          <p:cNvSpPr/>
          <p:nvPr/>
        </p:nvSpPr>
        <p:spPr>
          <a:xfrm>
            <a:off x="8831341" y="5445964"/>
            <a:ext cx="1021822" cy="1278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t>Health care hub</a:t>
            </a:r>
          </a:p>
        </p:txBody>
      </p:sp>
      <p:sp>
        <p:nvSpPr>
          <p:cNvPr id="55" name="Rectangle: Rounded Corners 54">
            <a:extLst>
              <a:ext uri="{FF2B5EF4-FFF2-40B4-BE49-F238E27FC236}">
                <a16:creationId xmlns:a16="http://schemas.microsoft.com/office/drawing/2014/main" id="{57DDEF69-1B2E-4DFD-ABAD-593F67A143C3}"/>
              </a:ext>
            </a:extLst>
          </p:cNvPr>
          <p:cNvSpPr/>
          <p:nvPr/>
        </p:nvSpPr>
        <p:spPr>
          <a:xfrm>
            <a:off x="10924233" y="5436710"/>
            <a:ext cx="992754" cy="1278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t>Resources &amp; support</a:t>
            </a:r>
          </a:p>
        </p:txBody>
      </p:sp>
      <p:sp>
        <p:nvSpPr>
          <p:cNvPr id="57" name="Rectangle: Rounded Corners 56">
            <a:extLst>
              <a:ext uri="{FF2B5EF4-FFF2-40B4-BE49-F238E27FC236}">
                <a16:creationId xmlns:a16="http://schemas.microsoft.com/office/drawing/2014/main" id="{1FF189A2-7230-4568-8C30-17906DCFCCBC}"/>
              </a:ext>
            </a:extLst>
          </p:cNvPr>
          <p:cNvSpPr/>
          <p:nvPr/>
        </p:nvSpPr>
        <p:spPr>
          <a:xfrm>
            <a:off x="9874390" y="5436710"/>
            <a:ext cx="1021822" cy="12786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t>Health apartment</a:t>
            </a:r>
          </a:p>
        </p:txBody>
      </p:sp>
      <p:sp>
        <p:nvSpPr>
          <p:cNvPr id="58" name="Flowchart: Connector 57">
            <a:extLst>
              <a:ext uri="{FF2B5EF4-FFF2-40B4-BE49-F238E27FC236}">
                <a16:creationId xmlns:a16="http://schemas.microsoft.com/office/drawing/2014/main" id="{6006483B-6C5C-42FC-A421-EBB06C4F62D5}"/>
              </a:ext>
            </a:extLst>
          </p:cNvPr>
          <p:cNvSpPr/>
          <p:nvPr/>
        </p:nvSpPr>
        <p:spPr>
          <a:xfrm>
            <a:off x="9998571" y="5935315"/>
            <a:ext cx="773460" cy="732894"/>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2"/>
                </a:solidFill>
              </a:rPr>
              <a:t>Manage benefits</a:t>
            </a:r>
          </a:p>
        </p:txBody>
      </p:sp>
      <p:sp>
        <p:nvSpPr>
          <p:cNvPr id="59" name="Flowchart: Connector 58">
            <a:extLst>
              <a:ext uri="{FF2B5EF4-FFF2-40B4-BE49-F238E27FC236}">
                <a16:creationId xmlns:a16="http://schemas.microsoft.com/office/drawing/2014/main" id="{1E17C4A6-AFCA-458B-B590-F1E7D871A010}"/>
              </a:ext>
            </a:extLst>
          </p:cNvPr>
          <p:cNvSpPr/>
          <p:nvPr/>
        </p:nvSpPr>
        <p:spPr>
          <a:xfrm>
            <a:off x="8955522" y="5935315"/>
            <a:ext cx="773460" cy="732894"/>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2"/>
                </a:solidFill>
              </a:rPr>
              <a:t>Get benefits</a:t>
            </a:r>
          </a:p>
        </p:txBody>
      </p:sp>
      <p:sp>
        <p:nvSpPr>
          <p:cNvPr id="60" name="Flowchart: Connector 59">
            <a:extLst>
              <a:ext uri="{FF2B5EF4-FFF2-40B4-BE49-F238E27FC236}">
                <a16:creationId xmlns:a16="http://schemas.microsoft.com/office/drawing/2014/main" id="{9C980AE1-47AB-4ABA-9D8F-C95EDBFFFAAF}"/>
              </a:ext>
            </a:extLst>
          </p:cNvPr>
          <p:cNvSpPr/>
          <p:nvPr/>
        </p:nvSpPr>
        <p:spPr>
          <a:xfrm>
            <a:off x="11033880" y="5935315"/>
            <a:ext cx="773460" cy="732894"/>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2"/>
                </a:solidFill>
              </a:rPr>
              <a:t>Health resources</a:t>
            </a:r>
          </a:p>
        </p:txBody>
      </p:sp>
      <p:sp>
        <p:nvSpPr>
          <p:cNvPr id="61" name="Flowchart: Connector 60">
            <a:extLst>
              <a:ext uri="{FF2B5EF4-FFF2-40B4-BE49-F238E27FC236}">
                <a16:creationId xmlns:a16="http://schemas.microsoft.com/office/drawing/2014/main" id="{86C4376B-A587-466E-9402-ABF5A4ACA50F}"/>
              </a:ext>
            </a:extLst>
          </p:cNvPr>
          <p:cNvSpPr/>
          <p:nvPr/>
        </p:nvSpPr>
        <p:spPr>
          <a:xfrm>
            <a:off x="8877379" y="2851186"/>
            <a:ext cx="719033" cy="731984"/>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2"/>
                </a:solidFill>
              </a:rPr>
              <a:t>Manage benefit</a:t>
            </a:r>
          </a:p>
        </p:txBody>
      </p:sp>
      <p:sp>
        <p:nvSpPr>
          <p:cNvPr id="62" name="Flowchart: Connector 61">
            <a:extLst>
              <a:ext uri="{FF2B5EF4-FFF2-40B4-BE49-F238E27FC236}">
                <a16:creationId xmlns:a16="http://schemas.microsoft.com/office/drawing/2014/main" id="{20535723-7326-4746-A23B-8E34DED2B152}"/>
              </a:ext>
            </a:extLst>
          </p:cNvPr>
          <p:cNvSpPr/>
          <p:nvPr/>
        </p:nvSpPr>
        <p:spPr>
          <a:xfrm>
            <a:off x="11087909" y="2846416"/>
            <a:ext cx="773460" cy="732894"/>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2"/>
                </a:solidFill>
              </a:rPr>
              <a:t>Health resources</a:t>
            </a:r>
          </a:p>
        </p:txBody>
      </p:sp>
    </p:spTree>
    <p:extLst>
      <p:ext uri="{BB962C8B-B14F-4D97-AF65-F5344CB8AC3E}">
        <p14:creationId xmlns:p14="http://schemas.microsoft.com/office/powerpoint/2010/main" val="925643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p:txBody>
          <a:bodyPr/>
          <a:lstStyle/>
          <a:p>
            <a:r>
              <a:rPr lang="en-US" dirty="0"/>
              <a:t>Menu items/tasks evaluated</a:t>
            </a:r>
          </a:p>
        </p:txBody>
      </p:sp>
      <p:sp>
        <p:nvSpPr>
          <p:cNvPr id="3" name="Content Placeholder 2">
            <a:extLst>
              <a:ext uri="{FF2B5EF4-FFF2-40B4-BE49-F238E27FC236}">
                <a16:creationId xmlns:a16="http://schemas.microsoft.com/office/drawing/2014/main" id="{802F6C04-967A-BE72-FC40-2A237E589678}"/>
              </a:ext>
            </a:extLst>
          </p:cNvPr>
          <p:cNvSpPr>
            <a:spLocks noGrp="1"/>
          </p:cNvSpPr>
          <p:nvPr>
            <p:ph idx="1"/>
          </p:nvPr>
        </p:nvSpPr>
        <p:spPr>
          <a:xfrm>
            <a:off x="838200" y="2730501"/>
            <a:ext cx="5257800" cy="3689350"/>
          </a:xfrm>
        </p:spPr>
        <p:txBody>
          <a:bodyPr/>
          <a:lstStyle/>
          <a:p>
            <a:pPr marL="0" indent="0">
              <a:buNone/>
            </a:pPr>
            <a:r>
              <a:rPr lang="en-US" b="1" dirty="0"/>
              <a:t>“Get benefits” tasks</a:t>
            </a:r>
          </a:p>
          <a:p>
            <a:r>
              <a:rPr lang="en-US" dirty="0"/>
              <a:t>Eligibility </a:t>
            </a:r>
          </a:p>
          <a:p>
            <a:r>
              <a:rPr lang="en-US" dirty="0"/>
              <a:t>Apply</a:t>
            </a:r>
          </a:p>
          <a:p>
            <a:r>
              <a:rPr lang="en-US" dirty="0"/>
              <a:t>Mental health</a:t>
            </a:r>
          </a:p>
          <a:p>
            <a:r>
              <a:rPr lang="en-US" dirty="0"/>
              <a:t>Dental care</a:t>
            </a:r>
          </a:p>
          <a:p>
            <a:r>
              <a:rPr lang="en-US" dirty="0"/>
              <a:t>Copay rates</a:t>
            </a:r>
          </a:p>
          <a:p>
            <a:r>
              <a:rPr lang="en-US" dirty="0"/>
              <a:t>Community care</a:t>
            </a:r>
          </a:p>
          <a:p>
            <a:endParaRPr lang="en-US" dirty="0"/>
          </a:p>
          <a:p>
            <a:pPr marL="0" indent="0">
              <a:buNone/>
            </a:pPr>
            <a:endParaRPr lang="en-US" dirty="0"/>
          </a:p>
          <a:p>
            <a:endParaRPr lang="en-US" dirty="0"/>
          </a:p>
        </p:txBody>
      </p:sp>
      <p:sp>
        <p:nvSpPr>
          <p:cNvPr id="4" name="Content Placeholder 2">
            <a:extLst>
              <a:ext uri="{FF2B5EF4-FFF2-40B4-BE49-F238E27FC236}">
                <a16:creationId xmlns:a16="http://schemas.microsoft.com/office/drawing/2014/main" id="{83D30240-A9C8-4867-9BC6-0E10B72854E5}"/>
              </a:ext>
            </a:extLst>
          </p:cNvPr>
          <p:cNvSpPr txBox="1">
            <a:spLocks/>
          </p:cNvSpPr>
          <p:nvPr/>
        </p:nvSpPr>
        <p:spPr>
          <a:xfrm>
            <a:off x="6522720" y="2730501"/>
            <a:ext cx="5257800" cy="3689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“Manage benefits” tasks</a:t>
            </a:r>
          </a:p>
          <a:p>
            <a:r>
              <a:rPr lang="en-US" dirty="0"/>
              <a:t>Priority groups</a:t>
            </a:r>
          </a:p>
          <a:p>
            <a:r>
              <a:rPr lang="en-US" dirty="0"/>
              <a:t>Medical records</a:t>
            </a:r>
          </a:p>
          <a:p>
            <a:r>
              <a:rPr lang="en-US" dirty="0"/>
              <a:t>Copay bills</a:t>
            </a:r>
          </a:p>
          <a:p>
            <a:r>
              <a:rPr lang="en-US" dirty="0"/>
              <a:t>Prescriptions</a:t>
            </a:r>
          </a:p>
          <a:p>
            <a:r>
              <a:rPr lang="en-US" dirty="0"/>
              <a:t>Secure messaging</a:t>
            </a:r>
          </a:p>
          <a:p>
            <a:r>
              <a:rPr lang="en-US" dirty="0"/>
              <a:t>Travel pay</a:t>
            </a:r>
          </a:p>
          <a:p>
            <a:endParaRPr lang="en-US" dirty="0"/>
          </a:p>
          <a:p>
            <a:endParaRPr lang="en-US" dirty="0"/>
          </a:p>
          <a:p>
            <a:endParaRPr lang="en-US" dirty="0"/>
          </a:p>
          <a:p>
            <a:pPr marL="0" indent="0">
              <a:buFont typeface="Arial" panose="020B0604020202020204" pitchFamily="34" charset="0"/>
              <a:buNone/>
            </a:pPr>
            <a:endParaRPr lang="en-US" dirty="0"/>
          </a:p>
          <a:p>
            <a:endParaRPr lang="en-US" dirty="0"/>
          </a:p>
        </p:txBody>
      </p:sp>
      <p:sp>
        <p:nvSpPr>
          <p:cNvPr id="6" name="TextBox 5">
            <a:extLst>
              <a:ext uri="{FF2B5EF4-FFF2-40B4-BE49-F238E27FC236}">
                <a16:creationId xmlns:a16="http://schemas.microsoft.com/office/drawing/2014/main" id="{B8D62727-19E2-4C08-8993-F0EB79FADDC9}"/>
              </a:ext>
            </a:extLst>
          </p:cNvPr>
          <p:cNvSpPr txBox="1"/>
          <p:nvPr/>
        </p:nvSpPr>
        <p:spPr>
          <a:xfrm>
            <a:off x="838200" y="1547880"/>
            <a:ext cx="10763250" cy="949171"/>
          </a:xfrm>
          <a:prstGeom prst="rect">
            <a:avLst/>
          </a:prstGeom>
          <a:noFill/>
        </p:spPr>
        <p:txBody>
          <a:bodyPr wrap="square">
            <a:spAutoFit/>
          </a:bodyPr>
          <a:lstStyle/>
          <a:p>
            <a:pPr marL="0" indent="0">
              <a:lnSpc>
                <a:spcPct val="120000"/>
              </a:lnSpc>
              <a:buNone/>
            </a:pPr>
            <a:r>
              <a:rPr lang="en-US" sz="2400" dirty="0"/>
              <a:t>Tasks were chosen to represent a mix of key/critical items to the experience, popular content/tools, and content/tools we hypothesized were currently not doing well.</a:t>
            </a:r>
          </a:p>
        </p:txBody>
      </p:sp>
    </p:spTree>
    <p:extLst>
      <p:ext uri="{BB962C8B-B14F-4D97-AF65-F5344CB8AC3E}">
        <p14:creationId xmlns:p14="http://schemas.microsoft.com/office/powerpoint/2010/main" val="1101787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838200" y="365125"/>
            <a:ext cx="10515600" cy="611059"/>
          </a:xfrm>
        </p:spPr>
        <p:txBody>
          <a:bodyPr>
            <a:normAutofit fontScale="90000"/>
          </a:bodyPr>
          <a:lstStyle/>
          <a:p>
            <a:r>
              <a:rPr lang="en-US" dirty="0"/>
              <a:t>Key differences in structures</a:t>
            </a:r>
          </a:p>
        </p:txBody>
      </p:sp>
      <p:graphicFrame>
        <p:nvGraphicFramePr>
          <p:cNvPr id="8" name="Table 10">
            <a:extLst>
              <a:ext uri="{FF2B5EF4-FFF2-40B4-BE49-F238E27FC236}">
                <a16:creationId xmlns:a16="http://schemas.microsoft.com/office/drawing/2014/main" id="{E6E2A64F-4E74-4849-BA76-A82946794D8F}"/>
              </a:ext>
            </a:extLst>
          </p:cNvPr>
          <p:cNvGraphicFramePr>
            <a:graphicFrameLocks noGrp="1"/>
          </p:cNvGraphicFramePr>
          <p:nvPr>
            <p:extLst>
              <p:ext uri="{D42A27DB-BD31-4B8C-83A1-F6EECF244321}">
                <p14:modId xmlns:p14="http://schemas.microsoft.com/office/powerpoint/2010/main" val="549979755"/>
              </p:ext>
            </p:extLst>
          </p:nvPr>
        </p:nvGraphicFramePr>
        <p:xfrm>
          <a:off x="838201" y="1070383"/>
          <a:ext cx="10515599" cy="5813300"/>
        </p:xfrm>
        <a:graphic>
          <a:graphicData uri="http://schemas.openxmlformats.org/drawingml/2006/table">
            <a:tbl>
              <a:tblPr firstRow="1">
                <a:tableStyleId>{5C22544A-7EE6-4342-B048-85BDC9FD1C3A}</a:tableStyleId>
              </a:tblPr>
              <a:tblGrid>
                <a:gridCol w="2658761">
                  <a:extLst>
                    <a:ext uri="{9D8B030D-6E8A-4147-A177-3AD203B41FA5}">
                      <a16:colId xmlns:a16="http://schemas.microsoft.com/office/drawing/2014/main" val="1407089919"/>
                    </a:ext>
                  </a:extLst>
                </a:gridCol>
                <a:gridCol w="2483708">
                  <a:extLst>
                    <a:ext uri="{9D8B030D-6E8A-4147-A177-3AD203B41FA5}">
                      <a16:colId xmlns:a16="http://schemas.microsoft.com/office/drawing/2014/main" val="1392689624"/>
                    </a:ext>
                  </a:extLst>
                </a:gridCol>
                <a:gridCol w="2631989">
                  <a:extLst>
                    <a:ext uri="{9D8B030D-6E8A-4147-A177-3AD203B41FA5}">
                      <a16:colId xmlns:a16="http://schemas.microsoft.com/office/drawing/2014/main" val="1029095569"/>
                    </a:ext>
                  </a:extLst>
                </a:gridCol>
                <a:gridCol w="2741141">
                  <a:extLst>
                    <a:ext uri="{9D8B030D-6E8A-4147-A177-3AD203B41FA5}">
                      <a16:colId xmlns:a16="http://schemas.microsoft.com/office/drawing/2014/main" val="3985908861"/>
                    </a:ext>
                  </a:extLst>
                </a:gridCol>
              </a:tblGrid>
              <a:tr h="311657">
                <a:tc>
                  <a:txBody>
                    <a:bodyPr/>
                    <a:lstStyle/>
                    <a:p>
                      <a:pPr algn="ctr"/>
                      <a:endParaRPr lang="en-US" sz="24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1800" b="1" dirty="0">
                          <a:solidFill>
                            <a:schemeClr val="bg1"/>
                          </a:solidFill>
                        </a:rPr>
                        <a:t>Baseline</a:t>
                      </a:r>
                      <a:endParaRPr lang="en-US" sz="24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ctr"/>
                      <a:r>
                        <a:rPr lang="en-US" sz="1800" b="1" dirty="0">
                          <a:solidFill>
                            <a:schemeClr val="bg1"/>
                          </a:solidFill>
                        </a:rPr>
                        <a:t>H0</a:t>
                      </a:r>
                      <a:endParaRPr lang="en-US" sz="160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800" b="1" dirty="0">
                          <a:solidFill>
                            <a:schemeClr val="bg1"/>
                          </a:solidFill>
                        </a:rPr>
                        <a:t>H1</a:t>
                      </a:r>
                      <a:endParaRPr lang="en-US" sz="160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693841"/>
                  </a:ext>
                </a:extLst>
              </a:tr>
              <a:tr h="228549">
                <a:tc>
                  <a:txBody>
                    <a:bodyPr/>
                    <a:lstStyle/>
                    <a:p>
                      <a:pPr marL="0" indent="0" algn="l">
                        <a:buFont typeface="Arial" panose="020B0604020202020204" pitchFamily="34" charset="0"/>
                        <a:buNone/>
                      </a:pPr>
                      <a:r>
                        <a:rPr lang="en-US" sz="1200" b="1" dirty="0">
                          <a:solidFill>
                            <a:schemeClr val="tx1"/>
                          </a:solidFill>
                        </a:rPr>
                        <a:t>Hub name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Health care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dirty="0"/>
                        <a:t>My health</a:t>
                      </a:r>
                      <a:endParaRPr lang="en-US" sz="12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Health care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0121057"/>
                  </a:ext>
                </a:extLst>
              </a:tr>
              <a:tr h="560983">
                <a:tc>
                  <a:txBody>
                    <a:bodyPr/>
                    <a:lstStyle/>
                    <a:p>
                      <a:pPr marL="0" indent="0" algn="l">
                        <a:buFont typeface="Arial" panose="020B0604020202020204" pitchFamily="34" charset="0"/>
                        <a:buNone/>
                      </a:pPr>
                      <a:r>
                        <a:rPr lang="en-US" sz="1200" b="1" dirty="0">
                          <a:solidFill>
                            <a:schemeClr val="tx1"/>
                          </a:solidFill>
                        </a:rPr>
                        <a:t>Spoke names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Get benefits, Manage benefits, More resources</a:t>
                      </a:r>
                      <a:endParaRPr lang="en-US" sz="1200" b="0" dirty="0">
                        <a:solidFill>
                          <a:srgbClr val="00B050"/>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dirty="0"/>
                        <a:t>No spokes</a:t>
                      </a:r>
                      <a:endParaRPr lang="en-US" sz="12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dirty="0"/>
                        <a:t>Get health care benefits, My Health, Health resources</a:t>
                      </a:r>
                      <a:endParaRPr lang="en-US" sz="12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8290129"/>
                  </a:ext>
                </a:extLst>
              </a:tr>
              <a:tr h="394766">
                <a:tc>
                  <a:txBody>
                    <a:bodyPr/>
                    <a:lstStyle/>
                    <a:p>
                      <a:pPr marL="0" indent="0" algn="l">
                        <a:buFont typeface="Arial" panose="020B0604020202020204" pitchFamily="34" charset="0"/>
                        <a:buNone/>
                      </a:pPr>
                      <a:r>
                        <a:rPr lang="en-US" sz="1200" b="1" dirty="0">
                          <a:solidFill>
                            <a:schemeClr val="tx1"/>
                          </a:solidFill>
                        </a:rPr>
                        <a:t>Total levels </a:t>
                      </a:r>
                      <a:r>
                        <a:rPr lang="en-US" sz="1200" b="1" i="0" dirty="0">
                          <a:solidFill>
                            <a:schemeClr val="tx1"/>
                          </a:solidFill>
                        </a:rPr>
                        <a:t>in structure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dirty="0">
                          <a:solidFill>
                            <a:srgbClr val="FF0000"/>
                          </a:solidFill>
                        </a:rPr>
                        <a:t>7</a:t>
                      </a:r>
                      <a:endParaRPr lang="en-US" sz="1200" b="0" kern="1200" dirty="0">
                        <a:solidFill>
                          <a:srgbClr val="FF0000"/>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rgbClr val="FF0000"/>
                          </a:solidFill>
                          <a:latin typeface="+mn-lt"/>
                          <a:ea typeface="+mn-ea"/>
                          <a:cs typeface="+mn-cs"/>
                        </a:rPr>
                        <a:t>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9327695"/>
                  </a:ext>
                </a:extLst>
              </a:tr>
              <a:tr h="228549">
                <a:tc>
                  <a:txBody>
                    <a:bodyPr/>
                    <a:lstStyle/>
                    <a:p>
                      <a:pPr marL="0" indent="0" algn="l">
                        <a:buFont typeface="Arial" panose="020B0604020202020204" pitchFamily="34" charset="0"/>
                        <a:buNone/>
                      </a:pPr>
                      <a:r>
                        <a:rPr lang="en-US" sz="1200" b="1" dirty="0">
                          <a:solidFill>
                            <a:schemeClr val="tx1"/>
                          </a:solidFill>
                        </a:rPr>
                        <a:t>Clicks to Veteran eligibility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5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kern="1200" dirty="0">
                          <a:solidFill>
                            <a:srgbClr val="FF0000"/>
                          </a:solidFill>
                          <a:latin typeface="+mn-lt"/>
                          <a:ea typeface="+mn-ea"/>
                          <a:cs typeface="+mn-cs"/>
                        </a:rPr>
                        <a:t>7 (VA health care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5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0190836"/>
                  </a:ext>
                </a:extLst>
              </a:tr>
              <a:tr h="228549">
                <a:tc>
                  <a:txBody>
                    <a:bodyPr/>
                    <a:lstStyle/>
                    <a:p>
                      <a:pPr marL="0" indent="0" algn="l">
                        <a:buFont typeface="Arial" panose="020B0604020202020204" pitchFamily="34" charset="0"/>
                        <a:buNone/>
                      </a:pPr>
                      <a:r>
                        <a:rPr lang="en-US" sz="1200" b="1" dirty="0">
                          <a:solidFill>
                            <a:schemeClr val="tx1"/>
                          </a:solidFill>
                        </a:rPr>
                        <a:t>Clicks to Family member eligibility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4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kern="1200" dirty="0">
                          <a:solidFill>
                            <a:srgbClr val="FF0000"/>
                          </a:solidFill>
                          <a:latin typeface="+mn-lt"/>
                          <a:ea typeface="+mn-ea"/>
                          <a:cs typeface="+mn-cs"/>
                        </a:rPr>
                        <a:t>5 (VA health care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4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0984466"/>
                  </a:ext>
                </a:extLst>
              </a:tr>
              <a:tr h="228549">
                <a:tc>
                  <a:txBody>
                    <a:bodyPr/>
                    <a:lstStyle/>
                    <a:p>
                      <a:pPr marL="0" indent="0" algn="l">
                        <a:buFont typeface="Arial" panose="020B0604020202020204" pitchFamily="34" charset="0"/>
                        <a:buNone/>
                      </a:pPr>
                      <a:r>
                        <a:rPr lang="en-US" sz="1200" b="1" dirty="0">
                          <a:solidFill>
                            <a:schemeClr val="tx1"/>
                          </a:solidFill>
                        </a:rPr>
                        <a:t>Clicks to apply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4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kern="1200" dirty="0">
                          <a:solidFill>
                            <a:srgbClr val="FF0000"/>
                          </a:solidFill>
                          <a:latin typeface="+mn-lt"/>
                          <a:ea typeface="+mn-ea"/>
                          <a:cs typeface="+mn-cs"/>
                        </a:rPr>
                        <a:t>6 (VA health care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4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262670"/>
                  </a:ext>
                </a:extLst>
              </a:tr>
              <a:tr h="323145">
                <a:tc>
                  <a:txBody>
                    <a:bodyPr/>
                    <a:lstStyle/>
                    <a:p>
                      <a:pPr marL="0" indent="0" algn="l">
                        <a:buFont typeface="Arial" panose="020B0604020202020204" pitchFamily="34" charset="0"/>
                        <a:buNone/>
                      </a:pPr>
                      <a:r>
                        <a:rPr lang="en-US" sz="1200" b="1" dirty="0">
                          <a:solidFill>
                            <a:schemeClr val="tx1"/>
                          </a:solidFill>
                        </a:rPr>
                        <a:t>Clicks to mental health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5 (more resources)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kern="1200" dirty="0">
                          <a:solidFill>
                            <a:srgbClr val="FF0000"/>
                          </a:solidFill>
                          <a:latin typeface="+mn-lt"/>
                          <a:ea typeface="+mn-ea"/>
                          <a:cs typeface="+mn-cs"/>
                        </a:rPr>
                        <a:t>6 (VA health care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rgbClr val="FF0000"/>
                          </a:solidFill>
                          <a:latin typeface="+mn-lt"/>
                          <a:ea typeface="+mn-ea"/>
                          <a:cs typeface="+mn-cs"/>
                        </a:rPr>
                        <a:t>6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6441584"/>
                  </a:ext>
                </a:extLst>
              </a:tr>
              <a:tr h="323145">
                <a:tc>
                  <a:txBody>
                    <a:bodyPr/>
                    <a:lstStyle/>
                    <a:p>
                      <a:pPr marL="0" indent="0" algn="l">
                        <a:buFont typeface="Arial" panose="020B0604020202020204" pitchFamily="34" charset="0"/>
                        <a:buNone/>
                      </a:pPr>
                      <a:r>
                        <a:rPr lang="en-US" sz="1200" b="1" dirty="0">
                          <a:solidFill>
                            <a:schemeClr val="tx1"/>
                          </a:solidFill>
                        </a:rPr>
                        <a:t>Clicks to dental care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5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rgbClr val="FF0000"/>
                          </a:solidFill>
                        </a:rPr>
                        <a:t>6 (VA health care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rgbClr val="FF0000"/>
                          </a:solidFill>
                        </a:rPr>
                        <a:t>6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6419518"/>
                  </a:ext>
                </a:extLst>
              </a:tr>
              <a:tr h="323145">
                <a:tc>
                  <a:txBody>
                    <a:bodyPr/>
                    <a:lstStyle/>
                    <a:p>
                      <a:pPr marL="0" indent="0" algn="l">
                        <a:buFont typeface="Arial" panose="020B0604020202020204" pitchFamily="34" charset="0"/>
                        <a:buNone/>
                      </a:pPr>
                      <a:r>
                        <a:rPr lang="en-US" sz="1200" b="1" dirty="0">
                          <a:solidFill>
                            <a:schemeClr val="tx1"/>
                          </a:solidFill>
                        </a:rPr>
                        <a:t>Clicks to community care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5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kern="1200" dirty="0">
                          <a:solidFill>
                            <a:srgbClr val="00B050"/>
                          </a:solidFill>
                          <a:latin typeface="+mn-lt"/>
                          <a:ea typeface="+mn-ea"/>
                          <a:cs typeface="+mn-cs"/>
                        </a:rPr>
                        <a:t>4 (VA health care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5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3535585"/>
                  </a:ext>
                </a:extLst>
              </a:tr>
              <a:tr h="323145">
                <a:tc>
                  <a:txBody>
                    <a:bodyPr/>
                    <a:lstStyle/>
                    <a:p>
                      <a:pPr marL="0" indent="0" algn="l">
                        <a:buFont typeface="Arial" panose="020B0604020202020204" pitchFamily="34" charset="0"/>
                        <a:buNone/>
                      </a:pPr>
                      <a:r>
                        <a:rPr lang="en-US" sz="1200" b="1" dirty="0">
                          <a:solidFill>
                            <a:schemeClr val="tx1"/>
                          </a:solidFill>
                        </a:rPr>
                        <a:t>Clicks to copay rates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4 (more resources)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4 (copay bills and travel pay)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4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4121309"/>
                  </a:ext>
                </a:extLst>
              </a:tr>
              <a:tr h="323145">
                <a:tc>
                  <a:txBody>
                    <a:bodyPr/>
                    <a:lstStyle/>
                    <a:p>
                      <a:pPr marL="0" indent="0" algn="l">
                        <a:buFont typeface="Arial" panose="020B0604020202020204" pitchFamily="34" charset="0"/>
                        <a:buNone/>
                      </a:pPr>
                      <a:r>
                        <a:rPr lang="en-US" sz="1200" b="1" dirty="0">
                          <a:solidFill>
                            <a:schemeClr val="tx1"/>
                          </a:solidFill>
                        </a:rPr>
                        <a:t>Clicks to priority groups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5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kern="1200" dirty="0">
                          <a:solidFill>
                            <a:srgbClr val="FF0000"/>
                          </a:solidFill>
                          <a:latin typeface="+mn-lt"/>
                          <a:ea typeface="+mn-ea"/>
                          <a:cs typeface="+mn-cs"/>
                        </a:rPr>
                        <a:t>7 (coverage)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5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693023"/>
                  </a:ext>
                </a:extLst>
              </a:tr>
              <a:tr h="323145">
                <a:tc>
                  <a:txBody>
                    <a:bodyPr/>
                    <a:lstStyle/>
                    <a:p>
                      <a:pPr marL="0" indent="0" algn="l">
                        <a:buFont typeface="Arial" panose="020B0604020202020204" pitchFamily="34" charset="0"/>
                        <a:buNone/>
                      </a:pPr>
                      <a:r>
                        <a:rPr lang="en-US" sz="1200" b="1" dirty="0">
                          <a:solidFill>
                            <a:schemeClr val="tx1"/>
                          </a:solidFill>
                        </a:rPr>
                        <a:t>Clicks to medical records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4 (manage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kern="1200" dirty="0">
                          <a:solidFill>
                            <a:schemeClr val="tx1"/>
                          </a:solidFill>
                          <a:latin typeface="+mn-lt"/>
                          <a:ea typeface="+mn-ea"/>
                          <a:cs typeface="+mn-cs"/>
                        </a:rPr>
                        <a:t>4 (medical records)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rgbClr val="FF0000"/>
                          </a:solidFill>
                          <a:latin typeface="+mn-lt"/>
                          <a:ea typeface="+mn-ea"/>
                          <a:cs typeface="+mn-cs"/>
                        </a:rPr>
                        <a:t>5 (my health)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7388148"/>
                  </a:ext>
                </a:extLst>
              </a:tr>
              <a:tr h="323145">
                <a:tc>
                  <a:txBody>
                    <a:bodyPr/>
                    <a:lstStyle/>
                    <a:p>
                      <a:pPr marL="0" indent="0" algn="l">
                        <a:buFont typeface="Arial" panose="020B0604020202020204" pitchFamily="34" charset="0"/>
                        <a:buNone/>
                      </a:pPr>
                      <a:r>
                        <a:rPr lang="en-US" sz="1200" b="1" dirty="0">
                          <a:solidFill>
                            <a:schemeClr val="tx1"/>
                          </a:solidFill>
                        </a:rPr>
                        <a:t>Clicks to prescriptions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4 (manage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kern="1200" dirty="0">
                          <a:solidFill>
                            <a:schemeClr val="tx1"/>
                          </a:solidFill>
                          <a:latin typeface="+mn-lt"/>
                          <a:ea typeface="+mn-ea"/>
                          <a:cs typeface="+mn-cs"/>
                        </a:rPr>
                        <a:t>4 (prescriptions)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rgbClr val="FF0000"/>
                          </a:solidFill>
                          <a:latin typeface="+mn-lt"/>
                          <a:ea typeface="+mn-ea"/>
                          <a:cs typeface="+mn-cs"/>
                        </a:rPr>
                        <a:t>5 (my health)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5438364"/>
                  </a:ext>
                </a:extLst>
              </a:tr>
              <a:tr h="323145">
                <a:tc>
                  <a:txBody>
                    <a:bodyPr/>
                    <a:lstStyle/>
                    <a:p>
                      <a:pPr marL="0" indent="0" algn="l">
                        <a:buFont typeface="Arial" panose="020B0604020202020204" pitchFamily="34" charset="0"/>
                        <a:buNone/>
                      </a:pPr>
                      <a:r>
                        <a:rPr lang="en-US" sz="1200" b="1" dirty="0">
                          <a:solidFill>
                            <a:schemeClr val="tx1"/>
                          </a:solidFill>
                        </a:rPr>
                        <a:t>Clicks to secure messaging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4 (manage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kern="1200" dirty="0">
                          <a:solidFill>
                            <a:schemeClr val="tx1"/>
                          </a:solidFill>
                          <a:latin typeface="+mn-lt"/>
                          <a:ea typeface="+mn-ea"/>
                          <a:cs typeface="+mn-cs"/>
                        </a:rPr>
                        <a:t>4 (messages)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rgbClr val="FF0000"/>
                          </a:solidFill>
                          <a:latin typeface="+mn-lt"/>
                          <a:ea typeface="+mn-ea"/>
                          <a:cs typeface="+mn-cs"/>
                        </a:rPr>
                        <a:t>5 (my health)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6409338"/>
                  </a:ext>
                </a:extLst>
              </a:tr>
              <a:tr h="323145">
                <a:tc>
                  <a:txBody>
                    <a:bodyPr/>
                    <a:lstStyle/>
                    <a:p>
                      <a:pPr marL="0" indent="0" algn="l">
                        <a:buFont typeface="Arial" panose="020B0604020202020204" pitchFamily="34" charset="0"/>
                        <a:buNone/>
                      </a:pPr>
                      <a:r>
                        <a:rPr lang="en-US" sz="1200" b="1" dirty="0">
                          <a:solidFill>
                            <a:schemeClr val="tx1"/>
                          </a:solidFill>
                        </a:rPr>
                        <a:t>Clicks to pay copay bill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4 (manage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4 (copay bills and travel pay)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rgbClr val="FF0000"/>
                          </a:solidFill>
                          <a:latin typeface="+mn-lt"/>
                          <a:ea typeface="+mn-ea"/>
                          <a:cs typeface="+mn-cs"/>
                        </a:rPr>
                        <a:t>5 (my health)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8637280"/>
                  </a:ext>
                </a:extLst>
              </a:tr>
              <a:tr h="394766">
                <a:tc>
                  <a:txBody>
                    <a:bodyPr/>
                    <a:lstStyle/>
                    <a:p>
                      <a:pPr marL="0" indent="0" algn="l">
                        <a:buFont typeface="Arial" panose="020B0604020202020204" pitchFamily="34" charset="0"/>
                        <a:buNone/>
                      </a:pPr>
                      <a:r>
                        <a:rPr lang="en-US" sz="1200" b="1" dirty="0">
                          <a:solidFill>
                            <a:schemeClr val="tx1"/>
                          </a:solidFill>
                        </a:rPr>
                        <a:t>Clicks to travel pay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a:buFont typeface="Arial" panose="020B0604020202020204" pitchFamily="34" charset="0"/>
                        <a:buNone/>
                      </a:pPr>
                      <a:r>
                        <a:rPr lang="en-US" sz="1200" b="0" dirty="0"/>
                        <a:t>4 (manage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tcPr>
                </a:tc>
                <a:tc>
                  <a:txBody>
                    <a:bodyPr/>
                    <a:lstStyle/>
                    <a:p>
                      <a:pPr marL="0" indent="0" algn="l" defTabSz="914400" rtl="0" eaLnBrk="1" latinLnBrk="0" hangingPunct="1">
                        <a:buFont typeface="Arial" panose="020B0604020202020204" pitchFamily="34" charset="0"/>
                        <a:buNone/>
                      </a:pPr>
                      <a:r>
                        <a:rPr lang="en-US" sz="1200" b="0" kern="1200" dirty="0">
                          <a:solidFill>
                            <a:schemeClr val="dk1"/>
                          </a:solidFill>
                          <a:latin typeface="+mn-lt"/>
                          <a:ea typeface="+mn-ea"/>
                          <a:cs typeface="+mn-cs"/>
                        </a:rPr>
                        <a:t>4 (copay bills and travel pay)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1200" b="0" kern="1200" dirty="0">
                          <a:solidFill>
                            <a:srgbClr val="FF0000"/>
                          </a:solidFill>
                          <a:latin typeface="+mn-lt"/>
                          <a:ea typeface="+mn-ea"/>
                          <a:cs typeface="+mn-cs"/>
                        </a:rPr>
                        <a:t>5 (my health)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4034770"/>
                  </a:ext>
                </a:extLst>
              </a:tr>
            </a:tbl>
          </a:graphicData>
        </a:graphic>
      </p:graphicFrame>
    </p:spTree>
    <p:extLst>
      <p:ext uri="{BB962C8B-B14F-4D97-AF65-F5344CB8AC3E}">
        <p14:creationId xmlns:p14="http://schemas.microsoft.com/office/powerpoint/2010/main" val="3708054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57572</TotalTime>
  <Words>5482</Words>
  <Application>Microsoft Office PowerPoint</Application>
  <PresentationFormat>Widescreen</PresentationFormat>
  <Paragraphs>696</Paragraphs>
  <Slides>23</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Avenir</vt:lpstr>
      <vt:lpstr>Bitter</vt:lpstr>
      <vt:lpstr>Bitter Medium</vt:lpstr>
      <vt:lpstr>Calibri</vt:lpstr>
      <vt:lpstr>Calibri Light</vt:lpstr>
      <vt:lpstr>Source Sans Pro</vt:lpstr>
      <vt:lpstr>Source Sans Pro Light</vt:lpstr>
      <vt:lpstr>Source Sans Pro SemiBold</vt:lpstr>
      <vt:lpstr>Office Theme</vt:lpstr>
      <vt:lpstr>Health Apartment IA Veterans</vt:lpstr>
      <vt:lpstr>Goals</vt:lpstr>
      <vt:lpstr>How this research maps to the Veteran journey </vt:lpstr>
      <vt:lpstr>OCTO-DE goals that this research supports</vt:lpstr>
      <vt:lpstr>Methodology</vt:lpstr>
      <vt:lpstr>Veteran Participants</vt:lpstr>
      <vt:lpstr>Hypotheses tested</vt:lpstr>
      <vt:lpstr>Menu items/tasks evaluated</vt:lpstr>
      <vt:lpstr>Key differences in structures</vt:lpstr>
      <vt:lpstr>Common metrics in tree tests</vt:lpstr>
      <vt:lpstr>Notes about these findings…</vt:lpstr>
      <vt:lpstr>Findings</vt:lpstr>
      <vt:lpstr>Key findings</vt:lpstr>
      <vt:lpstr>Key findings</vt:lpstr>
      <vt:lpstr>Key findings – Get benefits tasks</vt:lpstr>
      <vt:lpstr>Key findings – Get benefits tasks</vt:lpstr>
      <vt:lpstr>Key findings – Get benefits tasks</vt:lpstr>
      <vt:lpstr>Key findings – Manage benefits tasks</vt:lpstr>
      <vt:lpstr>Key findings – Manage benefits tasks</vt:lpstr>
      <vt:lpstr>Key findings – Manage benefits tasks</vt:lpstr>
      <vt:lpstr>Additional deep dives needed</vt:lpstr>
      <vt:lpstr>Next steps</vt:lpstr>
      <vt:lpstr>Key auth experience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mikki</dc:creator>
  <cp:lastModifiedBy>Northuis, Mikki</cp:lastModifiedBy>
  <cp:revision>205</cp:revision>
  <cp:lastPrinted>2022-06-29T16:34:51Z</cp:lastPrinted>
  <dcterms:created xsi:type="dcterms:W3CDTF">2022-06-16T20:21:02Z</dcterms:created>
  <dcterms:modified xsi:type="dcterms:W3CDTF">2022-10-06T23:08:27Z</dcterms:modified>
</cp:coreProperties>
</file>