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Proxima Nova"/>
      <p:regular r:id="rId18"/>
      <p:bold r:id="rId19"/>
      <p:italic r:id="rId20"/>
      <p:boldItalic r:id="rId21"/>
    </p:embeddedFont>
    <p:embeddedFont>
      <p:font typeface="Source Sans Pro SemiBold"/>
      <p:regular r:id="rId22"/>
      <p:bold r:id="rId23"/>
      <p:italic r:id="rId24"/>
      <p:boldItalic r:id="rId25"/>
    </p:embeddedFont>
    <p:embeddedFont>
      <p:font typeface="Bitter"/>
      <p:regular r:id="rId26"/>
      <p:bold r:id="rId27"/>
      <p:italic r:id="rId28"/>
      <p:boldItalic r:id="rId29"/>
    </p:embeddedFont>
    <p:embeddedFont>
      <p:font typeface="Source Sans Pr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4" roundtripDataSignature="AMtx7miyTRWzvxKY/N7AAoLWf9nISEFV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671478-F0EA-4F96-BDA9-20D779A53118}">
  <a:tblStyle styleId="{90671478-F0EA-4F96-BDA9-20D779A531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SourceSansProSemiBold-regular.fntdata"/><Relationship Id="rId21" Type="http://schemas.openxmlformats.org/officeDocument/2006/relationships/font" Target="fonts/ProximaNova-boldItalic.fntdata"/><Relationship Id="rId24" Type="http://schemas.openxmlformats.org/officeDocument/2006/relationships/font" Target="fonts/SourceSansProSemiBold-italic.fntdata"/><Relationship Id="rId23" Type="http://schemas.openxmlformats.org/officeDocument/2006/relationships/font" Target="fonts/SourceSansProSemiBold-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itter-regular.fntdata"/><Relationship Id="rId25" Type="http://schemas.openxmlformats.org/officeDocument/2006/relationships/font" Target="fonts/SourceSansProSemiBold-boldItalic.fntdata"/><Relationship Id="rId28" Type="http://schemas.openxmlformats.org/officeDocument/2006/relationships/font" Target="fonts/Bitter-italic.fntdata"/><Relationship Id="rId27" Type="http://schemas.openxmlformats.org/officeDocument/2006/relationships/font" Target="fonts/Bitter-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itter-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urceSansPro-bold.fntdata"/><Relationship Id="rId30" Type="http://schemas.openxmlformats.org/officeDocument/2006/relationships/font" Target="fonts/SourceSansPro-regular.fntdata"/><Relationship Id="rId11" Type="http://schemas.openxmlformats.org/officeDocument/2006/relationships/slide" Target="slides/slide5.xml"/><Relationship Id="rId33" Type="http://schemas.openxmlformats.org/officeDocument/2006/relationships/font" Target="fonts/SourceSansPro-boldItalic.fntdata"/><Relationship Id="rId10" Type="http://schemas.openxmlformats.org/officeDocument/2006/relationships/slide" Target="slides/slide4.xml"/><Relationship Id="rId32" Type="http://schemas.openxmlformats.org/officeDocument/2006/relationships/font" Target="fonts/SourceSansPr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800"/>
              <a:t>9.7% increase of VA.gov profiles from April to November</a:t>
            </a:r>
            <a:endParaRPr sz="1800"/>
          </a:p>
          <a:p>
            <a:pPr indent="0" lvl="0" marL="0" rtl="0" algn="l">
              <a:lnSpc>
                <a:spcPct val="100000"/>
              </a:lnSpc>
              <a:spcBef>
                <a:spcPts val="0"/>
              </a:spcBef>
              <a:spcAft>
                <a:spcPts val="0"/>
              </a:spcAft>
              <a:buSzPts val="1400"/>
              <a:buNone/>
            </a:pPr>
            <a:r>
              <a:rPr lang="en-US" sz="1800"/>
              <a:t>9.3% increase of VA.gov profiles from November to Jan</a:t>
            </a:r>
            <a:endParaRPr sz="1800"/>
          </a:p>
          <a:p>
            <a:pPr indent="0" lvl="0" marL="0" rtl="0" algn="l">
              <a:lnSpc>
                <a:spcPct val="100000"/>
              </a:lnSpc>
              <a:spcBef>
                <a:spcPts val="0"/>
              </a:spcBef>
              <a:spcAft>
                <a:spcPts val="0"/>
              </a:spcAft>
              <a:buClr>
                <a:schemeClr val="dk1"/>
              </a:buClr>
              <a:buSzPts val="1100"/>
              <a:buFont typeface="Arial"/>
              <a:buNone/>
            </a:pPr>
            <a:r>
              <a:t/>
            </a:r>
            <a:endParaRPr sz="1800"/>
          </a:p>
          <a:p>
            <a:pPr indent="0" lvl="0" marL="0" rtl="0" algn="l">
              <a:lnSpc>
                <a:spcPct val="100000"/>
              </a:lnSpc>
              <a:spcBef>
                <a:spcPts val="0"/>
              </a:spcBef>
              <a:spcAft>
                <a:spcPts val="0"/>
              </a:spcAft>
              <a:buClr>
                <a:schemeClr val="dk1"/>
              </a:buClr>
              <a:buSzPts val="1100"/>
              <a:buFont typeface="Arial"/>
              <a:buNone/>
            </a:pPr>
            <a:r>
              <a:rPr lang="en-US" sz="1800"/>
              <a:t>The 54% unique saves is inline with the number of profiles with mobile phone or email address information:</a:t>
            </a:r>
            <a:endParaRPr sz="1800"/>
          </a:p>
          <a:p>
            <a:pPr indent="0" lvl="0" marL="0" rtl="0" algn="l">
              <a:lnSpc>
                <a:spcPct val="100000"/>
              </a:lnSpc>
              <a:spcBef>
                <a:spcPts val="0"/>
              </a:spcBef>
              <a:spcAft>
                <a:spcPts val="0"/>
              </a:spcAft>
              <a:buClr>
                <a:schemeClr val="dk1"/>
              </a:buClr>
              <a:buSzPts val="1100"/>
              <a:buFont typeface="Arial"/>
              <a:buNone/>
            </a:pPr>
            <a:r>
              <a:rPr lang="en-US" sz="1800"/>
              <a:t>16,883,386 veterans</a:t>
            </a:r>
            <a:endParaRPr sz="1800"/>
          </a:p>
          <a:p>
            <a:pPr indent="0" lvl="0" marL="0" rtl="0" algn="l">
              <a:lnSpc>
                <a:spcPct val="100000"/>
              </a:lnSpc>
              <a:spcBef>
                <a:spcPts val="0"/>
              </a:spcBef>
              <a:spcAft>
                <a:spcPts val="0"/>
              </a:spcAft>
              <a:buClr>
                <a:schemeClr val="dk1"/>
              </a:buClr>
              <a:buSzPts val="1100"/>
              <a:buFont typeface="Arial"/>
              <a:buNone/>
            </a:pPr>
            <a:r>
              <a:rPr lang="en-US" sz="1800"/>
              <a:t>8,420,023 mobile phone numbers (50%)</a:t>
            </a:r>
            <a:endParaRPr sz="1800"/>
          </a:p>
          <a:p>
            <a:pPr indent="0" lvl="0" marL="0" rtl="0" algn="l">
              <a:lnSpc>
                <a:spcPct val="100000"/>
              </a:lnSpc>
              <a:spcBef>
                <a:spcPts val="0"/>
              </a:spcBef>
              <a:spcAft>
                <a:spcPts val="0"/>
              </a:spcAft>
              <a:buClr>
                <a:schemeClr val="dk1"/>
              </a:buClr>
              <a:buSzPts val="1100"/>
              <a:buFont typeface="Arial"/>
              <a:buNone/>
            </a:pPr>
            <a:r>
              <a:rPr lang="en-US" sz="1800"/>
              <a:t>6,963,396 email addresses (41%)</a:t>
            </a:r>
            <a:endParaRPr sz="1800"/>
          </a:p>
          <a:p>
            <a:pPr indent="0" lvl="0" marL="0" rtl="0" algn="l">
              <a:lnSpc>
                <a:spcPct val="100000"/>
              </a:lnSpc>
              <a:spcBef>
                <a:spcPts val="0"/>
              </a:spcBef>
              <a:spcAft>
                <a:spcPts val="0"/>
              </a:spcAft>
              <a:buClr>
                <a:schemeClr val="dk1"/>
              </a:buClr>
              <a:buSzPts val="1100"/>
              <a:buFont typeface="Arial"/>
              <a:buNone/>
            </a:pPr>
            <a:r>
              <a:rPr lang="en-US" sz="1800"/>
              <a:t>These figures are about 9.6% higher than they were before launch in November, however we could see about the same increase in volume between May and November (9.5%).  I find this an interesting metric, and wonder if we would have had the same increase in these user points if we had not added the Notification Settings to our Profile page.  (perhaps we can save that convo for the Impact review).</a:t>
            </a:r>
            <a:endParaRPr sz="1800"/>
          </a:p>
          <a:p>
            <a:pPr indent="0" lvl="0" marL="0" rtl="0" algn="l">
              <a:lnSpc>
                <a:spcPct val="100000"/>
              </a:lnSpc>
              <a:spcBef>
                <a:spcPts val="0"/>
              </a:spcBef>
              <a:spcAft>
                <a:spcPts val="0"/>
              </a:spcAft>
              <a:buSzPts val="1400"/>
              <a:buNone/>
            </a:pPr>
            <a:r>
              <a:t/>
            </a:r>
            <a:endParaRPr sz="1400"/>
          </a:p>
        </p:txBody>
      </p:sp>
      <p:sp>
        <p:nvSpPr>
          <p:cNvPr id="185" name="Google Shape;185;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35950a0a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1035950a0ac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2000"/>
              <a:t>This measures users who accessed the Notification settings page and made updates that were saved (unique events/sessions)</a:t>
            </a:r>
            <a:endParaRPr sz="2000"/>
          </a:p>
          <a:p>
            <a:pPr indent="0" lvl="0" marL="0" rtl="0" algn="l">
              <a:lnSpc>
                <a:spcPct val="100000"/>
              </a:lnSpc>
              <a:spcBef>
                <a:spcPts val="0"/>
              </a:spcBef>
              <a:spcAft>
                <a:spcPts val="0"/>
              </a:spcAft>
              <a:buSzPts val="1400"/>
              <a:buNone/>
            </a:pPr>
            <a:r>
              <a:rPr lang="en-US" sz="2000"/>
              <a:t>54% - </a:t>
            </a:r>
            <a:r>
              <a:rPr lang="en-US" sz="2000"/>
              <a:t>used Post Comm successful (30,629) divided by Get Comm started (56,626)</a:t>
            </a:r>
            <a:endParaRPr sz="2000"/>
          </a:p>
          <a:p>
            <a:pPr indent="0" lvl="0" marL="0" rtl="0" algn="l">
              <a:lnSpc>
                <a:spcPct val="100000"/>
              </a:lnSpc>
              <a:spcBef>
                <a:spcPts val="0"/>
              </a:spcBef>
              <a:spcAft>
                <a:spcPts val="0"/>
              </a:spcAft>
              <a:buSzPts val="1400"/>
              <a:buNone/>
            </a:pPr>
            <a:r>
              <a:t/>
            </a:r>
            <a:endParaRPr/>
          </a:p>
        </p:txBody>
      </p:sp>
      <p:sp>
        <p:nvSpPr>
          <p:cNvPr id="194" name="Google Shape;194;g1035950a0ac_0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1021a10e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1021a10e4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111021a10e4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500">
                <a:solidFill>
                  <a:srgbClr val="24292F"/>
                </a:solidFill>
                <a:highlight>
                  <a:srgbClr val="FFFFFF"/>
                </a:highlight>
                <a:latin typeface="Arial"/>
                <a:ea typeface="Arial"/>
                <a:cs typeface="Arial"/>
                <a:sym typeface="Arial"/>
              </a:rPr>
              <a:t>Because default sends are not indicated in the database, we have no way of displaying that information on the frontend, which means when our notification settings feature launches, a Veteran may already be receiving text message appointment reminders, but when they first visit the notification settings feature the appointment reminder notification item will appear as though they are not opted in to receive notifications.</a:t>
            </a:r>
            <a:endParaRPr sz="1500">
              <a:solidFill>
                <a:srgbClr val="24292F"/>
              </a:solidFill>
              <a:highlight>
                <a:srgbClr val="FFFFFF"/>
              </a:highlight>
              <a:latin typeface="Arial"/>
              <a:ea typeface="Arial"/>
              <a:cs typeface="Arial"/>
              <a:sym typeface="Arial"/>
            </a:endParaRPr>
          </a:p>
          <a:p>
            <a:pPr indent="0" lvl="0" marL="0" marR="38100" rtl="0" algn="l">
              <a:spcBef>
                <a:spcPts val="1800"/>
              </a:spcBef>
              <a:spcAft>
                <a:spcPts val="0"/>
              </a:spcAft>
              <a:buClr>
                <a:schemeClr val="dk1"/>
              </a:buClr>
              <a:buSzPts val="1100"/>
              <a:buFont typeface="Arial"/>
              <a:buNone/>
            </a:pPr>
            <a:r>
              <a:rPr b="1" lang="en-US" sz="2000">
                <a:solidFill>
                  <a:srgbClr val="24292F"/>
                </a:solidFill>
                <a:highlight>
                  <a:srgbClr val="FFFFFF"/>
                </a:highlight>
                <a:latin typeface="Arial"/>
                <a:ea typeface="Arial"/>
                <a:cs typeface="Arial"/>
                <a:sym typeface="Arial"/>
              </a:rPr>
              <a:t>Proposed Solutions</a:t>
            </a:r>
            <a:endParaRPr b="1" sz="20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500">
                <a:solidFill>
                  <a:srgbClr val="24292F"/>
                </a:solidFill>
                <a:highlight>
                  <a:srgbClr val="FFFFFF"/>
                </a:highlight>
                <a:latin typeface="Arial"/>
                <a:ea typeface="Arial"/>
                <a:cs typeface="Arial"/>
                <a:sym typeface="Arial"/>
              </a:rPr>
              <a:t>We've had many discussions with VA Notify and VA Profile as to how we should resolve this issue. The first step is for VA Profile to enhance their database to include a flag or indicator of some kind to denote implied opt-ins (default sends) vs explicit opt-ins.</a:t>
            </a:r>
            <a:endParaRPr sz="1500">
              <a:solidFill>
                <a:srgbClr val="24292F"/>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100"/>
              <a:buNone/>
            </a:pPr>
            <a:r>
              <a:rPr lang="en-US" sz="1500">
                <a:solidFill>
                  <a:srgbClr val="24292F"/>
                </a:solidFill>
                <a:highlight>
                  <a:srgbClr val="FFFFFF"/>
                </a:highlight>
                <a:latin typeface="Arial"/>
                <a:ea typeface="Arial"/>
                <a:cs typeface="Arial"/>
                <a:sym typeface="Arial"/>
              </a:rPr>
              <a:t>There have also been discussions as to whether there should be some kind of design element on the frontend to indicate that a user may be have been opted in impliciltly vs explicitly. The major question from our perspective is if this is coming from a personal preference on VA Notify's side, or if this is some broader legal or business reason that they are proposing this.</a:t>
            </a:r>
            <a:endParaRPr sz="1500"/>
          </a:p>
        </p:txBody>
      </p:sp>
      <p:sp>
        <p:nvSpPr>
          <p:cNvPr id="221" name="Google Shape;22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12"/>
          <p:cNvPicPr preferRelativeResize="0"/>
          <p:nvPr/>
        </p:nvPicPr>
        <p:blipFill rotWithShape="1">
          <a:blip r:embed="rId2">
            <a:alphaModFix/>
          </a:blip>
          <a:srcRect b="0" l="0" r="0" t="0"/>
          <a:stretch/>
        </p:blipFill>
        <p:spPr>
          <a:xfrm>
            <a:off x="548575" y="466306"/>
            <a:ext cx="2559301" cy="569844"/>
          </a:xfrm>
          <a:prstGeom prst="rect">
            <a:avLst/>
          </a:prstGeom>
          <a:noFill/>
          <a:ln>
            <a:noFill/>
          </a:ln>
        </p:spPr>
      </p:pic>
      <p:sp>
        <p:nvSpPr>
          <p:cNvPr id="16" name="Google Shape;16;p12"/>
          <p:cNvSpPr txBox="1"/>
          <p:nvPr>
            <p:ph type="title"/>
          </p:nvPr>
        </p:nvSpPr>
        <p:spPr>
          <a:xfrm>
            <a:off x="1524000" y="1532950"/>
            <a:ext cx="9144000" cy="1613700"/>
          </a:xfrm>
          <a:prstGeom prst="rect">
            <a:avLst/>
          </a:prstGeom>
          <a:noFill/>
          <a:ln>
            <a:noFill/>
          </a:ln>
        </p:spPr>
        <p:txBody>
          <a:bodyPr anchorCtr="0" anchor="b" bIns="45700" lIns="45700" spcFirstLastPara="1" rIns="45700" wrap="square" tIns="45700">
            <a:noAutofit/>
          </a:bodyPr>
          <a:lstStyle>
            <a:lvl1pPr lvl="0" algn="ctr">
              <a:lnSpc>
                <a:spcPct val="100000"/>
              </a:lnSpc>
              <a:spcBef>
                <a:spcPts val="0"/>
              </a:spcBef>
              <a:spcAft>
                <a:spcPts val="0"/>
              </a:spcAft>
              <a:buSzPts val="3600"/>
              <a:buNone/>
              <a:defRPr sz="4800">
                <a:solidFill>
                  <a:srgbClr val="F2F2F2"/>
                </a:solidFill>
              </a:defRPr>
            </a:lvl1pPr>
            <a:lvl2pPr lvl="1" algn="ctr">
              <a:lnSpc>
                <a:spcPct val="100000"/>
              </a:lnSpc>
              <a:spcBef>
                <a:spcPts val="0"/>
              </a:spcBef>
              <a:spcAft>
                <a:spcPts val="0"/>
              </a:spcAft>
              <a:buSzPts val="3600"/>
              <a:buNone/>
              <a:defRPr sz="4800">
                <a:solidFill>
                  <a:srgbClr val="F2F2F2"/>
                </a:solidFill>
              </a:defRPr>
            </a:lvl2pPr>
            <a:lvl3pPr lvl="2" algn="ctr">
              <a:lnSpc>
                <a:spcPct val="100000"/>
              </a:lnSpc>
              <a:spcBef>
                <a:spcPts val="0"/>
              </a:spcBef>
              <a:spcAft>
                <a:spcPts val="0"/>
              </a:spcAft>
              <a:buSzPts val="3600"/>
              <a:buNone/>
              <a:defRPr sz="4800">
                <a:solidFill>
                  <a:srgbClr val="F2F2F2"/>
                </a:solidFill>
              </a:defRPr>
            </a:lvl3pPr>
            <a:lvl4pPr lvl="3" algn="ctr">
              <a:lnSpc>
                <a:spcPct val="100000"/>
              </a:lnSpc>
              <a:spcBef>
                <a:spcPts val="0"/>
              </a:spcBef>
              <a:spcAft>
                <a:spcPts val="0"/>
              </a:spcAft>
              <a:buSzPts val="3600"/>
              <a:buNone/>
              <a:defRPr sz="4800">
                <a:solidFill>
                  <a:srgbClr val="F2F2F2"/>
                </a:solidFill>
              </a:defRPr>
            </a:lvl4pPr>
            <a:lvl5pPr lvl="4" algn="ctr">
              <a:lnSpc>
                <a:spcPct val="100000"/>
              </a:lnSpc>
              <a:spcBef>
                <a:spcPts val="0"/>
              </a:spcBef>
              <a:spcAft>
                <a:spcPts val="0"/>
              </a:spcAft>
              <a:buSzPts val="3600"/>
              <a:buNone/>
              <a:defRPr sz="4800">
                <a:solidFill>
                  <a:srgbClr val="F2F2F2"/>
                </a:solidFill>
              </a:defRPr>
            </a:lvl5pPr>
            <a:lvl6pPr lvl="5" algn="ctr">
              <a:lnSpc>
                <a:spcPct val="100000"/>
              </a:lnSpc>
              <a:spcBef>
                <a:spcPts val="0"/>
              </a:spcBef>
              <a:spcAft>
                <a:spcPts val="0"/>
              </a:spcAft>
              <a:buSzPts val="3600"/>
              <a:buNone/>
              <a:defRPr sz="4800">
                <a:solidFill>
                  <a:srgbClr val="F2F2F2"/>
                </a:solidFill>
              </a:defRPr>
            </a:lvl6pPr>
            <a:lvl7pPr lvl="6" algn="ctr">
              <a:lnSpc>
                <a:spcPct val="100000"/>
              </a:lnSpc>
              <a:spcBef>
                <a:spcPts val="0"/>
              </a:spcBef>
              <a:spcAft>
                <a:spcPts val="0"/>
              </a:spcAft>
              <a:buSzPts val="3600"/>
              <a:buNone/>
              <a:defRPr sz="4800">
                <a:solidFill>
                  <a:srgbClr val="F2F2F2"/>
                </a:solidFill>
              </a:defRPr>
            </a:lvl7pPr>
            <a:lvl8pPr lvl="7" algn="ctr">
              <a:lnSpc>
                <a:spcPct val="100000"/>
              </a:lnSpc>
              <a:spcBef>
                <a:spcPts val="0"/>
              </a:spcBef>
              <a:spcAft>
                <a:spcPts val="0"/>
              </a:spcAft>
              <a:buSzPts val="3600"/>
              <a:buNone/>
              <a:defRPr sz="4800">
                <a:solidFill>
                  <a:srgbClr val="F2F2F2"/>
                </a:solidFill>
              </a:defRPr>
            </a:lvl8pPr>
            <a:lvl9pPr lvl="8" algn="ctr">
              <a:lnSpc>
                <a:spcPct val="100000"/>
              </a:lnSpc>
              <a:spcBef>
                <a:spcPts val="0"/>
              </a:spcBef>
              <a:spcAft>
                <a:spcPts val="0"/>
              </a:spcAft>
              <a:buSzPts val="3600"/>
              <a:buNone/>
              <a:defRPr sz="4800">
                <a:solidFill>
                  <a:srgbClr val="F2F2F2"/>
                </a:solidFill>
              </a:defRPr>
            </a:lvl9pPr>
          </a:lstStyle>
          <a:p/>
        </p:txBody>
      </p:sp>
      <p:sp>
        <p:nvSpPr>
          <p:cNvPr id="17" name="Google Shape;17;p12"/>
          <p:cNvSpPr txBox="1"/>
          <p:nvPr>
            <p:ph idx="1" type="subTitle"/>
          </p:nvPr>
        </p:nvSpPr>
        <p:spPr>
          <a:xfrm>
            <a:off x="1534100" y="3146638"/>
            <a:ext cx="9144000" cy="759900"/>
          </a:xfrm>
          <a:prstGeom prst="rect">
            <a:avLst/>
          </a:prstGeom>
          <a:noFill/>
          <a:ln>
            <a:noFill/>
          </a:ln>
        </p:spPr>
        <p:txBody>
          <a:bodyPr anchorCtr="0" anchor="t" bIns="45700" lIns="45700" spcFirstLastPara="1" rIns="45700" wrap="square" tIns="45700">
            <a:noAutofit/>
          </a:bodyPr>
          <a:lstStyle>
            <a:lvl1pPr lvl="0" algn="ctr">
              <a:lnSpc>
                <a:spcPct val="120000"/>
              </a:lnSpc>
              <a:spcBef>
                <a:spcPts val="800"/>
              </a:spcBef>
              <a:spcAft>
                <a:spcPts val="0"/>
              </a:spcAft>
              <a:buSzPts val="2000"/>
              <a:buNone/>
              <a:defRPr b="1" sz="1800">
                <a:solidFill>
                  <a:srgbClr val="F2F2F2"/>
                </a:solidFill>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7" name="Shape 67"/>
        <p:cNvGrpSpPr/>
        <p:nvPr/>
      </p:nvGrpSpPr>
      <p:grpSpPr>
        <a:xfrm>
          <a:off x="0" y="0"/>
          <a:ext cx="0" cy="0"/>
          <a:chOff x="0" y="0"/>
          <a:chExt cx="0" cy="0"/>
        </a:xfrm>
      </p:grpSpPr>
      <p:sp>
        <p:nvSpPr>
          <p:cNvPr id="68" name="Google Shape;68;p2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23"/>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0" name="Google Shape;70;p23"/>
          <p:cNvSpPr txBox="1"/>
          <p:nvPr>
            <p:ph idx="1" type="body"/>
          </p:nvPr>
        </p:nvSpPr>
        <p:spPr>
          <a:xfrm>
            <a:off x="592750" y="1406000"/>
            <a:ext cx="5283600" cy="47520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1" name="Google Shape;71;p23"/>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2" name="Shape 72"/>
        <p:cNvGrpSpPr/>
        <p:nvPr/>
      </p:nvGrpSpPr>
      <p:grpSpPr>
        <a:xfrm>
          <a:off x="0" y="0"/>
          <a:ext cx="0" cy="0"/>
          <a:chOff x="0" y="0"/>
          <a:chExt cx="0" cy="0"/>
        </a:xfrm>
      </p:grpSpPr>
      <p:sp>
        <p:nvSpPr>
          <p:cNvPr id="73" name="Google Shape;73;p24"/>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74" name="Google Shape;74;p2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24"/>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6" name="Google Shape;76;p24"/>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7" name="Shape 77"/>
        <p:cNvGrpSpPr/>
        <p:nvPr/>
      </p:nvGrpSpPr>
      <p:grpSpPr>
        <a:xfrm>
          <a:off x="0" y="0"/>
          <a:ext cx="0" cy="0"/>
          <a:chOff x="0" y="0"/>
          <a:chExt cx="0" cy="0"/>
        </a:xfrm>
      </p:grpSpPr>
      <p:sp>
        <p:nvSpPr>
          <p:cNvPr id="78" name="Google Shape;78;p2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83" name="Shape 83"/>
        <p:cNvGrpSpPr/>
        <p:nvPr/>
      </p:nvGrpSpPr>
      <p:grpSpPr>
        <a:xfrm>
          <a:off x="0" y="0"/>
          <a:ext cx="0" cy="0"/>
          <a:chOff x="0" y="0"/>
          <a:chExt cx="0" cy="0"/>
        </a:xfrm>
      </p:grpSpPr>
      <p:sp>
        <p:nvSpPr>
          <p:cNvPr id="84" name="Google Shape;84;p16"/>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85" name="Google Shape;85;p16"/>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1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7" name="Shape 87"/>
        <p:cNvGrpSpPr/>
        <p:nvPr/>
      </p:nvGrpSpPr>
      <p:grpSpPr>
        <a:xfrm>
          <a:off x="0" y="0"/>
          <a:ext cx="0" cy="0"/>
          <a:chOff x="0" y="0"/>
          <a:chExt cx="0" cy="0"/>
        </a:xfrm>
      </p:grpSpPr>
      <p:sp>
        <p:nvSpPr>
          <p:cNvPr id="88" name="Google Shape;88;p26"/>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Arial"/>
              <a:ea typeface="Arial"/>
              <a:cs typeface="Arial"/>
              <a:sym typeface="Arial"/>
            </a:endParaRPr>
          </a:p>
        </p:txBody>
      </p:sp>
      <p:pic>
        <p:nvPicPr>
          <p:cNvPr id="89" name="Google Shape;89;p26"/>
          <p:cNvPicPr preferRelativeResize="0"/>
          <p:nvPr/>
        </p:nvPicPr>
        <p:blipFill rotWithShape="1">
          <a:blip r:embed="rId2">
            <a:alphaModFix/>
          </a:blip>
          <a:srcRect b="0" l="0" r="0" t="0"/>
          <a:stretch/>
        </p:blipFill>
        <p:spPr>
          <a:xfrm>
            <a:off x="548576" y="466307"/>
            <a:ext cx="2559301" cy="569844"/>
          </a:xfrm>
          <a:prstGeom prst="rect">
            <a:avLst/>
          </a:prstGeom>
          <a:noFill/>
          <a:ln>
            <a:noFill/>
          </a:ln>
        </p:spPr>
      </p:pic>
      <p:sp>
        <p:nvSpPr>
          <p:cNvPr id="90" name="Google Shape;90;p26"/>
          <p:cNvSpPr txBox="1"/>
          <p:nvPr>
            <p:ph type="title"/>
          </p:nvPr>
        </p:nvSpPr>
        <p:spPr>
          <a:xfrm>
            <a:off x="1524000" y="1532951"/>
            <a:ext cx="9144000" cy="1613700"/>
          </a:xfrm>
          <a:prstGeom prst="rect">
            <a:avLst/>
          </a:prstGeom>
          <a:noFill/>
          <a:ln>
            <a:noFill/>
          </a:ln>
        </p:spPr>
        <p:txBody>
          <a:bodyPr anchorCtr="0" anchor="b" bIns="45700" lIns="45700" spcFirstLastPara="1" rIns="45700" wrap="square" tIns="45700">
            <a:noAutofit/>
          </a:bodyPr>
          <a:lstStyle>
            <a:lvl1pPr lvl="0" algn="ctr">
              <a:lnSpc>
                <a:spcPct val="100000"/>
              </a:lnSpc>
              <a:spcBef>
                <a:spcPts val="0"/>
              </a:spcBef>
              <a:spcAft>
                <a:spcPts val="0"/>
              </a:spcAft>
              <a:buSzPts val="3600"/>
              <a:buNone/>
              <a:defRPr sz="4800">
                <a:solidFill>
                  <a:srgbClr val="F2F2F2"/>
                </a:solidFill>
              </a:defRPr>
            </a:lvl1pPr>
            <a:lvl2pPr lvl="1" algn="ctr">
              <a:lnSpc>
                <a:spcPct val="100000"/>
              </a:lnSpc>
              <a:spcBef>
                <a:spcPts val="0"/>
              </a:spcBef>
              <a:spcAft>
                <a:spcPts val="0"/>
              </a:spcAft>
              <a:buSzPts val="3600"/>
              <a:buNone/>
              <a:defRPr sz="4800">
                <a:solidFill>
                  <a:srgbClr val="F2F2F2"/>
                </a:solidFill>
              </a:defRPr>
            </a:lvl2pPr>
            <a:lvl3pPr lvl="2" algn="ctr">
              <a:lnSpc>
                <a:spcPct val="100000"/>
              </a:lnSpc>
              <a:spcBef>
                <a:spcPts val="0"/>
              </a:spcBef>
              <a:spcAft>
                <a:spcPts val="0"/>
              </a:spcAft>
              <a:buSzPts val="3600"/>
              <a:buNone/>
              <a:defRPr sz="4800">
                <a:solidFill>
                  <a:srgbClr val="F2F2F2"/>
                </a:solidFill>
              </a:defRPr>
            </a:lvl3pPr>
            <a:lvl4pPr lvl="3" algn="ctr">
              <a:lnSpc>
                <a:spcPct val="100000"/>
              </a:lnSpc>
              <a:spcBef>
                <a:spcPts val="0"/>
              </a:spcBef>
              <a:spcAft>
                <a:spcPts val="0"/>
              </a:spcAft>
              <a:buSzPts val="3600"/>
              <a:buNone/>
              <a:defRPr sz="4800">
                <a:solidFill>
                  <a:srgbClr val="F2F2F2"/>
                </a:solidFill>
              </a:defRPr>
            </a:lvl4pPr>
            <a:lvl5pPr lvl="4" algn="ctr">
              <a:lnSpc>
                <a:spcPct val="100000"/>
              </a:lnSpc>
              <a:spcBef>
                <a:spcPts val="0"/>
              </a:spcBef>
              <a:spcAft>
                <a:spcPts val="0"/>
              </a:spcAft>
              <a:buSzPts val="3600"/>
              <a:buNone/>
              <a:defRPr sz="4800">
                <a:solidFill>
                  <a:srgbClr val="F2F2F2"/>
                </a:solidFill>
              </a:defRPr>
            </a:lvl5pPr>
            <a:lvl6pPr lvl="5" algn="ctr">
              <a:lnSpc>
                <a:spcPct val="100000"/>
              </a:lnSpc>
              <a:spcBef>
                <a:spcPts val="0"/>
              </a:spcBef>
              <a:spcAft>
                <a:spcPts val="0"/>
              </a:spcAft>
              <a:buSzPts val="3600"/>
              <a:buNone/>
              <a:defRPr sz="4800">
                <a:solidFill>
                  <a:srgbClr val="F2F2F2"/>
                </a:solidFill>
              </a:defRPr>
            </a:lvl6pPr>
            <a:lvl7pPr lvl="6" algn="ctr">
              <a:lnSpc>
                <a:spcPct val="100000"/>
              </a:lnSpc>
              <a:spcBef>
                <a:spcPts val="0"/>
              </a:spcBef>
              <a:spcAft>
                <a:spcPts val="0"/>
              </a:spcAft>
              <a:buSzPts val="3600"/>
              <a:buNone/>
              <a:defRPr sz="4800">
                <a:solidFill>
                  <a:srgbClr val="F2F2F2"/>
                </a:solidFill>
              </a:defRPr>
            </a:lvl7pPr>
            <a:lvl8pPr lvl="7" algn="ctr">
              <a:lnSpc>
                <a:spcPct val="100000"/>
              </a:lnSpc>
              <a:spcBef>
                <a:spcPts val="0"/>
              </a:spcBef>
              <a:spcAft>
                <a:spcPts val="0"/>
              </a:spcAft>
              <a:buSzPts val="3600"/>
              <a:buNone/>
              <a:defRPr sz="4800">
                <a:solidFill>
                  <a:srgbClr val="F2F2F2"/>
                </a:solidFill>
              </a:defRPr>
            </a:lvl8pPr>
            <a:lvl9pPr lvl="8" algn="ctr">
              <a:lnSpc>
                <a:spcPct val="100000"/>
              </a:lnSpc>
              <a:spcBef>
                <a:spcPts val="0"/>
              </a:spcBef>
              <a:spcAft>
                <a:spcPts val="0"/>
              </a:spcAft>
              <a:buSzPts val="3600"/>
              <a:buNone/>
              <a:defRPr sz="4800">
                <a:solidFill>
                  <a:srgbClr val="F2F2F2"/>
                </a:solidFill>
              </a:defRPr>
            </a:lvl9pPr>
          </a:lstStyle>
          <a:p/>
        </p:txBody>
      </p:sp>
      <p:sp>
        <p:nvSpPr>
          <p:cNvPr id="91" name="Google Shape;91;p26"/>
          <p:cNvSpPr txBox="1"/>
          <p:nvPr>
            <p:ph idx="1" type="subTitle"/>
          </p:nvPr>
        </p:nvSpPr>
        <p:spPr>
          <a:xfrm>
            <a:off x="1534100" y="3146639"/>
            <a:ext cx="9144000" cy="759900"/>
          </a:xfrm>
          <a:prstGeom prst="rect">
            <a:avLst/>
          </a:prstGeom>
          <a:noFill/>
          <a:ln>
            <a:noFill/>
          </a:ln>
        </p:spPr>
        <p:txBody>
          <a:bodyPr anchorCtr="0" anchor="t" bIns="45700" lIns="45700" spcFirstLastPara="1" rIns="45700" wrap="square" tIns="45700">
            <a:noAutofit/>
          </a:bodyPr>
          <a:lstStyle>
            <a:lvl1pPr lvl="0" algn="ctr">
              <a:lnSpc>
                <a:spcPct val="120000"/>
              </a:lnSpc>
              <a:spcBef>
                <a:spcPts val="800"/>
              </a:spcBef>
              <a:spcAft>
                <a:spcPts val="0"/>
              </a:spcAft>
              <a:buSzPts val="2000"/>
              <a:buNone/>
              <a:defRPr b="1" sz="1900">
                <a:solidFill>
                  <a:srgbClr val="F2F2F2"/>
                </a:solidFill>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92" name="Shape 92"/>
        <p:cNvGrpSpPr/>
        <p:nvPr/>
      </p:nvGrpSpPr>
      <p:grpSpPr>
        <a:xfrm>
          <a:off x="0" y="0"/>
          <a:ext cx="0" cy="0"/>
          <a:chOff x="0" y="0"/>
          <a:chExt cx="0" cy="0"/>
        </a:xfrm>
      </p:grpSpPr>
      <p:sp>
        <p:nvSpPr>
          <p:cNvPr id="93" name="Google Shape;93;p27"/>
          <p:cNvSpPr/>
          <p:nvPr/>
        </p:nvSpPr>
        <p:spPr>
          <a:xfrm>
            <a:off x="7721601"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94" name="Google Shape;94;p27"/>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27"/>
          <p:cNvSpPr txBox="1"/>
          <p:nvPr>
            <p:ph type="title"/>
          </p:nvPr>
        </p:nvSpPr>
        <p:spPr>
          <a:xfrm>
            <a:off x="613175" y="680401"/>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96" name="Google Shape;96;p27"/>
          <p:cNvSpPr txBox="1"/>
          <p:nvPr>
            <p:ph idx="1" type="body"/>
          </p:nvPr>
        </p:nvSpPr>
        <p:spPr>
          <a:xfrm>
            <a:off x="613175" y="1283351"/>
            <a:ext cx="55800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97" name="Google Shape;97;p27"/>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98" name="Shape 98"/>
        <p:cNvGrpSpPr/>
        <p:nvPr/>
      </p:nvGrpSpPr>
      <p:grpSpPr>
        <a:xfrm>
          <a:off x="0" y="0"/>
          <a:ext cx="0" cy="0"/>
          <a:chOff x="0" y="0"/>
          <a:chExt cx="0" cy="0"/>
        </a:xfrm>
      </p:grpSpPr>
      <p:sp>
        <p:nvSpPr>
          <p:cNvPr id="99" name="Google Shape;99;p28"/>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00" name="Google Shape;100;p28"/>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28"/>
          <p:cNvSpPr txBox="1"/>
          <p:nvPr>
            <p:ph type="title"/>
          </p:nvPr>
        </p:nvSpPr>
        <p:spPr>
          <a:xfrm>
            <a:off x="613175" y="680401"/>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102" name="Google Shape;102;p28"/>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03" name="Shape 103"/>
        <p:cNvGrpSpPr/>
        <p:nvPr/>
      </p:nvGrpSpPr>
      <p:grpSpPr>
        <a:xfrm>
          <a:off x="0" y="0"/>
          <a:ext cx="0" cy="0"/>
          <a:chOff x="0" y="0"/>
          <a:chExt cx="0" cy="0"/>
        </a:xfrm>
      </p:grpSpPr>
      <p:sp>
        <p:nvSpPr>
          <p:cNvPr id="104" name="Google Shape;104;p29"/>
          <p:cNvSpPr txBox="1"/>
          <p:nvPr>
            <p:ph type="title"/>
          </p:nvPr>
        </p:nvSpPr>
        <p:spPr>
          <a:xfrm>
            <a:off x="609600" y="2944049"/>
            <a:ext cx="10972800" cy="9699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105" name="Google Shape;105;p29"/>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1867"/>
              <a:buFont typeface="Source Sans Pro"/>
              <a:buNone/>
              <a:defRPr sz="1900" cap="none">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1867"/>
              <a:buFont typeface="Source Sans Pro"/>
              <a:buNone/>
              <a:defRPr sz="1900" cap="none">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1867"/>
              <a:buFont typeface="Source Sans Pro"/>
              <a:buNone/>
              <a:defRPr sz="1900" cap="none">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1867"/>
              <a:buFont typeface="Source Sans Pro"/>
              <a:buNone/>
              <a:defRPr sz="1900" cap="none">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1867"/>
              <a:buFont typeface="Source Sans Pro"/>
              <a:buNone/>
              <a:defRPr sz="1900" cap="none">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06" name="Google Shape;106;p29"/>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cxnSp>
        <p:nvCxnSpPr>
          <p:cNvPr id="107" name="Google Shape;107;p29"/>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108" name="Shape 108"/>
        <p:cNvGrpSpPr/>
        <p:nvPr/>
      </p:nvGrpSpPr>
      <p:grpSpPr>
        <a:xfrm>
          <a:off x="0" y="0"/>
          <a:ext cx="0" cy="0"/>
          <a:chOff x="0" y="0"/>
          <a:chExt cx="0" cy="0"/>
        </a:xfrm>
      </p:grpSpPr>
      <p:sp>
        <p:nvSpPr>
          <p:cNvPr id="109" name="Google Shape;109;p30"/>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30"/>
          <p:cNvSpPr txBox="1"/>
          <p:nvPr>
            <p:ph type="title"/>
          </p:nvPr>
        </p:nvSpPr>
        <p:spPr>
          <a:xfrm>
            <a:off x="613175" y="680401"/>
            <a:ext cx="100548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111" name="Google Shape;111;p30"/>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112" name="Shape 112"/>
        <p:cNvGrpSpPr/>
        <p:nvPr/>
      </p:nvGrpSpPr>
      <p:grpSpPr>
        <a:xfrm>
          <a:off x="0" y="0"/>
          <a:ext cx="0" cy="0"/>
          <a:chOff x="0" y="0"/>
          <a:chExt cx="0" cy="0"/>
        </a:xfrm>
      </p:grpSpPr>
      <p:sp>
        <p:nvSpPr>
          <p:cNvPr id="113" name="Google Shape;113;p31"/>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31"/>
          <p:cNvSpPr txBox="1"/>
          <p:nvPr/>
        </p:nvSpPr>
        <p:spPr>
          <a:xfrm>
            <a:off x="1540955" y="2324925"/>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1</a:t>
            </a:r>
            <a:endParaRPr b="1" i="0" sz="2400" u="none" cap="none" strike="noStrike">
              <a:solidFill>
                <a:srgbClr val="FFFFFF"/>
              </a:solidFill>
              <a:latin typeface="Proxima Nova"/>
              <a:ea typeface="Proxima Nova"/>
              <a:cs typeface="Proxima Nova"/>
              <a:sym typeface="Proxima Nova"/>
            </a:endParaRPr>
          </a:p>
        </p:txBody>
      </p:sp>
      <p:sp>
        <p:nvSpPr>
          <p:cNvPr id="115" name="Google Shape;115;p31"/>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116" name="Google Shape;116;p31"/>
          <p:cNvSpPr txBox="1"/>
          <p:nvPr/>
        </p:nvSpPr>
        <p:spPr>
          <a:xfrm>
            <a:off x="6843514"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Proxima Nova"/>
              <a:ea typeface="Proxima Nova"/>
              <a:cs typeface="Proxima Nova"/>
              <a:sym typeface="Proxima Nova"/>
            </a:endParaRPr>
          </a:p>
        </p:txBody>
      </p:sp>
      <p:sp>
        <p:nvSpPr>
          <p:cNvPr id="117" name="Google Shape;117;p31"/>
          <p:cNvSpPr txBox="1"/>
          <p:nvPr/>
        </p:nvSpPr>
        <p:spPr>
          <a:xfrm>
            <a:off x="5330001"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118" name="Google Shape;118;p31"/>
          <p:cNvSpPr txBox="1"/>
          <p:nvPr/>
        </p:nvSpPr>
        <p:spPr>
          <a:xfrm>
            <a:off x="8357051"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5</a:t>
            </a:r>
            <a:endParaRPr b="1" i="0" sz="2400" u="none" cap="none" strike="noStrike">
              <a:solidFill>
                <a:srgbClr val="FFFFFF"/>
              </a:solidFill>
              <a:latin typeface="Proxima Nova"/>
              <a:ea typeface="Proxima Nova"/>
              <a:cs typeface="Proxima Nova"/>
              <a:sym typeface="Proxima Nova"/>
            </a:endParaRPr>
          </a:p>
        </p:txBody>
      </p:sp>
      <p:sp>
        <p:nvSpPr>
          <p:cNvPr id="119" name="Google Shape;119;p31"/>
          <p:cNvSpPr txBox="1"/>
          <p:nvPr/>
        </p:nvSpPr>
        <p:spPr>
          <a:xfrm>
            <a:off x="6415931" y="2324925"/>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120" name="Google Shape;120;p31"/>
          <p:cNvSpPr txBox="1"/>
          <p:nvPr/>
        </p:nvSpPr>
        <p:spPr>
          <a:xfrm>
            <a:off x="3978443"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121" name="Google Shape;121;p31"/>
          <p:cNvSpPr txBox="1"/>
          <p:nvPr/>
        </p:nvSpPr>
        <p:spPr>
          <a:xfrm>
            <a:off x="8853418" y="2606825"/>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4</a:t>
            </a:r>
            <a:endParaRPr b="1" i="0" sz="2400" u="none" cap="none" strike="noStrike">
              <a:solidFill>
                <a:srgbClr val="FFFFFF"/>
              </a:solidFill>
              <a:latin typeface="Proxima Nova"/>
              <a:ea typeface="Proxima Nova"/>
              <a:cs typeface="Proxima Nova"/>
              <a:sym typeface="Proxima Nova"/>
            </a:endParaRPr>
          </a:p>
        </p:txBody>
      </p:sp>
      <p:cxnSp>
        <p:nvCxnSpPr>
          <p:cNvPr id="122" name="Google Shape;122;p31"/>
          <p:cNvCxnSpPr>
            <a:stCxn id="114" idx="3"/>
            <a:endCxn id="120" idx="1"/>
          </p:cNvCxnSpPr>
          <p:nvPr/>
        </p:nvCxnSpPr>
        <p:spPr>
          <a:xfrm>
            <a:off x="2089655" y="2606775"/>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123" name="Google Shape;123;p31"/>
          <p:cNvCxnSpPr>
            <a:stCxn id="120" idx="3"/>
            <a:endCxn id="119" idx="1"/>
          </p:cNvCxnSpPr>
          <p:nvPr/>
        </p:nvCxnSpPr>
        <p:spPr>
          <a:xfrm flipH="1" rot="10800000">
            <a:off x="4527143" y="2606649"/>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124" name="Google Shape;124;p31"/>
          <p:cNvCxnSpPr>
            <a:stCxn id="119" idx="3"/>
            <a:endCxn id="121" idx="1"/>
          </p:cNvCxnSpPr>
          <p:nvPr/>
        </p:nvCxnSpPr>
        <p:spPr>
          <a:xfrm>
            <a:off x="6964631" y="2606775"/>
            <a:ext cx="1888800" cy="2820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125" name="Google Shape;125;p31"/>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126" name="Google Shape;126;p31"/>
          <p:cNvSpPr txBox="1"/>
          <p:nvPr/>
        </p:nvSpPr>
        <p:spPr>
          <a:xfrm>
            <a:off x="3855625" y="3220589"/>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127" name="Google Shape;127;p31"/>
          <p:cNvSpPr txBox="1"/>
          <p:nvPr/>
        </p:nvSpPr>
        <p:spPr>
          <a:xfrm>
            <a:off x="6341314" y="288866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128" name="Google Shape;128;p31"/>
          <p:cNvSpPr txBox="1"/>
          <p:nvPr/>
        </p:nvSpPr>
        <p:spPr>
          <a:xfrm>
            <a:off x="8740175" y="3170514"/>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129" name="Google Shape;129;p31"/>
          <p:cNvSpPr txBox="1"/>
          <p:nvPr>
            <p:ph type="title"/>
          </p:nvPr>
        </p:nvSpPr>
        <p:spPr>
          <a:xfrm>
            <a:off x="613175" y="680401"/>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130" name="Google Shape;130;p3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18" name="Shape 18"/>
        <p:cNvGrpSpPr/>
        <p:nvPr/>
      </p:nvGrpSpPr>
      <p:grpSpPr>
        <a:xfrm>
          <a:off x="0" y="0"/>
          <a:ext cx="0" cy="0"/>
          <a:chOff x="0" y="0"/>
          <a:chExt cx="0" cy="0"/>
        </a:xfrm>
      </p:grpSpPr>
      <p:sp>
        <p:nvSpPr>
          <p:cNvPr id="19" name="Google Shape;19;p1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20" name="Google Shape;20;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1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131" name="Shape 131"/>
        <p:cNvGrpSpPr/>
        <p:nvPr/>
      </p:nvGrpSpPr>
      <p:grpSpPr>
        <a:xfrm>
          <a:off x="0" y="0"/>
          <a:ext cx="0" cy="0"/>
          <a:chOff x="0" y="0"/>
          <a:chExt cx="0" cy="0"/>
        </a:xfrm>
      </p:grpSpPr>
      <p:sp>
        <p:nvSpPr>
          <p:cNvPr id="132" name="Google Shape;132;p32"/>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32"/>
          <p:cNvSpPr txBox="1"/>
          <p:nvPr>
            <p:ph type="title"/>
          </p:nvPr>
        </p:nvSpPr>
        <p:spPr>
          <a:xfrm>
            <a:off x="623400" y="337251"/>
            <a:ext cx="109590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chemeClr val="accent6"/>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134" name="Shape 134"/>
        <p:cNvGrpSpPr/>
        <p:nvPr/>
      </p:nvGrpSpPr>
      <p:grpSpPr>
        <a:xfrm>
          <a:off x="0" y="0"/>
          <a:ext cx="0" cy="0"/>
          <a:chOff x="0" y="0"/>
          <a:chExt cx="0" cy="0"/>
        </a:xfrm>
      </p:grpSpPr>
      <p:sp>
        <p:nvSpPr>
          <p:cNvPr id="135" name="Google Shape;135;p33"/>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a:p>
        </p:txBody>
      </p:sp>
      <p:sp>
        <p:nvSpPr>
          <p:cNvPr id="136" name="Google Shape;136;p33"/>
          <p:cNvSpPr txBox="1"/>
          <p:nvPr>
            <p:ph type="title"/>
          </p:nvPr>
        </p:nvSpPr>
        <p:spPr>
          <a:xfrm>
            <a:off x="613175" y="316801"/>
            <a:ext cx="109692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ctr">
              <a:lnSpc>
                <a:spcPct val="100000"/>
              </a:lnSpc>
              <a:spcBef>
                <a:spcPts val="0"/>
              </a:spcBef>
              <a:spcAft>
                <a:spcPts val="0"/>
              </a:spcAft>
              <a:buSzPts val="3600"/>
              <a:buNone/>
              <a:defRPr sz="3600">
                <a:solidFill>
                  <a:srgbClr val="F2F2F2"/>
                </a:solidFill>
                <a:latin typeface="Bitter"/>
                <a:ea typeface="Bitter"/>
                <a:cs typeface="Bitter"/>
                <a:sym typeface="Bitter"/>
              </a:defRPr>
            </a:lvl2pPr>
            <a:lvl3pPr lvl="2" algn="ctr">
              <a:lnSpc>
                <a:spcPct val="100000"/>
              </a:lnSpc>
              <a:spcBef>
                <a:spcPts val="0"/>
              </a:spcBef>
              <a:spcAft>
                <a:spcPts val="0"/>
              </a:spcAft>
              <a:buSzPts val="3600"/>
              <a:buNone/>
              <a:defRPr sz="3600">
                <a:solidFill>
                  <a:srgbClr val="F2F2F2"/>
                </a:solidFill>
                <a:latin typeface="Bitter"/>
                <a:ea typeface="Bitter"/>
                <a:cs typeface="Bitter"/>
                <a:sym typeface="Bitter"/>
              </a:defRPr>
            </a:lvl3pPr>
            <a:lvl4pPr lvl="3" algn="ctr">
              <a:lnSpc>
                <a:spcPct val="100000"/>
              </a:lnSpc>
              <a:spcBef>
                <a:spcPts val="0"/>
              </a:spcBef>
              <a:spcAft>
                <a:spcPts val="0"/>
              </a:spcAft>
              <a:buSzPts val="3600"/>
              <a:buNone/>
              <a:defRPr sz="3600">
                <a:solidFill>
                  <a:srgbClr val="F2F2F2"/>
                </a:solidFill>
                <a:latin typeface="Bitter"/>
                <a:ea typeface="Bitter"/>
                <a:cs typeface="Bitter"/>
                <a:sym typeface="Bitter"/>
              </a:defRPr>
            </a:lvl4pPr>
            <a:lvl5pPr lvl="4" algn="ctr">
              <a:lnSpc>
                <a:spcPct val="100000"/>
              </a:lnSpc>
              <a:spcBef>
                <a:spcPts val="0"/>
              </a:spcBef>
              <a:spcAft>
                <a:spcPts val="0"/>
              </a:spcAft>
              <a:buSzPts val="3600"/>
              <a:buNone/>
              <a:defRPr sz="3600">
                <a:solidFill>
                  <a:srgbClr val="F2F2F2"/>
                </a:solidFill>
                <a:latin typeface="Bitter"/>
                <a:ea typeface="Bitter"/>
                <a:cs typeface="Bitter"/>
                <a:sym typeface="Bitter"/>
              </a:defRPr>
            </a:lvl5pPr>
            <a:lvl6pPr lvl="5" algn="ctr">
              <a:lnSpc>
                <a:spcPct val="100000"/>
              </a:lnSpc>
              <a:spcBef>
                <a:spcPts val="0"/>
              </a:spcBef>
              <a:spcAft>
                <a:spcPts val="0"/>
              </a:spcAft>
              <a:buSzPts val="3600"/>
              <a:buNone/>
              <a:defRPr sz="3600">
                <a:solidFill>
                  <a:srgbClr val="F2F2F2"/>
                </a:solidFill>
                <a:latin typeface="Bitter"/>
                <a:ea typeface="Bitter"/>
                <a:cs typeface="Bitter"/>
                <a:sym typeface="Bitter"/>
              </a:defRPr>
            </a:lvl6pPr>
            <a:lvl7pPr lvl="6" algn="ctr">
              <a:lnSpc>
                <a:spcPct val="100000"/>
              </a:lnSpc>
              <a:spcBef>
                <a:spcPts val="0"/>
              </a:spcBef>
              <a:spcAft>
                <a:spcPts val="0"/>
              </a:spcAft>
              <a:buSzPts val="3600"/>
              <a:buNone/>
              <a:defRPr sz="3600">
                <a:solidFill>
                  <a:srgbClr val="F2F2F2"/>
                </a:solidFill>
                <a:latin typeface="Bitter"/>
                <a:ea typeface="Bitter"/>
                <a:cs typeface="Bitter"/>
                <a:sym typeface="Bitter"/>
              </a:defRPr>
            </a:lvl7pPr>
            <a:lvl8pPr lvl="7" algn="ctr">
              <a:lnSpc>
                <a:spcPct val="100000"/>
              </a:lnSpc>
              <a:spcBef>
                <a:spcPts val="0"/>
              </a:spcBef>
              <a:spcAft>
                <a:spcPts val="0"/>
              </a:spcAft>
              <a:buSzPts val="3600"/>
              <a:buNone/>
              <a:defRPr sz="3600">
                <a:solidFill>
                  <a:srgbClr val="F2F2F2"/>
                </a:solidFill>
                <a:latin typeface="Bitter"/>
                <a:ea typeface="Bitter"/>
                <a:cs typeface="Bitter"/>
                <a:sym typeface="Bitter"/>
              </a:defRPr>
            </a:lvl8pPr>
            <a:lvl9pPr lvl="8" algn="ctr">
              <a:lnSpc>
                <a:spcPct val="100000"/>
              </a:lnSpc>
              <a:spcBef>
                <a:spcPts val="0"/>
              </a:spcBef>
              <a:spcAft>
                <a:spcPts val="0"/>
              </a:spcAft>
              <a:buSzPts val="3600"/>
              <a:buNone/>
              <a:defRPr sz="3600">
                <a:solidFill>
                  <a:srgbClr val="F2F2F2"/>
                </a:solidFill>
                <a:latin typeface="Bitter"/>
                <a:ea typeface="Bitter"/>
                <a:cs typeface="Bitter"/>
                <a:sym typeface="Bitte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137" name="Shape 137"/>
        <p:cNvGrpSpPr/>
        <p:nvPr/>
      </p:nvGrpSpPr>
      <p:grpSpPr>
        <a:xfrm>
          <a:off x="0" y="0"/>
          <a:ext cx="0" cy="0"/>
          <a:chOff x="0" y="0"/>
          <a:chExt cx="0" cy="0"/>
        </a:xfrm>
      </p:grpSpPr>
      <p:sp>
        <p:nvSpPr>
          <p:cNvPr id="138" name="Google Shape;138;p34"/>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34"/>
          <p:cNvSpPr txBox="1"/>
          <p:nvPr>
            <p:ph type="title"/>
          </p:nvPr>
        </p:nvSpPr>
        <p:spPr>
          <a:xfrm>
            <a:off x="613175" y="685801"/>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140" name="Google Shape;140;p34"/>
          <p:cNvSpPr txBox="1"/>
          <p:nvPr>
            <p:ph idx="1" type="body"/>
          </p:nvPr>
        </p:nvSpPr>
        <p:spPr>
          <a:xfrm>
            <a:off x="592751" y="1406000"/>
            <a:ext cx="5283600" cy="47520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141" name="Google Shape;141;p34"/>
          <p:cNvSpPr txBox="1"/>
          <p:nvPr>
            <p:ph idx="2" type="subTitle"/>
          </p:nvPr>
        </p:nvSpPr>
        <p:spPr>
          <a:xfrm>
            <a:off x="613175" y="327026"/>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142" name="Shape 142"/>
        <p:cNvGrpSpPr/>
        <p:nvPr/>
      </p:nvGrpSpPr>
      <p:grpSpPr>
        <a:xfrm>
          <a:off x="0" y="0"/>
          <a:ext cx="0" cy="0"/>
          <a:chOff x="0" y="0"/>
          <a:chExt cx="0" cy="0"/>
        </a:xfrm>
      </p:grpSpPr>
      <p:sp>
        <p:nvSpPr>
          <p:cNvPr id="143" name="Google Shape;143;p35"/>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144" name="Google Shape;144;p35"/>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45" name="Google Shape;145;p35"/>
          <p:cNvSpPr txBox="1"/>
          <p:nvPr>
            <p:ph type="title"/>
          </p:nvPr>
        </p:nvSpPr>
        <p:spPr>
          <a:xfrm>
            <a:off x="613175" y="685801"/>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146" name="Google Shape;146;p35"/>
          <p:cNvSpPr txBox="1"/>
          <p:nvPr>
            <p:ph idx="2" type="subTitle"/>
          </p:nvPr>
        </p:nvSpPr>
        <p:spPr>
          <a:xfrm>
            <a:off x="613175" y="327026"/>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147" name="Shape 147"/>
        <p:cNvGrpSpPr/>
        <p:nvPr/>
      </p:nvGrpSpPr>
      <p:grpSpPr>
        <a:xfrm>
          <a:off x="0" y="0"/>
          <a:ext cx="0" cy="0"/>
          <a:chOff x="0" y="0"/>
          <a:chExt cx="0" cy="0"/>
        </a:xfrm>
      </p:grpSpPr>
      <p:sp>
        <p:nvSpPr>
          <p:cNvPr id="148" name="Google Shape;148;p36"/>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2" name="Shape 22"/>
        <p:cNvGrpSpPr/>
        <p:nvPr/>
      </p:nvGrpSpPr>
      <p:grpSpPr>
        <a:xfrm>
          <a:off x="0" y="0"/>
          <a:ext cx="0" cy="0"/>
          <a:chOff x="0" y="0"/>
          <a:chExt cx="0" cy="0"/>
        </a:xfrm>
      </p:grpSpPr>
      <p:sp>
        <p:nvSpPr>
          <p:cNvPr id="23" name="Google Shape;23;p1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4" name="Google Shape;24;p1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14"/>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26" name="Google Shape;26;p14"/>
          <p:cNvSpPr txBox="1"/>
          <p:nvPr>
            <p:ph idx="1" type="body"/>
          </p:nvPr>
        </p:nvSpPr>
        <p:spPr>
          <a:xfrm>
            <a:off x="613175" y="1283350"/>
            <a:ext cx="55800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7" name="Google Shape;27;p14"/>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28" name="Shape 28"/>
        <p:cNvGrpSpPr/>
        <p:nvPr/>
      </p:nvGrpSpPr>
      <p:grpSpPr>
        <a:xfrm>
          <a:off x="0" y="0"/>
          <a:ext cx="0" cy="0"/>
          <a:chOff x="0" y="0"/>
          <a:chExt cx="0" cy="0"/>
        </a:xfrm>
      </p:grpSpPr>
      <p:sp>
        <p:nvSpPr>
          <p:cNvPr id="29" name="Google Shape;29;p1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30" name="Google Shape;30;p1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17"/>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32" name="Google Shape;32;p17"/>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33" name="Shape 33"/>
        <p:cNvGrpSpPr/>
        <p:nvPr/>
      </p:nvGrpSpPr>
      <p:grpSpPr>
        <a:xfrm>
          <a:off x="0" y="0"/>
          <a:ext cx="0" cy="0"/>
          <a:chOff x="0" y="0"/>
          <a:chExt cx="0" cy="0"/>
        </a:xfrm>
      </p:grpSpPr>
      <p:sp>
        <p:nvSpPr>
          <p:cNvPr id="34" name="Google Shape;34;p18"/>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5" name="Google Shape;35;p18"/>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36" name="Google Shape;36;p1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18"/>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38" name="Shape 38"/>
        <p:cNvGrpSpPr/>
        <p:nvPr/>
      </p:nvGrpSpPr>
      <p:grpSpPr>
        <a:xfrm>
          <a:off x="0" y="0"/>
          <a:ext cx="0" cy="0"/>
          <a:chOff x="0" y="0"/>
          <a:chExt cx="0" cy="0"/>
        </a:xfrm>
      </p:grpSpPr>
      <p:sp>
        <p:nvSpPr>
          <p:cNvPr id="39" name="Google Shape;39;p1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19"/>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41" name="Google Shape;41;p1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42" name="Shape 42"/>
        <p:cNvGrpSpPr/>
        <p:nvPr/>
      </p:nvGrpSpPr>
      <p:grpSpPr>
        <a:xfrm>
          <a:off x="0" y="0"/>
          <a:ext cx="0" cy="0"/>
          <a:chOff x="0" y="0"/>
          <a:chExt cx="0" cy="0"/>
        </a:xfrm>
      </p:grpSpPr>
      <p:sp>
        <p:nvSpPr>
          <p:cNvPr id="43" name="Google Shape;43;p2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20"/>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1</a:t>
            </a:r>
            <a:endParaRPr b="1" i="0" sz="2400" u="none" cap="none" strike="noStrike">
              <a:solidFill>
                <a:srgbClr val="FFFFFF"/>
              </a:solidFill>
              <a:latin typeface="Proxima Nova"/>
              <a:ea typeface="Proxima Nova"/>
              <a:cs typeface="Proxima Nova"/>
              <a:sym typeface="Proxima Nova"/>
            </a:endParaRPr>
          </a:p>
        </p:txBody>
      </p:sp>
      <p:sp>
        <p:nvSpPr>
          <p:cNvPr id="45" name="Google Shape;45;p20"/>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6" name="Google Shape;46;p20"/>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Proxima Nova"/>
              <a:ea typeface="Proxima Nova"/>
              <a:cs typeface="Proxima Nova"/>
              <a:sym typeface="Proxima Nova"/>
            </a:endParaRPr>
          </a:p>
        </p:txBody>
      </p:sp>
      <p:sp>
        <p:nvSpPr>
          <p:cNvPr id="47" name="Google Shape;47;p20"/>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8" name="Google Shape;48;p20"/>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5</a:t>
            </a:r>
            <a:endParaRPr b="1" i="0" sz="2400" u="none" cap="none" strike="noStrike">
              <a:solidFill>
                <a:srgbClr val="FFFFFF"/>
              </a:solidFill>
              <a:latin typeface="Proxima Nova"/>
              <a:ea typeface="Proxima Nova"/>
              <a:cs typeface="Proxima Nova"/>
              <a:sym typeface="Proxima Nova"/>
            </a:endParaRPr>
          </a:p>
        </p:txBody>
      </p:sp>
      <p:sp>
        <p:nvSpPr>
          <p:cNvPr id="49" name="Google Shape;49;p20"/>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50" name="Google Shape;50;p20"/>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51" name="Google Shape;51;p20"/>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4</a:t>
            </a:r>
            <a:endParaRPr b="1" i="0" sz="2400" u="none" cap="none" strike="noStrike">
              <a:solidFill>
                <a:srgbClr val="FFFFFF"/>
              </a:solidFill>
              <a:latin typeface="Proxima Nova"/>
              <a:ea typeface="Proxima Nova"/>
              <a:cs typeface="Proxima Nova"/>
              <a:sym typeface="Proxima Nova"/>
            </a:endParaRPr>
          </a:p>
        </p:txBody>
      </p:sp>
      <p:cxnSp>
        <p:nvCxnSpPr>
          <p:cNvPr id="52" name="Google Shape;52;p20"/>
          <p:cNvCxnSpPr>
            <a:stCxn id="44" idx="3"/>
            <a:endCxn id="50"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53" name="Google Shape;53;p20"/>
          <p:cNvCxnSpPr>
            <a:stCxn id="50" idx="3"/>
            <a:endCxn id="49"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54" name="Google Shape;54;p20"/>
          <p:cNvCxnSpPr>
            <a:stCxn id="49" idx="3"/>
            <a:endCxn id="51"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55" name="Google Shape;55;p20"/>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6" name="Google Shape;56;p20"/>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7" name="Google Shape;57;p20"/>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8" name="Google Shape;58;p20"/>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9" name="Google Shape;59;p20"/>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60" name="Google Shape;60;p20"/>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1" name="Shape 61"/>
        <p:cNvGrpSpPr/>
        <p:nvPr/>
      </p:nvGrpSpPr>
      <p:grpSpPr>
        <a:xfrm>
          <a:off x="0" y="0"/>
          <a:ext cx="0" cy="0"/>
          <a:chOff x="0" y="0"/>
          <a:chExt cx="0" cy="0"/>
        </a:xfrm>
      </p:grpSpPr>
      <p:sp>
        <p:nvSpPr>
          <p:cNvPr id="62" name="Google Shape;62;p2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21"/>
          <p:cNvSpPr txBox="1"/>
          <p:nvPr>
            <p:ph type="title"/>
          </p:nvPr>
        </p:nvSpPr>
        <p:spPr>
          <a:xfrm>
            <a:off x="623400" y="337250"/>
            <a:ext cx="109590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chemeClr val="accent6"/>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4" name="Shape 64"/>
        <p:cNvGrpSpPr/>
        <p:nvPr/>
      </p:nvGrpSpPr>
      <p:grpSpPr>
        <a:xfrm>
          <a:off x="0" y="0"/>
          <a:ext cx="0" cy="0"/>
          <a:chOff x="0" y="0"/>
          <a:chExt cx="0" cy="0"/>
        </a:xfrm>
      </p:grpSpPr>
      <p:sp>
        <p:nvSpPr>
          <p:cNvPr id="65" name="Google Shape;65;p2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22"/>
          <p:cNvSpPr txBox="1"/>
          <p:nvPr>
            <p:ph type="title"/>
          </p:nvPr>
        </p:nvSpPr>
        <p:spPr>
          <a:xfrm>
            <a:off x="613175" y="316800"/>
            <a:ext cx="109692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ctr">
              <a:lnSpc>
                <a:spcPct val="100000"/>
              </a:lnSpc>
              <a:spcBef>
                <a:spcPts val="0"/>
              </a:spcBef>
              <a:spcAft>
                <a:spcPts val="0"/>
              </a:spcAft>
              <a:buSzPts val="3600"/>
              <a:buNone/>
              <a:defRPr sz="3600">
                <a:solidFill>
                  <a:srgbClr val="F2F2F2"/>
                </a:solidFill>
                <a:latin typeface="Bitter"/>
                <a:ea typeface="Bitter"/>
                <a:cs typeface="Bitter"/>
                <a:sym typeface="Bitter"/>
              </a:defRPr>
            </a:lvl2pPr>
            <a:lvl3pPr lvl="2" algn="ctr">
              <a:lnSpc>
                <a:spcPct val="100000"/>
              </a:lnSpc>
              <a:spcBef>
                <a:spcPts val="0"/>
              </a:spcBef>
              <a:spcAft>
                <a:spcPts val="0"/>
              </a:spcAft>
              <a:buSzPts val="3600"/>
              <a:buNone/>
              <a:defRPr sz="3600">
                <a:solidFill>
                  <a:srgbClr val="F2F2F2"/>
                </a:solidFill>
                <a:latin typeface="Bitter"/>
                <a:ea typeface="Bitter"/>
                <a:cs typeface="Bitter"/>
                <a:sym typeface="Bitter"/>
              </a:defRPr>
            </a:lvl3pPr>
            <a:lvl4pPr lvl="3" algn="ctr">
              <a:lnSpc>
                <a:spcPct val="100000"/>
              </a:lnSpc>
              <a:spcBef>
                <a:spcPts val="0"/>
              </a:spcBef>
              <a:spcAft>
                <a:spcPts val="0"/>
              </a:spcAft>
              <a:buSzPts val="3600"/>
              <a:buNone/>
              <a:defRPr sz="3600">
                <a:solidFill>
                  <a:srgbClr val="F2F2F2"/>
                </a:solidFill>
                <a:latin typeface="Bitter"/>
                <a:ea typeface="Bitter"/>
                <a:cs typeface="Bitter"/>
                <a:sym typeface="Bitter"/>
              </a:defRPr>
            </a:lvl4pPr>
            <a:lvl5pPr lvl="4" algn="ctr">
              <a:lnSpc>
                <a:spcPct val="100000"/>
              </a:lnSpc>
              <a:spcBef>
                <a:spcPts val="0"/>
              </a:spcBef>
              <a:spcAft>
                <a:spcPts val="0"/>
              </a:spcAft>
              <a:buSzPts val="3600"/>
              <a:buNone/>
              <a:defRPr sz="3600">
                <a:solidFill>
                  <a:srgbClr val="F2F2F2"/>
                </a:solidFill>
                <a:latin typeface="Bitter"/>
                <a:ea typeface="Bitter"/>
                <a:cs typeface="Bitter"/>
                <a:sym typeface="Bitter"/>
              </a:defRPr>
            </a:lvl5pPr>
            <a:lvl6pPr lvl="5" algn="ctr">
              <a:lnSpc>
                <a:spcPct val="100000"/>
              </a:lnSpc>
              <a:spcBef>
                <a:spcPts val="0"/>
              </a:spcBef>
              <a:spcAft>
                <a:spcPts val="0"/>
              </a:spcAft>
              <a:buSzPts val="3600"/>
              <a:buNone/>
              <a:defRPr sz="3600">
                <a:solidFill>
                  <a:srgbClr val="F2F2F2"/>
                </a:solidFill>
                <a:latin typeface="Bitter"/>
                <a:ea typeface="Bitter"/>
                <a:cs typeface="Bitter"/>
                <a:sym typeface="Bitter"/>
              </a:defRPr>
            </a:lvl6pPr>
            <a:lvl7pPr lvl="6" algn="ctr">
              <a:lnSpc>
                <a:spcPct val="100000"/>
              </a:lnSpc>
              <a:spcBef>
                <a:spcPts val="0"/>
              </a:spcBef>
              <a:spcAft>
                <a:spcPts val="0"/>
              </a:spcAft>
              <a:buSzPts val="3600"/>
              <a:buNone/>
              <a:defRPr sz="3600">
                <a:solidFill>
                  <a:srgbClr val="F2F2F2"/>
                </a:solidFill>
                <a:latin typeface="Bitter"/>
                <a:ea typeface="Bitter"/>
                <a:cs typeface="Bitter"/>
                <a:sym typeface="Bitter"/>
              </a:defRPr>
            </a:lvl7pPr>
            <a:lvl8pPr lvl="7" algn="ctr">
              <a:lnSpc>
                <a:spcPct val="100000"/>
              </a:lnSpc>
              <a:spcBef>
                <a:spcPts val="0"/>
              </a:spcBef>
              <a:spcAft>
                <a:spcPts val="0"/>
              </a:spcAft>
              <a:buSzPts val="3600"/>
              <a:buNone/>
              <a:defRPr sz="3600">
                <a:solidFill>
                  <a:srgbClr val="F2F2F2"/>
                </a:solidFill>
                <a:latin typeface="Bitter"/>
                <a:ea typeface="Bitter"/>
                <a:cs typeface="Bitter"/>
                <a:sym typeface="Bitter"/>
              </a:defRPr>
            </a:lvl8pPr>
            <a:lvl9pPr lvl="8" algn="ctr">
              <a:lnSpc>
                <a:spcPct val="100000"/>
              </a:lnSpc>
              <a:spcBef>
                <a:spcPts val="0"/>
              </a:spcBef>
              <a:spcAft>
                <a:spcPts val="0"/>
              </a:spcAft>
              <a:buSzPts val="3600"/>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sp>
        <p:nvSpPr>
          <p:cNvPr id="80" name="Google Shape;80;p15"/>
          <p:cNvSpPr txBox="1"/>
          <p:nvPr>
            <p:ph idx="12" type="sldNum"/>
          </p:nvPr>
        </p:nvSpPr>
        <p:spPr>
          <a:xfrm>
            <a:off x="11307327" y="6400415"/>
            <a:ext cx="275100" cy="2769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15"/>
          <p:cNvSpPr txBox="1"/>
          <p:nvPr>
            <p:ph idx="1" type="body"/>
          </p:nvPr>
        </p:nvSpPr>
        <p:spPr>
          <a:xfrm>
            <a:off x="609600" y="330201"/>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82" name="Google Shape;82;p15"/>
          <p:cNvSpPr txBox="1"/>
          <p:nvPr>
            <p:ph type="title"/>
          </p:nvPr>
        </p:nvSpPr>
        <p:spPr>
          <a:xfrm>
            <a:off x="609600" y="274639"/>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image" Target="../media/image3.png"/><Relationship Id="rId10" Type="http://schemas.openxmlformats.org/officeDocument/2006/relationships/image" Target="../media/image8.png"/><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analytics.google.com/analytics/web/#/dashboard/LcYXUwF2Q8SQ59WQX6OTsw/a50123418w177519031p184624291/_u.date00=20211103&amp;_u.date01=2021123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department-of-veterans-affairs/va.gov-team/blob/master/products/identity-personalization/notifications/notification-preferences/product/default-sends.m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2" name="Shape 152"/>
        <p:cNvGrpSpPr/>
        <p:nvPr/>
      </p:nvGrpSpPr>
      <p:grpSpPr>
        <a:xfrm>
          <a:off x="0" y="0"/>
          <a:ext cx="0" cy="0"/>
          <a:chOff x="0" y="0"/>
          <a:chExt cx="0" cy="0"/>
        </a:xfrm>
      </p:grpSpPr>
      <p:sp>
        <p:nvSpPr>
          <p:cNvPr id="153" name="Google Shape;153;p1"/>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548575" y="6072925"/>
            <a:ext cx="57648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SzPts val="1100"/>
              <a:buFont typeface="Arial"/>
              <a:buNone/>
            </a:pPr>
            <a:r>
              <a:rPr lang="en-US" sz="1100">
                <a:latin typeface="Source Sans Pro SemiBold"/>
                <a:ea typeface="Source Sans Pro SemiBold"/>
                <a:cs typeface="Source Sans Pro SemiBold"/>
                <a:sym typeface="Source Sans Pro SemiBold"/>
              </a:rPr>
              <a:t>Ana Jakabcin, Marci McGuire &amp; Heather Justice</a:t>
            </a:r>
            <a:r>
              <a:rPr b="0" i="0" lang="en-US" sz="1100" u="none" cap="none" strike="noStrike">
                <a:solidFill>
                  <a:srgbClr val="000000"/>
                </a:solidFill>
                <a:latin typeface="Source Sans Pro SemiBold"/>
                <a:ea typeface="Source Sans Pro SemiBold"/>
                <a:cs typeface="Source Sans Pro SemiBold"/>
                <a:sym typeface="Source Sans Pro SemiBold"/>
              </a:rPr>
              <a:t> - </a:t>
            </a:r>
            <a:r>
              <a:rPr lang="en-US" sz="1100">
                <a:latin typeface="Source Sans Pro SemiBold"/>
                <a:ea typeface="Source Sans Pro SemiBold"/>
                <a:cs typeface="Source Sans Pro SemiBold"/>
                <a:sym typeface="Source Sans Pro SemiBold"/>
              </a:rPr>
              <a:t>Authenticated Experience, Product Managers</a:t>
            </a:r>
            <a:r>
              <a:rPr b="0" i="0" lang="en-US" sz="1100" u="none" cap="none" strike="noStrike">
                <a:solidFill>
                  <a:srgbClr val="000000"/>
                </a:solidFill>
                <a:latin typeface="Source Sans Pro SemiBold"/>
                <a:ea typeface="Source Sans Pro SemiBold"/>
                <a:cs typeface="Source Sans Pro SemiBold"/>
                <a:sym typeface="Source Sans Pro SemiBold"/>
              </a:rPr>
              <a:t> </a:t>
            </a:r>
            <a:endParaRPr b="0" i="0" sz="1100" u="none" cap="none" strike="noStrike">
              <a:solidFill>
                <a:srgbClr val="003366"/>
              </a:solidFill>
              <a:latin typeface="Source Sans Pro"/>
              <a:ea typeface="Source Sans Pro"/>
              <a:cs typeface="Source Sans Pro"/>
              <a:sym typeface="Source Sans Pro"/>
            </a:endParaRPr>
          </a:p>
        </p:txBody>
      </p:sp>
      <p:sp>
        <p:nvSpPr>
          <p:cNvPr id="155" name="Google Shape;155;p1"/>
          <p:cNvSpPr txBox="1"/>
          <p:nvPr/>
        </p:nvSpPr>
        <p:spPr>
          <a:xfrm>
            <a:off x="10135425" y="6016373"/>
            <a:ext cx="1501500" cy="344700"/>
          </a:xfrm>
          <a:prstGeom prst="rect">
            <a:avLst/>
          </a:prstGeom>
          <a:noFill/>
          <a:ln>
            <a:noFill/>
          </a:ln>
        </p:spPr>
        <p:txBody>
          <a:bodyPr anchorCtr="0" anchor="t" bIns="94800" lIns="94800" spcFirstLastPara="1" rIns="94800" wrap="square" tIns="94800">
            <a:noAutofit/>
          </a:bodyPr>
          <a:lstStyle/>
          <a:p>
            <a:pPr indent="0" lvl="0" marL="0" marR="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01/28/22</a:t>
            </a:r>
            <a:endParaRPr i="0" sz="1100" u="none" cap="none" strike="noStrike">
              <a:latin typeface="Source Sans Pro"/>
              <a:ea typeface="Source Sans Pro"/>
              <a:cs typeface="Source Sans Pro"/>
              <a:sym typeface="Source Sans Pro"/>
            </a:endParaRPr>
          </a:p>
        </p:txBody>
      </p:sp>
      <p:sp>
        <p:nvSpPr>
          <p:cNvPr id="156" name="Google Shape;156;p1"/>
          <p:cNvSpPr txBox="1"/>
          <p:nvPr>
            <p:ph type="title"/>
          </p:nvPr>
        </p:nvSpPr>
        <p:spPr>
          <a:xfrm>
            <a:off x="1524000" y="1532950"/>
            <a:ext cx="9144000" cy="1613700"/>
          </a:xfrm>
          <a:prstGeom prst="rect">
            <a:avLst/>
          </a:prstGeom>
          <a:noFill/>
          <a:ln>
            <a:noFill/>
          </a:ln>
        </p:spPr>
        <p:txBody>
          <a:bodyPr anchorCtr="0" anchor="b" bIns="45700" lIns="45700" spcFirstLastPara="1" rIns="45700" wrap="square" tIns="45700">
            <a:noAutofit/>
          </a:bodyPr>
          <a:lstStyle/>
          <a:p>
            <a:pPr indent="0" lvl="0" marL="0" rtl="0" algn="ctr">
              <a:lnSpc>
                <a:spcPct val="100000"/>
              </a:lnSpc>
              <a:spcBef>
                <a:spcPts val="0"/>
              </a:spcBef>
              <a:spcAft>
                <a:spcPts val="0"/>
              </a:spcAft>
              <a:buSzPts val="3600"/>
              <a:buNone/>
            </a:pPr>
            <a:r>
              <a:rPr lang="en-US" sz="4300"/>
              <a:t>Impact Review: Communication Permissions </a:t>
            </a:r>
            <a:endParaRPr sz="4300"/>
          </a:p>
          <a:p>
            <a:pPr indent="0" lvl="0" marL="0" rtl="0" algn="ctr">
              <a:lnSpc>
                <a:spcPct val="100000"/>
              </a:lnSpc>
              <a:spcBef>
                <a:spcPts val="0"/>
              </a:spcBef>
              <a:spcAft>
                <a:spcPts val="0"/>
              </a:spcAft>
              <a:buSzPts val="3600"/>
              <a:buNone/>
            </a:pPr>
            <a:r>
              <a:rPr lang="en-US" sz="4300"/>
              <a:t>(aka Notification Settings)</a:t>
            </a:r>
            <a:endParaRPr sz="4300"/>
          </a:p>
        </p:txBody>
      </p:sp>
      <p:sp>
        <p:nvSpPr>
          <p:cNvPr id="157" name="Google Shape;157;p1"/>
          <p:cNvSpPr txBox="1"/>
          <p:nvPr>
            <p:ph idx="1" type="subTitle"/>
          </p:nvPr>
        </p:nvSpPr>
        <p:spPr>
          <a:xfrm>
            <a:off x="1534100" y="3146638"/>
            <a:ext cx="9144000" cy="759900"/>
          </a:xfrm>
          <a:prstGeom prst="rect">
            <a:avLst/>
          </a:prstGeom>
          <a:noFill/>
          <a:ln>
            <a:noFill/>
          </a:ln>
        </p:spPr>
        <p:txBody>
          <a:bodyPr anchorCtr="0" anchor="t" bIns="45700" lIns="45700" spcFirstLastPara="1" rIns="45700" wrap="square" tIns="45700">
            <a:noAutofit/>
          </a:bodyPr>
          <a:lstStyle/>
          <a:p>
            <a:pPr indent="0" lvl="0" marL="0" rtl="0" algn="ctr">
              <a:lnSpc>
                <a:spcPct val="120000"/>
              </a:lnSpc>
              <a:spcBef>
                <a:spcPts val="800"/>
              </a:spcBef>
              <a:spcAft>
                <a:spcPts val="0"/>
              </a:spcAft>
              <a:buSzPts val="2000"/>
              <a:buNone/>
            </a:pPr>
            <a:r>
              <a:rPr b="0" lang="en-US">
                <a:latin typeface="Source Sans Pro SemiBold"/>
                <a:ea typeface="Source Sans Pro SemiBold"/>
                <a:cs typeface="Source Sans Pro SemiBold"/>
                <a:sym typeface="Source Sans Pro SemiBold"/>
              </a:rPr>
              <a:t>Authenticated Experience</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9"/>
          <p:cNvSpPr txBox="1"/>
          <p:nvPr>
            <p:ph type="title"/>
          </p:nvPr>
        </p:nvSpPr>
        <p:spPr>
          <a:xfrm>
            <a:off x="609600" y="6096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accent1"/>
              </a:buClr>
              <a:buSzPts val="3600"/>
              <a:buFont typeface="Bitter"/>
              <a:buNone/>
            </a:pPr>
            <a:r>
              <a:rPr lang="en-US"/>
              <a:t>Authenticated Experience Team </a:t>
            </a:r>
            <a:endParaRPr/>
          </a:p>
        </p:txBody>
      </p:sp>
      <p:sp>
        <p:nvSpPr>
          <p:cNvPr id="232" name="Google Shape;232;p9"/>
          <p:cNvSpPr txBox="1"/>
          <p:nvPr/>
        </p:nvSpPr>
        <p:spPr>
          <a:xfrm>
            <a:off x="703549" y="3405863"/>
            <a:ext cx="2085901"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600">
                <a:latin typeface="Source Sans Pro SemiBold"/>
                <a:ea typeface="Source Sans Pro SemiBold"/>
                <a:cs typeface="Source Sans Pro SemiBold"/>
                <a:sym typeface="Source Sans Pro SemiBold"/>
              </a:rPr>
              <a:t>Samara Strauss</a:t>
            </a:r>
            <a:r>
              <a:rPr b="0" i="0" lang="en-US" sz="1600" u="none" cap="none" strike="noStrike">
                <a:solidFill>
                  <a:srgbClr val="000000"/>
                </a:solidFill>
                <a:latin typeface="Source Sans Pro SemiBold"/>
                <a:ea typeface="Source Sans Pro SemiBold"/>
                <a:cs typeface="Source Sans Pro SemiBold"/>
                <a:sym typeface="Source Sans Pro SemiBold"/>
              </a:rPr>
              <a:t>, </a:t>
            </a:r>
            <a:br>
              <a:rPr b="0" i="0" lang="en-US" sz="1600" u="none" cap="none" strike="noStrike">
                <a:solidFill>
                  <a:srgbClr val="000000"/>
                </a:solidFill>
                <a:latin typeface="Source Sans Pro SemiBold"/>
                <a:ea typeface="Source Sans Pro SemiBold"/>
                <a:cs typeface="Source Sans Pro SemiBold"/>
                <a:sym typeface="Source Sans Pro SemiBold"/>
              </a:rPr>
            </a:br>
            <a:r>
              <a:rPr b="0" i="0" lang="en-US" sz="1600" u="none" cap="none" strike="noStrike">
                <a:solidFill>
                  <a:srgbClr val="000000"/>
                </a:solidFill>
                <a:latin typeface="Source Sans Pro SemiBold"/>
                <a:ea typeface="Source Sans Pro SemiBold"/>
                <a:cs typeface="Source Sans Pro SemiBold"/>
                <a:sym typeface="Source Sans Pro SemiBold"/>
              </a:rPr>
              <a:t>DEPO Product Owner </a:t>
            </a:r>
            <a:endParaRPr b="0" i="0" sz="1600" u="none" cap="none" strike="noStrike">
              <a:solidFill>
                <a:srgbClr val="000000"/>
              </a:solidFill>
              <a:latin typeface="Source Sans Pro"/>
              <a:ea typeface="Source Sans Pro"/>
              <a:cs typeface="Source Sans Pro"/>
              <a:sym typeface="Source Sans Pro"/>
            </a:endParaRPr>
          </a:p>
        </p:txBody>
      </p:sp>
      <p:sp>
        <p:nvSpPr>
          <p:cNvPr id="233" name="Google Shape;233;p9"/>
          <p:cNvSpPr txBox="1"/>
          <p:nvPr/>
        </p:nvSpPr>
        <p:spPr>
          <a:xfrm>
            <a:off x="2951503" y="3405875"/>
            <a:ext cx="20859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600">
                <a:latin typeface="Source Sans Pro SemiBold"/>
                <a:ea typeface="Source Sans Pro SemiBold"/>
                <a:cs typeface="Source Sans Pro SemiBold"/>
                <a:sym typeface="Source Sans Pro SemiBold"/>
              </a:rPr>
              <a:t>Ana Jakabcin</a:t>
            </a:r>
            <a:r>
              <a:rPr b="0" i="0" lang="en-US" sz="1600" u="none" cap="none" strike="noStrike">
                <a:solidFill>
                  <a:srgbClr val="000000"/>
                </a:solidFill>
                <a:latin typeface="Source Sans Pro SemiBold"/>
                <a:ea typeface="Source Sans Pro SemiBold"/>
                <a:cs typeface="Source Sans Pro SemiBold"/>
                <a:sym typeface="Source Sans Pro SemiBold"/>
              </a:rPr>
              <a:t>,</a:t>
            </a:r>
            <a:endParaRPr b="0" i="0" sz="16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Source Sans Pro SemiBold"/>
                <a:ea typeface="Source Sans Pro SemiBold"/>
                <a:cs typeface="Source Sans Pro SemiBold"/>
                <a:sym typeface="Source Sans Pro SemiBold"/>
              </a:rPr>
              <a:t>Product Manager</a:t>
            </a:r>
            <a:endParaRPr b="0" i="0" sz="1600" u="none" cap="none" strike="noStrike">
              <a:solidFill>
                <a:srgbClr val="000000"/>
              </a:solidFill>
              <a:latin typeface="Source Sans Pro SemiBold"/>
              <a:ea typeface="Source Sans Pro SemiBold"/>
              <a:cs typeface="Source Sans Pro SemiBold"/>
              <a:sym typeface="Source Sans Pro SemiBold"/>
            </a:endParaRPr>
          </a:p>
        </p:txBody>
      </p:sp>
      <p:sp>
        <p:nvSpPr>
          <p:cNvPr id="234" name="Google Shape;234;p9"/>
          <p:cNvSpPr txBox="1"/>
          <p:nvPr/>
        </p:nvSpPr>
        <p:spPr>
          <a:xfrm>
            <a:off x="5198515" y="3399163"/>
            <a:ext cx="20859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600">
                <a:latin typeface="Source Sans Pro SemiBold"/>
                <a:ea typeface="Source Sans Pro SemiBold"/>
                <a:cs typeface="Source Sans Pro SemiBold"/>
                <a:sym typeface="Source Sans Pro SemiBold"/>
              </a:rPr>
              <a:t>Erik Hansen</a:t>
            </a:r>
            <a:r>
              <a:rPr b="0" i="0" lang="en-US" sz="1600" u="none" cap="none" strike="noStrike">
                <a:solidFill>
                  <a:srgbClr val="000000"/>
                </a:solidFill>
                <a:latin typeface="Source Sans Pro SemiBold"/>
                <a:ea typeface="Source Sans Pro SemiBold"/>
                <a:cs typeface="Source Sans Pro SemiBold"/>
                <a:sym typeface="Source Sans Pro SemiBold"/>
              </a:rPr>
              <a:t>,</a:t>
            </a:r>
            <a:endParaRPr b="0" i="0" sz="16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Source Sans Pro SemiBold"/>
                <a:ea typeface="Source Sans Pro SemiBold"/>
                <a:cs typeface="Source Sans Pro SemiBold"/>
                <a:sym typeface="Source Sans Pro SemiBold"/>
              </a:rPr>
              <a:t>Frontend Engineer</a:t>
            </a:r>
            <a:endParaRPr b="0" i="0" sz="1600" u="none" cap="none" strike="noStrike">
              <a:solidFill>
                <a:srgbClr val="000000"/>
              </a:solidFill>
              <a:latin typeface="Source Sans Pro SemiBold"/>
              <a:ea typeface="Source Sans Pro SemiBold"/>
              <a:cs typeface="Source Sans Pro SemiBold"/>
              <a:sym typeface="Source Sans Pro SemiBold"/>
            </a:endParaRPr>
          </a:p>
        </p:txBody>
      </p:sp>
      <p:sp>
        <p:nvSpPr>
          <p:cNvPr id="235" name="Google Shape;235;p9"/>
          <p:cNvSpPr txBox="1"/>
          <p:nvPr/>
        </p:nvSpPr>
        <p:spPr>
          <a:xfrm>
            <a:off x="7449393" y="3399175"/>
            <a:ext cx="20859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600">
                <a:latin typeface="Source Sans Pro SemiBold"/>
                <a:ea typeface="Source Sans Pro SemiBold"/>
                <a:cs typeface="Source Sans Pro SemiBold"/>
                <a:sym typeface="Source Sans Pro SemiBold"/>
              </a:rPr>
              <a:t>Taylor Mitchell</a:t>
            </a:r>
            <a:r>
              <a:rPr b="0" i="0" lang="en-US" sz="1600" u="none" cap="none" strike="noStrike">
                <a:solidFill>
                  <a:srgbClr val="000000"/>
                </a:solidFill>
                <a:latin typeface="Source Sans Pro SemiBold"/>
                <a:ea typeface="Source Sans Pro SemiBold"/>
                <a:cs typeface="Source Sans Pro SemiBold"/>
                <a:sym typeface="Source Sans Pro SemiBold"/>
              </a:rPr>
              <a:t>,</a:t>
            </a:r>
            <a:endParaRPr b="0" i="0" sz="16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Source Sans Pro SemiBold"/>
                <a:ea typeface="Source Sans Pro SemiBold"/>
                <a:cs typeface="Source Sans Pro SemiBold"/>
                <a:sym typeface="Source Sans Pro SemiBold"/>
              </a:rPr>
              <a:t>Frontend Engineer</a:t>
            </a:r>
            <a:endParaRPr b="0" i="0" sz="1600" u="none" cap="none" strike="noStrike">
              <a:solidFill>
                <a:srgbClr val="000000"/>
              </a:solidFill>
              <a:latin typeface="Source Sans Pro SemiBold"/>
              <a:ea typeface="Source Sans Pro SemiBold"/>
              <a:cs typeface="Source Sans Pro SemiBold"/>
              <a:sym typeface="Source Sans Pro SemiBold"/>
            </a:endParaRPr>
          </a:p>
        </p:txBody>
      </p:sp>
      <p:sp>
        <p:nvSpPr>
          <p:cNvPr id="236" name="Google Shape;236;p9"/>
          <p:cNvSpPr txBox="1"/>
          <p:nvPr/>
        </p:nvSpPr>
        <p:spPr>
          <a:xfrm>
            <a:off x="1835343" y="6252157"/>
            <a:ext cx="20859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600">
                <a:latin typeface="Source Sans Pro SemiBold"/>
                <a:ea typeface="Source Sans Pro SemiBold"/>
                <a:cs typeface="Source Sans Pro SemiBold"/>
                <a:sym typeface="Source Sans Pro SemiBold"/>
              </a:rPr>
              <a:t>Liz Lantz</a:t>
            </a:r>
            <a:r>
              <a:rPr b="0" i="0" lang="en-US" sz="1600" u="none" cap="none" strike="noStrike">
                <a:solidFill>
                  <a:srgbClr val="000000"/>
                </a:solidFill>
                <a:latin typeface="Source Sans Pro SemiBold"/>
                <a:ea typeface="Source Sans Pro SemiBold"/>
                <a:cs typeface="Source Sans Pro SemiBold"/>
                <a:sym typeface="Source Sans Pro SemiBold"/>
              </a:rPr>
              <a:t>, Designer/Researcher </a:t>
            </a:r>
            <a:endParaRPr b="0" i="0" sz="1600" u="none" cap="none" strike="noStrike">
              <a:solidFill>
                <a:srgbClr val="000000"/>
              </a:solidFill>
              <a:latin typeface="Source Sans Pro"/>
              <a:ea typeface="Source Sans Pro"/>
              <a:cs typeface="Source Sans Pro"/>
              <a:sym typeface="Source Sans Pro"/>
            </a:endParaRPr>
          </a:p>
        </p:txBody>
      </p:sp>
      <p:sp>
        <p:nvSpPr>
          <p:cNvPr id="237" name="Google Shape;237;p9"/>
          <p:cNvSpPr txBox="1"/>
          <p:nvPr/>
        </p:nvSpPr>
        <p:spPr>
          <a:xfrm>
            <a:off x="4083296" y="6252168"/>
            <a:ext cx="20859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600">
                <a:latin typeface="Source Sans Pro SemiBold"/>
                <a:ea typeface="Source Sans Pro SemiBold"/>
                <a:cs typeface="Source Sans Pro SemiBold"/>
                <a:sym typeface="Source Sans Pro SemiBold"/>
              </a:rPr>
              <a:t>Tressa Furner</a:t>
            </a:r>
            <a:r>
              <a:rPr b="0" i="0" lang="en-US" sz="1600" u="none" cap="none" strike="noStrike">
                <a:solidFill>
                  <a:srgbClr val="000000"/>
                </a:solidFill>
                <a:latin typeface="Source Sans Pro SemiBold"/>
                <a:ea typeface="Source Sans Pro SemiBold"/>
                <a:cs typeface="Source Sans Pro SemiBold"/>
                <a:sym typeface="Source Sans Pro SemiBold"/>
              </a:rPr>
              <a:t>,</a:t>
            </a:r>
            <a:endParaRPr b="0" i="0" sz="16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Source Sans Pro"/>
                <a:ea typeface="Source Sans Pro"/>
                <a:cs typeface="Source Sans Pro"/>
                <a:sym typeface="Source Sans Pro"/>
              </a:rPr>
              <a:t>Designer/Researcher</a:t>
            </a:r>
            <a:endParaRPr b="0" i="0" sz="1600" u="none" cap="none" strike="noStrike">
              <a:solidFill>
                <a:srgbClr val="000000"/>
              </a:solidFill>
              <a:latin typeface="Source Sans Pro"/>
              <a:ea typeface="Source Sans Pro"/>
              <a:cs typeface="Source Sans Pro"/>
              <a:sym typeface="Source Sans Pro"/>
            </a:endParaRPr>
          </a:p>
        </p:txBody>
      </p:sp>
      <p:sp>
        <p:nvSpPr>
          <p:cNvPr id="238" name="Google Shape;238;p9"/>
          <p:cNvSpPr txBox="1"/>
          <p:nvPr/>
        </p:nvSpPr>
        <p:spPr>
          <a:xfrm>
            <a:off x="6330310" y="6245457"/>
            <a:ext cx="2085900" cy="601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US" sz="1600">
                <a:latin typeface="Source Sans Pro SemiBold"/>
                <a:ea typeface="Source Sans Pro SemiBold"/>
                <a:cs typeface="Source Sans Pro SemiBold"/>
                <a:sym typeface="Source Sans Pro SemiBold"/>
              </a:rPr>
              <a:t>Lihan Li</a:t>
            </a:r>
            <a:r>
              <a:rPr b="0" i="0" lang="en-US" sz="1600" u="none" cap="none" strike="noStrike">
                <a:solidFill>
                  <a:srgbClr val="000000"/>
                </a:solidFill>
                <a:latin typeface="Source Sans Pro SemiBold"/>
                <a:ea typeface="Source Sans Pro SemiBold"/>
                <a:cs typeface="Source Sans Pro SemiBold"/>
                <a:sym typeface="Source Sans Pro SemiBold"/>
              </a:rPr>
              <a:t>,</a:t>
            </a:r>
            <a:endParaRPr b="0" i="0" sz="16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ctr">
              <a:lnSpc>
                <a:spcPct val="100000"/>
              </a:lnSpc>
              <a:spcBef>
                <a:spcPts val="0"/>
              </a:spcBef>
              <a:spcAft>
                <a:spcPts val="0"/>
              </a:spcAft>
              <a:buNone/>
            </a:pPr>
            <a:r>
              <a:rPr b="0" i="0" lang="en-US" sz="1600" u="none" cap="none" strike="noStrike">
                <a:solidFill>
                  <a:srgbClr val="000000"/>
                </a:solidFill>
                <a:latin typeface="Source Sans Pro SemiBold"/>
                <a:ea typeface="Source Sans Pro SemiBold"/>
                <a:cs typeface="Source Sans Pro SemiBold"/>
                <a:sym typeface="Source Sans Pro SemiBold"/>
              </a:rPr>
              <a:t>Backend Engineer</a:t>
            </a:r>
            <a:endParaRPr b="0" i="0" sz="1600" u="none" cap="none" strike="noStrike">
              <a:solidFill>
                <a:srgbClr val="000000"/>
              </a:solidFill>
              <a:latin typeface="Source Sans Pro SemiBold"/>
              <a:ea typeface="Source Sans Pro SemiBold"/>
              <a:cs typeface="Source Sans Pro SemiBold"/>
              <a:sym typeface="Source Sans Pro SemiBold"/>
            </a:endParaRPr>
          </a:p>
        </p:txBody>
      </p:sp>
      <p:sp>
        <p:nvSpPr>
          <p:cNvPr id="239" name="Google Shape;239;p9"/>
          <p:cNvSpPr txBox="1"/>
          <p:nvPr/>
        </p:nvSpPr>
        <p:spPr>
          <a:xfrm>
            <a:off x="9672171" y="509494"/>
            <a:ext cx="2085200" cy="3417200"/>
          </a:xfrm>
          <a:prstGeom prst="rect">
            <a:avLst/>
          </a:prstGeom>
          <a:noFill/>
          <a:ln>
            <a:noFill/>
          </a:ln>
        </p:spPr>
        <p:txBody>
          <a:bodyPr anchorCtr="0" anchor="t" bIns="60950" lIns="121900" spcFirstLastPara="1" rIns="121900" wrap="square" tIns="60950">
            <a:spAutoFit/>
          </a:bodyPr>
          <a:lstStyle/>
          <a:p>
            <a:pPr indent="0" lvl="0" marL="0" marR="0" rtl="0" algn="ctr">
              <a:lnSpc>
                <a:spcPct val="100000"/>
              </a:lnSpc>
              <a:spcBef>
                <a:spcPts val="0"/>
              </a:spcBef>
              <a:spcAft>
                <a:spcPts val="0"/>
              </a:spcAft>
              <a:buNone/>
            </a:pPr>
            <a:r>
              <a:rPr lang="en-US">
                <a:latin typeface="Source Sans Pro"/>
                <a:ea typeface="Source Sans Pro"/>
                <a:cs typeface="Source Sans Pro"/>
                <a:sym typeface="Source Sans Pro"/>
              </a:rPr>
              <a:t>Other </a:t>
            </a:r>
            <a:r>
              <a:rPr b="0" i="0" lang="en-US" sz="1400" u="none" cap="none" strike="noStrike">
                <a:solidFill>
                  <a:srgbClr val="000000"/>
                </a:solidFill>
                <a:latin typeface="Source Sans Pro"/>
                <a:ea typeface="Source Sans Pro"/>
                <a:cs typeface="Source Sans Pro"/>
                <a:sym typeface="Source Sans Pro"/>
              </a:rPr>
              <a:t>contributors: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900" u="none" cap="none" strike="noStrike">
                <a:solidFill>
                  <a:srgbClr val="000000"/>
                </a:solidFill>
                <a:latin typeface="Source Sans Pro"/>
                <a:ea typeface="Source Sans Pro"/>
                <a:cs typeface="Source Sans Pro"/>
                <a:sym typeface="Source Sans Pro"/>
              </a:rPr>
              <a:t>Steve Kovacs,</a:t>
            </a:r>
            <a:endParaRPr/>
          </a:p>
          <a:p>
            <a:pPr indent="0" lvl="0" marL="0" marR="0" rtl="0" algn="ctr">
              <a:lnSpc>
                <a:spcPct val="100000"/>
              </a:lnSpc>
              <a:spcBef>
                <a:spcPts val="0"/>
              </a:spcBef>
              <a:spcAft>
                <a:spcPts val="0"/>
              </a:spcAft>
              <a:buNone/>
            </a:pPr>
            <a:r>
              <a:rPr b="0" i="0" lang="en-US" sz="900" u="none" cap="none" strike="noStrike">
                <a:solidFill>
                  <a:srgbClr val="000000"/>
                </a:solidFill>
                <a:latin typeface="Source Sans Pro"/>
                <a:ea typeface="Source Sans Pro"/>
                <a:cs typeface="Source Sans Pro"/>
                <a:sym typeface="Source Sans Pro"/>
              </a:rPr>
              <a:t>DEPO Product Owner</a:t>
            </a:r>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lang="en-US" sz="900"/>
              <a:t>Mike Richard</a:t>
            </a:r>
            <a:endParaRPr/>
          </a:p>
          <a:p>
            <a:pPr indent="0" lvl="0" marL="0" marR="0" rtl="0" algn="ctr">
              <a:lnSpc>
                <a:spcPct val="100000"/>
              </a:lnSpc>
              <a:spcBef>
                <a:spcPts val="0"/>
              </a:spcBef>
              <a:spcAft>
                <a:spcPts val="0"/>
              </a:spcAft>
              <a:buNone/>
            </a:pPr>
            <a:r>
              <a:rPr lang="en-US" sz="900"/>
              <a:t>VA Profile PM</a:t>
            </a:r>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lang="en-US" sz="900">
                <a:latin typeface="Source Sans Pro"/>
                <a:ea typeface="Source Sans Pro"/>
                <a:cs typeface="Source Sans Pro"/>
                <a:sym typeface="Source Sans Pro"/>
              </a:rPr>
              <a:t>Terry Bazemore</a:t>
            </a:r>
            <a:endParaRPr/>
          </a:p>
          <a:p>
            <a:pPr indent="0" lvl="0" marL="0" marR="0" rtl="0" algn="ctr">
              <a:lnSpc>
                <a:spcPct val="100000"/>
              </a:lnSpc>
              <a:spcBef>
                <a:spcPts val="0"/>
              </a:spcBef>
              <a:spcAft>
                <a:spcPts val="0"/>
              </a:spcAft>
              <a:buNone/>
            </a:pPr>
            <a:r>
              <a:rPr lang="en-US" sz="900">
                <a:latin typeface="Source Sans Pro"/>
                <a:ea typeface="Source Sans Pro"/>
                <a:cs typeface="Source Sans Pro"/>
                <a:sym typeface="Source Sans Pro"/>
              </a:rPr>
              <a:t>VA Profile </a:t>
            </a:r>
            <a:r>
              <a:rPr b="0" i="0" lang="en-US" sz="900" u="none" cap="none" strike="noStrike">
                <a:solidFill>
                  <a:srgbClr val="000000"/>
                </a:solidFill>
                <a:latin typeface="Source Sans Pro"/>
                <a:ea typeface="Source Sans Pro"/>
                <a:cs typeface="Source Sans Pro"/>
                <a:sym typeface="Source Sans Pro"/>
              </a:rPr>
              <a:t>Engineer</a:t>
            </a:r>
            <a:endParaRPr b="0" i="0" sz="1400" u="none" cap="none" strike="noStrike">
              <a:solidFill>
                <a:srgbClr val="000000"/>
              </a:solidFill>
              <a:latin typeface="Source Sans Pro"/>
              <a:ea typeface="Source Sans Pro"/>
              <a:cs typeface="Source Sans Pro"/>
              <a:sym typeface="Source Sans Pro"/>
            </a:endParaRPr>
          </a:p>
        </p:txBody>
      </p:sp>
      <p:pic>
        <p:nvPicPr>
          <p:cNvPr id="240" name="Google Shape;240;p9"/>
          <p:cNvPicPr preferRelativeResize="0"/>
          <p:nvPr/>
        </p:nvPicPr>
        <p:blipFill>
          <a:blip r:embed="rId3">
            <a:alphaModFix/>
          </a:blip>
          <a:stretch>
            <a:fillRect/>
          </a:stretch>
        </p:blipFill>
        <p:spPr>
          <a:xfrm>
            <a:off x="692350" y="1287600"/>
            <a:ext cx="2086900" cy="2086900"/>
          </a:xfrm>
          <a:prstGeom prst="rect">
            <a:avLst/>
          </a:prstGeom>
          <a:noFill/>
          <a:ln>
            <a:noFill/>
          </a:ln>
        </p:spPr>
      </p:pic>
      <p:pic>
        <p:nvPicPr>
          <p:cNvPr id="241" name="Google Shape;241;p9"/>
          <p:cNvPicPr preferRelativeResize="0"/>
          <p:nvPr/>
        </p:nvPicPr>
        <p:blipFill>
          <a:blip r:embed="rId4">
            <a:alphaModFix/>
          </a:blip>
          <a:stretch>
            <a:fillRect/>
          </a:stretch>
        </p:blipFill>
        <p:spPr>
          <a:xfrm>
            <a:off x="2940275" y="1297600"/>
            <a:ext cx="2085000" cy="2085000"/>
          </a:xfrm>
          <a:prstGeom prst="rect">
            <a:avLst/>
          </a:prstGeom>
          <a:noFill/>
          <a:ln>
            <a:noFill/>
          </a:ln>
        </p:spPr>
      </p:pic>
      <p:pic>
        <p:nvPicPr>
          <p:cNvPr id="242" name="Google Shape;242;p9"/>
          <p:cNvPicPr preferRelativeResize="0"/>
          <p:nvPr/>
        </p:nvPicPr>
        <p:blipFill>
          <a:blip r:embed="rId5">
            <a:alphaModFix/>
          </a:blip>
          <a:stretch>
            <a:fillRect/>
          </a:stretch>
        </p:blipFill>
        <p:spPr>
          <a:xfrm>
            <a:off x="5199450" y="1287600"/>
            <a:ext cx="2086900" cy="2086900"/>
          </a:xfrm>
          <a:prstGeom prst="rect">
            <a:avLst/>
          </a:prstGeom>
          <a:noFill/>
          <a:ln>
            <a:noFill/>
          </a:ln>
        </p:spPr>
      </p:pic>
      <p:pic>
        <p:nvPicPr>
          <p:cNvPr id="243" name="Google Shape;243;p9"/>
          <p:cNvPicPr preferRelativeResize="0"/>
          <p:nvPr/>
        </p:nvPicPr>
        <p:blipFill>
          <a:blip r:embed="rId6">
            <a:alphaModFix/>
          </a:blip>
          <a:stretch>
            <a:fillRect/>
          </a:stretch>
        </p:blipFill>
        <p:spPr>
          <a:xfrm>
            <a:off x="7450025" y="1287379"/>
            <a:ext cx="2085000" cy="2095220"/>
          </a:xfrm>
          <a:prstGeom prst="rect">
            <a:avLst/>
          </a:prstGeom>
          <a:noFill/>
          <a:ln>
            <a:noFill/>
          </a:ln>
        </p:spPr>
      </p:pic>
      <p:pic>
        <p:nvPicPr>
          <p:cNvPr id="244" name="Google Shape;244;p9"/>
          <p:cNvPicPr preferRelativeResize="0"/>
          <p:nvPr/>
        </p:nvPicPr>
        <p:blipFill>
          <a:blip r:embed="rId7">
            <a:alphaModFix/>
          </a:blip>
          <a:stretch>
            <a:fillRect/>
          </a:stretch>
        </p:blipFill>
        <p:spPr>
          <a:xfrm>
            <a:off x="6359900" y="4114425"/>
            <a:ext cx="2086900" cy="2086900"/>
          </a:xfrm>
          <a:prstGeom prst="rect">
            <a:avLst/>
          </a:prstGeom>
          <a:noFill/>
          <a:ln>
            <a:noFill/>
          </a:ln>
        </p:spPr>
      </p:pic>
      <p:pic>
        <p:nvPicPr>
          <p:cNvPr id="245" name="Google Shape;245;p9"/>
          <p:cNvPicPr preferRelativeResize="0"/>
          <p:nvPr/>
        </p:nvPicPr>
        <p:blipFill>
          <a:blip r:embed="rId8">
            <a:alphaModFix/>
          </a:blip>
          <a:stretch>
            <a:fillRect/>
          </a:stretch>
        </p:blipFill>
        <p:spPr>
          <a:xfrm>
            <a:off x="4083275" y="4114425"/>
            <a:ext cx="2095226" cy="2095226"/>
          </a:xfrm>
          <a:prstGeom prst="rect">
            <a:avLst/>
          </a:prstGeom>
          <a:noFill/>
          <a:ln>
            <a:noFill/>
          </a:ln>
        </p:spPr>
      </p:pic>
      <p:pic>
        <p:nvPicPr>
          <p:cNvPr id="246" name="Google Shape;246;p9"/>
          <p:cNvPicPr preferRelativeResize="0"/>
          <p:nvPr/>
        </p:nvPicPr>
        <p:blipFill>
          <a:blip r:embed="rId9">
            <a:alphaModFix/>
          </a:blip>
          <a:stretch>
            <a:fillRect/>
          </a:stretch>
        </p:blipFill>
        <p:spPr>
          <a:xfrm>
            <a:off x="1846550" y="4114425"/>
            <a:ext cx="2085000" cy="2097288"/>
          </a:xfrm>
          <a:prstGeom prst="rect">
            <a:avLst/>
          </a:prstGeom>
          <a:noFill/>
          <a:ln>
            <a:noFill/>
          </a:ln>
        </p:spPr>
      </p:pic>
      <p:pic>
        <p:nvPicPr>
          <p:cNvPr id="247" name="Google Shape;247;p9"/>
          <p:cNvPicPr preferRelativeResize="0"/>
          <p:nvPr/>
        </p:nvPicPr>
        <p:blipFill>
          <a:blip r:embed="rId10">
            <a:alphaModFix/>
          </a:blip>
          <a:stretch>
            <a:fillRect/>
          </a:stretch>
        </p:blipFill>
        <p:spPr>
          <a:xfrm>
            <a:off x="10227250" y="941850"/>
            <a:ext cx="974500" cy="974500"/>
          </a:xfrm>
          <a:prstGeom prst="rect">
            <a:avLst/>
          </a:prstGeom>
          <a:noFill/>
          <a:ln>
            <a:noFill/>
          </a:ln>
        </p:spPr>
      </p:pic>
      <p:pic>
        <p:nvPicPr>
          <p:cNvPr id="248" name="Google Shape;248;p9"/>
          <p:cNvPicPr preferRelativeResize="0"/>
          <p:nvPr/>
        </p:nvPicPr>
        <p:blipFill>
          <a:blip r:embed="rId11">
            <a:alphaModFix/>
          </a:blip>
          <a:stretch>
            <a:fillRect/>
          </a:stretch>
        </p:blipFill>
        <p:spPr>
          <a:xfrm>
            <a:off x="10227250" y="2506025"/>
            <a:ext cx="974500" cy="974500"/>
          </a:xfrm>
          <a:prstGeom prst="rect">
            <a:avLst/>
          </a:prstGeom>
          <a:noFill/>
          <a:ln>
            <a:noFill/>
          </a:ln>
        </p:spPr>
      </p:pic>
      <p:sp>
        <p:nvSpPr>
          <p:cNvPr id="249" name="Google Shape;249;p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 Impact Review, 01/28/22</a:t>
            </a:r>
            <a:endParaRPr b="0">
              <a:solidFill>
                <a:srgbClr val="FF0000"/>
              </a:solidFill>
              <a:latin typeface="Source Sans Pro SemiBold"/>
              <a:ea typeface="Source Sans Pro SemiBold"/>
              <a:cs typeface="Source Sans Pro SemiBold"/>
              <a:sym typeface="Source Sans Pro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sp>
        <p:nvSpPr>
          <p:cNvPr id="255" name="Google Shape;255;p10"/>
          <p:cNvSpPr txBox="1"/>
          <p:nvPr>
            <p:ph idx="1" type="body"/>
          </p:nvPr>
        </p:nvSpPr>
        <p:spPr>
          <a:xfrm>
            <a:off x="609600" y="1525500"/>
            <a:ext cx="10058400" cy="4675200"/>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228600" lIns="228600" spcFirstLastPara="1" rIns="228600" wrap="square" tIns="228600">
            <a:noAutofit/>
          </a:bodyPr>
          <a:lstStyle/>
          <a:p>
            <a:pPr indent="0" lvl="0" marL="0" rtl="0" algn="l">
              <a:lnSpc>
                <a:spcPct val="120000"/>
              </a:lnSpc>
              <a:spcBef>
                <a:spcPts val="800"/>
              </a:spcBef>
              <a:spcAft>
                <a:spcPts val="0"/>
              </a:spcAft>
              <a:buSzPts val="2000"/>
              <a:buNone/>
            </a:pPr>
            <a:r>
              <a:rPr i="1" lang="en-US"/>
              <a:t>Provide a summary of the following in prose or bullets: </a:t>
            </a:r>
            <a:endParaRPr i="1"/>
          </a:p>
          <a:p>
            <a:pPr indent="0" lvl="0" marL="0" rtl="0" algn="l">
              <a:lnSpc>
                <a:spcPct val="120000"/>
              </a:lnSpc>
              <a:spcBef>
                <a:spcPts val="800"/>
              </a:spcBef>
              <a:spcAft>
                <a:spcPts val="0"/>
              </a:spcAft>
              <a:buSzPts val="2000"/>
              <a:buNone/>
            </a:pPr>
            <a:r>
              <a:rPr b="1" lang="en-US"/>
              <a:t>Problem and why it was important to solve problem</a:t>
            </a:r>
            <a:endParaRPr b="1"/>
          </a:p>
          <a:p>
            <a:pPr indent="0" lvl="0" marL="0" rtl="0" algn="l">
              <a:lnSpc>
                <a:spcPct val="120000"/>
              </a:lnSpc>
              <a:spcBef>
                <a:spcPts val="800"/>
              </a:spcBef>
              <a:spcAft>
                <a:spcPts val="0"/>
              </a:spcAft>
              <a:buSzPts val="2000"/>
              <a:buNone/>
            </a:pPr>
            <a:r>
              <a:rPr b="1" lang="en-US"/>
              <a:t>Hypotheses</a:t>
            </a:r>
            <a:endParaRPr b="1"/>
          </a:p>
          <a:p>
            <a:pPr indent="0" lvl="0" marL="0" rtl="0" algn="l">
              <a:lnSpc>
                <a:spcPct val="120000"/>
              </a:lnSpc>
              <a:spcBef>
                <a:spcPts val="800"/>
              </a:spcBef>
              <a:spcAft>
                <a:spcPts val="0"/>
              </a:spcAft>
              <a:buSzPts val="2000"/>
              <a:buNone/>
            </a:pPr>
            <a:r>
              <a:rPr b="1" lang="en-US"/>
              <a:t>Quantitative Results</a:t>
            </a:r>
            <a:endParaRPr b="1"/>
          </a:p>
          <a:p>
            <a:pPr indent="0" lvl="0" marL="0" rtl="0" algn="l">
              <a:lnSpc>
                <a:spcPct val="120000"/>
              </a:lnSpc>
              <a:spcBef>
                <a:spcPts val="800"/>
              </a:spcBef>
              <a:spcAft>
                <a:spcPts val="0"/>
              </a:spcAft>
              <a:buSzPts val="2000"/>
              <a:buNone/>
            </a:pPr>
            <a:r>
              <a:rPr b="1" lang="en-US"/>
              <a:t>Recommendations</a:t>
            </a:r>
            <a:endParaRPr b="1"/>
          </a:p>
        </p:txBody>
      </p:sp>
      <p:sp>
        <p:nvSpPr>
          <p:cNvPr id="256" name="Google Shape;256;p10"/>
          <p:cNvSpPr txBox="1"/>
          <p:nvPr/>
        </p:nvSpPr>
        <p:spPr>
          <a:xfrm>
            <a:off x="613175" y="680400"/>
            <a:ext cx="10764000" cy="67350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rgbClr val="0070BC"/>
                </a:solidFill>
                <a:latin typeface="Bitter"/>
                <a:ea typeface="Bitter"/>
                <a:cs typeface="Bitter"/>
                <a:sym typeface="Bitter"/>
              </a:rPr>
              <a:t>Executive Summary </a:t>
            </a:r>
            <a:r>
              <a:rPr b="0" i="1" lang="en-US" sz="3400" u="none" cap="none" strike="noStrike">
                <a:solidFill>
                  <a:srgbClr val="0070BC"/>
                </a:solidFill>
                <a:latin typeface="Bitter"/>
                <a:ea typeface="Bitter"/>
                <a:cs typeface="Bitter"/>
                <a:sym typeface="Bitter"/>
              </a:rPr>
              <a:t>(to be completed after discussion)</a:t>
            </a:r>
            <a:endParaRPr b="0" i="1" sz="3400" u="none" cap="none" strike="noStrike">
              <a:solidFill>
                <a:srgbClr val="0070BC"/>
              </a:solidFill>
              <a:latin typeface="Bitter"/>
              <a:ea typeface="Bitter"/>
              <a:cs typeface="Bitter"/>
              <a:sym typeface="Bitter"/>
            </a:endParaRPr>
          </a:p>
        </p:txBody>
      </p:sp>
      <p:sp>
        <p:nvSpPr>
          <p:cNvPr id="257" name="Google Shape;257;p10"/>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 Impact Review, 01/28/22</a:t>
            </a:r>
            <a:endParaRPr b="0">
              <a:solidFill>
                <a:srgbClr val="FF0000"/>
              </a:solidFill>
              <a:latin typeface="Source Sans Pro SemiBold"/>
              <a:ea typeface="Source Sans Pro SemiBold"/>
              <a:cs typeface="Source Sans Pro SemiBold"/>
              <a:sym typeface="Source Sans Pro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 name="Shape 162"/>
        <p:cNvGrpSpPr/>
        <p:nvPr/>
      </p:nvGrpSpPr>
      <p:grpSpPr>
        <a:xfrm>
          <a:off x="0" y="0"/>
          <a:ext cx="0" cy="0"/>
          <a:chOff x="0" y="0"/>
          <a:chExt cx="0" cy="0"/>
        </a:xfrm>
      </p:grpSpPr>
      <p:sp>
        <p:nvSpPr>
          <p:cNvPr id="163" name="Google Shape;163;p2"/>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Start here </a:t>
            </a:r>
            <a:endParaRPr/>
          </a:p>
        </p:txBody>
      </p:sp>
      <p:sp>
        <p:nvSpPr>
          <p:cNvPr id="164" name="Google Shape;164;p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&lt;Initiative&gt; Impact Review, DD/MM/YY</a:t>
            </a:r>
            <a:endParaRPr b="0">
              <a:latin typeface="Source Sans Pro SemiBold"/>
              <a:ea typeface="Source Sans Pro SemiBold"/>
              <a:cs typeface="Source Sans Pro SemiBold"/>
              <a:sym typeface="Source Sans Pro SemiBold"/>
            </a:endParaRPr>
          </a:p>
        </p:txBody>
      </p:sp>
      <p:sp>
        <p:nvSpPr>
          <p:cNvPr id="165" name="Google Shape;165;p2"/>
          <p:cNvSpPr txBox="1"/>
          <p:nvPr/>
        </p:nvSpPr>
        <p:spPr>
          <a:xfrm>
            <a:off x="609600" y="1297800"/>
            <a:ext cx="7317600" cy="4874400"/>
          </a:xfrm>
          <a:prstGeom prst="rect">
            <a:avLst/>
          </a:prstGeom>
          <a:noFill/>
          <a:ln>
            <a:noFill/>
          </a:ln>
        </p:spPr>
        <p:txBody>
          <a:bodyPr anchorCtr="0" anchor="t" bIns="91425" lIns="91425" spcFirstLastPara="1" rIns="91425" wrap="square" tIns="91425">
            <a:noAutofit/>
          </a:bodyPr>
          <a:lstStyle/>
          <a:p>
            <a:pPr indent="-431800" lvl="0" marL="609600" marR="0" rtl="0" algn="l">
              <a:lnSpc>
                <a:spcPct val="120000"/>
              </a:lnSpc>
              <a:spcBef>
                <a:spcPts val="0"/>
              </a:spcBef>
              <a:spcAft>
                <a:spcPts val="0"/>
              </a:spcAft>
              <a:buClr>
                <a:srgbClr val="434343"/>
              </a:buClr>
              <a:buSzPts val="2000"/>
              <a:buFont typeface="Source Sans Pro"/>
              <a:buChar char="❏"/>
            </a:pPr>
            <a:r>
              <a:rPr b="0" i="1" lang="en-US" sz="2000" u="none" cap="none" strike="noStrike">
                <a:solidFill>
                  <a:srgbClr val="434343"/>
                </a:solidFill>
                <a:latin typeface="Source Sans Pro"/>
                <a:ea typeface="Source Sans Pro"/>
                <a:cs typeface="Source Sans Pro"/>
                <a:sym typeface="Source Sans Pro"/>
              </a:rPr>
              <a:t>Please maintain the slide style, fonts, and formatting when crafting your deck. </a:t>
            </a:r>
            <a:endParaRPr b="0" i="1" sz="2000" u="none" cap="none" strike="noStrike">
              <a:solidFill>
                <a:srgbClr val="434343"/>
              </a:solidFill>
              <a:latin typeface="Source Sans Pro"/>
              <a:ea typeface="Source Sans Pro"/>
              <a:cs typeface="Source Sans Pro"/>
              <a:sym typeface="Source Sans Pro"/>
            </a:endParaRPr>
          </a:p>
          <a:p>
            <a:pPr indent="-431800" lvl="0" marL="609600" marR="0" rtl="0" algn="l">
              <a:lnSpc>
                <a:spcPct val="120000"/>
              </a:lnSpc>
              <a:spcBef>
                <a:spcPts val="1000"/>
              </a:spcBef>
              <a:spcAft>
                <a:spcPts val="0"/>
              </a:spcAft>
              <a:buClr>
                <a:srgbClr val="434343"/>
              </a:buClr>
              <a:buSzPts val="2000"/>
              <a:buFont typeface="Source Sans Pro"/>
              <a:buChar char="❏"/>
            </a:pPr>
            <a:r>
              <a:rPr b="0" i="1" lang="en-US" sz="2000" u="none" cap="none" strike="noStrike">
                <a:solidFill>
                  <a:srgbClr val="434343"/>
                </a:solidFill>
                <a:latin typeface="Source Sans Pro"/>
                <a:ea typeface="Source Sans Pro"/>
                <a:cs typeface="Source Sans Pro"/>
                <a:sym typeface="Source Sans Pro"/>
              </a:rPr>
              <a:t>Don’t forget to complete the footer of the first intro slide.</a:t>
            </a:r>
            <a:endParaRPr b="0" i="1" sz="2000" u="none" cap="none" strike="noStrike">
              <a:solidFill>
                <a:srgbClr val="434343"/>
              </a:solidFill>
              <a:latin typeface="Source Sans Pro"/>
              <a:ea typeface="Source Sans Pro"/>
              <a:cs typeface="Source Sans Pro"/>
              <a:sym typeface="Source Sans Pro"/>
            </a:endParaRPr>
          </a:p>
          <a:p>
            <a:pPr indent="-431800" lvl="0" marL="609600" marR="0" rtl="0" algn="l">
              <a:lnSpc>
                <a:spcPct val="120000"/>
              </a:lnSpc>
              <a:spcBef>
                <a:spcPts val="1000"/>
              </a:spcBef>
              <a:spcAft>
                <a:spcPts val="0"/>
              </a:spcAft>
              <a:buClr>
                <a:srgbClr val="434343"/>
              </a:buClr>
              <a:buSzPts val="2000"/>
              <a:buFont typeface="Source Sans Pro"/>
              <a:buChar char="❏"/>
            </a:pPr>
            <a:r>
              <a:rPr b="0" i="1" lang="en-US" sz="2000" u="none" cap="none" strike="noStrike">
                <a:solidFill>
                  <a:srgbClr val="434343"/>
                </a:solidFill>
                <a:latin typeface="Source Sans Pro"/>
                <a:ea typeface="Source Sans Pro"/>
                <a:cs typeface="Source Sans Pro"/>
                <a:sym typeface="Source Sans Pro"/>
              </a:rPr>
              <a:t>Ensure each slide after the intro has a title and header, including DD/MM/YY. </a:t>
            </a:r>
            <a:endParaRPr b="0" i="1" sz="2000" u="none" cap="none" strike="noStrike">
              <a:solidFill>
                <a:srgbClr val="434343"/>
              </a:solidFill>
              <a:latin typeface="Source Sans Pro"/>
              <a:ea typeface="Source Sans Pro"/>
              <a:cs typeface="Source Sans Pro"/>
              <a:sym typeface="Source Sans Pro"/>
            </a:endParaRPr>
          </a:p>
          <a:p>
            <a:pPr indent="-431800" lvl="0" marL="609600" marR="0" rtl="0" algn="l">
              <a:lnSpc>
                <a:spcPct val="120000"/>
              </a:lnSpc>
              <a:spcBef>
                <a:spcPts val="1000"/>
              </a:spcBef>
              <a:spcAft>
                <a:spcPts val="0"/>
              </a:spcAft>
              <a:buClr>
                <a:srgbClr val="434343"/>
              </a:buClr>
              <a:buSzPts val="2000"/>
              <a:buFont typeface="Source Sans Pro"/>
              <a:buChar char="❏"/>
            </a:pPr>
            <a:r>
              <a:rPr b="0" i="1" lang="en-US" sz="2000" u="none" cap="none" strike="noStrike">
                <a:solidFill>
                  <a:srgbClr val="434343"/>
                </a:solidFill>
                <a:latin typeface="Source Sans Pro"/>
                <a:ea typeface="Source Sans Pro"/>
                <a:cs typeface="Source Sans Pro"/>
                <a:sym typeface="Source Sans Pro"/>
              </a:rPr>
              <a:t>Answer bolded questions, consider (and then delete) italicized questions </a:t>
            </a:r>
            <a:endParaRPr b="0" i="1" sz="2000" u="none" cap="none" strike="noStrike">
              <a:solidFill>
                <a:srgbClr val="434343"/>
              </a:solidFill>
              <a:latin typeface="Source Sans Pro"/>
              <a:ea typeface="Source Sans Pro"/>
              <a:cs typeface="Source Sans Pro"/>
              <a:sym typeface="Source Sans Pro"/>
            </a:endParaRPr>
          </a:p>
          <a:p>
            <a:pPr indent="-431800" lvl="0" marL="609600" marR="0" rtl="0" algn="l">
              <a:lnSpc>
                <a:spcPct val="120000"/>
              </a:lnSpc>
              <a:spcBef>
                <a:spcPts val="1000"/>
              </a:spcBef>
              <a:spcAft>
                <a:spcPts val="0"/>
              </a:spcAft>
              <a:buClr>
                <a:srgbClr val="434343"/>
              </a:buClr>
              <a:buSzPts val="2000"/>
              <a:buFont typeface="Source Sans Pro"/>
              <a:buChar char="❏"/>
            </a:pPr>
            <a:r>
              <a:rPr b="0" i="1" lang="en-US" sz="2000" u="none" cap="none" strike="noStrike">
                <a:solidFill>
                  <a:srgbClr val="434343"/>
                </a:solidFill>
                <a:latin typeface="Source Sans Pro"/>
                <a:ea typeface="Source Sans Pro"/>
                <a:cs typeface="Source Sans Pro"/>
                <a:sym typeface="Source Sans Pro"/>
              </a:rPr>
              <a:t>Charts, graphs, and images should have captions, titles and axis labels.</a:t>
            </a:r>
            <a:endParaRPr b="0" i="1" sz="2000" u="none" cap="none" strike="noStrike">
              <a:solidFill>
                <a:srgbClr val="434343"/>
              </a:solidFill>
              <a:latin typeface="Source Sans Pro"/>
              <a:ea typeface="Source Sans Pro"/>
              <a:cs typeface="Source Sans Pro"/>
              <a:sym typeface="Source Sans Pro"/>
            </a:endParaRPr>
          </a:p>
          <a:p>
            <a:pPr indent="-431800" lvl="0" marL="609600" marR="0" rtl="0" algn="l">
              <a:lnSpc>
                <a:spcPct val="120000"/>
              </a:lnSpc>
              <a:spcBef>
                <a:spcPts val="1000"/>
              </a:spcBef>
              <a:spcAft>
                <a:spcPts val="0"/>
              </a:spcAft>
              <a:buClr>
                <a:srgbClr val="434343"/>
              </a:buClr>
              <a:buSzPts val="2000"/>
              <a:buFont typeface="Source Sans Pro"/>
              <a:buChar char="❏"/>
            </a:pPr>
            <a:r>
              <a:rPr b="0" i="1" lang="en-US" sz="2000" u="none" cap="none" strike="noStrike">
                <a:solidFill>
                  <a:srgbClr val="434343"/>
                </a:solidFill>
                <a:latin typeface="Source Sans Pro"/>
                <a:ea typeface="Source Sans Pro"/>
                <a:cs typeface="Source Sans Pro"/>
                <a:sym typeface="Source Sans Pro"/>
              </a:rPr>
              <a:t>Add a thin border to any visuals and make sure it fits on the slide entirely (see Slide 4 for an example)</a:t>
            </a:r>
            <a:endParaRPr b="0" i="1" sz="2000" u="none" cap="none" strike="noStrike">
              <a:solidFill>
                <a:srgbClr val="434343"/>
              </a:solidFill>
              <a:latin typeface="Source Sans Pro"/>
              <a:ea typeface="Source Sans Pro"/>
              <a:cs typeface="Source Sans Pro"/>
              <a:sym typeface="Source Sans Pro"/>
            </a:endParaRPr>
          </a:p>
          <a:p>
            <a:pPr indent="-431800" lvl="0" marL="609600" marR="0" rtl="0" algn="l">
              <a:lnSpc>
                <a:spcPct val="120000"/>
              </a:lnSpc>
              <a:spcBef>
                <a:spcPts val="1000"/>
              </a:spcBef>
              <a:spcAft>
                <a:spcPts val="1000"/>
              </a:spcAft>
              <a:buClr>
                <a:srgbClr val="434343"/>
              </a:buClr>
              <a:buSzPts val="2000"/>
              <a:buFont typeface="Source Sans Pro"/>
              <a:buChar char="❏"/>
            </a:pPr>
            <a:r>
              <a:rPr b="0" i="1" lang="en-US" sz="2000" u="none" cap="none" strike="noStrike">
                <a:solidFill>
                  <a:srgbClr val="434343"/>
                </a:solidFill>
                <a:latin typeface="Source Sans Pro"/>
                <a:ea typeface="Source Sans Pro"/>
                <a:cs typeface="Source Sans Pro"/>
                <a:sym typeface="Source Sans Pro"/>
              </a:rPr>
              <a:t>Remove any blank slides.</a:t>
            </a:r>
            <a:endParaRPr b="0" i="1" sz="2000" u="none" cap="none" strike="noStrike">
              <a:solidFill>
                <a:srgbClr val="434343"/>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Problem</a:t>
            </a:r>
            <a:endParaRPr/>
          </a:p>
        </p:txBody>
      </p:sp>
      <p:sp>
        <p:nvSpPr>
          <p:cNvPr id="172" name="Google Shape;172;p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a:t>
            </a:r>
            <a:r>
              <a:rPr b="0" lang="en-US">
                <a:latin typeface="Source Sans Pro SemiBold"/>
                <a:ea typeface="Source Sans Pro SemiBold"/>
                <a:cs typeface="Source Sans Pro SemiBold"/>
                <a:sym typeface="Source Sans Pro SemiBold"/>
              </a:rPr>
              <a:t> Impact Review,</a:t>
            </a:r>
            <a:r>
              <a:rPr b="0" lang="en-US">
                <a:latin typeface="Source Sans Pro SemiBold"/>
                <a:ea typeface="Source Sans Pro SemiBold"/>
                <a:cs typeface="Source Sans Pro SemiBold"/>
                <a:sym typeface="Source Sans Pro SemiBold"/>
              </a:rPr>
              <a:t> 01/28/22</a:t>
            </a:r>
            <a:endParaRPr b="0">
              <a:solidFill>
                <a:srgbClr val="FF0000"/>
              </a:solidFill>
              <a:latin typeface="Source Sans Pro SemiBold"/>
              <a:ea typeface="Source Sans Pro SemiBold"/>
              <a:cs typeface="Source Sans Pro SemiBold"/>
              <a:sym typeface="Source Sans Pro SemiBold"/>
            </a:endParaRPr>
          </a:p>
        </p:txBody>
      </p:sp>
      <p:sp>
        <p:nvSpPr>
          <p:cNvPr id="173" name="Google Shape;173;p3"/>
          <p:cNvSpPr txBox="1"/>
          <p:nvPr/>
        </p:nvSpPr>
        <p:spPr>
          <a:xfrm>
            <a:off x="609600" y="1297800"/>
            <a:ext cx="9624000" cy="5161500"/>
          </a:xfrm>
          <a:prstGeom prst="rect">
            <a:avLst/>
          </a:prstGeom>
          <a:noFill/>
          <a:ln>
            <a:noFill/>
          </a:ln>
        </p:spPr>
        <p:txBody>
          <a:bodyPr anchorCtr="0" anchor="t" bIns="91425" lIns="91425" spcFirstLastPara="1" rIns="91425" wrap="square" tIns="91425">
            <a:noAutofit/>
          </a:bodyPr>
          <a:lstStyle/>
          <a:p>
            <a:pPr indent="0" lvl="0" marL="0" marR="0" rtl="0" algn="l">
              <a:lnSpc>
                <a:spcPct val="120000"/>
              </a:lnSpc>
              <a:spcBef>
                <a:spcPts val="100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What Veteran-oriented problems did you attempt to solve? </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l">
              <a:lnSpc>
                <a:spcPct val="120000"/>
              </a:lnSpc>
              <a:spcBef>
                <a:spcPts val="1000"/>
              </a:spcBef>
              <a:spcAft>
                <a:spcPts val="0"/>
              </a:spcAft>
              <a:buClr>
                <a:srgbClr val="000000"/>
              </a:buClr>
              <a:buSzPts val="2000"/>
              <a:buFont typeface="Arial"/>
              <a:buNone/>
            </a:pPr>
            <a:r>
              <a:rPr lang="en-US" sz="1200">
                <a:solidFill>
                  <a:srgbClr val="24292F"/>
                </a:solidFill>
                <a:highlight>
                  <a:srgbClr val="FFFFFF"/>
                </a:highlight>
              </a:rPr>
              <a:t>The VA is ramping up their digital communications efforts, specifically through email and text. As a result, veterans need to be able to opt in or out of communications and customize through which channels they prefer to be contacted. </a:t>
            </a:r>
            <a:endParaRPr sz="2000">
              <a:latin typeface="Source Sans Pro SemiBold"/>
              <a:ea typeface="Source Sans Pro SemiBold"/>
              <a:cs typeface="Source Sans Pro SemiBold"/>
              <a:sym typeface="Source Sans Pro SemiBold"/>
            </a:endParaRPr>
          </a:p>
          <a:p>
            <a:pPr indent="0" lvl="0" marL="0" marR="0" rtl="0" algn="l">
              <a:lnSpc>
                <a:spcPct val="120000"/>
              </a:lnSpc>
              <a:spcBef>
                <a:spcPts val="100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How does solving this problem contribute to OCTO’s North Star(s)?</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304800" lvl="0" marL="457200" marR="0" rtl="0" algn="l">
              <a:lnSpc>
                <a:spcPct val="120000"/>
              </a:lnSpc>
              <a:spcBef>
                <a:spcPts val="1000"/>
              </a:spcBef>
              <a:spcAft>
                <a:spcPts val="0"/>
              </a:spcAft>
              <a:buClr>
                <a:srgbClr val="24292F"/>
              </a:buClr>
              <a:buSzPts val="1200"/>
              <a:buChar char="●"/>
            </a:pPr>
            <a:r>
              <a:rPr lang="en-US" sz="1200">
                <a:solidFill>
                  <a:srgbClr val="24292F"/>
                </a:solidFill>
                <a:highlight>
                  <a:srgbClr val="FFFFFF"/>
                </a:highlight>
              </a:rPr>
              <a:t>Logged-in users have a personalized experience with the ability to set their communication permissions for various types of notifications within their VA.gov profile</a:t>
            </a:r>
            <a:endParaRPr sz="1200">
              <a:solidFill>
                <a:srgbClr val="24292F"/>
              </a:solidFill>
              <a:highlight>
                <a:srgbClr val="FFFFFF"/>
              </a:highlight>
            </a:endParaRPr>
          </a:p>
          <a:p>
            <a:pPr indent="-304800" lvl="0" marL="457200" marR="0" rtl="0" algn="l">
              <a:lnSpc>
                <a:spcPct val="120000"/>
              </a:lnSpc>
              <a:spcBef>
                <a:spcPts val="0"/>
              </a:spcBef>
              <a:spcAft>
                <a:spcPts val="0"/>
              </a:spcAft>
              <a:buClr>
                <a:srgbClr val="24292F"/>
              </a:buClr>
              <a:buSzPts val="1200"/>
              <a:buChar char="●"/>
            </a:pPr>
            <a:r>
              <a:rPr lang="en-US" sz="1200">
                <a:solidFill>
                  <a:srgbClr val="24292F"/>
                </a:solidFill>
                <a:highlight>
                  <a:srgbClr val="FFFFFF"/>
                </a:highlight>
              </a:rPr>
              <a:t>Logged-in users can manage their communication permissions in one place at any time </a:t>
            </a:r>
            <a:endParaRPr sz="1200">
              <a:solidFill>
                <a:srgbClr val="24292F"/>
              </a:solidFill>
              <a:highlight>
                <a:srgbClr val="FFFFFF"/>
              </a:highlight>
            </a:endParaRPr>
          </a:p>
          <a:p>
            <a:pPr indent="-304800" lvl="0" marL="457200" marR="0" rtl="0" algn="l">
              <a:lnSpc>
                <a:spcPct val="120000"/>
              </a:lnSpc>
              <a:spcBef>
                <a:spcPts val="0"/>
              </a:spcBef>
              <a:spcAft>
                <a:spcPts val="0"/>
              </a:spcAft>
              <a:buClr>
                <a:srgbClr val="24292F"/>
              </a:buClr>
              <a:buSzPts val="1200"/>
              <a:buChar char="●"/>
            </a:pPr>
            <a:r>
              <a:rPr lang="en-US" sz="1200">
                <a:solidFill>
                  <a:srgbClr val="24292F"/>
                </a:solidFill>
                <a:highlight>
                  <a:srgbClr val="FFFFFF"/>
                </a:highlight>
              </a:rPr>
              <a:t>Any updates veterans make to their permissions will be saved/accessed across the VA seamlessly</a:t>
            </a:r>
            <a:endParaRPr sz="1200">
              <a:solidFill>
                <a:srgbClr val="24292F"/>
              </a:solidFill>
              <a:highlight>
                <a:srgbClr val="FFFFFF"/>
              </a:highlight>
            </a:endParaRPr>
          </a:p>
          <a:p>
            <a:pPr indent="0" lvl="0" marL="0" marR="0" rtl="0" algn="l">
              <a:lnSpc>
                <a:spcPct val="120000"/>
              </a:lnSpc>
              <a:spcBef>
                <a:spcPts val="100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Why is solving this problem a priority vs. other problems?</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l">
              <a:lnSpc>
                <a:spcPct val="120000"/>
              </a:lnSpc>
              <a:spcBef>
                <a:spcPts val="1000"/>
              </a:spcBef>
              <a:spcAft>
                <a:spcPts val="0"/>
              </a:spcAft>
              <a:buClr>
                <a:srgbClr val="000000"/>
              </a:buClr>
              <a:buSzPts val="2000"/>
              <a:buFont typeface="Arial"/>
              <a:buNone/>
            </a:pPr>
            <a:r>
              <a:rPr lang="en-US" sz="1200">
                <a:solidFill>
                  <a:srgbClr val="24292F"/>
                </a:solidFill>
                <a:highlight>
                  <a:srgbClr val="FFFFFF"/>
                </a:highlight>
              </a:rPr>
              <a:t>We know veterans expect to set communication permissions from the VA.gov profile. We also know that veterans expect these settings to be synced across the VA, so that they do not have to manage different kinds of communication permissions in several different places.</a:t>
            </a:r>
            <a:endParaRPr sz="1200">
              <a:solidFill>
                <a:srgbClr val="24292F"/>
              </a:solidFill>
              <a:highlight>
                <a:srgbClr val="FFFFFF"/>
              </a:highlight>
            </a:endParaRPr>
          </a:p>
          <a:p>
            <a:pPr indent="0" lvl="0" marL="0" marR="0" rtl="0" algn="l">
              <a:lnSpc>
                <a:spcPct val="120000"/>
              </a:lnSpc>
              <a:spcBef>
                <a:spcPts val="100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What organizational challenges did you go after?</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0" lvl="0" marL="0" rtl="0" algn="l">
              <a:lnSpc>
                <a:spcPct val="120000"/>
              </a:lnSpc>
              <a:spcBef>
                <a:spcPts val="1000"/>
              </a:spcBef>
              <a:spcAft>
                <a:spcPts val="0"/>
              </a:spcAft>
              <a:buClr>
                <a:srgbClr val="000000"/>
              </a:buClr>
              <a:buSzPts val="2000"/>
              <a:buFont typeface="Arial"/>
              <a:buNone/>
            </a:pPr>
            <a:r>
              <a:rPr lang="en-US" sz="1200">
                <a:solidFill>
                  <a:srgbClr val="24292F"/>
                </a:solidFill>
                <a:highlight>
                  <a:srgbClr val="FFFFFF"/>
                </a:highlight>
              </a:rPr>
              <a:t>To meet these organizational and user needs, the VA Profile team built a communications permissions engine that will integrate with the VA.gov profile frontend and allow veteran-managed settings to be saved and shared across systems at the VA.</a:t>
            </a:r>
            <a:endParaRPr sz="1200">
              <a:solidFill>
                <a:srgbClr val="24292F"/>
              </a:solidFill>
              <a:highlight>
                <a:srgbClr val="FFFFFF"/>
              </a:highlight>
            </a:endParaRPr>
          </a:p>
          <a:p>
            <a:pPr indent="0" lvl="0" marL="0" rtl="0" algn="l">
              <a:lnSpc>
                <a:spcPct val="120000"/>
              </a:lnSpc>
              <a:spcBef>
                <a:spcPts val="1000"/>
              </a:spcBef>
              <a:spcAft>
                <a:spcPts val="0"/>
              </a:spcAft>
              <a:buClr>
                <a:srgbClr val="000000"/>
              </a:buClr>
              <a:buSzPts val="2000"/>
              <a:buFont typeface="Arial"/>
              <a:buNone/>
            </a:pPr>
            <a:r>
              <a:t/>
            </a:r>
            <a:endParaRPr sz="1200">
              <a:solidFill>
                <a:srgbClr val="24292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Hypotheses, Solutions</a:t>
            </a:r>
            <a:endParaRPr/>
          </a:p>
        </p:txBody>
      </p:sp>
      <p:sp>
        <p:nvSpPr>
          <p:cNvPr id="180" name="Google Shape;180;p5"/>
          <p:cNvSpPr txBox="1"/>
          <p:nvPr/>
        </p:nvSpPr>
        <p:spPr>
          <a:xfrm>
            <a:off x="609600" y="1297800"/>
            <a:ext cx="10655100" cy="487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Hypotheses</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355600" lvl="0" marL="457200" marR="0" rtl="0" algn="l">
              <a:lnSpc>
                <a:spcPct val="120000"/>
              </a:lnSpc>
              <a:spcBef>
                <a:spcPts val="0"/>
              </a:spcBef>
              <a:spcAft>
                <a:spcPts val="0"/>
              </a:spcAft>
              <a:buSzPts val="2000"/>
              <a:buFont typeface="Source Sans Pro SemiBold"/>
              <a:buChar char="●"/>
            </a:pPr>
            <a:r>
              <a:rPr lang="en-US" sz="1200">
                <a:solidFill>
                  <a:srgbClr val="24292F"/>
                </a:solidFill>
                <a:highlight>
                  <a:srgbClr val="FFFFFF"/>
                </a:highlight>
              </a:rPr>
              <a:t>Veterans expect to set notification settings from the VA.gov profile.</a:t>
            </a:r>
            <a:endParaRPr sz="1200">
              <a:solidFill>
                <a:srgbClr val="24292F"/>
              </a:solidFill>
              <a:highlight>
                <a:srgbClr val="FFFFFF"/>
              </a:highlight>
            </a:endParaRPr>
          </a:p>
          <a:p>
            <a:pPr indent="-355600" lvl="0" marL="457200" marR="0" rtl="0" algn="l">
              <a:lnSpc>
                <a:spcPct val="120000"/>
              </a:lnSpc>
              <a:spcBef>
                <a:spcPts val="0"/>
              </a:spcBef>
              <a:spcAft>
                <a:spcPts val="0"/>
              </a:spcAft>
              <a:buSzPts val="2000"/>
              <a:buFont typeface="Source Sans Pro SemiBold"/>
              <a:buChar char="●"/>
            </a:pPr>
            <a:r>
              <a:rPr lang="en-US" sz="1200">
                <a:solidFill>
                  <a:srgbClr val="24292F"/>
                </a:solidFill>
                <a:highlight>
                  <a:srgbClr val="FFFFFF"/>
                </a:highlight>
              </a:rPr>
              <a:t>It will be fast and easy for us to add in new </a:t>
            </a:r>
            <a:r>
              <a:rPr lang="en-US" sz="1200">
                <a:solidFill>
                  <a:srgbClr val="24292F"/>
                </a:solidFill>
                <a:highlight>
                  <a:srgbClr val="FFFFFF"/>
                </a:highlight>
              </a:rPr>
              <a:t>notification</a:t>
            </a:r>
            <a:r>
              <a:rPr lang="en-US" sz="1200">
                <a:solidFill>
                  <a:srgbClr val="24292F"/>
                </a:solidFill>
                <a:highlight>
                  <a:srgbClr val="FFFFFF"/>
                </a:highlight>
              </a:rPr>
              <a:t> settings after the initial infrastructure is in place.</a:t>
            </a:r>
            <a:endParaRPr sz="1200">
              <a:solidFill>
                <a:srgbClr val="24292F"/>
              </a:solidFill>
              <a:highlight>
                <a:srgbClr val="FFFFFF"/>
              </a:highlight>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Solution(s)</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355600" lvl="0" marL="457200" marR="0" rtl="0" algn="l">
              <a:lnSpc>
                <a:spcPct val="120000"/>
              </a:lnSpc>
              <a:spcBef>
                <a:spcPts val="0"/>
              </a:spcBef>
              <a:spcAft>
                <a:spcPts val="0"/>
              </a:spcAft>
              <a:buSzPts val="2000"/>
              <a:buFont typeface="Source Sans Pro SemiBold"/>
              <a:buChar char="●"/>
            </a:pPr>
            <a:r>
              <a:rPr lang="en-US" sz="1200">
                <a:solidFill>
                  <a:srgbClr val="24292F"/>
                </a:solidFill>
                <a:highlight>
                  <a:srgbClr val="FFFFFF"/>
                </a:highlight>
              </a:rPr>
              <a:t>Veterans expect to set notification settings from the VA.gov profile</a:t>
            </a:r>
            <a:endParaRPr sz="1200">
              <a:solidFill>
                <a:srgbClr val="24292F"/>
              </a:solidFill>
              <a:highlight>
                <a:srgbClr val="FFFFFF"/>
              </a:highlight>
            </a:endParaRPr>
          </a:p>
          <a:p>
            <a:pPr indent="-304800" lvl="1" marL="914400" marR="0" rtl="0" algn="l">
              <a:lnSpc>
                <a:spcPct val="120000"/>
              </a:lnSpc>
              <a:spcBef>
                <a:spcPts val="0"/>
              </a:spcBef>
              <a:spcAft>
                <a:spcPts val="0"/>
              </a:spcAft>
              <a:buClr>
                <a:srgbClr val="24292F"/>
              </a:buClr>
              <a:buSzPts val="1200"/>
              <a:buChar char="○"/>
            </a:pPr>
            <a:r>
              <a:rPr lang="en-US" sz="1200">
                <a:solidFill>
                  <a:srgbClr val="24292F"/>
                </a:solidFill>
                <a:highlight>
                  <a:srgbClr val="FFFFFF"/>
                </a:highlight>
              </a:rPr>
              <a:t>Include a section in the VA.gov profile where veterans can set and manage permissions at any time.</a:t>
            </a:r>
            <a:endParaRPr sz="1200">
              <a:solidFill>
                <a:srgbClr val="24292F"/>
              </a:solidFill>
              <a:highlight>
                <a:srgbClr val="FFFFFF"/>
              </a:highlight>
            </a:endParaRPr>
          </a:p>
          <a:p>
            <a:pPr indent="-304800" lvl="1" marL="914400" marR="0" rtl="0" algn="l">
              <a:lnSpc>
                <a:spcPct val="120000"/>
              </a:lnSpc>
              <a:spcBef>
                <a:spcPts val="0"/>
              </a:spcBef>
              <a:spcAft>
                <a:spcPts val="0"/>
              </a:spcAft>
              <a:buClr>
                <a:srgbClr val="24292F"/>
              </a:buClr>
              <a:buSzPts val="1200"/>
              <a:buChar char="○"/>
            </a:pPr>
            <a:r>
              <a:rPr lang="en-US" sz="1200">
                <a:solidFill>
                  <a:srgbClr val="24292F"/>
                </a:solidFill>
                <a:highlight>
                  <a:srgbClr val="FFFFFF"/>
                </a:highlight>
              </a:rPr>
              <a:t>Integrate with the VA Profile backend so VA.gov can display all the permissions which a user is eligible to set, retrieve existing permissions, and send updated permissions from the VA.gov profile to the VA Profile backend.</a:t>
            </a:r>
            <a:endParaRPr sz="1200">
              <a:solidFill>
                <a:srgbClr val="24292F"/>
              </a:solidFill>
              <a:highlight>
                <a:srgbClr val="FFFFFF"/>
              </a:highlight>
            </a:endParaRPr>
          </a:p>
          <a:p>
            <a:pPr indent="-355600" lvl="0" marL="457200" marR="0" rtl="0" algn="l">
              <a:lnSpc>
                <a:spcPct val="120000"/>
              </a:lnSpc>
              <a:spcBef>
                <a:spcPts val="0"/>
              </a:spcBef>
              <a:spcAft>
                <a:spcPts val="0"/>
              </a:spcAft>
              <a:buSzPts val="2000"/>
              <a:buFont typeface="Source Sans Pro SemiBold"/>
              <a:buChar char="●"/>
            </a:pPr>
            <a:r>
              <a:rPr lang="en-US" sz="1200">
                <a:solidFill>
                  <a:srgbClr val="24292F"/>
                </a:solidFill>
                <a:highlight>
                  <a:srgbClr val="FFFFFF"/>
                </a:highlight>
              </a:rPr>
              <a:t>It will be fast and easy for us to add in new settings after the initial infrastructure is in place</a:t>
            </a:r>
            <a:endParaRPr sz="1200">
              <a:solidFill>
                <a:srgbClr val="24292F"/>
              </a:solidFill>
              <a:highlight>
                <a:srgbClr val="FFFFFF"/>
              </a:highlight>
            </a:endParaRPr>
          </a:p>
          <a:p>
            <a:pPr indent="-304800" lvl="1" marL="914400" rtl="0" algn="l">
              <a:lnSpc>
                <a:spcPct val="115000"/>
              </a:lnSpc>
              <a:spcBef>
                <a:spcPts val="0"/>
              </a:spcBef>
              <a:spcAft>
                <a:spcPts val="0"/>
              </a:spcAft>
              <a:buClr>
                <a:srgbClr val="24292F"/>
              </a:buClr>
              <a:buSzPts val="1200"/>
              <a:buChar char="○"/>
            </a:pPr>
            <a:r>
              <a:rPr lang="en-US" sz="1200">
                <a:solidFill>
                  <a:srgbClr val="24292F"/>
                </a:solidFill>
                <a:highlight>
                  <a:srgbClr val="FFFFFF"/>
                </a:highlight>
              </a:rPr>
              <a:t>The actual notification types for a which a veteran can set permissions are</a:t>
            </a:r>
            <a:r>
              <a:rPr lang="en-US" sz="1200">
                <a:highlight>
                  <a:srgbClr val="FFFFFF"/>
                </a:highlight>
              </a:rPr>
              <a:t> pulled in from VANotify.</a:t>
            </a:r>
            <a:endParaRPr sz="1200">
              <a:highlight>
                <a:srgbClr val="FFFF00"/>
              </a:highlight>
            </a:endParaRPr>
          </a:p>
          <a:p>
            <a:pPr indent="-304800" lvl="1" marL="914400" rtl="0" algn="l">
              <a:lnSpc>
                <a:spcPct val="115000"/>
              </a:lnSpc>
              <a:spcBef>
                <a:spcPts val="0"/>
              </a:spcBef>
              <a:spcAft>
                <a:spcPts val="0"/>
              </a:spcAft>
              <a:buSzPts val="1200"/>
              <a:buChar char="○"/>
            </a:pPr>
            <a:r>
              <a:rPr lang="en-US" sz="1200">
                <a:highlight>
                  <a:srgbClr val="FFFFFF"/>
                </a:highlight>
              </a:rPr>
              <a:t>Groupings (eg. notification categories) are pulled in dynamically from VA Profile</a:t>
            </a:r>
            <a:endParaRPr sz="1200">
              <a:highlight>
                <a:srgbClr val="FFFFFF"/>
              </a:highlight>
            </a:endParaRPr>
          </a:p>
          <a:p>
            <a:pPr indent="-304800" lvl="1" marL="914400" marR="0" rtl="0" algn="l">
              <a:lnSpc>
                <a:spcPct val="120000"/>
              </a:lnSpc>
              <a:spcBef>
                <a:spcPts val="0"/>
              </a:spcBef>
              <a:spcAft>
                <a:spcPts val="0"/>
              </a:spcAft>
              <a:buClr>
                <a:srgbClr val="24292F"/>
              </a:buClr>
              <a:buSzPts val="1200"/>
              <a:buChar char="○"/>
            </a:pPr>
            <a:r>
              <a:rPr lang="en-US" sz="1200">
                <a:highlight>
                  <a:srgbClr val="FFFFFF"/>
                </a:highlight>
              </a:rPr>
              <a:t>Communication channels (eg. email, text) are pulled in dynamically from VA Profile</a:t>
            </a:r>
            <a:endParaRPr b="0" i="1" sz="1500" u="none" cap="none" strike="noStrike">
              <a:solidFill>
                <a:srgbClr val="000000"/>
              </a:solidFill>
              <a:latin typeface="Source Sans Pro"/>
              <a:ea typeface="Source Sans Pro"/>
              <a:cs typeface="Source Sans Pro"/>
              <a:sym typeface="Source Sans Pro"/>
            </a:endParaRPr>
          </a:p>
        </p:txBody>
      </p:sp>
      <p:sp>
        <p:nvSpPr>
          <p:cNvPr id="181" name="Google Shape;181;p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 Impact Review, 01/28/22</a:t>
            </a:r>
            <a:endParaRPr b="0">
              <a:solidFill>
                <a:srgbClr val="FF0000"/>
              </a:solidFill>
              <a:latin typeface="Source Sans Pro SemiBold"/>
              <a:ea typeface="Source Sans Pro SemiBold"/>
              <a:cs typeface="Source Sans Pro SemiBold"/>
              <a:sym typeface="Source Sans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6"/>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Results </a:t>
            </a:r>
            <a:endParaRPr/>
          </a:p>
        </p:txBody>
      </p:sp>
      <p:sp>
        <p:nvSpPr>
          <p:cNvPr id="188" name="Google Shape;188;p6"/>
          <p:cNvSpPr txBox="1"/>
          <p:nvPr/>
        </p:nvSpPr>
        <p:spPr>
          <a:xfrm>
            <a:off x="609600" y="1457500"/>
            <a:ext cx="102825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Launch date: 11/16/2021</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323850" lvl="0" marL="457200" rtl="0" algn="l">
              <a:spcBef>
                <a:spcPts val="0"/>
              </a:spcBef>
              <a:spcAft>
                <a:spcPts val="0"/>
              </a:spcAft>
              <a:buSzPts val="1500"/>
              <a:buFont typeface="Source Sans Pro"/>
              <a:buChar char="●"/>
            </a:pPr>
            <a:r>
              <a:rPr lang="en-US" sz="1500">
                <a:latin typeface="Source Sans Pro"/>
                <a:ea typeface="Source Sans Pro"/>
                <a:cs typeface="Source Sans Pro"/>
                <a:sym typeface="Source Sans Pro"/>
              </a:rPr>
              <a:t>Phased launch over 2-week period</a:t>
            </a:r>
            <a:endParaRPr sz="1500">
              <a:latin typeface="Source Sans Pro"/>
              <a:ea typeface="Source Sans Pro"/>
              <a:cs typeface="Source Sans Pro"/>
              <a:sym typeface="Source Sans Pro"/>
            </a:endParaRPr>
          </a:p>
          <a:p>
            <a:pPr indent="-323850" lvl="0" marL="457200" rtl="0" algn="l">
              <a:spcBef>
                <a:spcPts val="0"/>
              </a:spcBef>
              <a:spcAft>
                <a:spcPts val="0"/>
              </a:spcAft>
              <a:buSzPts val="1500"/>
              <a:buFont typeface="Source Sans Pro"/>
              <a:buChar char="●"/>
            </a:pPr>
            <a:r>
              <a:rPr lang="en-US" sz="1500">
                <a:latin typeface="Source Sans Pro"/>
                <a:ea typeface="Source Sans Pro"/>
                <a:cs typeface="Source Sans Pro"/>
                <a:sym typeface="Source Sans Pro"/>
              </a:rPr>
              <a:t>Began November 3rd at 25%</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5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Source Sans Pro SemiBold"/>
                <a:ea typeface="Source Sans Pro SemiBold"/>
                <a:cs typeface="Source Sans Pro SemiBold"/>
                <a:sym typeface="Source Sans Pro SemiBold"/>
              </a:rPr>
              <a:t>Impact on Users, Business, and/or Technology</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l">
              <a:lnSpc>
                <a:spcPct val="100000"/>
              </a:lnSpc>
              <a:spcBef>
                <a:spcPts val="0"/>
              </a:spcBef>
              <a:spcAft>
                <a:spcPts val="0"/>
              </a:spcAft>
              <a:buClr>
                <a:srgbClr val="000000"/>
              </a:buClr>
              <a:buSzPts val="2000"/>
              <a:buFont typeface="Arial"/>
              <a:buNone/>
            </a:pPr>
            <a:r>
              <a:rPr lang="en-US" sz="1900" u="sng">
                <a:solidFill>
                  <a:schemeClr val="hlink"/>
                </a:solidFill>
                <a:latin typeface="Source Sans Pro SemiBold"/>
                <a:ea typeface="Source Sans Pro SemiBold"/>
                <a:cs typeface="Source Sans Pro SemiBold"/>
                <a:sym typeface="Source Sans Pro SemiBold"/>
                <a:hlinkClick r:id="rId3"/>
              </a:rPr>
              <a:t>Notification Preferences - Google Analytics dashboard</a:t>
            </a:r>
            <a:endParaRPr sz="1900">
              <a:latin typeface="Source Sans Pro SemiBold"/>
              <a:ea typeface="Source Sans Pro SemiBold"/>
              <a:cs typeface="Source Sans Pro SemiBold"/>
              <a:sym typeface="Source Sans Pro SemiBold"/>
            </a:endParaRPr>
          </a:p>
          <a:p>
            <a:pPr indent="0" lvl="0" marL="0" marR="0" rtl="0" algn="l">
              <a:lnSpc>
                <a:spcPct val="100000"/>
              </a:lnSpc>
              <a:spcBef>
                <a:spcPts val="0"/>
              </a:spcBef>
              <a:spcAft>
                <a:spcPts val="0"/>
              </a:spcAft>
              <a:buClr>
                <a:srgbClr val="000000"/>
              </a:buClr>
              <a:buSzPts val="2000"/>
              <a:buFont typeface="Arial"/>
              <a:buNone/>
            </a:pPr>
            <a:r>
              <a:t/>
            </a:r>
            <a:endParaRPr b="0" i="0" sz="1000" u="none" cap="none" strike="noStrike">
              <a:solidFill>
                <a:srgbClr val="000000"/>
              </a:solidFill>
              <a:latin typeface="Source Sans Pro SemiBold"/>
              <a:ea typeface="Source Sans Pro SemiBold"/>
              <a:cs typeface="Source Sans Pro SemiBold"/>
              <a:sym typeface="Source Sans Pro SemiBold"/>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Source Sans Pro SemiBold"/>
              <a:ea typeface="Source Sans Pro SemiBold"/>
              <a:cs typeface="Source Sans Pro SemiBold"/>
              <a:sym typeface="Source Sans Pro SemiBold"/>
            </a:endParaRPr>
          </a:p>
          <a:p>
            <a:pPr indent="-304800" lvl="0" marL="457200" rtl="0" algn="l">
              <a:lnSpc>
                <a:spcPct val="115000"/>
              </a:lnSpc>
              <a:spcBef>
                <a:spcPts val="0"/>
              </a:spcBef>
              <a:spcAft>
                <a:spcPts val="0"/>
              </a:spcAft>
              <a:buClr>
                <a:srgbClr val="24292F"/>
              </a:buClr>
              <a:buSzPts val="1200"/>
              <a:buChar char="●"/>
            </a:pPr>
            <a:r>
              <a:rPr lang="en-US" sz="1200">
                <a:solidFill>
                  <a:srgbClr val="24292F"/>
                </a:solidFill>
                <a:highlight>
                  <a:srgbClr val="FFFFFF"/>
                </a:highlight>
              </a:rPr>
              <a:t>Key result #1: Increase the number of profiles that have mobile phone numbers and email addresses by 15% each on a quarterly basis. </a:t>
            </a:r>
            <a:endParaRPr sz="1200">
              <a:solidFill>
                <a:schemeClr val="hlink"/>
              </a:solidFill>
              <a:highlight>
                <a:srgbClr val="FFFFFF"/>
              </a:highlight>
            </a:endParaRPr>
          </a:p>
          <a:p>
            <a:pPr indent="0" lvl="0" marL="0" rtl="0" algn="l">
              <a:lnSpc>
                <a:spcPct val="115000"/>
              </a:lnSpc>
              <a:spcBef>
                <a:spcPts val="1200"/>
              </a:spcBef>
              <a:spcAft>
                <a:spcPts val="0"/>
              </a:spcAft>
              <a:buNone/>
            </a:pPr>
            <a:r>
              <a:t/>
            </a:r>
            <a:endParaRPr sz="1200">
              <a:solidFill>
                <a:schemeClr val="hlink"/>
              </a:solidFill>
              <a:highlight>
                <a:srgbClr val="FFFFFF"/>
              </a:highlight>
            </a:endParaRPr>
          </a:p>
          <a:p>
            <a:pPr indent="0" lvl="0" marL="0" rtl="0" algn="l">
              <a:lnSpc>
                <a:spcPct val="115000"/>
              </a:lnSpc>
              <a:spcBef>
                <a:spcPts val="1200"/>
              </a:spcBef>
              <a:spcAft>
                <a:spcPts val="0"/>
              </a:spcAft>
              <a:buNone/>
            </a:pPr>
            <a:r>
              <a:t/>
            </a:r>
            <a:endParaRPr sz="1200">
              <a:solidFill>
                <a:schemeClr val="hlink"/>
              </a:solidFill>
              <a:highlight>
                <a:srgbClr val="FFFFFF"/>
              </a:highlight>
            </a:endParaRPr>
          </a:p>
          <a:p>
            <a:pPr indent="0" lvl="0" marL="0" rtl="0" algn="l">
              <a:lnSpc>
                <a:spcPct val="115000"/>
              </a:lnSpc>
              <a:spcBef>
                <a:spcPts val="1200"/>
              </a:spcBef>
              <a:spcAft>
                <a:spcPts val="0"/>
              </a:spcAft>
              <a:buNone/>
            </a:pPr>
            <a:r>
              <a:t/>
            </a:r>
            <a:endParaRPr sz="1200">
              <a:solidFill>
                <a:schemeClr val="hlink"/>
              </a:solidFill>
              <a:highlight>
                <a:srgbClr val="FFFFFF"/>
              </a:highlight>
            </a:endParaRPr>
          </a:p>
          <a:p>
            <a:pPr indent="0" lvl="0" marL="0" rtl="0" algn="l">
              <a:lnSpc>
                <a:spcPct val="115000"/>
              </a:lnSpc>
              <a:spcBef>
                <a:spcPts val="1200"/>
              </a:spcBef>
              <a:spcAft>
                <a:spcPts val="0"/>
              </a:spcAft>
              <a:buNone/>
            </a:pPr>
            <a:r>
              <a:t/>
            </a:r>
            <a:endParaRPr sz="1200">
              <a:solidFill>
                <a:schemeClr val="hlink"/>
              </a:solidFill>
              <a:highlight>
                <a:srgbClr val="FFFFFF"/>
              </a:highlight>
            </a:endParaRPr>
          </a:p>
          <a:p>
            <a:pPr indent="0" lvl="0" marL="0" rtl="0" algn="l">
              <a:lnSpc>
                <a:spcPct val="115000"/>
              </a:lnSpc>
              <a:spcBef>
                <a:spcPts val="1200"/>
              </a:spcBef>
              <a:spcAft>
                <a:spcPts val="0"/>
              </a:spcAft>
              <a:buNone/>
            </a:pPr>
            <a:r>
              <a:t/>
            </a:r>
            <a:endParaRPr sz="1200">
              <a:solidFill>
                <a:schemeClr val="hlink"/>
              </a:solidFill>
              <a:highlight>
                <a:srgbClr val="FFFFFF"/>
              </a:highlight>
            </a:endParaRPr>
          </a:p>
          <a:p>
            <a:pPr indent="0" lvl="0" marL="0" marR="0" rtl="0" algn="l">
              <a:lnSpc>
                <a:spcPct val="100000"/>
              </a:lnSpc>
              <a:spcBef>
                <a:spcPts val="1200"/>
              </a:spcBef>
              <a:spcAft>
                <a:spcPts val="0"/>
              </a:spcAft>
              <a:buNone/>
            </a:pPr>
            <a:r>
              <a:t/>
            </a:r>
            <a:endParaRPr b="0" i="1" sz="1500" u="none" cap="none" strike="noStrike">
              <a:solidFill>
                <a:srgbClr val="000000"/>
              </a:solidFill>
              <a:latin typeface="Source Sans Pro"/>
              <a:ea typeface="Source Sans Pro"/>
              <a:cs typeface="Source Sans Pro"/>
              <a:sym typeface="Source Sans Pro"/>
            </a:endParaRPr>
          </a:p>
        </p:txBody>
      </p:sp>
      <p:graphicFrame>
        <p:nvGraphicFramePr>
          <p:cNvPr id="189" name="Google Shape;189;p6"/>
          <p:cNvGraphicFramePr/>
          <p:nvPr/>
        </p:nvGraphicFramePr>
        <p:xfrm>
          <a:off x="952500" y="4029950"/>
          <a:ext cx="3000000" cy="3000000"/>
        </p:xfrm>
        <a:graphic>
          <a:graphicData uri="http://schemas.openxmlformats.org/drawingml/2006/table">
            <a:tbl>
              <a:tblPr>
                <a:noFill/>
                <a:tableStyleId>{90671478-F0EA-4F96-BDA9-20D779A53118}</a:tableStyleId>
              </a:tblPr>
              <a:tblGrid>
                <a:gridCol w="2057400"/>
                <a:gridCol w="2057400"/>
                <a:gridCol w="2057400"/>
                <a:gridCol w="2057400"/>
                <a:gridCol w="2057400"/>
              </a:tblGrid>
              <a:tr h="381000">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KPI/metric</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0"/>
                        </a:spcAft>
                        <a:buNone/>
                      </a:pPr>
                      <a:r>
                        <a:rPr b="1" lang="en-US" sz="1200">
                          <a:solidFill>
                            <a:srgbClr val="24292F"/>
                          </a:solidFill>
                          <a:highlight>
                            <a:srgbClr val="FFFFFF"/>
                          </a:highlight>
                        </a:rPr>
                        <a:t>Baseline </a:t>
                      </a:r>
                      <a:endParaRPr b="1" sz="1200">
                        <a:solidFill>
                          <a:srgbClr val="24292F"/>
                        </a:solidFill>
                        <a:highlight>
                          <a:srgbClr val="FFFFFF"/>
                        </a:highlight>
                      </a:endParaRPr>
                    </a:p>
                    <a:p>
                      <a:pPr indent="0" lvl="0" marL="0" rtl="0" algn="ctr">
                        <a:lnSpc>
                          <a:spcPct val="115000"/>
                        </a:lnSpc>
                        <a:spcBef>
                          <a:spcPts val="0"/>
                        </a:spcBef>
                        <a:spcAft>
                          <a:spcPts val="0"/>
                        </a:spcAft>
                        <a:buNone/>
                      </a:pPr>
                      <a:r>
                        <a:rPr b="1" lang="en-US" sz="1200">
                          <a:solidFill>
                            <a:srgbClr val="24292F"/>
                          </a:solidFill>
                          <a:highlight>
                            <a:srgbClr val="FFFFFF"/>
                          </a:highlight>
                        </a:rPr>
                        <a:t>(4.30.21; </a:t>
                      </a:r>
                      <a:endParaRPr b="1" sz="1200">
                        <a:solidFill>
                          <a:srgbClr val="24292F"/>
                        </a:solidFill>
                        <a:highlight>
                          <a:srgbClr val="FFFFFF"/>
                        </a:highlight>
                      </a:endParaRPr>
                    </a:p>
                    <a:p>
                      <a:pPr indent="0" lvl="0" marL="0" rtl="0" algn="ctr">
                        <a:lnSpc>
                          <a:spcPct val="115000"/>
                        </a:lnSpc>
                        <a:spcBef>
                          <a:spcPts val="0"/>
                        </a:spcBef>
                        <a:spcAft>
                          <a:spcPts val="0"/>
                        </a:spcAft>
                        <a:buNone/>
                      </a:pPr>
                      <a:r>
                        <a:rPr b="1" lang="en-US" sz="1200">
                          <a:solidFill>
                            <a:srgbClr val="24292F"/>
                          </a:solidFill>
                          <a:highlight>
                            <a:srgbClr val="FFFFFF"/>
                          </a:highlight>
                        </a:rPr>
                        <a:t>15,329,217 veterans)</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0"/>
                        </a:spcAft>
                        <a:buNone/>
                      </a:pPr>
                      <a:r>
                        <a:rPr b="1" lang="en-US" sz="1200">
                          <a:solidFill>
                            <a:srgbClr val="24292F"/>
                          </a:solidFill>
                          <a:highlight>
                            <a:srgbClr val="FFFFFF"/>
                          </a:highlight>
                        </a:rPr>
                        <a:t>Baseline before launch </a:t>
                      </a:r>
                      <a:endParaRPr b="1" sz="1200">
                        <a:solidFill>
                          <a:srgbClr val="24292F"/>
                        </a:solidFill>
                        <a:highlight>
                          <a:srgbClr val="FFFFFF"/>
                        </a:highlight>
                      </a:endParaRPr>
                    </a:p>
                    <a:p>
                      <a:pPr indent="0" lvl="0" marL="0" rtl="0" algn="ctr">
                        <a:lnSpc>
                          <a:spcPct val="115000"/>
                        </a:lnSpc>
                        <a:spcBef>
                          <a:spcPts val="0"/>
                        </a:spcBef>
                        <a:spcAft>
                          <a:spcPts val="0"/>
                        </a:spcAft>
                        <a:buNone/>
                      </a:pPr>
                      <a:r>
                        <a:rPr b="1" lang="en-US" sz="1200">
                          <a:solidFill>
                            <a:srgbClr val="24292F"/>
                          </a:solidFill>
                          <a:highlight>
                            <a:srgbClr val="FFFFFF"/>
                          </a:highlight>
                        </a:rPr>
                        <a:t>(11.3.21; </a:t>
                      </a:r>
                      <a:endParaRPr b="1" sz="1200">
                        <a:solidFill>
                          <a:srgbClr val="24292F"/>
                        </a:solidFill>
                        <a:highlight>
                          <a:srgbClr val="FFFFFF"/>
                        </a:highlight>
                      </a:endParaRPr>
                    </a:p>
                    <a:p>
                      <a:pPr indent="0" lvl="0" marL="0" rtl="0" algn="ctr">
                        <a:lnSpc>
                          <a:spcPct val="115000"/>
                        </a:lnSpc>
                        <a:spcBef>
                          <a:spcPts val="0"/>
                        </a:spcBef>
                        <a:spcAft>
                          <a:spcPts val="0"/>
                        </a:spcAft>
                        <a:buNone/>
                      </a:pPr>
                      <a:r>
                        <a:rPr b="1" lang="en-US" sz="1200">
                          <a:solidFill>
                            <a:srgbClr val="24292F"/>
                          </a:solidFill>
                          <a:highlight>
                            <a:srgbClr val="FFFFFF"/>
                          </a:highlight>
                        </a:rPr>
                        <a:t>15,739,528 veterans)</a:t>
                      </a:r>
                      <a:endParaRPr b="1" sz="1200">
                        <a:solidFill>
                          <a:srgbClr val="24292F"/>
                        </a:solidFill>
                        <a:highlight>
                          <a:srgbClr val="FFFFFF"/>
                        </a:highlight>
                      </a:endParaRPr>
                    </a:p>
                  </a:txBody>
                  <a:tcPr marT="57150" marB="57150" marR="123825" marL="123825"/>
                </a:tc>
                <a:tc>
                  <a:txBody>
                    <a:bodyPr/>
                    <a:lstStyle/>
                    <a:p>
                      <a:pPr indent="0" lvl="0" marL="0" rtl="0" algn="ctr">
                        <a:lnSpc>
                          <a:spcPct val="100000"/>
                        </a:lnSpc>
                        <a:spcBef>
                          <a:spcPts val="0"/>
                        </a:spcBef>
                        <a:spcAft>
                          <a:spcPts val="0"/>
                        </a:spcAft>
                        <a:buNone/>
                      </a:pPr>
                      <a:r>
                        <a:rPr b="1" lang="en-US" sz="1200">
                          <a:solidFill>
                            <a:srgbClr val="24292F"/>
                          </a:solidFill>
                          <a:highlight>
                            <a:srgbClr val="FFFFFF"/>
                          </a:highlight>
                        </a:rPr>
                        <a:t>% of profiles with this info at 3 months </a:t>
                      </a:r>
                      <a:endParaRPr b="1" sz="1200">
                        <a:solidFill>
                          <a:srgbClr val="24292F"/>
                        </a:solidFill>
                        <a:highlight>
                          <a:srgbClr val="FFFFFF"/>
                        </a:highlight>
                      </a:endParaRPr>
                    </a:p>
                    <a:p>
                      <a:pPr indent="0" lvl="0" marL="0" rtl="0" algn="ctr">
                        <a:lnSpc>
                          <a:spcPct val="100000"/>
                        </a:lnSpc>
                        <a:spcBef>
                          <a:spcPts val="0"/>
                        </a:spcBef>
                        <a:spcAft>
                          <a:spcPts val="0"/>
                        </a:spcAft>
                        <a:buNone/>
                      </a:pPr>
                      <a:r>
                        <a:rPr b="1" lang="en-US" sz="1200">
                          <a:solidFill>
                            <a:srgbClr val="24292F"/>
                          </a:solidFill>
                          <a:highlight>
                            <a:srgbClr val="FFFFFF"/>
                          </a:highlight>
                        </a:rPr>
                        <a:t>(Nov - Jan; </a:t>
                      </a:r>
                      <a:endParaRPr b="1" sz="1200">
                        <a:solidFill>
                          <a:srgbClr val="24292F"/>
                        </a:solidFill>
                        <a:highlight>
                          <a:srgbClr val="FFFFFF"/>
                        </a:highlight>
                      </a:endParaRPr>
                    </a:p>
                    <a:p>
                      <a:pPr indent="0" lvl="0" marL="0" rtl="0" algn="ctr">
                        <a:lnSpc>
                          <a:spcPct val="100000"/>
                        </a:lnSpc>
                        <a:spcBef>
                          <a:spcPts val="0"/>
                        </a:spcBef>
                        <a:spcAft>
                          <a:spcPts val="0"/>
                        </a:spcAft>
                        <a:buNone/>
                      </a:pPr>
                      <a:r>
                        <a:rPr b="1" lang="en-US" sz="1200">
                          <a:solidFill>
                            <a:srgbClr val="24292F"/>
                          </a:solidFill>
                          <a:highlight>
                            <a:srgbClr val="FFFFFF"/>
                          </a:highlight>
                        </a:rPr>
                        <a:t>16,883,386 veterans)</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 of profiles with this info at the end of Q1 2022 (Jan - Mar)</a:t>
                      </a:r>
                      <a:endParaRPr b="1" sz="1200">
                        <a:solidFill>
                          <a:srgbClr val="24292F"/>
                        </a:solidFill>
                        <a:highlight>
                          <a:srgbClr val="FFFFFF"/>
                        </a:highlight>
                      </a:endParaRPr>
                    </a:p>
                  </a:txBody>
                  <a:tcPr marT="57150" marB="57150" marR="123825" marL="123825"/>
                </a:tc>
              </a:tr>
              <a:tr h="381000">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 of profiles with mobile phone saved in VA Profile backend*</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7,759,973 (50.6%)</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0"/>
                        </a:spcAft>
                        <a:buNone/>
                      </a:pPr>
                      <a:r>
                        <a:rPr lang="en-US" sz="1200">
                          <a:solidFill>
                            <a:srgbClr val="24292F"/>
                          </a:solidFill>
                          <a:highlight>
                            <a:srgbClr val="FFFFFF"/>
                          </a:highlight>
                        </a:rPr>
                        <a:t>8,121,902 (52%)</a:t>
                      </a:r>
                      <a:endParaRPr sz="1200">
                        <a:solidFill>
                          <a:srgbClr val="24292F"/>
                        </a:solidFill>
                        <a:highlight>
                          <a:srgbClr val="FFFFFF"/>
                        </a:highlight>
                      </a:endParaRPr>
                    </a:p>
                    <a:p>
                      <a:pPr indent="0" lvl="0" marL="0" rtl="0" algn="l">
                        <a:lnSpc>
                          <a:spcPct val="115000"/>
                        </a:lnSpc>
                        <a:spcBef>
                          <a:spcPts val="0"/>
                        </a:spcBef>
                        <a:spcAft>
                          <a:spcPts val="0"/>
                        </a:spcAft>
                        <a:buNone/>
                      </a:pPr>
                      <a:r>
                        <a:rPr lang="en-US" sz="1000">
                          <a:solidFill>
                            <a:srgbClr val="24292F"/>
                          </a:solidFill>
                          <a:highlight>
                            <a:srgbClr val="FFFFFF"/>
                          </a:highlight>
                        </a:rPr>
                        <a:t>(9.5% more mobile numbers)</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0"/>
                        </a:spcAft>
                        <a:buNone/>
                      </a:pPr>
                      <a:r>
                        <a:rPr lang="en-US" sz="1200">
                          <a:solidFill>
                            <a:srgbClr val="24292F"/>
                          </a:solidFill>
                          <a:highlight>
                            <a:srgbClr val="FFFFFF"/>
                          </a:highlight>
                        </a:rPr>
                        <a:t>8,420,023 (50%)</a:t>
                      </a:r>
                      <a:endParaRPr sz="1200">
                        <a:solidFill>
                          <a:srgbClr val="24292F"/>
                        </a:solidFill>
                        <a:highlight>
                          <a:srgbClr val="FFFFFF"/>
                        </a:highlight>
                      </a:endParaRPr>
                    </a:p>
                    <a:p>
                      <a:pPr indent="0" lvl="0" marL="0" rtl="0" algn="l">
                        <a:lnSpc>
                          <a:spcPct val="115000"/>
                        </a:lnSpc>
                        <a:spcBef>
                          <a:spcPts val="0"/>
                        </a:spcBef>
                        <a:spcAft>
                          <a:spcPts val="0"/>
                        </a:spcAft>
                        <a:buNone/>
                      </a:pPr>
                      <a:r>
                        <a:rPr lang="en-US" sz="1000">
                          <a:solidFill>
                            <a:srgbClr val="24292F"/>
                          </a:solidFill>
                          <a:highlight>
                            <a:srgbClr val="FFFFFF"/>
                          </a:highlight>
                        </a:rPr>
                        <a:t>(9.6% more mobile numbers)</a:t>
                      </a:r>
                      <a:endParaRPr sz="10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TBD</a:t>
                      </a:r>
                      <a:endParaRPr sz="1200">
                        <a:solidFill>
                          <a:srgbClr val="24292F"/>
                        </a:solidFill>
                        <a:highlight>
                          <a:srgbClr val="FFFFFF"/>
                        </a:highlight>
                      </a:endParaRPr>
                    </a:p>
                  </a:txBody>
                  <a:tcPr marT="57150" marB="57150" marR="123825" marL="123825"/>
                </a:tc>
              </a:tr>
              <a:tr h="381000">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 of profiles with email addresses saved in VA Profile backend*</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6,367,462 (41.5%)</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0"/>
                        </a:spcAft>
                        <a:buNone/>
                      </a:pPr>
                      <a:r>
                        <a:rPr lang="en-US" sz="1200">
                          <a:solidFill>
                            <a:srgbClr val="24292F"/>
                          </a:solidFill>
                          <a:highlight>
                            <a:srgbClr val="FFFFFF"/>
                          </a:highlight>
                        </a:rPr>
                        <a:t>6,745,859 (43%)</a:t>
                      </a:r>
                      <a:endParaRPr sz="1200">
                        <a:solidFill>
                          <a:srgbClr val="24292F"/>
                        </a:solidFill>
                        <a:highlight>
                          <a:srgbClr val="FFFFFF"/>
                        </a:highlight>
                      </a:endParaRPr>
                    </a:p>
                    <a:p>
                      <a:pPr indent="0" lvl="0" marL="0" rtl="0" algn="l">
                        <a:lnSpc>
                          <a:spcPct val="115000"/>
                        </a:lnSpc>
                        <a:spcBef>
                          <a:spcPts val="0"/>
                        </a:spcBef>
                        <a:spcAft>
                          <a:spcPts val="0"/>
                        </a:spcAft>
                        <a:buNone/>
                      </a:pPr>
                      <a:r>
                        <a:rPr lang="en-US" sz="1000">
                          <a:solidFill>
                            <a:srgbClr val="24292F"/>
                          </a:solidFill>
                          <a:highlight>
                            <a:srgbClr val="FFFFFF"/>
                          </a:highlight>
                        </a:rPr>
                        <a:t>(9.4% more email addresses)</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0"/>
                        </a:spcAft>
                        <a:buNone/>
                      </a:pPr>
                      <a:r>
                        <a:rPr lang="en-US" sz="1200">
                          <a:solidFill>
                            <a:srgbClr val="24292F"/>
                          </a:solidFill>
                          <a:highlight>
                            <a:srgbClr val="FFFFFF"/>
                          </a:highlight>
                        </a:rPr>
                        <a:t>6,963,396 (41%)</a:t>
                      </a:r>
                      <a:endParaRPr sz="1200">
                        <a:solidFill>
                          <a:srgbClr val="24292F"/>
                        </a:solidFill>
                        <a:highlight>
                          <a:srgbClr val="FFFFFF"/>
                        </a:highlight>
                      </a:endParaRPr>
                    </a:p>
                    <a:p>
                      <a:pPr indent="0" lvl="0" marL="0" rtl="0" algn="l">
                        <a:lnSpc>
                          <a:spcPct val="115000"/>
                        </a:lnSpc>
                        <a:spcBef>
                          <a:spcPts val="0"/>
                        </a:spcBef>
                        <a:spcAft>
                          <a:spcPts val="0"/>
                        </a:spcAft>
                        <a:buNone/>
                      </a:pPr>
                      <a:r>
                        <a:rPr lang="en-US" sz="1000">
                          <a:solidFill>
                            <a:srgbClr val="24292F"/>
                          </a:solidFill>
                          <a:highlight>
                            <a:srgbClr val="FFFFFF"/>
                          </a:highlight>
                        </a:rPr>
                        <a:t>(9.6% more email addresses)</a:t>
                      </a:r>
                      <a:endParaRPr sz="11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TBD</a:t>
                      </a:r>
                      <a:endParaRPr/>
                    </a:p>
                  </a:txBody>
                  <a:tcPr marT="91425" marB="91425" marR="91425" marL="91425"/>
                </a:tc>
              </a:tr>
            </a:tbl>
          </a:graphicData>
        </a:graphic>
      </p:graphicFrame>
      <p:sp>
        <p:nvSpPr>
          <p:cNvPr id="190" name="Google Shape;190;p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 Impact Review, 01/28/22</a:t>
            </a:r>
            <a:endParaRPr b="0">
              <a:solidFill>
                <a:srgbClr val="FF0000"/>
              </a:solidFill>
              <a:latin typeface="Source Sans Pro SemiBold"/>
              <a:ea typeface="Source Sans Pro SemiBold"/>
              <a:cs typeface="Source Sans Pro SemiBold"/>
              <a:sym typeface="Source Sans Pro SemiBo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035950a0ac_0_26"/>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Results </a:t>
            </a:r>
            <a:endParaRPr/>
          </a:p>
        </p:txBody>
      </p:sp>
      <p:sp>
        <p:nvSpPr>
          <p:cNvPr id="197" name="Google Shape;197;g1035950a0ac_0_26"/>
          <p:cNvSpPr txBox="1"/>
          <p:nvPr/>
        </p:nvSpPr>
        <p:spPr>
          <a:xfrm>
            <a:off x="609600" y="1457500"/>
            <a:ext cx="10282500" cy="657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24292F"/>
              </a:buClr>
              <a:buSzPts val="1200"/>
              <a:buChar char="●"/>
            </a:pPr>
            <a:r>
              <a:rPr lang="en-US" sz="1200">
                <a:solidFill>
                  <a:srgbClr val="24292F"/>
                </a:solidFill>
                <a:highlight>
                  <a:srgbClr val="FFFFFF"/>
                </a:highlight>
              </a:rPr>
              <a:t>Key result #2: </a:t>
            </a:r>
            <a:r>
              <a:rPr lang="en-US" sz="1200">
                <a:solidFill>
                  <a:srgbClr val="24292F"/>
                </a:solidFill>
                <a:highlight>
                  <a:srgbClr val="FFFFFF"/>
                </a:highlight>
              </a:rPr>
              <a:t>60% of first time users of Notification Settings have set at least one of the three notification settings, available at launch within the first quarter of launch.</a:t>
            </a:r>
            <a:endParaRPr sz="1200">
              <a:solidFill>
                <a:srgbClr val="24292F"/>
              </a:solidFill>
              <a:highlight>
                <a:srgbClr val="FFFFFF"/>
              </a:highlight>
            </a:endParaRPr>
          </a:p>
          <a:p>
            <a:pPr indent="0" lvl="0" marL="0" marR="0" rtl="0" algn="l">
              <a:lnSpc>
                <a:spcPct val="100000"/>
              </a:lnSpc>
              <a:spcBef>
                <a:spcPts val="1200"/>
              </a:spcBef>
              <a:spcAft>
                <a:spcPts val="0"/>
              </a:spcAft>
              <a:buClr>
                <a:srgbClr val="000000"/>
              </a:buClr>
              <a:buSzPts val="1500"/>
              <a:buFont typeface="Arial"/>
              <a:buNone/>
            </a:pPr>
            <a:r>
              <a:t/>
            </a:r>
            <a:endParaRPr sz="1200">
              <a:solidFill>
                <a:srgbClr val="24292F"/>
              </a:solidFill>
              <a:highlight>
                <a:srgbClr val="FFFFFF"/>
              </a:highlight>
            </a:endParaRPr>
          </a:p>
          <a:p>
            <a:pPr indent="0" lvl="0" marL="0" marR="0" rtl="0" algn="l">
              <a:lnSpc>
                <a:spcPct val="100000"/>
              </a:lnSpc>
              <a:spcBef>
                <a:spcPts val="0"/>
              </a:spcBef>
              <a:spcAft>
                <a:spcPts val="0"/>
              </a:spcAft>
              <a:buClr>
                <a:srgbClr val="000000"/>
              </a:buClr>
              <a:buSzPts val="1500"/>
              <a:buFont typeface="Arial"/>
              <a:buNone/>
            </a:pPr>
            <a:r>
              <a:t/>
            </a:r>
            <a:endParaRPr sz="1200">
              <a:solidFill>
                <a:srgbClr val="24292F"/>
              </a:solidFill>
              <a:highlight>
                <a:srgbClr val="FFFFFF"/>
              </a:highlight>
            </a:endParaRPr>
          </a:p>
          <a:p>
            <a:pPr indent="0" lvl="0" marL="0" marR="0" rtl="0" algn="l">
              <a:lnSpc>
                <a:spcPct val="100000"/>
              </a:lnSpc>
              <a:spcBef>
                <a:spcPts val="0"/>
              </a:spcBef>
              <a:spcAft>
                <a:spcPts val="0"/>
              </a:spcAft>
              <a:buClr>
                <a:srgbClr val="000000"/>
              </a:buClr>
              <a:buSzPts val="1500"/>
              <a:buFont typeface="Arial"/>
              <a:buNone/>
            </a:pPr>
            <a:r>
              <a:t/>
            </a:r>
            <a:endParaRPr sz="1200">
              <a:solidFill>
                <a:srgbClr val="24292F"/>
              </a:solidFill>
              <a:highlight>
                <a:srgbClr val="FFFFFF"/>
              </a:highlight>
            </a:endParaRPr>
          </a:p>
          <a:p>
            <a:pPr indent="0" lvl="0" marL="0" marR="0" rtl="0" algn="l">
              <a:lnSpc>
                <a:spcPct val="100000"/>
              </a:lnSpc>
              <a:spcBef>
                <a:spcPts val="0"/>
              </a:spcBef>
              <a:spcAft>
                <a:spcPts val="0"/>
              </a:spcAft>
              <a:buClr>
                <a:srgbClr val="000000"/>
              </a:buClr>
              <a:buSzPts val="1500"/>
              <a:buFont typeface="Arial"/>
              <a:buNone/>
            </a:pPr>
            <a:r>
              <a:t/>
            </a:r>
            <a:endParaRPr sz="1200">
              <a:solidFill>
                <a:srgbClr val="24292F"/>
              </a:solidFill>
              <a:highlight>
                <a:srgbClr val="FFFFFF"/>
              </a:highlight>
            </a:endParaRPr>
          </a:p>
          <a:p>
            <a:pPr indent="0" lvl="0" marL="0" marR="0" rtl="0" algn="l">
              <a:lnSpc>
                <a:spcPct val="100000"/>
              </a:lnSpc>
              <a:spcBef>
                <a:spcPts val="0"/>
              </a:spcBef>
              <a:spcAft>
                <a:spcPts val="0"/>
              </a:spcAft>
              <a:buClr>
                <a:srgbClr val="000000"/>
              </a:buClr>
              <a:buSzPts val="1500"/>
              <a:buFont typeface="Arial"/>
              <a:buNone/>
            </a:pPr>
            <a:r>
              <a:t/>
            </a:r>
            <a:endParaRPr sz="1200">
              <a:solidFill>
                <a:srgbClr val="24292F"/>
              </a:solidFill>
              <a:highlight>
                <a:srgbClr val="FFFFFF"/>
              </a:highlight>
            </a:endParaRPr>
          </a:p>
          <a:p>
            <a:pPr indent="0" lvl="0" marL="0" marR="0" rtl="0" algn="l">
              <a:lnSpc>
                <a:spcPct val="100000"/>
              </a:lnSpc>
              <a:spcBef>
                <a:spcPts val="0"/>
              </a:spcBef>
              <a:spcAft>
                <a:spcPts val="0"/>
              </a:spcAft>
              <a:buNone/>
            </a:pPr>
            <a:r>
              <a:t/>
            </a:r>
            <a:endParaRPr b="0" i="1" sz="1500" u="none" cap="none" strike="noStrike">
              <a:solidFill>
                <a:srgbClr val="000000"/>
              </a:solidFill>
              <a:latin typeface="Source Sans Pro"/>
              <a:ea typeface="Source Sans Pro"/>
              <a:cs typeface="Source Sans Pro"/>
              <a:sym typeface="Source Sans Pro"/>
            </a:endParaRPr>
          </a:p>
        </p:txBody>
      </p:sp>
      <p:graphicFrame>
        <p:nvGraphicFramePr>
          <p:cNvPr id="198" name="Google Shape;198;g1035950a0ac_0_26"/>
          <p:cNvGraphicFramePr/>
          <p:nvPr/>
        </p:nvGraphicFramePr>
        <p:xfrm>
          <a:off x="1981200" y="2183975"/>
          <a:ext cx="3000000" cy="3000000"/>
        </p:xfrm>
        <a:graphic>
          <a:graphicData uri="http://schemas.openxmlformats.org/drawingml/2006/table">
            <a:tbl>
              <a:tblPr>
                <a:noFill/>
                <a:tableStyleId>{90671478-F0EA-4F96-BDA9-20D779A53118}</a:tableStyleId>
              </a:tblPr>
              <a:tblGrid>
                <a:gridCol w="2057400"/>
                <a:gridCol w="2057400"/>
                <a:gridCol w="2057400"/>
                <a:gridCol w="2057400"/>
              </a:tblGrid>
              <a:tr h="381000">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KPI/metric</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Baseline immediately before launch (date TBD)</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 of profiles with saved settings at 3 months (Nov - Jan)</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 of profiles with saved settings at the end of Q1 2022 (Jan - Mar)</a:t>
                      </a:r>
                      <a:endParaRPr b="1" sz="1200">
                        <a:solidFill>
                          <a:srgbClr val="24292F"/>
                        </a:solidFill>
                        <a:highlight>
                          <a:srgbClr val="FFFFFF"/>
                        </a:highlight>
                      </a:endParaRPr>
                    </a:p>
                  </a:txBody>
                  <a:tcPr marT="57150" marB="57150" marR="123825" marL="123825"/>
                </a:tc>
              </a:tr>
              <a:tr h="381000">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 of profiles with notification settings saved</a:t>
                      </a:r>
                      <a:endParaRPr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lang="en-US" sz="1200">
                          <a:solidFill>
                            <a:srgbClr val="24292F"/>
                          </a:solidFill>
                          <a:highlight>
                            <a:srgbClr val="FFFFFF"/>
                          </a:highlight>
                        </a:rPr>
                        <a:t>0% (new feature)</a:t>
                      </a:r>
                      <a:endParaRPr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lang="en-US" sz="1200">
                          <a:solidFill>
                            <a:srgbClr val="24292F"/>
                          </a:solidFill>
                          <a:highlight>
                            <a:srgbClr val="FFFFFF"/>
                          </a:highlight>
                        </a:rPr>
                        <a:t>54%</a:t>
                      </a:r>
                      <a:endParaRPr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lang="en-US" sz="1200">
                          <a:solidFill>
                            <a:srgbClr val="24292F"/>
                          </a:solidFill>
                          <a:highlight>
                            <a:srgbClr val="FFFFFF"/>
                          </a:highlight>
                        </a:rPr>
                        <a:t>TBD</a:t>
                      </a:r>
                      <a:endParaRPr sz="1200">
                        <a:solidFill>
                          <a:srgbClr val="24292F"/>
                        </a:solidFill>
                        <a:highlight>
                          <a:srgbClr val="FFFFFF"/>
                        </a:highlight>
                      </a:endParaRPr>
                    </a:p>
                  </a:txBody>
                  <a:tcPr marT="57150" marB="57150" marR="123825" marL="123825"/>
                </a:tc>
              </a:tr>
            </a:tbl>
          </a:graphicData>
        </a:graphic>
      </p:graphicFrame>
      <p:sp>
        <p:nvSpPr>
          <p:cNvPr id="199" name="Google Shape;199;g1035950a0ac_0_2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 Impact Review, 01/28/22</a:t>
            </a:r>
            <a:endParaRPr b="0">
              <a:solidFill>
                <a:srgbClr val="FF0000"/>
              </a:solidFill>
              <a:latin typeface="Source Sans Pro SemiBold"/>
              <a:ea typeface="Source Sans Pro SemiBold"/>
              <a:cs typeface="Source Sans Pro SemiBold"/>
              <a:sym typeface="Source Sans Pro SemiBold"/>
            </a:endParaRPr>
          </a:p>
        </p:txBody>
      </p:sp>
      <p:sp>
        <p:nvSpPr>
          <p:cNvPr id="200" name="Google Shape;200;g1035950a0ac_0_26"/>
          <p:cNvSpPr txBox="1"/>
          <p:nvPr/>
        </p:nvSpPr>
        <p:spPr>
          <a:xfrm>
            <a:off x="582525" y="4000925"/>
            <a:ext cx="103095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rgbClr val="24292F"/>
              </a:buClr>
              <a:buSzPts val="1200"/>
              <a:buChar char="●"/>
            </a:pPr>
            <a:r>
              <a:rPr lang="en-US" sz="1200">
                <a:solidFill>
                  <a:srgbClr val="24292F"/>
                </a:solidFill>
                <a:highlight>
                  <a:srgbClr val="FFFFFF"/>
                </a:highlight>
              </a:rPr>
              <a:t>Key result #3: Maintain at least a 95% success rate for successful saves of notification settings information.</a:t>
            </a:r>
            <a:endParaRPr sz="1200">
              <a:solidFill>
                <a:srgbClr val="24292F"/>
              </a:solidFill>
              <a:highlight>
                <a:srgbClr val="FFFFFF"/>
              </a:highlight>
            </a:endParaRPr>
          </a:p>
          <a:p>
            <a:pPr indent="-304800" lvl="0" marL="457200" rtl="0" algn="l">
              <a:lnSpc>
                <a:spcPct val="115000"/>
              </a:lnSpc>
              <a:spcBef>
                <a:spcPts val="0"/>
              </a:spcBef>
              <a:spcAft>
                <a:spcPts val="0"/>
              </a:spcAft>
              <a:buClr>
                <a:srgbClr val="24292F"/>
              </a:buClr>
              <a:buSzPts val="1200"/>
              <a:buChar char="●"/>
            </a:pPr>
            <a:r>
              <a:rPr lang="en-US" sz="1200">
                <a:solidFill>
                  <a:srgbClr val="24292F"/>
                </a:solidFill>
                <a:highlight>
                  <a:srgbClr val="FFFFFF"/>
                </a:highlight>
              </a:rPr>
              <a:t>Key result #4: Maintain at least a 95% success rate for retrievals of notification settings.</a:t>
            </a:r>
            <a:endParaRPr/>
          </a:p>
        </p:txBody>
      </p:sp>
      <p:graphicFrame>
        <p:nvGraphicFramePr>
          <p:cNvPr id="201" name="Google Shape;201;g1035950a0ac_0_26"/>
          <p:cNvGraphicFramePr/>
          <p:nvPr/>
        </p:nvGraphicFramePr>
        <p:xfrm>
          <a:off x="1981200" y="4776400"/>
          <a:ext cx="3000000" cy="3000000"/>
        </p:xfrm>
        <a:graphic>
          <a:graphicData uri="http://schemas.openxmlformats.org/drawingml/2006/table">
            <a:tbl>
              <a:tblPr>
                <a:noFill/>
                <a:tableStyleId>{90671478-F0EA-4F96-BDA9-20D779A53118}</a:tableStyleId>
              </a:tblPr>
              <a:tblGrid>
                <a:gridCol w="2057400"/>
                <a:gridCol w="2057400"/>
                <a:gridCol w="2057400"/>
                <a:gridCol w="2057400"/>
              </a:tblGrid>
              <a:tr h="381000">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KPI/metric</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Success rates 1 month after launch</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Success rates at the end of Q4 2021 (Oct - Dec)</a:t>
                      </a:r>
                      <a:endParaRPr b="1" sz="1200">
                        <a:solidFill>
                          <a:srgbClr val="24292F"/>
                        </a:solidFill>
                        <a:highlight>
                          <a:srgbClr val="FFFFFF"/>
                        </a:highlight>
                      </a:endParaRPr>
                    </a:p>
                  </a:txBody>
                  <a:tcPr marT="57150" marB="57150" marR="123825" marL="123825"/>
                </a:tc>
                <a:tc>
                  <a:txBody>
                    <a:bodyPr/>
                    <a:lstStyle/>
                    <a:p>
                      <a:pPr indent="0" lvl="0" marL="0" rtl="0" algn="ctr">
                        <a:lnSpc>
                          <a:spcPct val="115000"/>
                        </a:lnSpc>
                        <a:spcBef>
                          <a:spcPts val="0"/>
                        </a:spcBef>
                        <a:spcAft>
                          <a:spcPts val="1200"/>
                        </a:spcAft>
                        <a:buNone/>
                      </a:pPr>
                      <a:r>
                        <a:rPr b="1" lang="en-US" sz="1200">
                          <a:solidFill>
                            <a:srgbClr val="24292F"/>
                          </a:solidFill>
                          <a:highlight>
                            <a:srgbClr val="FFFFFF"/>
                          </a:highlight>
                        </a:rPr>
                        <a:t>Success rates at the end of Q1 2022 (Jan - Mar)</a:t>
                      </a:r>
                      <a:endParaRPr b="1" sz="1200">
                        <a:solidFill>
                          <a:srgbClr val="24292F"/>
                        </a:solidFill>
                        <a:highlight>
                          <a:srgbClr val="FFFFFF"/>
                        </a:highlight>
                      </a:endParaRPr>
                    </a:p>
                  </a:txBody>
                  <a:tcPr marT="57150" marB="57150" marR="123825" marL="123825"/>
                </a:tc>
              </a:tr>
              <a:tr h="381000">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95% successful retrievals</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99.9%</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99.9%</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TBD</a:t>
                      </a:r>
                      <a:endParaRPr sz="1200">
                        <a:solidFill>
                          <a:srgbClr val="24292F"/>
                        </a:solidFill>
                        <a:highlight>
                          <a:srgbClr val="FFFFFF"/>
                        </a:highlight>
                      </a:endParaRPr>
                    </a:p>
                  </a:txBody>
                  <a:tcPr marT="57150" marB="57150" marR="123825" marL="123825"/>
                </a:tc>
              </a:tr>
              <a:tr h="381000">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95% successful saves</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99.9%</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99.9%</a:t>
                      </a:r>
                      <a:endParaRPr sz="1200">
                        <a:solidFill>
                          <a:srgbClr val="24292F"/>
                        </a:solidFill>
                        <a:highlight>
                          <a:srgbClr val="FFFFFF"/>
                        </a:highlight>
                      </a:endParaRPr>
                    </a:p>
                  </a:txBody>
                  <a:tcPr marT="57150" marB="57150" marR="123825" marL="123825"/>
                </a:tc>
                <a:tc>
                  <a:txBody>
                    <a:bodyPr/>
                    <a:lstStyle/>
                    <a:p>
                      <a:pPr indent="0" lvl="0" marL="0" rtl="0" algn="l">
                        <a:lnSpc>
                          <a:spcPct val="115000"/>
                        </a:lnSpc>
                        <a:spcBef>
                          <a:spcPts val="0"/>
                        </a:spcBef>
                        <a:spcAft>
                          <a:spcPts val="1200"/>
                        </a:spcAft>
                        <a:buNone/>
                      </a:pPr>
                      <a:r>
                        <a:rPr lang="en-US" sz="1200">
                          <a:solidFill>
                            <a:srgbClr val="24292F"/>
                          </a:solidFill>
                          <a:highlight>
                            <a:srgbClr val="FFFFFF"/>
                          </a:highlight>
                        </a:rPr>
                        <a:t>TBD</a:t>
                      </a:r>
                      <a:endParaRPr sz="1200">
                        <a:solidFill>
                          <a:srgbClr val="24292F"/>
                        </a:solidFill>
                        <a:highlight>
                          <a:srgbClr val="FFFFFF"/>
                        </a:highlight>
                      </a:endParaRPr>
                    </a:p>
                  </a:txBody>
                  <a:tcPr marT="57150" marB="57150" marR="123825" marL="1238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Look at what is new!</a:t>
            </a:r>
            <a:endParaRPr/>
          </a:p>
        </p:txBody>
      </p:sp>
      <p:pic>
        <p:nvPicPr>
          <p:cNvPr id="208" name="Google Shape;208;p7"/>
          <p:cNvPicPr preferRelativeResize="0"/>
          <p:nvPr/>
        </p:nvPicPr>
        <p:blipFill>
          <a:blip r:embed="rId3">
            <a:alphaModFix/>
          </a:blip>
          <a:stretch>
            <a:fillRect/>
          </a:stretch>
        </p:blipFill>
        <p:spPr>
          <a:xfrm>
            <a:off x="5775000" y="228600"/>
            <a:ext cx="5236700" cy="6477750"/>
          </a:xfrm>
          <a:prstGeom prst="rect">
            <a:avLst/>
          </a:prstGeom>
          <a:noFill/>
          <a:ln cap="flat" cmpd="sng" w="9525">
            <a:solidFill>
              <a:schemeClr val="accent6"/>
            </a:solidFill>
            <a:prstDash val="solid"/>
            <a:round/>
            <a:headEnd len="sm" w="sm" type="none"/>
            <a:tailEnd len="sm" w="sm" type="none"/>
          </a:ln>
        </p:spPr>
      </p:pic>
      <p:pic>
        <p:nvPicPr>
          <p:cNvPr id="209" name="Google Shape;209;p7"/>
          <p:cNvPicPr preferRelativeResize="0"/>
          <p:nvPr/>
        </p:nvPicPr>
        <p:blipFill>
          <a:blip r:embed="rId4">
            <a:alphaModFix/>
          </a:blip>
          <a:stretch>
            <a:fillRect/>
          </a:stretch>
        </p:blipFill>
        <p:spPr>
          <a:xfrm>
            <a:off x="1475375" y="1604962"/>
            <a:ext cx="2581275" cy="3648075"/>
          </a:xfrm>
          <a:prstGeom prst="rect">
            <a:avLst/>
          </a:prstGeom>
          <a:noFill/>
          <a:ln cap="flat" cmpd="sng" w="9525">
            <a:solidFill>
              <a:schemeClr val="accent6"/>
            </a:solidFill>
            <a:prstDash val="solid"/>
            <a:round/>
            <a:headEnd len="sm" w="sm" type="none"/>
            <a:tailEnd len="sm" w="sm" type="none"/>
          </a:ln>
        </p:spPr>
      </p:pic>
      <p:sp>
        <p:nvSpPr>
          <p:cNvPr id="210" name="Google Shape;210;p7"/>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 Impact Review, 01/28/22</a:t>
            </a:r>
            <a:endParaRPr b="0">
              <a:solidFill>
                <a:srgbClr val="FF0000"/>
              </a:solidFill>
              <a:latin typeface="Source Sans Pro SemiBold"/>
              <a:ea typeface="Source Sans Pro SemiBold"/>
              <a:cs typeface="Source Sans Pro SemiBold"/>
              <a:sym typeface="Source Sans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111021a10e4_0_4"/>
          <p:cNvPicPr preferRelativeResize="0"/>
          <p:nvPr/>
        </p:nvPicPr>
        <p:blipFill>
          <a:blip r:embed="rId3">
            <a:alphaModFix/>
          </a:blip>
          <a:stretch>
            <a:fillRect/>
          </a:stretch>
        </p:blipFill>
        <p:spPr>
          <a:xfrm>
            <a:off x="152400" y="0"/>
            <a:ext cx="11921078" cy="6705600"/>
          </a:xfrm>
          <a:prstGeom prst="rect">
            <a:avLst/>
          </a:prstGeom>
          <a:noFill/>
          <a:ln>
            <a:noFill/>
          </a:ln>
        </p:spPr>
      </p:pic>
      <p:sp>
        <p:nvSpPr>
          <p:cNvPr id="217" name="Google Shape;217;g111021a10e4_0_4"/>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8"/>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Open Discussion</a:t>
            </a:r>
            <a:endParaRPr/>
          </a:p>
        </p:txBody>
      </p:sp>
      <p:sp>
        <p:nvSpPr>
          <p:cNvPr id="224" name="Google Shape;224;p8"/>
          <p:cNvSpPr txBox="1"/>
          <p:nvPr>
            <p:ph idx="1" type="body"/>
          </p:nvPr>
        </p:nvSpPr>
        <p:spPr>
          <a:xfrm>
            <a:off x="408550" y="1283350"/>
            <a:ext cx="7179000" cy="4884900"/>
          </a:xfrm>
          <a:prstGeom prst="rect">
            <a:avLst/>
          </a:prstGeom>
          <a:noFill/>
          <a:ln>
            <a:noFill/>
          </a:ln>
        </p:spPr>
        <p:txBody>
          <a:bodyPr anchorCtr="0" anchor="t" bIns="45700" lIns="45700" spcFirstLastPara="1" rIns="45700" wrap="square" tIns="45700">
            <a:noAutofit/>
          </a:bodyPr>
          <a:lstStyle/>
          <a:p>
            <a:pPr indent="0" lvl="0" marL="0" rtl="0" algn="l">
              <a:lnSpc>
                <a:spcPct val="120000"/>
              </a:lnSpc>
              <a:spcBef>
                <a:spcPts val="800"/>
              </a:spcBef>
              <a:spcAft>
                <a:spcPts val="0"/>
              </a:spcAft>
              <a:buSzPts val="2000"/>
              <a:buNone/>
            </a:pPr>
            <a:r>
              <a:rPr b="0" lang="en-US">
                <a:solidFill>
                  <a:srgbClr val="000000"/>
                </a:solidFill>
                <a:latin typeface="Source Sans Pro SemiBold"/>
                <a:ea typeface="Source Sans Pro SemiBold"/>
                <a:cs typeface="Source Sans Pro SemiBold"/>
                <a:sym typeface="Source Sans Pro SemiBold"/>
              </a:rPr>
              <a:t>Recommendations</a:t>
            </a:r>
            <a:endParaRPr b="0">
              <a:solidFill>
                <a:srgbClr val="000000"/>
              </a:solidFill>
              <a:latin typeface="Source Sans Pro SemiBold"/>
              <a:ea typeface="Source Sans Pro SemiBold"/>
              <a:cs typeface="Source Sans Pro SemiBold"/>
              <a:sym typeface="Source Sans Pro SemiBold"/>
            </a:endParaRPr>
          </a:p>
          <a:p>
            <a:pPr indent="-304800" lvl="0" marL="457200" rtl="0" algn="l">
              <a:lnSpc>
                <a:spcPct val="115000"/>
              </a:lnSpc>
              <a:spcBef>
                <a:spcPts val="300"/>
              </a:spcBef>
              <a:spcAft>
                <a:spcPts val="0"/>
              </a:spcAft>
              <a:buClr>
                <a:srgbClr val="24292F"/>
              </a:buClr>
              <a:buSzPts val="1200"/>
              <a:buFont typeface="Arial"/>
              <a:buChar char="●"/>
            </a:pPr>
            <a:r>
              <a:rPr b="0" lang="en-US" sz="1200">
                <a:solidFill>
                  <a:srgbClr val="24292F"/>
                </a:solidFill>
                <a:highlight>
                  <a:srgbClr val="FFFFFF"/>
                </a:highlight>
                <a:latin typeface="Arial"/>
                <a:ea typeface="Arial"/>
                <a:cs typeface="Arial"/>
                <a:sym typeface="Arial"/>
              </a:rPr>
              <a:t>May revisit the design to include layout showing additional channels and communication types for which Veterans can receive notifications.</a:t>
            </a:r>
            <a:endParaRPr b="0" sz="1200">
              <a:solidFill>
                <a:srgbClr val="24292F"/>
              </a:solidFill>
              <a:highlight>
                <a:srgbClr val="FFFFFF"/>
              </a:highlight>
              <a:latin typeface="Arial"/>
              <a:ea typeface="Arial"/>
              <a:cs typeface="Arial"/>
              <a:sym typeface="Arial"/>
            </a:endParaRPr>
          </a:p>
          <a:p>
            <a:pPr indent="-304800" lvl="0" marL="457200" rtl="0" algn="l">
              <a:lnSpc>
                <a:spcPct val="115000"/>
              </a:lnSpc>
              <a:spcBef>
                <a:spcPts val="1000"/>
              </a:spcBef>
              <a:spcAft>
                <a:spcPts val="0"/>
              </a:spcAft>
              <a:buClr>
                <a:srgbClr val="24292F"/>
              </a:buClr>
              <a:buSzPts val="1200"/>
              <a:buFont typeface="Arial"/>
              <a:buChar char="●"/>
            </a:pPr>
            <a:r>
              <a:rPr b="0" lang="en-US" sz="1200">
                <a:solidFill>
                  <a:srgbClr val="24292F"/>
                </a:solidFill>
                <a:highlight>
                  <a:srgbClr val="FFFFFF"/>
                </a:highlight>
                <a:latin typeface="Arial"/>
                <a:ea typeface="Arial"/>
                <a:cs typeface="Arial"/>
                <a:sym typeface="Arial"/>
              </a:rPr>
              <a:t>Explore a way for Veterans to update their contact information without having to go to a new page.</a:t>
            </a:r>
            <a:endParaRPr b="0" sz="1200">
              <a:solidFill>
                <a:srgbClr val="24292F"/>
              </a:solidFill>
              <a:highlight>
                <a:srgbClr val="FFFFFF"/>
              </a:highlight>
              <a:latin typeface="Arial"/>
              <a:ea typeface="Arial"/>
              <a:cs typeface="Arial"/>
              <a:sym typeface="Arial"/>
            </a:endParaRPr>
          </a:p>
          <a:p>
            <a:pPr indent="-304800" lvl="0" marL="457200" rtl="0" algn="l">
              <a:lnSpc>
                <a:spcPct val="115000"/>
              </a:lnSpc>
              <a:spcBef>
                <a:spcPts val="1000"/>
              </a:spcBef>
              <a:spcAft>
                <a:spcPts val="0"/>
              </a:spcAft>
              <a:buSzPts val="1200"/>
              <a:buFont typeface="Arial"/>
              <a:buChar char="●"/>
            </a:pPr>
            <a:r>
              <a:rPr b="0" lang="en-US" sz="1200">
                <a:solidFill>
                  <a:srgbClr val="24292F"/>
                </a:solidFill>
                <a:highlight>
                  <a:srgbClr val="FFFFFF"/>
                </a:highlight>
                <a:latin typeface="Arial"/>
                <a:ea typeface="Arial"/>
                <a:cs typeface="Arial"/>
                <a:sym typeface="Arial"/>
              </a:rPr>
              <a:t>Earlier in the summer, the team learned that the VA Profile database does not differentiate between </a:t>
            </a:r>
            <a:r>
              <a:rPr b="0" lang="en-US" sz="1200" u="sng">
                <a:solidFill>
                  <a:schemeClr val="hlink"/>
                </a:solidFill>
                <a:highlight>
                  <a:srgbClr val="FFFFFF"/>
                </a:highlight>
                <a:latin typeface="Arial"/>
                <a:ea typeface="Arial"/>
                <a:cs typeface="Arial"/>
                <a:sym typeface="Arial"/>
                <a:hlinkClick r:id="rId3"/>
              </a:rPr>
              <a:t>explicit and implicit opt ins</a:t>
            </a:r>
            <a:endParaRPr b="0" sz="1200">
              <a:solidFill>
                <a:srgbClr val="24292F"/>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24292F"/>
              </a:buClr>
              <a:buSzPts val="1200"/>
              <a:buFont typeface="Arial"/>
              <a:buChar char="○"/>
            </a:pPr>
            <a:r>
              <a:rPr lang="en-US" sz="1200" u="sng">
                <a:solidFill>
                  <a:srgbClr val="24292F"/>
                </a:solidFill>
                <a:highlight>
                  <a:srgbClr val="FFFFFF"/>
                </a:highlight>
                <a:latin typeface="Arial"/>
                <a:ea typeface="Arial"/>
                <a:cs typeface="Arial"/>
                <a:sym typeface="Arial"/>
              </a:rPr>
              <a:t>Example</a:t>
            </a:r>
            <a:r>
              <a:rPr lang="en-US" sz="1200">
                <a:solidFill>
                  <a:srgbClr val="24292F"/>
                </a:solidFill>
                <a:highlight>
                  <a:srgbClr val="FFFFFF"/>
                </a:highlight>
                <a:latin typeface="Arial"/>
                <a:ea typeface="Arial"/>
                <a:cs typeface="Arial"/>
                <a:sym typeface="Arial"/>
              </a:rPr>
              <a:t>: when veterans sign up for healthcare through the VA, they are automatically opted in to receive appointment reminders via text.</a:t>
            </a:r>
            <a:endParaRPr sz="1200">
              <a:solidFill>
                <a:srgbClr val="24292F"/>
              </a:solidFill>
              <a:highlight>
                <a:srgbClr val="FFFFFF"/>
              </a:highlight>
              <a:latin typeface="Arial"/>
              <a:ea typeface="Arial"/>
              <a:cs typeface="Arial"/>
              <a:sym typeface="Arial"/>
            </a:endParaRPr>
          </a:p>
          <a:p>
            <a:pPr indent="-304800" lvl="1" marL="914400" rtl="0" algn="l">
              <a:lnSpc>
                <a:spcPct val="115000"/>
              </a:lnSpc>
              <a:spcBef>
                <a:spcPts val="0"/>
              </a:spcBef>
              <a:spcAft>
                <a:spcPts val="0"/>
              </a:spcAft>
              <a:buClr>
                <a:srgbClr val="24292F"/>
              </a:buClr>
              <a:buSzPts val="1200"/>
              <a:buFont typeface="Arial"/>
              <a:buChar char="○"/>
            </a:pPr>
            <a:r>
              <a:rPr lang="en-US" sz="1200">
                <a:solidFill>
                  <a:srgbClr val="24292F"/>
                </a:solidFill>
                <a:highlight>
                  <a:srgbClr val="FFFFFF"/>
                </a:highlight>
                <a:latin typeface="Arial"/>
                <a:ea typeface="Arial"/>
                <a:cs typeface="Arial"/>
                <a:sym typeface="Arial"/>
              </a:rPr>
              <a:t>These individuals are not marked in the database as having been opted in by default, as opposed to users who </a:t>
            </a:r>
            <a:r>
              <a:rPr lang="en-US" sz="1200">
                <a:solidFill>
                  <a:srgbClr val="24292F"/>
                </a:solidFill>
                <a:highlight>
                  <a:srgbClr val="FFFFFF"/>
                </a:highlight>
                <a:latin typeface="Arial"/>
                <a:ea typeface="Arial"/>
                <a:cs typeface="Arial"/>
                <a:sym typeface="Arial"/>
              </a:rPr>
              <a:t>explicitly</a:t>
            </a:r>
            <a:r>
              <a:rPr lang="en-US" sz="1200">
                <a:solidFill>
                  <a:srgbClr val="24292F"/>
                </a:solidFill>
                <a:highlight>
                  <a:srgbClr val="FFFFFF"/>
                </a:highlight>
                <a:latin typeface="Arial"/>
                <a:ea typeface="Arial"/>
                <a:cs typeface="Arial"/>
                <a:sym typeface="Arial"/>
              </a:rPr>
              <a:t> checked a box that used to exist on VA.gov for opting in to appointment reminders via text.</a:t>
            </a:r>
            <a:endParaRPr b="0" i="1" sz="1400">
              <a:solidFill>
                <a:srgbClr val="000000"/>
              </a:solidFill>
            </a:endParaRPr>
          </a:p>
          <a:p>
            <a:pPr indent="0" lvl="0" marL="0" rtl="0" algn="l">
              <a:lnSpc>
                <a:spcPct val="120000"/>
              </a:lnSpc>
              <a:spcBef>
                <a:spcPts val="1000"/>
              </a:spcBef>
              <a:spcAft>
                <a:spcPts val="0"/>
              </a:spcAft>
              <a:buSzPts val="2000"/>
              <a:buNone/>
            </a:pPr>
            <a:r>
              <a:rPr b="0" lang="en-US">
                <a:solidFill>
                  <a:srgbClr val="000000"/>
                </a:solidFill>
                <a:latin typeface="Source Sans Pro SemiBold"/>
                <a:ea typeface="Source Sans Pro SemiBold"/>
                <a:cs typeface="Source Sans Pro SemiBold"/>
                <a:sym typeface="Source Sans Pro SemiBold"/>
              </a:rPr>
              <a:t>Notes</a:t>
            </a:r>
            <a:endParaRPr b="0">
              <a:solidFill>
                <a:srgbClr val="000000"/>
              </a:solidFill>
              <a:latin typeface="Source Sans Pro SemiBold"/>
              <a:ea typeface="Source Sans Pro SemiBold"/>
              <a:cs typeface="Source Sans Pro SemiBold"/>
              <a:sym typeface="Source Sans Pro SemiBold"/>
            </a:endParaRPr>
          </a:p>
          <a:p>
            <a:pPr indent="-317500" lvl="0" marL="457200" rtl="0" algn="l">
              <a:spcBef>
                <a:spcPts val="0"/>
              </a:spcBef>
              <a:spcAft>
                <a:spcPts val="0"/>
              </a:spcAft>
              <a:buClr>
                <a:srgbClr val="000000"/>
              </a:buClr>
              <a:buSzPts val="1400"/>
              <a:buChar char="●"/>
            </a:pPr>
            <a:r>
              <a:t/>
            </a:r>
            <a:endParaRPr b="0" sz="1400">
              <a:solidFill>
                <a:srgbClr val="000000"/>
              </a:solidFill>
            </a:endParaRPr>
          </a:p>
          <a:p>
            <a:pPr indent="-317500" lvl="0" marL="457200" rtl="0" algn="l">
              <a:spcBef>
                <a:spcPts val="0"/>
              </a:spcBef>
              <a:spcAft>
                <a:spcPts val="0"/>
              </a:spcAft>
              <a:buClr>
                <a:srgbClr val="000000"/>
              </a:buClr>
              <a:buSzPts val="1400"/>
              <a:buChar char="●"/>
            </a:pPr>
            <a:r>
              <a:t/>
            </a:r>
            <a:endParaRPr b="0" sz="1400">
              <a:solidFill>
                <a:srgbClr val="000000"/>
              </a:solidFill>
            </a:endParaRPr>
          </a:p>
        </p:txBody>
      </p:sp>
      <p:sp>
        <p:nvSpPr>
          <p:cNvPr id="225" name="Google Shape;225;p8"/>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0"/>
              </a:spcBef>
              <a:spcAft>
                <a:spcPts val="0"/>
              </a:spcAft>
              <a:buSzPts val="2000"/>
              <a:buNone/>
            </a:pPr>
            <a:r>
              <a:rPr b="0" lang="en-US">
                <a:latin typeface="Source Sans Pro SemiBold"/>
                <a:ea typeface="Source Sans Pro SemiBold"/>
                <a:cs typeface="Source Sans Pro SemiBold"/>
                <a:sym typeface="Source Sans Pro SemiBold"/>
              </a:rPr>
              <a:t>Communication Permissions Impact Review, 01/28/22</a:t>
            </a:r>
            <a:endParaRPr b="0">
              <a:solidFill>
                <a:srgbClr val="FF0000"/>
              </a:solidFill>
              <a:latin typeface="Source Sans Pro SemiBold"/>
              <a:ea typeface="Source Sans Pro SemiBold"/>
              <a:cs typeface="Source Sans Pro SemiBold"/>
              <a:sym typeface="Source Sans Pr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0x01010051738B620415B44082EC098796CA38A0</vt:lpwstr>
  </property>
</Properties>
</file>