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Bitter"/>
      <p:regular r:id="rId16"/>
      <p:bold r:id="rId17"/>
      <p:italic r:id="rId18"/>
      <p:boldItalic r:id="rId19"/>
    </p:embeddedFont>
    <p:embeddedFont>
      <p:font typeface="Source Sans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regular.fntdata"/><Relationship Id="rId11" Type="http://schemas.openxmlformats.org/officeDocument/2006/relationships/slide" Target="slides/slide5.xml"/><Relationship Id="rId22" Type="http://schemas.openxmlformats.org/officeDocument/2006/relationships/font" Target="fonts/SourceSansPro-italic.fntdata"/><Relationship Id="rId10" Type="http://schemas.openxmlformats.org/officeDocument/2006/relationships/slide" Target="slides/slide4.xml"/><Relationship Id="rId21" Type="http://schemas.openxmlformats.org/officeDocument/2006/relationships/font" Target="fonts/SourceSansPr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SourceSans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Bitter-bold.fntdata"/><Relationship Id="rId16" Type="http://schemas.openxmlformats.org/officeDocument/2006/relationships/font" Target="fonts/Bitter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Bitter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Bitter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07ceb93a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507ceb93a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7d04e717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7d04e717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d04e71791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7d04e71791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507ceb93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507ceb93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7cfaff4d8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7cfaff4d8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7d04e71791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7d04e71791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7d04e71791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17d04e71791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7d04e71791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17d04e71791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5" name="Google Shape;65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457200" y="51435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457200" y="1144190"/>
            <a:ext cx="3962400" cy="3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2385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23850" lvl="2" marL="1371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23850" lvl="3" marL="18288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23850" lvl="4" marL="22860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 lnSpcReduction="10000"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5"/>
          <p:cNvSpPr txBox="1"/>
          <p:nvPr>
            <p:ph idx="2" type="body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4064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Home Page Redesign Usability Test ROUND 2 pictures for research report</a:t>
            </a:r>
            <a:endParaRPr sz="3700"/>
          </a:p>
        </p:txBody>
      </p:sp>
      <p:sp>
        <p:nvSpPr>
          <p:cNvPr id="105" name="Google Shape;105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 15, 2022</a:t>
            </a:r>
            <a:endParaRPr/>
          </a:p>
        </p:txBody>
      </p:sp>
      <p:sp>
        <p:nvSpPr>
          <p:cNvPr id="106" name="Google Shape;106;p26"/>
          <p:cNvSpPr txBox="1"/>
          <p:nvPr/>
        </p:nvSpPr>
        <p:spPr>
          <a:xfrm>
            <a:off x="3230850" y="4158875"/>
            <a:ext cx="268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Cindy Merrill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3">
            <a:alphaModFix amt="57000"/>
          </a:blip>
          <a:stretch>
            <a:fillRect/>
          </a:stretch>
        </p:blipFill>
        <p:spPr>
          <a:xfrm>
            <a:off x="3030275" y="173375"/>
            <a:ext cx="2312108" cy="472140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7"/>
          <p:cNvSpPr/>
          <p:nvPr/>
        </p:nvSpPr>
        <p:spPr>
          <a:xfrm>
            <a:off x="3034886" y="2401275"/>
            <a:ext cx="2312100" cy="1229400"/>
          </a:xfrm>
          <a:prstGeom prst="rect">
            <a:avLst/>
          </a:prstGeom>
          <a:solidFill>
            <a:srgbClr val="FFB300">
              <a:alpha val="5804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5440675" y="667775"/>
            <a:ext cx="3584400" cy="4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i="1" lang="en" sz="1500">
                <a:solidFill>
                  <a:schemeClr val="dk1"/>
                </a:solidFill>
              </a:rPr>
              <a:t>Where people clicked: </a:t>
            </a:r>
            <a:endParaRPr i="1" sz="1500">
              <a:solidFill>
                <a:schemeClr val="dk1"/>
              </a:solidFill>
            </a:endParaRPr>
          </a:p>
          <a:p>
            <a:pPr indent="-309562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i="1" lang="en" sz="1500">
                <a:solidFill>
                  <a:schemeClr val="dk1"/>
                </a:solidFill>
              </a:rPr>
              <a:t>Popular</a:t>
            </a:r>
            <a:r>
              <a:rPr lang="en" sz="1500">
                <a:solidFill>
                  <a:schemeClr val="dk1"/>
                </a:solidFill>
              </a:rPr>
              <a:t> (73% = 8/11 participants)</a:t>
            </a:r>
            <a:endParaRPr sz="1500">
              <a:solidFill>
                <a:schemeClr val="dk1"/>
              </a:solidFill>
            </a:endParaRPr>
          </a:p>
          <a:p>
            <a:pPr indent="-309562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Header (64% = 7/11)</a:t>
            </a:r>
            <a:endParaRPr sz="1500">
              <a:solidFill>
                <a:schemeClr val="dk1"/>
              </a:solidFill>
            </a:endParaRPr>
          </a:p>
          <a:p>
            <a:pPr indent="-309562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 startAt="3"/>
            </a:pPr>
            <a:r>
              <a:rPr lang="en" sz="1500">
                <a:solidFill>
                  <a:schemeClr val="dk1"/>
                </a:solidFill>
              </a:rPr>
              <a:t>Benefit hubs (55% = 6/11)</a:t>
            </a:r>
            <a:endParaRPr sz="1500">
              <a:solidFill>
                <a:schemeClr val="dk1"/>
              </a:solidFill>
            </a:endParaRPr>
          </a:p>
          <a:p>
            <a:pPr indent="-309562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 startAt="3"/>
            </a:pPr>
            <a:r>
              <a:rPr lang="en" sz="1500">
                <a:solidFill>
                  <a:schemeClr val="dk1"/>
                </a:solidFill>
              </a:rPr>
              <a:t>Footer (55% = 6/11)</a:t>
            </a:r>
            <a:endParaRPr sz="1500">
              <a:solidFill>
                <a:schemeClr val="dk1"/>
              </a:solidFill>
            </a:endParaRPr>
          </a:p>
          <a:p>
            <a:pPr indent="-309562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 startAt="3"/>
            </a:pPr>
            <a:r>
              <a:rPr i="1" lang="en" sz="1500">
                <a:solidFill>
                  <a:schemeClr val="dk1"/>
                </a:solidFill>
              </a:rPr>
              <a:t>Other search tools</a:t>
            </a:r>
            <a:r>
              <a:rPr lang="en" sz="1500">
                <a:solidFill>
                  <a:schemeClr val="dk1"/>
                </a:solidFill>
              </a:rPr>
              <a:t> (45% = 5/11)</a:t>
            </a:r>
            <a:endParaRPr sz="1500">
              <a:solidFill>
                <a:schemeClr val="dk1"/>
              </a:solidFill>
            </a:endParaRPr>
          </a:p>
          <a:p>
            <a:pPr indent="-309562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 startAt="3"/>
            </a:pPr>
            <a:r>
              <a:rPr lang="en" sz="1500">
                <a:solidFill>
                  <a:schemeClr val="dk1"/>
                </a:solidFill>
              </a:rPr>
              <a:t>VA News promo (36% = 4/11)</a:t>
            </a:r>
            <a:endParaRPr sz="1500">
              <a:solidFill>
                <a:schemeClr val="dk1"/>
              </a:solidFill>
            </a:endParaRPr>
          </a:p>
          <a:p>
            <a:pPr indent="-309562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 startAt="3"/>
            </a:pPr>
            <a:r>
              <a:rPr lang="en" sz="1500">
                <a:solidFill>
                  <a:schemeClr val="dk1"/>
                </a:solidFill>
              </a:rPr>
              <a:t>Benefit promo–top of pg (27% = 3/11) </a:t>
            </a:r>
            <a:endParaRPr sz="1500">
              <a:solidFill>
                <a:schemeClr val="dk1"/>
              </a:solidFill>
            </a:endParaRPr>
          </a:p>
          <a:p>
            <a:pPr indent="-309562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 startAt="6"/>
            </a:pPr>
            <a:r>
              <a:rPr lang="en" sz="1500">
                <a:solidFill>
                  <a:schemeClr val="dk1"/>
                </a:solidFill>
              </a:rPr>
              <a:t>New search box (27% = 3/11)</a:t>
            </a:r>
            <a:endParaRPr sz="1500">
              <a:solidFill>
                <a:schemeClr val="dk1"/>
              </a:solidFill>
            </a:endParaRPr>
          </a:p>
          <a:p>
            <a:pPr indent="-309562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 startAt="6"/>
            </a:pPr>
            <a:r>
              <a:rPr i="1" lang="en" sz="1500">
                <a:solidFill>
                  <a:schemeClr val="dk1"/>
                </a:solidFill>
              </a:rPr>
              <a:t>Create account</a:t>
            </a:r>
            <a:r>
              <a:rPr lang="en" sz="1500">
                <a:solidFill>
                  <a:schemeClr val="dk1"/>
                </a:solidFill>
              </a:rPr>
              <a:t> button (0%)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*</a:t>
            </a:r>
            <a:r>
              <a:rPr i="1" lang="en" sz="1300">
                <a:solidFill>
                  <a:schemeClr val="dk1"/>
                </a:solidFill>
              </a:rPr>
              <a:t>0% is OK because all participants already had accounts to sign into VA.gov, and there weren’t any tasks related to this </a:t>
            </a:r>
            <a:endParaRPr i="1" sz="1300">
              <a:solidFill>
                <a:schemeClr val="dk1"/>
              </a:solidFill>
            </a:endParaRPr>
          </a:p>
        </p:txBody>
      </p:sp>
      <p:sp>
        <p:nvSpPr>
          <p:cNvPr id="114" name="Google Shape;114;p27"/>
          <p:cNvSpPr/>
          <p:nvPr/>
        </p:nvSpPr>
        <p:spPr>
          <a:xfrm>
            <a:off x="3050225" y="1465126"/>
            <a:ext cx="1126500" cy="241200"/>
          </a:xfrm>
          <a:prstGeom prst="rect">
            <a:avLst/>
          </a:prstGeom>
          <a:solidFill>
            <a:srgbClr val="2BB811">
              <a:alpha val="8118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7"/>
          <p:cNvSpPr/>
          <p:nvPr/>
        </p:nvSpPr>
        <p:spPr>
          <a:xfrm>
            <a:off x="3039850" y="4051650"/>
            <a:ext cx="2312100" cy="822000"/>
          </a:xfrm>
          <a:prstGeom prst="rect">
            <a:avLst/>
          </a:prstGeom>
          <a:solidFill>
            <a:srgbClr val="FFB300">
              <a:alpha val="5804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7"/>
          <p:cNvSpPr/>
          <p:nvPr/>
        </p:nvSpPr>
        <p:spPr>
          <a:xfrm>
            <a:off x="4346925" y="599975"/>
            <a:ext cx="733500" cy="4155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A="5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7"/>
          <p:cNvSpPr/>
          <p:nvPr/>
        </p:nvSpPr>
        <p:spPr>
          <a:xfrm>
            <a:off x="3071625" y="495725"/>
            <a:ext cx="1093500" cy="631500"/>
          </a:xfrm>
          <a:prstGeom prst="rect">
            <a:avLst/>
          </a:prstGeom>
          <a:solidFill>
            <a:srgbClr val="0000FF">
              <a:alpha val="4431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7"/>
          <p:cNvSpPr/>
          <p:nvPr/>
        </p:nvSpPr>
        <p:spPr>
          <a:xfrm>
            <a:off x="4183200" y="1173125"/>
            <a:ext cx="1153800" cy="576600"/>
          </a:xfrm>
          <a:prstGeom prst="rect">
            <a:avLst/>
          </a:prstGeom>
          <a:solidFill>
            <a:srgbClr val="FF0000">
              <a:alpha val="5804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7"/>
          <p:cNvSpPr/>
          <p:nvPr/>
        </p:nvSpPr>
        <p:spPr>
          <a:xfrm>
            <a:off x="3038625" y="1203400"/>
            <a:ext cx="1126500" cy="241200"/>
          </a:xfrm>
          <a:prstGeom prst="rect">
            <a:avLst/>
          </a:prstGeom>
          <a:solidFill>
            <a:srgbClr val="0000FF">
              <a:alpha val="4431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7"/>
          <p:cNvSpPr txBox="1"/>
          <p:nvPr>
            <p:ph type="title"/>
          </p:nvPr>
        </p:nvSpPr>
        <p:spPr>
          <a:xfrm>
            <a:off x="311700" y="150825"/>
            <a:ext cx="2808000" cy="155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% of 11 research participants</a:t>
            </a:r>
            <a:r>
              <a:rPr lang="en"/>
              <a:t> who clicked in each area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21" name="Google Shape;121;p27"/>
          <p:cNvSpPr txBox="1"/>
          <p:nvPr>
            <p:ph idx="1" type="body"/>
          </p:nvPr>
        </p:nvSpPr>
        <p:spPr>
          <a:xfrm>
            <a:off x="311700" y="1694400"/>
            <a:ext cx="2808000" cy="26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1" lang="en" sz="1500">
                <a:solidFill>
                  <a:schemeClr val="dk1"/>
                </a:solidFill>
              </a:rPr>
              <a:t>Key:</a:t>
            </a:r>
            <a:endParaRPr i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 sz="1500">
                <a:solidFill>
                  <a:schemeClr val="dk1"/>
                </a:solidFill>
              </a:rPr>
              <a:t>70-100%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 sz="1500">
                <a:solidFill>
                  <a:schemeClr val="dk1"/>
                </a:solidFill>
              </a:rPr>
              <a:t>50-69%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 sz="1500">
                <a:solidFill>
                  <a:schemeClr val="dk1"/>
                </a:solidFill>
              </a:rPr>
              <a:t>30-49%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 sz="1500">
                <a:solidFill>
                  <a:schemeClr val="dk1"/>
                </a:solidFill>
              </a:rPr>
              <a:t>10-29%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rPr lang="en" sz="1500">
                <a:solidFill>
                  <a:schemeClr val="dk1"/>
                </a:solidFill>
              </a:rPr>
              <a:t> 0-9%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22" name="Google Shape;122;p27"/>
          <p:cNvSpPr/>
          <p:nvPr/>
        </p:nvSpPr>
        <p:spPr>
          <a:xfrm>
            <a:off x="1295250" y="2110775"/>
            <a:ext cx="733500" cy="375300"/>
          </a:xfrm>
          <a:prstGeom prst="rect">
            <a:avLst/>
          </a:prstGeom>
          <a:solidFill>
            <a:srgbClr val="FF0000">
              <a:alpha val="5804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7"/>
          <p:cNvSpPr/>
          <p:nvPr/>
        </p:nvSpPr>
        <p:spPr>
          <a:xfrm>
            <a:off x="1295250" y="2545763"/>
            <a:ext cx="733500" cy="375300"/>
          </a:xfrm>
          <a:prstGeom prst="rect">
            <a:avLst/>
          </a:prstGeom>
          <a:solidFill>
            <a:srgbClr val="FFB300">
              <a:alpha val="5804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7"/>
          <p:cNvSpPr/>
          <p:nvPr/>
        </p:nvSpPr>
        <p:spPr>
          <a:xfrm>
            <a:off x="1295250" y="2980750"/>
            <a:ext cx="733500" cy="375300"/>
          </a:xfrm>
          <a:prstGeom prst="rect">
            <a:avLst/>
          </a:prstGeom>
          <a:solidFill>
            <a:srgbClr val="2BB811">
              <a:alpha val="8118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7"/>
          <p:cNvSpPr/>
          <p:nvPr/>
        </p:nvSpPr>
        <p:spPr>
          <a:xfrm>
            <a:off x="1295250" y="3407575"/>
            <a:ext cx="733500" cy="375300"/>
          </a:xfrm>
          <a:prstGeom prst="rect">
            <a:avLst/>
          </a:prstGeom>
          <a:solidFill>
            <a:srgbClr val="0000FF">
              <a:alpha val="5450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7"/>
          <p:cNvSpPr txBox="1"/>
          <p:nvPr/>
        </p:nvSpPr>
        <p:spPr>
          <a:xfrm>
            <a:off x="4615176" y="1183400"/>
            <a:ext cx="733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/>
              <a:t>73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7"/>
          <p:cNvSpPr txBox="1"/>
          <p:nvPr/>
        </p:nvSpPr>
        <p:spPr>
          <a:xfrm>
            <a:off x="3545748" y="1127197"/>
            <a:ext cx="598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/>
              <a:t>27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7"/>
          <p:cNvSpPr/>
          <p:nvPr/>
        </p:nvSpPr>
        <p:spPr>
          <a:xfrm>
            <a:off x="3119700" y="227475"/>
            <a:ext cx="2121600" cy="241200"/>
          </a:xfrm>
          <a:prstGeom prst="rect">
            <a:avLst/>
          </a:prstGeom>
          <a:solidFill>
            <a:srgbClr val="FFB300">
              <a:alpha val="5804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7"/>
          <p:cNvSpPr txBox="1"/>
          <p:nvPr/>
        </p:nvSpPr>
        <p:spPr>
          <a:xfrm>
            <a:off x="3843875" y="106075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/>
              <a:t>64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7"/>
          <p:cNvSpPr/>
          <p:nvPr/>
        </p:nvSpPr>
        <p:spPr>
          <a:xfrm>
            <a:off x="1295250" y="3834400"/>
            <a:ext cx="733500" cy="3753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7"/>
          <p:cNvSpPr txBox="1"/>
          <p:nvPr/>
        </p:nvSpPr>
        <p:spPr>
          <a:xfrm>
            <a:off x="3846375" y="2514325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/>
              <a:t>55</a:t>
            </a:r>
            <a:r>
              <a:rPr b="0" i="0" lang="en" sz="1500" u="none" cap="none" strike="noStrike">
                <a:latin typeface="Arial"/>
                <a:ea typeface="Arial"/>
                <a:cs typeface="Arial"/>
                <a:sym typeface="Arial"/>
              </a:rPr>
              <a:t>%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7"/>
          <p:cNvSpPr txBox="1"/>
          <p:nvPr/>
        </p:nvSpPr>
        <p:spPr>
          <a:xfrm>
            <a:off x="3594647" y="1371489"/>
            <a:ext cx="598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/>
              <a:t>45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7"/>
          <p:cNvSpPr txBox="1"/>
          <p:nvPr/>
        </p:nvSpPr>
        <p:spPr>
          <a:xfrm>
            <a:off x="3665975" y="4051644"/>
            <a:ext cx="1126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55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7"/>
          <p:cNvSpPr txBox="1"/>
          <p:nvPr/>
        </p:nvSpPr>
        <p:spPr>
          <a:xfrm>
            <a:off x="4425150" y="495721"/>
            <a:ext cx="636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0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r>
              <a:rPr b="0" i="0" lang="en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7"/>
          <p:cNvSpPr/>
          <p:nvPr/>
        </p:nvSpPr>
        <p:spPr>
          <a:xfrm>
            <a:off x="3039856" y="1774525"/>
            <a:ext cx="2312100" cy="576600"/>
          </a:xfrm>
          <a:prstGeom prst="rect">
            <a:avLst/>
          </a:prstGeom>
          <a:solidFill>
            <a:srgbClr val="2BB811">
              <a:alpha val="8118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7"/>
          <p:cNvSpPr txBox="1"/>
          <p:nvPr/>
        </p:nvSpPr>
        <p:spPr>
          <a:xfrm>
            <a:off x="4385377" y="1834864"/>
            <a:ext cx="1153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/>
              <a:t>36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3295175" y="557375"/>
            <a:ext cx="636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>
                <a:solidFill>
                  <a:srgbClr val="FFFFFF"/>
                </a:solidFill>
              </a:rPr>
              <a:t>27</a:t>
            </a:r>
            <a:r>
              <a:rPr b="0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7"/>
          <p:cNvSpPr txBox="1"/>
          <p:nvPr/>
        </p:nvSpPr>
        <p:spPr>
          <a:xfrm>
            <a:off x="43500" y="4325625"/>
            <a:ext cx="32517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11 participants = 8 mobile + 3 desktop </a:t>
            </a:r>
            <a:br>
              <a:rPr i="1" lang="en" sz="1200">
                <a:solidFill>
                  <a:schemeClr val="dk1"/>
                </a:solidFill>
              </a:rPr>
            </a:br>
            <a:r>
              <a:rPr i="1" lang="en" sz="1200">
                <a:solidFill>
                  <a:schemeClr val="dk1"/>
                </a:solidFill>
              </a:rPr>
              <a:t>(screenshot shows desktop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r>
              <a:rPr i="1" lang="en" sz="1200">
                <a:solidFill>
                  <a:schemeClr val="dk1"/>
                </a:solidFill>
              </a:rPr>
              <a:t>version but includes both mobile &amp; desktop click data)</a:t>
            </a:r>
            <a:endParaRPr i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/>
        </p:nvSpPr>
        <p:spPr>
          <a:xfrm>
            <a:off x="304800" y="162000"/>
            <a:ext cx="78933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/>
              <a:t>Task success rates</a:t>
            </a:r>
            <a:r>
              <a:rPr lang="en" sz="2150"/>
              <a:t> and ratings</a:t>
            </a:r>
            <a:endParaRPr/>
          </a:p>
        </p:txBody>
      </p:sp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6300"/>
            <a:ext cx="8839201" cy="1982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7071810" y="4661400"/>
            <a:ext cx="18594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n" sz="1095">
                <a:solidFill>
                  <a:srgbClr val="000000"/>
                </a:solidFill>
              </a:rPr>
              <a:t>Baseline Wayfinding</a:t>
            </a:r>
            <a:br>
              <a:rPr lang="en" sz="1095">
                <a:solidFill>
                  <a:srgbClr val="000000"/>
                </a:solidFill>
              </a:rPr>
            </a:br>
            <a:r>
              <a:rPr lang="en" sz="1095">
                <a:solidFill>
                  <a:srgbClr val="000000"/>
                </a:solidFill>
              </a:rPr>
              <a:t>(5/2021 w/13 participants)</a:t>
            </a:r>
            <a:endParaRPr sz="1095">
              <a:solidFill>
                <a:srgbClr val="000000"/>
              </a:solidFill>
            </a:endParaRPr>
          </a:p>
        </p:txBody>
      </p:sp>
      <p:grpSp>
        <p:nvGrpSpPr>
          <p:cNvPr id="150" name="Google Shape;150;p29"/>
          <p:cNvGrpSpPr/>
          <p:nvPr/>
        </p:nvGrpSpPr>
        <p:grpSpPr>
          <a:xfrm>
            <a:off x="872625" y="2747225"/>
            <a:ext cx="391500" cy="1477767"/>
            <a:chOff x="8557700" y="3556850"/>
            <a:chExt cx="391500" cy="1477767"/>
          </a:xfrm>
        </p:grpSpPr>
        <p:sp>
          <p:nvSpPr>
            <p:cNvPr id="151" name="Google Shape;151;p29"/>
            <p:cNvSpPr/>
            <p:nvPr/>
          </p:nvSpPr>
          <p:spPr>
            <a:xfrm>
              <a:off x="8557700" y="3556850"/>
              <a:ext cx="391500" cy="264300"/>
            </a:xfrm>
            <a:prstGeom prst="rect">
              <a:avLst/>
            </a:prstGeom>
            <a:solidFill>
              <a:srgbClr val="FF0000">
                <a:alpha val="5804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8557700" y="3863090"/>
              <a:ext cx="391500" cy="264300"/>
            </a:xfrm>
            <a:prstGeom prst="rect">
              <a:avLst/>
            </a:prstGeom>
            <a:solidFill>
              <a:srgbClr val="FFB300">
                <a:alpha val="5804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8557700" y="4169330"/>
              <a:ext cx="391500" cy="264300"/>
            </a:xfrm>
            <a:prstGeom prst="rect">
              <a:avLst/>
            </a:prstGeom>
            <a:solidFill>
              <a:srgbClr val="2BB811">
                <a:alpha val="8118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9"/>
            <p:cNvSpPr/>
            <p:nvPr/>
          </p:nvSpPr>
          <p:spPr>
            <a:xfrm>
              <a:off x="8557700" y="4469824"/>
              <a:ext cx="391500" cy="264300"/>
            </a:xfrm>
            <a:prstGeom prst="rect">
              <a:avLst/>
            </a:prstGeom>
            <a:solidFill>
              <a:srgbClr val="0000FF">
                <a:alpha val="54509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9"/>
            <p:cNvSpPr/>
            <p:nvPr/>
          </p:nvSpPr>
          <p:spPr>
            <a:xfrm>
              <a:off x="8557700" y="4770317"/>
              <a:ext cx="391500" cy="264300"/>
            </a:xfrm>
            <a:prstGeom prst="rect">
              <a:avLst/>
            </a:prstGeom>
            <a:solidFill>
              <a:srgbClr val="9722AF">
                <a:alpha val="7765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6" name="Google Shape;156;p29"/>
          <p:cNvCxnSpPr/>
          <p:nvPr/>
        </p:nvCxnSpPr>
        <p:spPr>
          <a:xfrm>
            <a:off x="6827769" y="160457"/>
            <a:ext cx="0" cy="443880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157" name="Google Shape;157;p29"/>
          <p:cNvGrpSpPr/>
          <p:nvPr/>
        </p:nvGrpSpPr>
        <p:grpSpPr>
          <a:xfrm>
            <a:off x="4574145" y="118021"/>
            <a:ext cx="1985933" cy="4523601"/>
            <a:chOff x="3335075" y="152400"/>
            <a:chExt cx="2093100" cy="4767708"/>
          </a:xfrm>
        </p:grpSpPr>
        <p:pic>
          <p:nvPicPr>
            <p:cNvPr id="158" name="Google Shape;158;p29"/>
            <p:cNvPicPr preferRelativeResize="0"/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3351925" y="152400"/>
              <a:ext cx="2043300" cy="4767708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59" name="Google Shape;159;p29"/>
            <p:cNvSpPr/>
            <p:nvPr/>
          </p:nvSpPr>
          <p:spPr>
            <a:xfrm>
              <a:off x="3335075" y="2019775"/>
              <a:ext cx="2093100" cy="1737900"/>
            </a:xfrm>
            <a:prstGeom prst="rect">
              <a:avLst/>
            </a:prstGeom>
            <a:solidFill>
              <a:srgbClr val="FFB300">
                <a:alpha val="5804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9"/>
            <p:cNvSpPr/>
            <p:nvPr/>
          </p:nvSpPr>
          <p:spPr>
            <a:xfrm>
              <a:off x="3350383" y="154875"/>
              <a:ext cx="2043300" cy="313800"/>
            </a:xfrm>
            <a:prstGeom prst="rect">
              <a:avLst/>
            </a:prstGeom>
            <a:solidFill>
              <a:srgbClr val="FF0000">
                <a:alpha val="5804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9"/>
            <p:cNvSpPr/>
            <p:nvPr/>
          </p:nvSpPr>
          <p:spPr>
            <a:xfrm>
              <a:off x="3335075" y="931926"/>
              <a:ext cx="1126500" cy="241200"/>
            </a:xfrm>
            <a:prstGeom prst="rect">
              <a:avLst/>
            </a:prstGeom>
            <a:solidFill>
              <a:srgbClr val="2BB811">
                <a:alpha val="8118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9"/>
            <p:cNvSpPr/>
            <p:nvPr/>
          </p:nvSpPr>
          <p:spPr>
            <a:xfrm>
              <a:off x="3335075" y="3782875"/>
              <a:ext cx="2093100" cy="1090800"/>
            </a:xfrm>
            <a:prstGeom prst="rect">
              <a:avLst/>
            </a:prstGeom>
            <a:solidFill>
              <a:srgbClr val="0000FF">
                <a:alpha val="4431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9"/>
            <p:cNvSpPr/>
            <p:nvPr/>
          </p:nvSpPr>
          <p:spPr>
            <a:xfrm>
              <a:off x="3335075" y="1476025"/>
              <a:ext cx="2093100" cy="524700"/>
            </a:xfrm>
            <a:prstGeom prst="rect">
              <a:avLst/>
            </a:prstGeom>
            <a:solidFill>
              <a:srgbClr val="9722AF">
                <a:alpha val="7765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  <a:reflection blurRad="0" dir="5400000" dist="38100" endA="0" endPos="30000" fadeDir="5400012" kx="0" rotWithShape="0" algn="bl" stA="5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9"/>
            <p:cNvSpPr/>
            <p:nvPr/>
          </p:nvSpPr>
          <p:spPr>
            <a:xfrm>
              <a:off x="3335075" y="495725"/>
              <a:ext cx="861600" cy="375300"/>
            </a:xfrm>
            <a:prstGeom prst="rect">
              <a:avLst/>
            </a:prstGeom>
            <a:solidFill>
              <a:srgbClr val="0000FF">
                <a:alpha val="4431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9"/>
            <p:cNvSpPr/>
            <p:nvPr/>
          </p:nvSpPr>
          <p:spPr>
            <a:xfrm>
              <a:off x="4487645" y="922400"/>
              <a:ext cx="902700" cy="524700"/>
            </a:xfrm>
            <a:prstGeom prst="rect">
              <a:avLst/>
            </a:prstGeom>
            <a:solidFill>
              <a:srgbClr val="FFB300">
                <a:alpha val="5804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9"/>
            <p:cNvSpPr/>
            <p:nvPr/>
          </p:nvSpPr>
          <p:spPr>
            <a:xfrm>
              <a:off x="3335075" y="1203395"/>
              <a:ext cx="1126500" cy="241200"/>
            </a:xfrm>
            <a:prstGeom prst="rect">
              <a:avLst/>
            </a:prstGeom>
            <a:solidFill>
              <a:srgbClr val="FFB300">
                <a:alpha val="5804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" name="Google Shape;167;p29"/>
          <p:cNvGrpSpPr/>
          <p:nvPr/>
        </p:nvGrpSpPr>
        <p:grpSpPr>
          <a:xfrm>
            <a:off x="1798905" y="117975"/>
            <a:ext cx="2226428" cy="4523595"/>
            <a:chOff x="657072" y="117975"/>
            <a:chExt cx="2346573" cy="4767701"/>
          </a:xfrm>
        </p:grpSpPr>
        <p:pic>
          <p:nvPicPr>
            <p:cNvPr id="168" name="Google Shape;168;p29"/>
            <p:cNvPicPr preferRelativeResize="0"/>
            <p:nvPr/>
          </p:nvPicPr>
          <p:blipFill>
            <a:blip r:embed="rId4">
              <a:alphaModFix amt="57000"/>
            </a:blip>
            <a:stretch>
              <a:fillRect/>
            </a:stretch>
          </p:blipFill>
          <p:spPr>
            <a:xfrm>
              <a:off x="668625" y="117975"/>
              <a:ext cx="2334773" cy="47677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Google Shape;169;p29"/>
            <p:cNvSpPr/>
            <p:nvPr/>
          </p:nvSpPr>
          <p:spPr>
            <a:xfrm>
              <a:off x="668745" y="2401280"/>
              <a:ext cx="2334900" cy="1229400"/>
            </a:xfrm>
            <a:prstGeom prst="rect">
              <a:avLst/>
            </a:prstGeom>
            <a:solidFill>
              <a:srgbClr val="FFB300">
                <a:alpha val="5804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9"/>
            <p:cNvSpPr/>
            <p:nvPr/>
          </p:nvSpPr>
          <p:spPr>
            <a:xfrm>
              <a:off x="681287" y="1465124"/>
              <a:ext cx="1056900" cy="241200"/>
            </a:xfrm>
            <a:prstGeom prst="rect">
              <a:avLst/>
            </a:prstGeom>
            <a:solidFill>
              <a:srgbClr val="2BB811">
                <a:alpha val="8118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9"/>
            <p:cNvSpPr/>
            <p:nvPr/>
          </p:nvSpPr>
          <p:spPr>
            <a:xfrm>
              <a:off x="657072" y="4051655"/>
              <a:ext cx="2334900" cy="822000"/>
            </a:xfrm>
            <a:prstGeom prst="rect">
              <a:avLst/>
            </a:prstGeom>
            <a:solidFill>
              <a:srgbClr val="FFB300">
                <a:alpha val="5804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9"/>
            <p:cNvSpPr/>
            <p:nvPr/>
          </p:nvSpPr>
          <p:spPr>
            <a:xfrm>
              <a:off x="2030427" y="580614"/>
              <a:ext cx="733500" cy="415500"/>
            </a:xfrm>
            <a:prstGeom prst="rect">
              <a:avLst/>
            </a:prstGeom>
            <a:solidFill>
              <a:srgbClr val="9722AF">
                <a:alpha val="7765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  <a:reflection blurRad="0" dir="5400000" dist="38100" endA="0" endPos="30000" fadeDir="5400012" kx="0" rotWithShape="0" algn="bl" stA="5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9"/>
            <p:cNvSpPr/>
            <p:nvPr/>
          </p:nvSpPr>
          <p:spPr>
            <a:xfrm>
              <a:off x="669825" y="495715"/>
              <a:ext cx="1190100" cy="631500"/>
            </a:xfrm>
            <a:prstGeom prst="rect">
              <a:avLst/>
            </a:prstGeom>
            <a:solidFill>
              <a:srgbClr val="0000FF">
                <a:alpha val="4431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9"/>
            <p:cNvSpPr/>
            <p:nvPr/>
          </p:nvSpPr>
          <p:spPr>
            <a:xfrm>
              <a:off x="1744787" y="1173124"/>
              <a:ext cx="1258500" cy="576600"/>
            </a:xfrm>
            <a:prstGeom prst="rect">
              <a:avLst/>
            </a:prstGeom>
            <a:solidFill>
              <a:srgbClr val="FF0000">
                <a:alpha val="5804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9"/>
            <p:cNvSpPr/>
            <p:nvPr/>
          </p:nvSpPr>
          <p:spPr>
            <a:xfrm>
              <a:off x="669826" y="1203399"/>
              <a:ext cx="1056900" cy="241200"/>
            </a:xfrm>
            <a:prstGeom prst="rect">
              <a:avLst/>
            </a:prstGeom>
            <a:solidFill>
              <a:srgbClr val="0000FF">
                <a:alpha val="4431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9"/>
            <p:cNvSpPr/>
            <p:nvPr/>
          </p:nvSpPr>
          <p:spPr>
            <a:xfrm>
              <a:off x="681300" y="154875"/>
              <a:ext cx="2121600" cy="313800"/>
            </a:xfrm>
            <a:prstGeom prst="rect">
              <a:avLst/>
            </a:prstGeom>
            <a:solidFill>
              <a:srgbClr val="FFB300">
                <a:alpha val="5804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9"/>
            <p:cNvSpPr/>
            <p:nvPr/>
          </p:nvSpPr>
          <p:spPr>
            <a:xfrm>
              <a:off x="668613" y="1774515"/>
              <a:ext cx="2334900" cy="576600"/>
            </a:xfrm>
            <a:prstGeom prst="rect">
              <a:avLst/>
            </a:prstGeom>
            <a:solidFill>
              <a:srgbClr val="2BB811">
                <a:alpha val="8118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8" name="Google Shape;178;p29"/>
          <p:cNvCxnSpPr/>
          <p:nvPr/>
        </p:nvCxnSpPr>
        <p:spPr>
          <a:xfrm>
            <a:off x="4301396" y="160438"/>
            <a:ext cx="0" cy="443880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4488290" y="4661400"/>
            <a:ext cx="20889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n" sz="1095">
                <a:solidFill>
                  <a:srgbClr val="000000"/>
                </a:solidFill>
              </a:rPr>
              <a:t>Home page usability round 1</a:t>
            </a:r>
            <a:br>
              <a:rPr lang="en" sz="1095">
                <a:solidFill>
                  <a:srgbClr val="000000"/>
                </a:solidFill>
              </a:rPr>
            </a:br>
            <a:r>
              <a:rPr lang="en" sz="1095">
                <a:solidFill>
                  <a:srgbClr val="000000"/>
                </a:solidFill>
              </a:rPr>
              <a:t>(8/2022 w/19 participants)</a:t>
            </a:r>
            <a:endParaRPr sz="1095">
              <a:solidFill>
                <a:srgbClr val="000000"/>
              </a:solidFill>
            </a:endParaRPr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1691300" y="4661400"/>
            <a:ext cx="22263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n" sz="1095">
                <a:solidFill>
                  <a:srgbClr val="000000"/>
                </a:solidFill>
              </a:rPr>
              <a:t>Home page usability round 2</a:t>
            </a:r>
            <a:br>
              <a:rPr lang="en" sz="1095">
                <a:solidFill>
                  <a:srgbClr val="000000"/>
                </a:solidFill>
              </a:rPr>
            </a:br>
            <a:r>
              <a:rPr lang="en" sz="1095">
                <a:solidFill>
                  <a:srgbClr val="000000"/>
                </a:solidFill>
              </a:rPr>
              <a:t>(10/2022 with 11 participants)</a:t>
            </a:r>
            <a:endParaRPr sz="1095">
              <a:solidFill>
                <a:srgbClr val="000000"/>
              </a:solidFill>
            </a:endParaRPr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167725" y="2326125"/>
            <a:ext cx="7602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1" lang="en" sz="1100">
                <a:solidFill>
                  <a:schemeClr val="dk1"/>
                </a:solidFill>
              </a:rPr>
              <a:t>Key: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 sz="1000">
                <a:solidFill>
                  <a:schemeClr val="dk1"/>
                </a:solidFill>
              </a:rPr>
              <a:t>70-100%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 sz="1000">
                <a:solidFill>
                  <a:schemeClr val="dk1"/>
                </a:solidFill>
              </a:rPr>
              <a:t>50-69%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 sz="1000">
                <a:solidFill>
                  <a:schemeClr val="dk1"/>
                </a:solidFill>
              </a:rPr>
              <a:t>30-49%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 sz="1000">
                <a:solidFill>
                  <a:schemeClr val="dk1"/>
                </a:solidFill>
              </a:rPr>
              <a:t>10-29%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rPr lang="en" sz="1000">
                <a:solidFill>
                  <a:schemeClr val="dk1"/>
                </a:solidFill>
              </a:rPr>
              <a:t> 0-9%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82" name="Google Shape;182;p29"/>
          <p:cNvSpPr txBox="1"/>
          <p:nvPr>
            <p:ph type="title"/>
          </p:nvPr>
        </p:nvSpPr>
        <p:spPr>
          <a:xfrm>
            <a:off x="237375" y="160450"/>
            <a:ext cx="1357200" cy="22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50"/>
              <a:t>Compare </a:t>
            </a:r>
            <a:r>
              <a:rPr b="1" lang="en" sz="1850"/>
              <a:t>home page usage </a:t>
            </a:r>
            <a:r>
              <a:rPr lang="en" sz="1850"/>
              <a:t>across research studies</a:t>
            </a:r>
            <a:endParaRPr sz="2820"/>
          </a:p>
        </p:txBody>
      </p:sp>
      <p:sp>
        <p:nvSpPr>
          <p:cNvPr id="183" name="Google Shape;183;p29"/>
          <p:cNvSpPr txBox="1"/>
          <p:nvPr/>
        </p:nvSpPr>
        <p:spPr>
          <a:xfrm>
            <a:off x="4025" y="4362275"/>
            <a:ext cx="17487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 sz="900">
                <a:solidFill>
                  <a:schemeClr val="dk1"/>
                </a:solidFill>
              </a:rPr>
              <a:t>(screenshots show desktop version but include desktop </a:t>
            </a:r>
            <a:br>
              <a:rPr i="1" lang="en" sz="900">
                <a:solidFill>
                  <a:schemeClr val="dk1"/>
                </a:solidFill>
              </a:rPr>
            </a:br>
            <a:r>
              <a:rPr i="1" lang="en" sz="900">
                <a:solidFill>
                  <a:schemeClr val="dk1"/>
                </a:solidFill>
              </a:rPr>
              <a:t>&amp; mobile participants together)</a:t>
            </a:r>
            <a:endParaRPr i="1" sz="900">
              <a:solidFill>
                <a:schemeClr val="dk1"/>
              </a:solidFill>
            </a:endParaRPr>
          </a:p>
        </p:txBody>
      </p:sp>
      <p:grpSp>
        <p:nvGrpSpPr>
          <p:cNvPr id="184" name="Google Shape;184;p29"/>
          <p:cNvGrpSpPr/>
          <p:nvPr/>
        </p:nvGrpSpPr>
        <p:grpSpPr>
          <a:xfrm>
            <a:off x="7094631" y="118025"/>
            <a:ext cx="1627152" cy="4523709"/>
            <a:chOff x="3404675" y="0"/>
            <a:chExt cx="1850088" cy="5143501"/>
          </a:xfrm>
        </p:grpSpPr>
        <p:pic>
          <p:nvPicPr>
            <p:cNvPr id="185" name="Google Shape;185;p29"/>
            <p:cNvPicPr preferRelativeResize="0"/>
            <p:nvPr/>
          </p:nvPicPr>
          <p:blipFill rotWithShape="1">
            <a:blip r:embed="rId5">
              <a:alphaModFix amt="50000"/>
            </a:blip>
            <a:srcRect b="0" l="0" r="0" t="0"/>
            <a:stretch/>
          </p:blipFill>
          <p:spPr>
            <a:xfrm>
              <a:off x="3404675" y="0"/>
              <a:ext cx="1843413" cy="51435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29"/>
            <p:cNvSpPr/>
            <p:nvPr/>
          </p:nvSpPr>
          <p:spPr>
            <a:xfrm>
              <a:off x="3404675" y="729650"/>
              <a:ext cx="1843500" cy="976800"/>
            </a:xfrm>
            <a:prstGeom prst="rect">
              <a:avLst/>
            </a:prstGeom>
            <a:solidFill>
              <a:srgbClr val="FF0000">
                <a:alpha val="5804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9"/>
            <p:cNvSpPr/>
            <p:nvPr/>
          </p:nvSpPr>
          <p:spPr>
            <a:xfrm>
              <a:off x="3404675" y="2016925"/>
              <a:ext cx="1843500" cy="1043100"/>
            </a:xfrm>
            <a:prstGeom prst="rect">
              <a:avLst/>
            </a:prstGeom>
            <a:solidFill>
              <a:srgbClr val="0000FF">
                <a:alpha val="4431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9"/>
            <p:cNvSpPr/>
            <p:nvPr/>
          </p:nvSpPr>
          <p:spPr>
            <a:xfrm>
              <a:off x="3404675" y="4100400"/>
              <a:ext cx="1843500" cy="1043100"/>
            </a:xfrm>
            <a:prstGeom prst="rect">
              <a:avLst/>
            </a:prstGeom>
            <a:solidFill>
              <a:srgbClr val="9722AF">
                <a:alpha val="7765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9"/>
            <p:cNvSpPr/>
            <p:nvPr/>
          </p:nvSpPr>
          <p:spPr>
            <a:xfrm>
              <a:off x="3404675" y="3102775"/>
              <a:ext cx="1843500" cy="211800"/>
            </a:xfrm>
            <a:prstGeom prst="rect">
              <a:avLst/>
            </a:prstGeom>
            <a:solidFill>
              <a:srgbClr val="2BB811">
                <a:alpha val="8118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9"/>
            <p:cNvSpPr/>
            <p:nvPr/>
          </p:nvSpPr>
          <p:spPr>
            <a:xfrm>
              <a:off x="3404675" y="3357325"/>
              <a:ext cx="1843500" cy="643200"/>
            </a:xfrm>
            <a:prstGeom prst="rect">
              <a:avLst/>
            </a:prstGeom>
            <a:solidFill>
              <a:srgbClr val="9722AF">
                <a:alpha val="7765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9"/>
            <p:cNvSpPr/>
            <p:nvPr/>
          </p:nvSpPr>
          <p:spPr>
            <a:xfrm>
              <a:off x="3411263" y="0"/>
              <a:ext cx="1843500" cy="293100"/>
            </a:xfrm>
            <a:prstGeom prst="rect">
              <a:avLst/>
            </a:prstGeom>
            <a:solidFill>
              <a:srgbClr val="0000FF">
                <a:alpha val="4431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9"/>
            <p:cNvSpPr/>
            <p:nvPr/>
          </p:nvSpPr>
          <p:spPr>
            <a:xfrm>
              <a:off x="4648400" y="4710900"/>
              <a:ext cx="555900" cy="195300"/>
            </a:xfrm>
            <a:prstGeom prst="rect">
              <a:avLst/>
            </a:prstGeom>
            <a:solidFill>
              <a:srgbClr val="9722AF">
                <a:alpha val="7765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3520095" y="150824"/>
              <a:ext cx="452400" cy="162900"/>
            </a:xfrm>
            <a:prstGeom prst="rect">
              <a:avLst/>
            </a:prstGeom>
            <a:solidFill>
              <a:srgbClr val="2BB811">
                <a:alpha val="8118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9"/>
            <p:cNvSpPr/>
            <p:nvPr/>
          </p:nvSpPr>
          <p:spPr>
            <a:xfrm>
              <a:off x="4526175" y="47682"/>
              <a:ext cx="264300" cy="162900"/>
            </a:xfrm>
            <a:prstGeom prst="rect">
              <a:avLst/>
            </a:prstGeom>
            <a:solidFill>
              <a:srgbClr val="FFB300">
                <a:alpha val="5804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9"/>
            <p:cNvSpPr/>
            <p:nvPr/>
          </p:nvSpPr>
          <p:spPr>
            <a:xfrm>
              <a:off x="4097225" y="150699"/>
              <a:ext cx="286200" cy="162900"/>
            </a:xfrm>
            <a:prstGeom prst="rect">
              <a:avLst/>
            </a:prstGeom>
            <a:solidFill>
              <a:srgbClr val="FFB300">
                <a:alpha val="5804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4648400" y="4309675"/>
              <a:ext cx="555900" cy="195300"/>
            </a:xfrm>
            <a:prstGeom prst="rect">
              <a:avLst/>
            </a:prstGeom>
            <a:solidFill>
              <a:srgbClr val="0000FF">
                <a:alpha val="4431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9"/>
            <p:cNvSpPr/>
            <p:nvPr/>
          </p:nvSpPr>
          <p:spPr>
            <a:xfrm>
              <a:off x="3800675" y="4160831"/>
              <a:ext cx="555900" cy="195300"/>
            </a:xfrm>
            <a:prstGeom prst="rect">
              <a:avLst/>
            </a:prstGeom>
            <a:solidFill>
              <a:srgbClr val="0000FF">
                <a:alpha val="54509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00" y="152400"/>
            <a:ext cx="2369548" cy="4838701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3" name="Google Shape;203;p30"/>
          <p:cNvSpPr txBox="1"/>
          <p:nvPr/>
        </p:nvSpPr>
        <p:spPr>
          <a:xfrm>
            <a:off x="2152000" y="873000"/>
            <a:ext cx="19341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New s</a:t>
            </a:r>
            <a:r>
              <a:rPr b="1" lang="en">
                <a:solidFill>
                  <a:schemeClr val="lt1"/>
                </a:solidFill>
              </a:rPr>
              <a:t>earch box</a:t>
            </a: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2152000" y="2835386"/>
            <a:ext cx="19083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Benefit hubs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0"/>
          <p:cNvSpPr txBox="1"/>
          <p:nvPr/>
        </p:nvSpPr>
        <p:spPr>
          <a:xfrm>
            <a:off x="2152000" y="4378350"/>
            <a:ext cx="19341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Footer 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0"/>
          <p:cNvSpPr txBox="1"/>
          <p:nvPr/>
        </p:nvSpPr>
        <p:spPr>
          <a:xfrm>
            <a:off x="2158725" y="1459500"/>
            <a:ext cx="19341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Other search tools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0"/>
          <p:cNvSpPr txBox="1"/>
          <p:nvPr/>
        </p:nvSpPr>
        <p:spPr>
          <a:xfrm>
            <a:off x="7024000" y="1871125"/>
            <a:ext cx="19341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VA News promo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0"/>
          <p:cNvSpPr txBox="1"/>
          <p:nvPr/>
        </p:nvSpPr>
        <p:spPr>
          <a:xfrm>
            <a:off x="7024000" y="103484"/>
            <a:ext cx="19341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Header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0"/>
          <p:cNvSpPr txBox="1"/>
          <p:nvPr>
            <p:ph idx="4294967295" type="title"/>
          </p:nvPr>
        </p:nvSpPr>
        <p:spPr>
          <a:xfrm>
            <a:off x="311700" y="229900"/>
            <a:ext cx="1822500" cy="25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5238"/>
              <a:buNone/>
            </a:pPr>
            <a:r>
              <a:rPr lang="en"/>
              <a:t>Areas of the redesigned VA.gov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5238"/>
              <a:buNone/>
            </a:pPr>
            <a:r>
              <a:rPr lang="en"/>
              <a:t>home page tested</a:t>
            </a:r>
            <a:endParaRPr b="1" i="1">
              <a:solidFill>
                <a:srgbClr val="FF0000"/>
              </a:solidFill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7024000" y="1254000"/>
            <a:ext cx="19341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Popular on VA.gov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7024000" y="636875"/>
            <a:ext cx="19341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C</a:t>
            </a:r>
            <a:r>
              <a:rPr b="1" lang="en">
                <a:solidFill>
                  <a:schemeClr val="lt1"/>
                </a:solidFill>
              </a:rPr>
              <a:t>reate account</a:t>
            </a: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p30"/>
          <p:cNvCxnSpPr>
            <a:stCxn id="211" idx="1"/>
          </p:cNvCxnSpPr>
          <p:nvPr/>
        </p:nvCxnSpPr>
        <p:spPr>
          <a:xfrm flipH="1">
            <a:off x="6429400" y="836975"/>
            <a:ext cx="594600" cy="105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30"/>
          <p:cNvCxnSpPr>
            <a:stCxn id="203" idx="3"/>
          </p:cNvCxnSpPr>
          <p:nvPr/>
        </p:nvCxnSpPr>
        <p:spPr>
          <a:xfrm>
            <a:off x="4086100" y="1073100"/>
            <a:ext cx="473100" cy="2883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30"/>
          <p:cNvCxnSpPr>
            <a:stCxn id="206" idx="3"/>
          </p:cNvCxnSpPr>
          <p:nvPr/>
        </p:nvCxnSpPr>
        <p:spPr>
          <a:xfrm flipH="1" rot="10800000">
            <a:off x="4092825" y="1621200"/>
            <a:ext cx="483600" cy="384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30"/>
          <p:cNvCxnSpPr>
            <a:stCxn id="210" idx="1"/>
          </p:cNvCxnSpPr>
          <p:nvPr/>
        </p:nvCxnSpPr>
        <p:spPr>
          <a:xfrm flipH="1">
            <a:off x="6412000" y="1454100"/>
            <a:ext cx="612000" cy="228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30"/>
          <p:cNvCxnSpPr>
            <a:stCxn id="207" idx="1"/>
          </p:cNvCxnSpPr>
          <p:nvPr/>
        </p:nvCxnSpPr>
        <p:spPr>
          <a:xfrm flipH="1">
            <a:off x="6452500" y="2071225"/>
            <a:ext cx="571500" cy="117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30"/>
          <p:cNvSpPr/>
          <p:nvPr/>
        </p:nvSpPr>
        <p:spPr>
          <a:xfrm>
            <a:off x="4107775" y="2420475"/>
            <a:ext cx="195900" cy="1210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4114800" y="4130575"/>
            <a:ext cx="198600" cy="860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6735795" y="167500"/>
            <a:ext cx="198600" cy="319200"/>
          </a:xfrm>
          <a:prstGeom prst="rightBrace">
            <a:avLst>
              <a:gd fmla="val 50000" name="adj1"/>
              <a:gd fmla="val 52157" name="adj2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0"/>
          <p:cNvSpPr txBox="1"/>
          <p:nvPr/>
        </p:nvSpPr>
        <p:spPr>
          <a:xfrm>
            <a:off x="2139100" y="342450"/>
            <a:ext cx="19341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Benefit promo</a:t>
            </a: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30"/>
          <p:cNvCxnSpPr>
            <a:stCxn id="220" idx="3"/>
          </p:cNvCxnSpPr>
          <p:nvPr/>
        </p:nvCxnSpPr>
        <p:spPr>
          <a:xfrm>
            <a:off x="4073200" y="542550"/>
            <a:ext cx="480000" cy="1953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152400"/>
            <a:ext cx="2369548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1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4629900" y="152400"/>
            <a:ext cx="236954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Scratch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3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3199525" y="152400"/>
            <a:ext cx="2043300" cy="4767708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8" name="Google Shape;238;p33"/>
          <p:cNvSpPr/>
          <p:nvPr/>
        </p:nvSpPr>
        <p:spPr>
          <a:xfrm>
            <a:off x="3182675" y="2019775"/>
            <a:ext cx="2093100" cy="1737900"/>
          </a:xfrm>
          <a:prstGeom prst="rect">
            <a:avLst/>
          </a:prstGeom>
          <a:solidFill>
            <a:srgbClr val="FFB300">
              <a:alpha val="5804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3"/>
          <p:cNvSpPr txBox="1"/>
          <p:nvPr>
            <p:ph idx="1" type="body"/>
          </p:nvPr>
        </p:nvSpPr>
        <p:spPr>
          <a:xfrm>
            <a:off x="5474875" y="855725"/>
            <a:ext cx="3550200" cy="40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1" lang="en" sz="1500">
                <a:solidFill>
                  <a:schemeClr val="dk1"/>
                </a:solidFill>
              </a:rPr>
              <a:t>Where people clicked: </a:t>
            </a:r>
            <a:endParaRPr i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Header (74% = 14/19 participants)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i="1" lang="en" sz="1500">
                <a:solidFill>
                  <a:schemeClr val="dk1"/>
                </a:solidFill>
              </a:rPr>
              <a:t>Common tasks</a:t>
            </a:r>
            <a:r>
              <a:rPr lang="en" sz="1500">
                <a:solidFill>
                  <a:schemeClr val="dk1"/>
                </a:solidFill>
              </a:rPr>
              <a:t> (68% = 13/19)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 startAt="2"/>
            </a:pPr>
            <a:r>
              <a:rPr lang="en" sz="1500">
                <a:solidFill>
                  <a:schemeClr val="dk1"/>
                </a:solidFill>
              </a:rPr>
              <a:t>Benefit hubs (68% = 13/19)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 startAt="2"/>
            </a:pPr>
            <a:r>
              <a:rPr i="1" lang="en" sz="1500">
                <a:solidFill>
                  <a:schemeClr val="dk1"/>
                </a:solidFill>
              </a:rPr>
              <a:t>Other search tools</a:t>
            </a:r>
            <a:r>
              <a:rPr lang="en" sz="1500">
                <a:solidFill>
                  <a:schemeClr val="dk1"/>
                </a:solidFill>
              </a:rPr>
              <a:t> (63% = 12/19)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 startAt="2"/>
            </a:pPr>
            <a:r>
              <a:rPr lang="en" sz="1500">
                <a:solidFill>
                  <a:schemeClr val="dk1"/>
                </a:solidFill>
              </a:rPr>
              <a:t>New search box (47% = 9/19)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 startAt="2"/>
            </a:pPr>
            <a:r>
              <a:rPr lang="en" sz="1500">
                <a:solidFill>
                  <a:schemeClr val="dk1"/>
                </a:solidFill>
              </a:rPr>
              <a:t>Footer (21% = 4/19)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 startAt="2"/>
            </a:pPr>
            <a:r>
              <a:rPr i="1" lang="en" sz="1500">
                <a:solidFill>
                  <a:schemeClr val="dk1"/>
                </a:solidFill>
              </a:rPr>
              <a:t>Sign in or create account</a:t>
            </a:r>
            <a:r>
              <a:rPr lang="en" sz="1500">
                <a:solidFill>
                  <a:schemeClr val="dk1"/>
                </a:solidFill>
              </a:rPr>
              <a:t> button (16% = 3/19)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*</a:t>
            </a:r>
            <a:r>
              <a:rPr i="1" lang="en" sz="1300">
                <a:solidFill>
                  <a:schemeClr val="dk1"/>
                </a:solidFill>
              </a:rPr>
              <a:t>0% is OK because we didn’t have any tasks that related to the Vantage part of the page </a:t>
            </a:r>
            <a:endParaRPr i="1" sz="1300">
              <a:solidFill>
                <a:schemeClr val="dk1"/>
              </a:solidFill>
            </a:endParaRPr>
          </a:p>
        </p:txBody>
      </p:sp>
      <p:sp>
        <p:nvSpPr>
          <p:cNvPr id="240" name="Google Shape;240;p33"/>
          <p:cNvSpPr/>
          <p:nvPr/>
        </p:nvSpPr>
        <p:spPr>
          <a:xfrm>
            <a:off x="3197983" y="154875"/>
            <a:ext cx="2043300" cy="313800"/>
          </a:xfrm>
          <a:prstGeom prst="rect">
            <a:avLst/>
          </a:prstGeom>
          <a:solidFill>
            <a:srgbClr val="FF0000">
              <a:alpha val="5804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3"/>
          <p:cNvSpPr/>
          <p:nvPr/>
        </p:nvSpPr>
        <p:spPr>
          <a:xfrm>
            <a:off x="3182675" y="931926"/>
            <a:ext cx="1126500" cy="241200"/>
          </a:xfrm>
          <a:prstGeom prst="rect">
            <a:avLst/>
          </a:prstGeom>
          <a:solidFill>
            <a:srgbClr val="2BB811">
              <a:alpha val="8118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3"/>
          <p:cNvSpPr/>
          <p:nvPr/>
        </p:nvSpPr>
        <p:spPr>
          <a:xfrm>
            <a:off x="3182675" y="3782875"/>
            <a:ext cx="2093100" cy="1090800"/>
          </a:xfrm>
          <a:prstGeom prst="rect">
            <a:avLst/>
          </a:prstGeom>
          <a:solidFill>
            <a:srgbClr val="0000FF">
              <a:alpha val="4431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3"/>
          <p:cNvSpPr/>
          <p:nvPr/>
        </p:nvSpPr>
        <p:spPr>
          <a:xfrm>
            <a:off x="3182675" y="1476025"/>
            <a:ext cx="2093100" cy="5247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A="5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3"/>
          <p:cNvSpPr/>
          <p:nvPr/>
        </p:nvSpPr>
        <p:spPr>
          <a:xfrm>
            <a:off x="3182675" y="495725"/>
            <a:ext cx="861600" cy="375300"/>
          </a:xfrm>
          <a:prstGeom prst="rect">
            <a:avLst/>
          </a:prstGeom>
          <a:solidFill>
            <a:srgbClr val="0000FF">
              <a:alpha val="4431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3"/>
          <p:cNvSpPr/>
          <p:nvPr/>
        </p:nvSpPr>
        <p:spPr>
          <a:xfrm>
            <a:off x="4335245" y="922400"/>
            <a:ext cx="902700" cy="524700"/>
          </a:xfrm>
          <a:prstGeom prst="rect">
            <a:avLst/>
          </a:prstGeom>
          <a:solidFill>
            <a:srgbClr val="FFB300">
              <a:alpha val="5804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3"/>
          <p:cNvSpPr/>
          <p:nvPr/>
        </p:nvSpPr>
        <p:spPr>
          <a:xfrm>
            <a:off x="3182675" y="1203395"/>
            <a:ext cx="1126500" cy="241200"/>
          </a:xfrm>
          <a:prstGeom prst="rect">
            <a:avLst/>
          </a:prstGeom>
          <a:solidFill>
            <a:srgbClr val="FFB300">
              <a:alpha val="5804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3"/>
          <p:cNvSpPr txBox="1"/>
          <p:nvPr>
            <p:ph type="title"/>
          </p:nvPr>
        </p:nvSpPr>
        <p:spPr>
          <a:xfrm>
            <a:off x="311700" y="150825"/>
            <a:ext cx="2808000" cy="155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% of 19 research participants</a:t>
            </a:r>
            <a:r>
              <a:rPr lang="en"/>
              <a:t> who clicked in each area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48" name="Google Shape;248;p33"/>
          <p:cNvSpPr txBox="1"/>
          <p:nvPr>
            <p:ph idx="1" type="body"/>
          </p:nvPr>
        </p:nvSpPr>
        <p:spPr>
          <a:xfrm>
            <a:off x="311700" y="16944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1" lang="en" sz="1500">
                <a:solidFill>
                  <a:schemeClr val="dk1"/>
                </a:solidFill>
              </a:rPr>
              <a:t>Key:</a:t>
            </a:r>
            <a:endParaRPr i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 sz="1500">
                <a:solidFill>
                  <a:schemeClr val="dk1"/>
                </a:solidFill>
              </a:rPr>
              <a:t>70-100%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 sz="1500">
                <a:solidFill>
                  <a:schemeClr val="dk1"/>
                </a:solidFill>
              </a:rPr>
              <a:t>50-69%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 sz="1500">
                <a:solidFill>
                  <a:schemeClr val="dk1"/>
                </a:solidFill>
              </a:rPr>
              <a:t>25-49%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 sz="1500">
                <a:solidFill>
                  <a:schemeClr val="dk1"/>
                </a:solidFill>
              </a:rPr>
              <a:t>10-24%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rPr lang="en" sz="1500">
                <a:solidFill>
                  <a:schemeClr val="dk1"/>
                </a:solidFill>
              </a:rPr>
              <a:t> 0-9%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49" name="Google Shape;249;p33"/>
          <p:cNvSpPr/>
          <p:nvPr/>
        </p:nvSpPr>
        <p:spPr>
          <a:xfrm>
            <a:off x="1295250" y="2110775"/>
            <a:ext cx="733500" cy="375300"/>
          </a:xfrm>
          <a:prstGeom prst="rect">
            <a:avLst/>
          </a:prstGeom>
          <a:solidFill>
            <a:srgbClr val="FF0000">
              <a:alpha val="5804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3"/>
          <p:cNvSpPr/>
          <p:nvPr/>
        </p:nvSpPr>
        <p:spPr>
          <a:xfrm>
            <a:off x="1295250" y="2545763"/>
            <a:ext cx="733500" cy="375300"/>
          </a:xfrm>
          <a:prstGeom prst="rect">
            <a:avLst/>
          </a:prstGeom>
          <a:solidFill>
            <a:srgbClr val="FFB300">
              <a:alpha val="5804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3"/>
          <p:cNvSpPr/>
          <p:nvPr/>
        </p:nvSpPr>
        <p:spPr>
          <a:xfrm>
            <a:off x="1295250" y="2980750"/>
            <a:ext cx="733500" cy="375300"/>
          </a:xfrm>
          <a:prstGeom prst="rect">
            <a:avLst/>
          </a:prstGeom>
          <a:solidFill>
            <a:srgbClr val="2BB811">
              <a:alpha val="8118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3"/>
          <p:cNvSpPr/>
          <p:nvPr/>
        </p:nvSpPr>
        <p:spPr>
          <a:xfrm>
            <a:off x="1295250" y="3407575"/>
            <a:ext cx="733500" cy="375300"/>
          </a:xfrm>
          <a:prstGeom prst="rect">
            <a:avLst/>
          </a:prstGeom>
          <a:solidFill>
            <a:srgbClr val="0000FF">
              <a:alpha val="5450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3"/>
          <p:cNvSpPr txBox="1"/>
          <p:nvPr/>
        </p:nvSpPr>
        <p:spPr>
          <a:xfrm>
            <a:off x="4462752" y="976992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" sz="1500"/>
              <a:t>8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3"/>
          <p:cNvSpPr txBox="1"/>
          <p:nvPr/>
        </p:nvSpPr>
        <p:spPr>
          <a:xfrm>
            <a:off x="3545748" y="1127197"/>
            <a:ext cx="598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63%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3"/>
          <p:cNvSpPr txBox="1"/>
          <p:nvPr/>
        </p:nvSpPr>
        <p:spPr>
          <a:xfrm>
            <a:off x="3843875" y="106075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/>
              <a:t>74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3"/>
          <p:cNvSpPr/>
          <p:nvPr/>
        </p:nvSpPr>
        <p:spPr>
          <a:xfrm>
            <a:off x="1295250" y="3834400"/>
            <a:ext cx="733500" cy="3753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3"/>
          <p:cNvSpPr txBox="1"/>
          <p:nvPr/>
        </p:nvSpPr>
        <p:spPr>
          <a:xfrm>
            <a:off x="3882575" y="2326325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/>
              <a:t>68</a:t>
            </a:r>
            <a:r>
              <a:rPr b="0" i="0" lang="en" sz="1500" u="none" cap="none" strike="noStrike">
                <a:latin typeface="Arial"/>
                <a:ea typeface="Arial"/>
                <a:cs typeface="Arial"/>
                <a:sym typeface="Arial"/>
              </a:rPr>
              <a:t>%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3"/>
          <p:cNvSpPr txBox="1"/>
          <p:nvPr/>
        </p:nvSpPr>
        <p:spPr>
          <a:xfrm>
            <a:off x="3545750" y="855727"/>
            <a:ext cx="598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/>
              <a:t>47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3"/>
          <p:cNvSpPr txBox="1"/>
          <p:nvPr/>
        </p:nvSpPr>
        <p:spPr>
          <a:xfrm>
            <a:off x="3665975" y="3844544"/>
            <a:ext cx="1126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>
                <a:solidFill>
                  <a:srgbClr val="FFFFFF"/>
                </a:solidFill>
              </a:rPr>
              <a:t>21</a:t>
            </a:r>
            <a:r>
              <a:rPr b="0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3"/>
          <p:cNvSpPr txBox="1"/>
          <p:nvPr/>
        </p:nvSpPr>
        <p:spPr>
          <a:xfrm>
            <a:off x="3809972" y="1415675"/>
            <a:ext cx="861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>
                <a:solidFill>
                  <a:srgbClr val="FFFFFF"/>
                </a:solidFill>
              </a:rPr>
              <a:t>0</a:t>
            </a:r>
            <a:r>
              <a:rPr b="0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r>
              <a:rPr b="0" i="0" lang="en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3"/>
          <p:cNvSpPr txBox="1"/>
          <p:nvPr/>
        </p:nvSpPr>
        <p:spPr>
          <a:xfrm>
            <a:off x="3375425" y="523775"/>
            <a:ext cx="636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>
                <a:solidFill>
                  <a:srgbClr val="FFFFFF"/>
                </a:solidFill>
              </a:rPr>
              <a:t>16</a:t>
            </a:r>
            <a:r>
              <a:rPr b="0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3"/>
          <p:cNvSpPr txBox="1"/>
          <p:nvPr>
            <p:ph type="title"/>
          </p:nvPr>
        </p:nvSpPr>
        <p:spPr>
          <a:xfrm>
            <a:off x="5419150" y="44475"/>
            <a:ext cx="34581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6666"/>
              <a:buFont typeface="Bitter"/>
              <a:buNone/>
            </a:pPr>
            <a:r>
              <a:rPr b="1" lang="en" sz="2400"/>
              <a:t>Home Page Redesign Research round #1</a:t>
            </a:r>
            <a:endParaRPr b="1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>
            <p:ph type="title"/>
          </p:nvPr>
        </p:nvSpPr>
        <p:spPr>
          <a:xfrm>
            <a:off x="311700" y="150825"/>
            <a:ext cx="2808000" cy="155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% of 13 research participants</a:t>
            </a:r>
            <a:r>
              <a:rPr lang="en"/>
              <a:t> who clicked in each area (Desktop + Mobile)</a:t>
            </a:r>
            <a:endParaRPr/>
          </a:p>
        </p:txBody>
      </p:sp>
      <p:grpSp>
        <p:nvGrpSpPr>
          <p:cNvPr id="268" name="Google Shape;268;p34"/>
          <p:cNvGrpSpPr/>
          <p:nvPr/>
        </p:nvGrpSpPr>
        <p:grpSpPr>
          <a:xfrm>
            <a:off x="3404675" y="0"/>
            <a:ext cx="1850088" cy="5143501"/>
            <a:chOff x="3404675" y="0"/>
            <a:chExt cx="1850088" cy="5143501"/>
          </a:xfrm>
        </p:grpSpPr>
        <p:pic>
          <p:nvPicPr>
            <p:cNvPr id="269" name="Google Shape;269;p34"/>
            <p:cNvPicPr preferRelativeResize="0"/>
            <p:nvPr/>
          </p:nvPicPr>
          <p:blipFill rotWithShape="1">
            <a:blip r:embed="rId3">
              <a:alphaModFix amt="50000"/>
            </a:blip>
            <a:srcRect b="0" l="0" r="0" t="0"/>
            <a:stretch/>
          </p:blipFill>
          <p:spPr>
            <a:xfrm>
              <a:off x="3404675" y="0"/>
              <a:ext cx="1843413" cy="51435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" name="Google Shape;270;p34"/>
            <p:cNvSpPr/>
            <p:nvPr/>
          </p:nvSpPr>
          <p:spPr>
            <a:xfrm>
              <a:off x="3404675" y="729650"/>
              <a:ext cx="1843500" cy="976800"/>
            </a:xfrm>
            <a:prstGeom prst="rect">
              <a:avLst/>
            </a:prstGeom>
            <a:solidFill>
              <a:srgbClr val="FF0000">
                <a:alpha val="5804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4"/>
            <p:cNvSpPr/>
            <p:nvPr/>
          </p:nvSpPr>
          <p:spPr>
            <a:xfrm>
              <a:off x="3404675" y="2016925"/>
              <a:ext cx="1843500" cy="1043100"/>
            </a:xfrm>
            <a:prstGeom prst="rect">
              <a:avLst/>
            </a:prstGeom>
            <a:solidFill>
              <a:srgbClr val="0000FF">
                <a:alpha val="4431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4"/>
            <p:cNvSpPr/>
            <p:nvPr/>
          </p:nvSpPr>
          <p:spPr>
            <a:xfrm>
              <a:off x="3404675" y="4100400"/>
              <a:ext cx="1843500" cy="1043100"/>
            </a:xfrm>
            <a:prstGeom prst="rect">
              <a:avLst/>
            </a:prstGeom>
            <a:solidFill>
              <a:srgbClr val="9722AF">
                <a:alpha val="7765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4"/>
            <p:cNvSpPr/>
            <p:nvPr/>
          </p:nvSpPr>
          <p:spPr>
            <a:xfrm>
              <a:off x="3404675" y="3102775"/>
              <a:ext cx="1843500" cy="211800"/>
            </a:xfrm>
            <a:prstGeom prst="rect">
              <a:avLst/>
            </a:prstGeom>
            <a:solidFill>
              <a:srgbClr val="2BB811">
                <a:alpha val="8118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4"/>
            <p:cNvSpPr/>
            <p:nvPr/>
          </p:nvSpPr>
          <p:spPr>
            <a:xfrm>
              <a:off x="3404675" y="3357325"/>
              <a:ext cx="1843500" cy="643200"/>
            </a:xfrm>
            <a:prstGeom prst="rect">
              <a:avLst/>
            </a:prstGeom>
            <a:solidFill>
              <a:srgbClr val="9722AF">
                <a:alpha val="7765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4"/>
            <p:cNvSpPr/>
            <p:nvPr/>
          </p:nvSpPr>
          <p:spPr>
            <a:xfrm>
              <a:off x="3411263" y="0"/>
              <a:ext cx="1843500" cy="293100"/>
            </a:xfrm>
            <a:prstGeom prst="rect">
              <a:avLst/>
            </a:prstGeom>
            <a:solidFill>
              <a:srgbClr val="0000FF">
                <a:alpha val="4431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4"/>
            <p:cNvSpPr/>
            <p:nvPr/>
          </p:nvSpPr>
          <p:spPr>
            <a:xfrm>
              <a:off x="4648400" y="4710900"/>
              <a:ext cx="555900" cy="195300"/>
            </a:xfrm>
            <a:prstGeom prst="rect">
              <a:avLst/>
            </a:prstGeom>
            <a:solidFill>
              <a:srgbClr val="9722AF">
                <a:alpha val="7765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4"/>
            <p:cNvSpPr/>
            <p:nvPr/>
          </p:nvSpPr>
          <p:spPr>
            <a:xfrm>
              <a:off x="3520095" y="150824"/>
              <a:ext cx="452400" cy="162900"/>
            </a:xfrm>
            <a:prstGeom prst="rect">
              <a:avLst/>
            </a:prstGeom>
            <a:solidFill>
              <a:srgbClr val="2BB811">
                <a:alpha val="8118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4"/>
            <p:cNvSpPr/>
            <p:nvPr/>
          </p:nvSpPr>
          <p:spPr>
            <a:xfrm>
              <a:off x="4526175" y="47682"/>
              <a:ext cx="264300" cy="162900"/>
            </a:xfrm>
            <a:prstGeom prst="rect">
              <a:avLst/>
            </a:prstGeom>
            <a:solidFill>
              <a:srgbClr val="FFB300">
                <a:alpha val="5804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4"/>
            <p:cNvSpPr/>
            <p:nvPr/>
          </p:nvSpPr>
          <p:spPr>
            <a:xfrm>
              <a:off x="4097225" y="150699"/>
              <a:ext cx="286200" cy="162900"/>
            </a:xfrm>
            <a:prstGeom prst="rect">
              <a:avLst/>
            </a:prstGeom>
            <a:solidFill>
              <a:srgbClr val="FFB300">
                <a:alpha val="5804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4"/>
            <p:cNvSpPr/>
            <p:nvPr/>
          </p:nvSpPr>
          <p:spPr>
            <a:xfrm>
              <a:off x="4648400" y="4309675"/>
              <a:ext cx="555900" cy="195300"/>
            </a:xfrm>
            <a:prstGeom prst="rect">
              <a:avLst/>
            </a:prstGeom>
            <a:solidFill>
              <a:srgbClr val="0000FF">
                <a:alpha val="4431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4"/>
            <p:cNvSpPr/>
            <p:nvPr/>
          </p:nvSpPr>
          <p:spPr>
            <a:xfrm>
              <a:off x="3800675" y="4160831"/>
              <a:ext cx="555900" cy="195300"/>
            </a:xfrm>
            <a:prstGeom prst="rect">
              <a:avLst/>
            </a:prstGeom>
            <a:solidFill>
              <a:srgbClr val="0000FF">
                <a:alpha val="54509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2" name="Google Shape;282;p34"/>
          <p:cNvSpPr txBox="1"/>
          <p:nvPr>
            <p:ph idx="1" type="body"/>
          </p:nvPr>
        </p:nvSpPr>
        <p:spPr>
          <a:xfrm>
            <a:off x="311700" y="16944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1" lang="en" sz="1500">
                <a:solidFill>
                  <a:schemeClr val="dk1"/>
                </a:solidFill>
              </a:rPr>
              <a:t>Key:</a:t>
            </a:r>
            <a:endParaRPr i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 sz="1500">
                <a:solidFill>
                  <a:schemeClr val="dk1"/>
                </a:solidFill>
              </a:rPr>
              <a:t>70-100%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 sz="1500">
                <a:solidFill>
                  <a:schemeClr val="dk1"/>
                </a:solidFill>
              </a:rPr>
              <a:t>50-69%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 sz="1500">
                <a:solidFill>
                  <a:schemeClr val="dk1"/>
                </a:solidFill>
              </a:rPr>
              <a:t>30-49%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 sz="1500">
                <a:solidFill>
                  <a:schemeClr val="dk1"/>
                </a:solidFill>
              </a:rPr>
              <a:t>10-29%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rPr lang="en" sz="1500">
                <a:solidFill>
                  <a:schemeClr val="dk1"/>
                </a:solidFill>
              </a:rPr>
              <a:t> 0-9%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83" name="Google Shape;283;p34"/>
          <p:cNvSpPr/>
          <p:nvPr/>
        </p:nvSpPr>
        <p:spPr>
          <a:xfrm>
            <a:off x="1295250" y="2110775"/>
            <a:ext cx="733500" cy="375300"/>
          </a:xfrm>
          <a:prstGeom prst="rect">
            <a:avLst/>
          </a:prstGeom>
          <a:solidFill>
            <a:srgbClr val="FF0000">
              <a:alpha val="5804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4"/>
          <p:cNvSpPr/>
          <p:nvPr/>
        </p:nvSpPr>
        <p:spPr>
          <a:xfrm>
            <a:off x="1295250" y="2545763"/>
            <a:ext cx="733500" cy="375300"/>
          </a:xfrm>
          <a:prstGeom prst="rect">
            <a:avLst/>
          </a:prstGeom>
          <a:solidFill>
            <a:srgbClr val="FFB300">
              <a:alpha val="5804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4"/>
          <p:cNvSpPr/>
          <p:nvPr/>
        </p:nvSpPr>
        <p:spPr>
          <a:xfrm>
            <a:off x="1295250" y="2980750"/>
            <a:ext cx="733500" cy="375300"/>
          </a:xfrm>
          <a:prstGeom prst="rect">
            <a:avLst/>
          </a:prstGeom>
          <a:solidFill>
            <a:srgbClr val="2BB811">
              <a:alpha val="8118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4"/>
          <p:cNvSpPr/>
          <p:nvPr/>
        </p:nvSpPr>
        <p:spPr>
          <a:xfrm>
            <a:off x="1295250" y="3407575"/>
            <a:ext cx="733500" cy="375300"/>
          </a:xfrm>
          <a:prstGeom prst="rect">
            <a:avLst/>
          </a:prstGeom>
          <a:solidFill>
            <a:srgbClr val="0000FF">
              <a:alpha val="5450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4"/>
          <p:cNvSpPr/>
          <p:nvPr/>
        </p:nvSpPr>
        <p:spPr>
          <a:xfrm>
            <a:off x="1295250" y="3834400"/>
            <a:ext cx="733500" cy="3753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4"/>
          <p:cNvSpPr txBox="1"/>
          <p:nvPr>
            <p:ph type="title"/>
          </p:nvPr>
        </p:nvSpPr>
        <p:spPr>
          <a:xfrm>
            <a:off x="6500600" y="196875"/>
            <a:ext cx="22242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</a:pPr>
            <a:r>
              <a:rPr b="1" lang="en"/>
              <a:t>Baseline Wayfinding</a:t>
            </a:r>
            <a:endParaRPr b="1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