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7ceb9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7ceb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7ceb93a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507ceb93a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7ceb93a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07ceb93a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Home Page Redesign Usability Test pictures for research report</a:t>
            </a:r>
            <a:endParaRPr sz="37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 31, 2022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3230850" y="4158875"/>
            <a:ext cx="268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Cindy Merrill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438" y="152400"/>
            <a:ext cx="2073728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6"/>
          <p:cNvSpPr txBox="1"/>
          <p:nvPr/>
        </p:nvSpPr>
        <p:spPr>
          <a:xfrm>
            <a:off x="2380600" y="8730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New s</a:t>
            </a:r>
            <a:r>
              <a:rPr b="1" lang="en">
                <a:solidFill>
                  <a:schemeClr val="lt1"/>
                </a:solidFill>
              </a:rPr>
              <a:t>earch box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380600" y="2682986"/>
            <a:ext cx="19083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Benefit hubs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380600" y="407355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2380600" y="13494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Other search tools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7024000" y="1662975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Vantage blog promo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7024000" y="332084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idx="4294967295" type="title"/>
          </p:nvPr>
        </p:nvSpPr>
        <p:spPr>
          <a:xfrm>
            <a:off x="311700" y="332075"/>
            <a:ext cx="182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n"/>
              <a:t>Areas of the redesigned VA.gov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n"/>
              <a:t>home page </a:t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7024000" y="10254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Common tasks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380600" y="3966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Sign in/create acc</a:t>
            </a:r>
            <a:r>
              <a:rPr b="1" lang="en">
                <a:solidFill>
                  <a:schemeClr val="lt1"/>
                </a:solidFill>
              </a:rPr>
              <a:t>t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6"/>
          <p:cNvCxnSpPr>
            <a:stCxn id="115" idx="3"/>
          </p:cNvCxnSpPr>
          <p:nvPr/>
        </p:nvCxnSpPr>
        <p:spPr>
          <a:xfrm>
            <a:off x="4314700" y="596700"/>
            <a:ext cx="433500" cy="16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6"/>
          <p:cNvCxnSpPr>
            <a:stCxn id="107" idx="3"/>
          </p:cNvCxnSpPr>
          <p:nvPr/>
        </p:nvCxnSpPr>
        <p:spPr>
          <a:xfrm>
            <a:off x="4314700" y="1073100"/>
            <a:ext cx="457500" cy="3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6"/>
          <p:cNvCxnSpPr>
            <a:stCxn id="110" idx="3"/>
          </p:cNvCxnSpPr>
          <p:nvPr/>
        </p:nvCxnSpPr>
        <p:spPr>
          <a:xfrm flipH="1" rot="10800000">
            <a:off x="4314700" y="1324500"/>
            <a:ext cx="438300" cy="225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6"/>
          <p:cNvCxnSpPr>
            <a:stCxn id="114" idx="1"/>
          </p:cNvCxnSpPr>
          <p:nvPr/>
        </p:nvCxnSpPr>
        <p:spPr>
          <a:xfrm rot="10800000">
            <a:off x="6400000" y="1198200"/>
            <a:ext cx="624000" cy="273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6"/>
          <p:cNvCxnSpPr>
            <a:stCxn id="111" idx="1"/>
          </p:cNvCxnSpPr>
          <p:nvPr/>
        </p:nvCxnSpPr>
        <p:spPr>
          <a:xfrm rot="10800000">
            <a:off x="6448600" y="1810275"/>
            <a:ext cx="575400" cy="52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6"/>
          <p:cNvSpPr/>
          <p:nvPr/>
        </p:nvSpPr>
        <p:spPr>
          <a:xfrm>
            <a:off x="4336387" y="2026775"/>
            <a:ext cx="195900" cy="176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4343400" y="3867750"/>
            <a:ext cx="198600" cy="112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6724255" y="167500"/>
            <a:ext cx="198600" cy="746100"/>
          </a:xfrm>
          <a:prstGeom prst="rightBrace">
            <a:avLst>
              <a:gd fmla="val 50000" name="adj1"/>
              <a:gd fmla="val 52157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199525" y="152400"/>
            <a:ext cx="2043300" cy="476770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7"/>
          <p:cNvSpPr/>
          <p:nvPr/>
        </p:nvSpPr>
        <p:spPr>
          <a:xfrm>
            <a:off x="3182675" y="2019775"/>
            <a:ext cx="2093100" cy="17379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5474875" y="667775"/>
            <a:ext cx="3550200" cy="4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Header (74% = 14/19 participants)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Common tasks</a:t>
            </a:r>
            <a:r>
              <a:rPr lang="en" sz="1500">
                <a:solidFill>
                  <a:schemeClr val="dk1"/>
                </a:solidFill>
              </a:rPr>
              <a:t> (68% = 13/19)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Benefit hubs (68% = 13/19)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i="1" lang="en" sz="1500">
                <a:solidFill>
                  <a:schemeClr val="dk1"/>
                </a:solidFill>
              </a:rPr>
              <a:t>Other search tools</a:t>
            </a:r>
            <a:r>
              <a:rPr lang="en" sz="1500">
                <a:solidFill>
                  <a:schemeClr val="dk1"/>
                </a:solidFill>
              </a:rPr>
              <a:t> (63% = 12/19)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New search box (47% = 9/19)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Footer (21% = 4/19)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i="1" lang="en" sz="1500">
                <a:solidFill>
                  <a:schemeClr val="dk1"/>
                </a:solidFill>
              </a:rPr>
              <a:t>Sign in or create account</a:t>
            </a:r>
            <a:r>
              <a:rPr lang="en" sz="1500">
                <a:solidFill>
                  <a:schemeClr val="dk1"/>
                </a:solidFill>
              </a:rPr>
              <a:t> button (16% = 3/19)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</a:t>
            </a:r>
            <a:r>
              <a:rPr i="1" lang="en" sz="1300">
                <a:solidFill>
                  <a:schemeClr val="dk1"/>
                </a:solidFill>
              </a:rPr>
              <a:t>0% is OK because we didn’t have any tasks that related to the Vantage part of the page </a:t>
            </a:r>
            <a:endParaRPr i="1" sz="1300">
              <a:solidFill>
                <a:schemeClr val="dk1"/>
              </a:solidFill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3197983" y="154875"/>
            <a:ext cx="2043300" cy="3138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3182675" y="931926"/>
            <a:ext cx="1126500" cy="2412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3182675" y="3782875"/>
            <a:ext cx="2093100" cy="10908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3182675" y="1476025"/>
            <a:ext cx="2093100" cy="52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3182675" y="495725"/>
            <a:ext cx="861600" cy="3753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4335245" y="922400"/>
            <a:ext cx="902700" cy="5247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182675" y="1203395"/>
            <a:ext cx="1126500" cy="2412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% of 19 research participants</a:t>
            </a:r>
            <a:r>
              <a:rPr lang="en"/>
              <a:t> who clicked in each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70-100%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50-69%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5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462752" y="976992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500"/>
              <a:t>8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545748" y="112719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843875" y="1060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74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882575" y="23263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68</a:t>
            </a:r>
            <a:r>
              <a:rPr b="0" i="0" lang="en" sz="1500" u="none" cap="none" strike="noStrike"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545750" y="85572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47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665975" y="3844544"/>
            <a:ext cx="11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21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809972" y="1415675"/>
            <a:ext cx="86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0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75425" y="523775"/>
            <a:ext cx="6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16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2400"/>
            <a:ext cx="2073728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2678" y="152400"/>
            <a:ext cx="2073728" cy="48386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