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7"/>
  </p:notesMasterIdLst>
  <p:sldIdLst>
    <p:sldId id="256" r:id="rId2"/>
    <p:sldId id="263" r:id="rId3"/>
    <p:sldId id="260" r:id="rId4"/>
    <p:sldId id="261" r:id="rId5"/>
    <p:sldId id="264" r:id="rId6"/>
    <p:sldId id="265" r:id="rId7"/>
    <p:sldId id="267" r:id="rId8"/>
    <p:sldId id="257" r:id="rId9"/>
    <p:sldId id="290" r:id="rId10"/>
    <p:sldId id="291" r:id="rId11"/>
    <p:sldId id="258" r:id="rId12"/>
    <p:sldId id="259" r:id="rId13"/>
    <p:sldId id="292" r:id="rId14"/>
    <p:sldId id="293" r:id="rId15"/>
    <p:sldId id="289" r:id="rId16"/>
    <p:sldId id="294" r:id="rId17"/>
    <p:sldId id="295" r:id="rId18"/>
    <p:sldId id="296" r:id="rId19"/>
    <p:sldId id="297" r:id="rId20"/>
    <p:sldId id="298" r:id="rId21"/>
    <p:sldId id="299" r:id="rId22"/>
    <p:sldId id="262" r:id="rId23"/>
    <p:sldId id="300" r:id="rId24"/>
    <p:sldId id="276" r:id="rId25"/>
    <p:sldId id="288" r:id="rId26"/>
  </p:sldIdLst>
  <p:sldSz cx="9144000" cy="5143500" type="screen16x9"/>
  <p:notesSz cx="6858000" cy="9144000"/>
  <p:embeddedFontLst>
    <p:embeddedFont>
      <p:font typeface="Avenir" panose="02000503020000020003" pitchFamily="2" charset="0"/>
      <p:regular r:id="rId28"/>
      <p:italic r:id="rId29"/>
    </p:embeddedFont>
    <p:embeddedFont>
      <p:font typeface="Avenir Book" panose="02000503020000020003" pitchFamily="2" charset="0"/>
      <p:regular r:id="rId30"/>
      <p:italic r:id="rId31"/>
    </p:embeddedFont>
    <p:embeddedFont>
      <p:font typeface="Avenir Medium" panose="02000503020000020003" pitchFamily="2" charset="0"/>
      <p:regular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  <p:embeddedFont>
      <p:font typeface="Source Sans Pro SemiBold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9AA0A6"/>
          </p15:clr>
        </p15:guide>
        <p15:guide id="2" orient="horz" pos="1910">
          <p15:clr>
            <a:srgbClr val="9AA0A6"/>
          </p15:clr>
        </p15:guide>
        <p15:guide id="3" orient="horz" pos="665">
          <p15:clr>
            <a:srgbClr val="9AA0A6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009"/>
  </p:normalViewPr>
  <p:slideViewPr>
    <p:cSldViewPr snapToGrid="0">
      <p:cViewPr varScale="1">
        <p:scale>
          <a:sx n="104" d="100"/>
          <a:sy n="104" d="100"/>
        </p:scale>
        <p:origin x="1784" y="192"/>
      </p:cViewPr>
      <p:guideLst>
        <p:guide orient="horz" pos="2736"/>
        <p:guide orient="horz" pos="1910"/>
        <p:guide orient="horz" pos="6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 b="0" i="0">
                <a:latin typeface="Avenir Medium" panose="02000503020000020003" pitchFamily="2" charset="0"/>
              </a:defRPr>
            </a:lvl1pPr>
          </a:lstStyle>
          <a:p>
            <a:pPr algn="r">
              <a:buSzPts val="12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pPr algn="r">
                <a:buSzPts val="1200"/>
              </a:pPr>
              <a:t>‹#›</a:t>
            </a:fld>
            <a:endParaRPr lang="en-US" sz="1200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venir Medium" panose="02000503020000020003" pitchFamily="2" charset="0"/>
        <a:ea typeface="Avenir Medium" panose="02000503020000020003" pitchFamily="2" charset="0"/>
        <a:cs typeface="Arial"/>
        <a:sym typeface="Arial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Avenir Medium" panose="02000503020000020003" pitchFamily="2" charset="0"/>
            </a:endParaRPr>
          </a:p>
        </p:txBody>
      </p:sp>
      <p:sp>
        <p:nvSpPr>
          <p:cNvPr id="264" name="Google Shape;2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568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3a73cba6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3a73cba6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84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8922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6780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9116f48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9116f48d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 Medium" panose="02000503020000020003" pitchFamily="2" charset="0"/>
            </a:endParaRPr>
          </a:p>
        </p:txBody>
      </p:sp>
      <p:sp>
        <p:nvSpPr>
          <p:cNvPr id="273" name="Google Shape;273;g89116f48d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0225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64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36e279a50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36e279a50_2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a36e279a50_2_2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3923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372310a4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372310a4f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b372310a4f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773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372310a4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372310a4f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b372310a4f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761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372310a4f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372310a4f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b372310a4f_1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976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d4b2e3f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d4b2e3fc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 Medium" panose="02000503020000020003" pitchFamily="2" charset="0"/>
            </a:endParaRPr>
          </a:p>
        </p:txBody>
      </p:sp>
      <p:sp>
        <p:nvSpPr>
          <p:cNvPr id="301" name="Google Shape;301;g8d4b2e3fc6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372310a4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372310a4f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b372310a4f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32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372310a4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372310a4f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b372310a4f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0991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372310a4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372310a4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b372310a4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0262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venir Medium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u="none" strike="noStrike" cap="none" smtClean="0">
                <a:solidFill>
                  <a:schemeClr val="dk1"/>
                </a:solidFill>
                <a:ea typeface="Source Sans Pro"/>
                <a:cs typeface="Source Sans Pro"/>
                <a:sym typeface="Source Sans Pro"/>
              </a:rPr>
              <a:t>25</a:t>
            </a:fld>
            <a:endParaRPr lang="en-US" sz="1200" u="none" strike="noStrike" cap="none" dirty="0">
              <a:solidFill>
                <a:schemeClr val="dk1"/>
              </a:solidFill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3727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d4b2e3fc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d4b2e3fc6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 Medium" panose="02000503020000020003" pitchFamily="2" charset="0"/>
            </a:endParaRPr>
          </a:p>
        </p:txBody>
      </p:sp>
      <p:sp>
        <p:nvSpPr>
          <p:cNvPr id="318" name="Google Shape;318;g8d4b2e3fc6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d4b2e3fc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d4b2e3fc6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 Medium" panose="02000503020000020003" pitchFamily="2" charset="0"/>
            </a:endParaRPr>
          </a:p>
        </p:txBody>
      </p:sp>
      <p:sp>
        <p:nvSpPr>
          <p:cNvPr id="318" name="Google Shape;318;g8d4b2e3fc6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90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d4b2e3fc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d4b2e3fc6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 Medium" panose="02000503020000020003" pitchFamily="2" charset="0"/>
            </a:endParaRPr>
          </a:p>
        </p:txBody>
      </p:sp>
      <p:sp>
        <p:nvSpPr>
          <p:cNvPr id="318" name="Google Shape;318;g8d4b2e3fc6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29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d4b2e3fc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d4b2e3fc6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 Medium" panose="02000503020000020003" pitchFamily="2" charset="0"/>
            </a:endParaRPr>
          </a:p>
        </p:txBody>
      </p:sp>
      <p:sp>
        <p:nvSpPr>
          <p:cNvPr id="318" name="Google Shape;318;g8d4b2e3fc6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288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9116f48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9116f48d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 Medium" panose="02000503020000020003" pitchFamily="2" charset="0"/>
            </a:endParaRPr>
          </a:p>
        </p:txBody>
      </p:sp>
      <p:sp>
        <p:nvSpPr>
          <p:cNvPr id="273" name="Google Shape;273;g89116f48d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942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970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919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dark">
  <p:cSld name="Two Content dark">
    <p:bg>
      <p:bgPr>
        <a:solidFill>
          <a:schemeClr val="accen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0" i="0" cap="none">
                <a:solidFill>
                  <a:srgbClr val="C3DCF3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dark">
  <p:cSld name="Comparison dark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3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4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0" i="0" cap="none">
                <a:solidFill>
                  <a:srgbClr val="C3DCF3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oxes">
  <p:cSld name="Two Content Boxe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b="0" i="0"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b="0" i="0"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i="0"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0" i="0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oxes dark">
  <p:cSld name="Two Content Boxes dark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29" name="Google Shape;12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0" i="0" cap="none">
                <a:solidFill>
                  <a:srgbClr val="C3DCF3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">
  <p:cSld name="Three Content Boxe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i="0"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37" name="Google Shape;137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2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3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4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i="0"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0" i="0" cap="none">
                <a:solidFill>
                  <a:schemeClr val="lt2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 dark">
  <p:cSld name="Three Content Boxes dar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2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3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4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0" i="0" cap="none">
                <a:solidFill>
                  <a:srgbClr val="C3DCF3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 dark">
  <p:cSld name="Four Content Boxes dark">
    <p:bg>
      <p:bgPr>
        <a:solidFill>
          <a:schemeClr val="accen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4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5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6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0" i="0" cap="none">
                <a:solidFill>
                  <a:srgbClr val="C3DCF3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">
  <p:cSld name="Image 1/3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 b="0" i="0"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 b="0" i="0">
                <a:latin typeface="Avenir Medium" panose="02000503020000020003" pitchFamily="2" charset="0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79" name="Google Shape;17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b="0" i="0"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0" i="0" cap="none">
                <a:solidFill>
                  <a:schemeClr val="lt2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 dark">
  <p:cSld name="Image 1/3 dark">
    <p:bg>
      <p:bgPr>
        <a:solidFill>
          <a:schemeClr val="accen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2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0" i="0" cap="none">
                <a:solidFill>
                  <a:srgbClr val="C3DCF3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">
  <p:cSld name="Image 1/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 b="0" i="0"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 b="0" i="0">
                <a:latin typeface="Avenir Medium" panose="02000503020000020003" pitchFamily="2" charset="0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95" name="Google Shape;19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b="0" i="0"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0" i="0" cap="none">
                <a:solidFill>
                  <a:schemeClr val="lt2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 dark">
  <p:cSld name="Big Idea dark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 dark">
  <p:cSld name="Image 1/2 dark">
    <p:bg>
      <p:bgPr>
        <a:solidFill>
          <a:schemeClr val="accen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03" name="Google Shape;203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0" i="0" cap="none">
                <a:solidFill>
                  <a:srgbClr val="C3DCF3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 dark">
  <p:cSld name="Image 2/3 dark">
    <p:bg>
      <p:bgPr>
        <a:solidFill>
          <a:schemeClr val="accen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2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0" i="0" cap="none">
                <a:solidFill>
                  <a:srgbClr val="C3DCF3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 dark">
  <p:cSld name="Image Wide dark"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3" name="Google Shape;23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0" i="0" cap="none">
                <a:solidFill>
                  <a:srgbClr val="C3DCF3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57" name="Google Shape;25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58" name="Google Shape;258;p3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>
                <a:latin typeface="Avenir Medium" panose="02000503020000020003" pitchFamily="2" charset="0"/>
              </a:defRPr>
            </a:lvl1pPr>
          </a:lstStyle>
          <a:p>
            <a:endParaRPr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 b="0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17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7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1_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4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i="0"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b="0" i="0"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0" i="0" cap="none">
                <a:solidFill>
                  <a:schemeClr val="lt2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2">
  <p:cSld name="Split 1/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Avenir Medium" panose="02000503020000020003" pitchFamily="2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 b="0" i="0"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1905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b="0" i="0"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0" i="0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5069710" y="514350"/>
            <a:ext cx="361708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 Ide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 b="0" i="0"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 sz="3600" b="0" i="0">
                <a:solidFill>
                  <a:schemeClr val="lt1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i="0" cap="none">
                <a:solidFill>
                  <a:schemeClr val="lt1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500"/>
              <a:buNone/>
              <a:defRPr sz="1500">
                <a:solidFill>
                  <a:srgbClr val="8997AD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350"/>
              <a:buNone/>
              <a:defRPr sz="1350">
                <a:solidFill>
                  <a:srgbClr val="8997AD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2" name="Google Shape;62;p9"/>
          <p:cNvCxnSpPr/>
          <p:nvPr/>
        </p:nvCxnSpPr>
        <p:spPr>
          <a:xfrm>
            <a:off x="457200" y="2935462"/>
            <a:ext cx="8229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4584"/>
            <a:ext cx="9144000" cy="51343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 sz="3600"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457200" y="2971975"/>
            <a:ext cx="7543800" cy="50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dark">
  <p:cSld name="Title and Content dark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b="0" i="0">
                <a:solidFill>
                  <a:schemeClr val="lt1"/>
                </a:solidFill>
                <a:latin typeface="Avenir Medium" panose="02000503020000020003" pitchFamily="2" charset="0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0" i="0" cap="none">
                <a:solidFill>
                  <a:srgbClr val="C3DCF3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i="0">
                <a:latin typeface="Avenir Medium" panose="02000503020000020003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b="0" i="0"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2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b="0" i="0"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i="0">
                <a:latin typeface="Avenir Medium" panose="02000503020000020003" pitchFamily="2" charset="0"/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0" i="0" cap="none">
                <a:solidFill>
                  <a:schemeClr val="lt2"/>
                </a:solidFill>
                <a:latin typeface="Avenir Medium" panose="02000503020000020003" pitchFamily="2" charset="0"/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venir Medium" panose="02000503020000020003" pitchFamily="2" charset="0"/>
                <a:ea typeface="Source Sans Pro"/>
                <a:cs typeface="Avenir Medium" panose="02000503020000020003" pitchFamily="2" charset="0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3" r:id="rId21"/>
    <p:sldLayoutId id="2147483675" r:id="rId22"/>
    <p:sldLayoutId id="2147483678" r:id="rId23"/>
    <p:sldLayoutId id="2147483679" r:id="rId24"/>
    <p:sldLayoutId id="2147483681" r:id="rId25"/>
    <p:sldLayoutId id="2147483682" r:id="rId26"/>
    <p:sldLayoutId id="2147483683" r:id="rId27"/>
    <p:sldLayoutId id="2147483684" r:id="rId28"/>
    <p:sldLayoutId id="2147483685" r:id="rId2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 Medium" panose="02000503020000020003" pitchFamily="2" charset="0"/>
          <a:ea typeface="Avenir Medium" panose="02000503020000020003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 Medium" panose="02000503020000020003" pitchFamily="2" charset="0"/>
          <a:ea typeface="Avenir Medium" panose="02000503020000020003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mobilehealth.va.gov/browse/VAOSR-120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issues.mobilehealth.va.gov/browse/VAMFAT-1758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ssues.mobilehealth.va.gov/browse/VAOSR-1292" TargetMode="External"/><Relationship Id="rId13" Type="http://schemas.openxmlformats.org/officeDocument/2006/relationships/hyperlink" Target="https://issues.mobilehealth.va.gov/browse/VAOSR-1193" TargetMode="External"/><Relationship Id="rId18" Type="http://schemas.openxmlformats.org/officeDocument/2006/relationships/hyperlink" Target="https://issues.mobilehealth.va.gov/browse/VAOSR-142" TargetMode="External"/><Relationship Id="rId3" Type="http://schemas.openxmlformats.org/officeDocument/2006/relationships/hyperlink" Target="https://issues.mobilehealth.va.gov/browse/VAOSR-1189" TargetMode="External"/><Relationship Id="rId7" Type="http://schemas.openxmlformats.org/officeDocument/2006/relationships/hyperlink" Target="https://issues.mobilehealth.va.gov/browse/VAOSR-1399" TargetMode="External"/><Relationship Id="rId12" Type="http://schemas.openxmlformats.org/officeDocument/2006/relationships/hyperlink" Target="https://issues.mobilehealth.va.gov/browse/VAOSR-1134" TargetMode="External"/><Relationship Id="rId17" Type="http://schemas.openxmlformats.org/officeDocument/2006/relationships/hyperlink" Target="https://issues.mobilehealth.va.gov/browse/VAOSR-1234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issues.mobilehealth.va.gov/browse/VAOSR-1291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issues.mobilehealth.va.gov/browse/VAOSR-1294" TargetMode="External"/><Relationship Id="rId11" Type="http://schemas.openxmlformats.org/officeDocument/2006/relationships/hyperlink" Target="https://issues.mobilehealth.va.gov/browse/VAOSR-1133" TargetMode="External"/><Relationship Id="rId5" Type="http://schemas.openxmlformats.org/officeDocument/2006/relationships/hyperlink" Target="https://issues.mobilehealth.va.gov/browse/VAOSR-1232" TargetMode="External"/><Relationship Id="rId15" Type="http://schemas.openxmlformats.org/officeDocument/2006/relationships/hyperlink" Target="https://issues.mobilehealth.va.gov/browse/VAOSR-1233" TargetMode="External"/><Relationship Id="rId10" Type="http://schemas.openxmlformats.org/officeDocument/2006/relationships/hyperlink" Target="https://issues.mobilehealth.va.gov/browse/VAOSR-1125" TargetMode="External"/><Relationship Id="rId4" Type="http://schemas.openxmlformats.org/officeDocument/2006/relationships/hyperlink" Target="https://issues.mobilehealth.va.gov/browse/VAOSR-1190" TargetMode="External"/><Relationship Id="rId9" Type="http://schemas.openxmlformats.org/officeDocument/2006/relationships/hyperlink" Target="https://issues.mobilehealth.va.gov/browse/VAOSR-1397" TargetMode="External"/><Relationship Id="rId14" Type="http://schemas.openxmlformats.org/officeDocument/2006/relationships/hyperlink" Target="https://issues.mobilehealth.va.gov/browse/VAOSR-122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epo.mobilehealth.va.gov/projects/IUMS/repos/ssoi-sts/brow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projects/1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/>
        </p:nvSpPr>
        <p:spPr>
          <a:xfrm>
            <a:off x="1223841" y="2397783"/>
            <a:ext cx="66963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Source Sans Pro"/>
              <a:buNone/>
            </a:pPr>
            <a:r>
              <a:rPr lang="en-US" sz="3100" u="none" strike="noStrike" cap="none" dirty="0">
                <a:solidFill>
                  <a:schemeClr val="lt1"/>
                </a:solidFill>
                <a:latin typeface="Avenir Medium" panose="02000503020000020003" pitchFamily="2" charset="0"/>
                <a:ea typeface="Source Sans Pro"/>
                <a:cs typeface="Source Sans Pro"/>
                <a:sym typeface="Source Sans Pro"/>
              </a:rPr>
              <a:t>VA Online Scheduling Stakeholder Monthly Review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153458" y="3873905"/>
            <a:ext cx="68580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en-US" sz="1600" u="none" strike="noStrike" cap="none" dirty="0">
                <a:solidFill>
                  <a:srgbClr val="F2F2F2"/>
                </a:solidFill>
                <a:latin typeface="Avenir Medium" panose="02000503020000020003" pitchFamily="2" charset="0"/>
                <a:ea typeface="Source Sans Pro"/>
                <a:cs typeface="Source Sans Pro"/>
                <a:sym typeface="Source Sans Pro"/>
              </a:rPr>
              <a:t>January </a:t>
            </a:r>
            <a:r>
              <a:rPr lang="en-US" sz="1600" dirty="0">
                <a:solidFill>
                  <a:srgbClr val="F2F2F2"/>
                </a:solidFill>
                <a:latin typeface="Avenir Medium" panose="02000503020000020003" pitchFamily="2" charset="0"/>
                <a:ea typeface="Source Sans Pro"/>
                <a:cs typeface="Source Sans Pro"/>
                <a:sym typeface="Source Sans Pro"/>
              </a:rPr>
              <a:t>5</a:t>
            </a:r>
            <a:r>
              <a:rPr lang="en-US" sz="1600" u="none" strike="noStrike" cap="none" dirty="0">
                <a:solidFill>
                  <a:srgbClr val="F2F2F2"/>
                </a:solidFill>
                <a:latin typeface="Avenir Medium" panose="02000503020000020003" pitchFamily="2" charset="0"/>
                <a:ea typeface="Source Sans Pro"/>
                <a:cs typeface="Source Sans Pro"/>
                <a:sym typeface="Source Sans Pro"/>
              </a:rPr>
              <a:t>, 2020</a:t>
            </a:r>
            <a:endParaRPr sz="1600" u="none" strike="noStrike" cap="none" dirty="0">
              <a:solidFill>
                <a:srgbClr val="F2F2F2"/>
              </a:solidFill>
              <a:latin typeface="Avenir Medium" panose="02000503020000020003" pitchFamily="2" charset="0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u="none" strike="noStrike" cap="none" dirty="0">
              <a:solidFill>
                <a:srgbClr val="F2F2F2"/>
              </a:solidFill>
              <a:latin typeface="Avenir Medium" panose="02000503020000020003" pitchFamily="2" charset="0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5858" y="887994"/>
            <a:ext cx="13208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/>
              <a:t>VAOS Milestone 1</a:t>
            </a:r>
            <a:br>
              <a:rPr lang="en-US"/>
            </a:br>
            <a:r>
              <a:rPr lang="en-US" sz="1500"/>
              <a:t>(Time to Market/TtM)</a:t>
            </a:r>
            <a:endParaRPr/>
          </a:p>
        </p:txBody>
      </p:sp>
      <p:pic>
        <p:nvPicPr>
          <p:cNvPr id="91" name="Google Shape;91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017" b="31111"/>
          <a:stretch/>
        </p:blipFill>
        <p:spPr>
          <a:xfrm>
            <a:off x="3579019" y="1252330"/>
            <a:ext cx="5390584" cy="234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u="sng"/>
              <a:t>Primary Changes:</a:t>
            </a:r>
            <a:endParaRPr/>
          </a:p>
          <a:p>
            <a:pPr marL="214313" indent="-214313">
              <a:buFont typeface="Arial"/>
              <a:buChar char="•"/>
            </a:pPr>
            <a:r>
              <a:rPr lang="en-US"/>
              <a:t>No EAS/FHIR interface initially</a:t>
            </a:r>
            <a:endParaRPr/>
          </a:p>
          <a:p>
            <a:pPr marL="557213" lvl="1" indent="-214313">
              <a:buFont typeface="Arial"/>
              <a:buChar char="•"/>
            </a:pPr>
            <a:r>
              <a:rPr lang="en-US"/>
              <a:t>Still provides a (different) path to R4 FHIR-based EAS</a:t>
            </a:r>
            <a:endParaRPr/>
          </a:p>
          <a:p>
            <a:pPr marL="214313" indent="-214313">
              <a:buFont typeface="Arial"/>
              <a:buChar char="•"/>
            </a:pPr>
            <a:r>
              <a:rPr lang="en-US"/>
              <a:t>Mobile Appointment Service (MASv2) supports full management (read/write) for CC and VistA appointments</a:t>
            </a:r>
            <a:endParaRPr/>
          </a:p>
          <a:p>
            <a:pPr marL="557213" lvl="1" indent="-214313">
              <a:buFont typeface="Arial"/>
              <a:buChar char="•"/>
            </a:pPr>
            <a:r>
              <a:rPr lang="en-US"/>
              <a:t>Replaces VAOS»VSS interface</a:t>
            </a:r>
            <a:endParaRPr/>
          </a:p>
          <a:p>
            <a:pPr marL="214313" indent="-214313">
              <a:buFont typeface="Arial"/>
              <a:buChar char="•"/>
            </a:pPr>
            <a:r>
              <a:rPr lang="en-US"/>
              <a:t>VAOS service manages Veteran- and site-specific scheduling rules</a:t>
            </a:r>
            <a:endParaRPr/>
          </a:p>
          <a:p>
            <a:pPr marL="214313" indent="-214313">
              <a:buFont typeface="Arial"/>
              <a:buChar char="•"/>
            </a:pPr>
            <a:r>
              <a:rPr lang="en-US"/>
              <a:t>Appointment Request Service (ARS) manages VAOS, Express Care appointment requests</a:t>
            </a:r>
            <a:endParaRPr/>
          </a:p>
          <a:p>
            <a:pPr marL="557213" lvl="1" indent="-214313">
              <a:buFont typeface="Arial"/>
              <a:buChar char="•"/>
            </a:pPr>
            <a:r>
              <a:rPr lang="en-US"/>
              <a:t>Requests serviced through VSE GUI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56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638147" y="63825"/>
            <a:ext cx="29490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/>
              <a:t>System Design Document Progress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2"/>
          </p:nvPr>
        </p:nvSpPr>
        <p:spPr>
          <a:xfrm>
            <a:off x="396713" y="1389281"/>
            <a:ext cx="3860550" cy="285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Tracked as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VAOSR-1201</a:t>
            </a:r>
            <a:endParaRPr/>
          </a:p>
          <a:p>
            <a:pPr marL="0" indent="0"/>
            <a:endParaRPr/>
          </a:p>
          <a:p>
            <a:pPr marL="0" indent="0"/>
            <a:r>
              <a:rPr lang="en-US" u="sng"/>
              <a:t>Completed:</a:t>
            </a:r>
            <a:endParaRPr/>
          </a:p>
          <a:p>
            <a:pPr marL="214313" indent="-214313">
              <a:buClr>
                <a:srgbClr val="6AA84F"/>
              </a:buClr>
              <a:buFont typeface="Arial"/>
              <a:buChar char="•"/>
            </a:pPr>
            <a:r>
              <a:rPr lang="en-US">
                <a:solidFill>
                  <a:srgbClr val="6AA84F"/>
                </a:solidFill>
              </a:rPr>
              <a:t>Appointment Request Service v1 (</a:t>
            </a:r>
            <a:r>
              <a:rPr lang="en-US" b="1">
                <a:solidFill>
                  <a:srgbClr val="6AA84F"/>
                </a:solidFill>
              </a:rPr>
              <a:t>Approved</a:t>
            </a:r>
            <a:r>
              <a:rPr lang="en-US">
                <a:solidFill>
                  <a:srgbClr val="6AA84F"/>
                </a:solidFill>
              </a:rPr>
              <a:t>)</a:t>
            </a:r>
            <a:endParaRPr>
              <a:solidFill>
                <a:srgbClr val="6AA84F"/>
              </a:solidFill>
            </a:endParaRPr>
          </a:p>
          <a:p>
            <a:pPr marL="214313" indent="-214313">
              <a:buClr>
                <a:srgbClr val="6AA84F"/>
              </a:buClr>
              <a:buFont typeface="Arial"/>
              <a:buChar char="•"/>
            </a:pPr>
            <a:r>
              <a:rPr lang="en-US">
                <a:solidFill>
                  <a:srgbClr val="6AA84F"/>
                </a:solidFill>
              </a:rPr>
              <a:t>Mobile Facility Service v2 (</a:t>
            </a:r>
            <a:r>
              <a:rPr lang="en-US" b="1">
                <a:solidFill>
                  <a:srgbClr val="6AA84F"/>
                </a:solidFill>
              </a:rPr>
              <a:t>Approved</a:t>
            </a:r>
            <a:r>
              <a:rPr lang="en-US">
                <a:solidFill>
                  <a:srgbClr val="6AA84F"/>
                </a:solidFill>
              </a:rPr>
              <a:t>)</a:t>
            </a:r>
            <a:endParaRPr>
              <a:solidFill>
                <a:srgbClr val="6AA84F"/>
              </a:solidFill>
            </a:endParaRPr>
          </a:p>
          <a:p>
            <a:pPr marL="214313" indent="-214313">
              <a:buClr>
                <a:srgbClr val="6AA84F"/>
              </a:buClr>
              <a:buFont typeface="Arial"/>
              <a:buChar char="•"/>
            </a:pPr>
            <a:r>
              <a:rPr lang="en-US">
                <a:solidFill>
                  <a:srgbClr val="6AA84F"/>
                </a:solidFill>
              </a:rPr>
              <a:t>Mobile HSRM Service v1 (</a:t>
            </a:r>
            <a:r>
              <a:rPr lang="en-US" b="1">
                <a:solidFill>
                  <a:srgbClr val="6AA84F"/>
                </a:solidFill>
              </a:rPr>
              <a:t>Approved</a:t>
            </a:r>
            <a:r>
              <a:rPr lang="en-US">
                <a:solidFill>
                  <a:srgbClr val="6AA84F"/>
                </a:solidFill>
              </a:rPr>
              <a:t>)</a:t>
            </a:r>
            <a:endParaRPr>
              <a:solidFill>
                <a:srgbClr val="6AA84F"/>
              </a:solidFill>
            </a:endParaRPr>
          </a:p>
          <a:p>
            <a:pPr marL="214313" indent="-214313">
              <a:buClr>
                <a:srgbClr val="6AA84F"/>
              </a:buClr>
              <a:buFont typeface="Arial"/>
              <a:buChar char="•"/>
            </a:pPr>
            <a:r>
              <a:rPr lang="en-US">
                <a:solidFill>
                  <a:srgbClr val="6AA84F"/>
                </a:solidFill>
              </a:rPr>
              <a:t>Mobile PPMS Service v1 (</a:t>
            </a:r>
            <a:r>
              <a:rPr lang="en-US" b="1">
                <a:solidFill>
                  <a:srgbClr val="6AA84F"/>
                </a:solidFill>
              </a:rPr>
              <a:t>Approved)</a:t>
            </a:r>
            <a:endParaRPr>
              <a:solidFill>
                <a:srgbClr val="6AA84F"/>
              </a:solidFill>
            </a:endParaRPr>
          </a:p>
          <a:p>
            <a:pPr marL="214313" indent="-214313">
              <a:buClr>
                <a:srgbClr val="6AA84F"/>
              </a:buClr>
              <a:buFont typeface="Arial"/>
              <a:buChar char="•"/>
            </a:pPr>
            <a:r>
              <a:rPr lang="en-US">
                <a:solidFill>
                  <a:srgbClr val="6AA84F"/>
                </a:solidFill>
              </a:rPr>
              <a:t>Mobile Appointment Service v2 (</a:t>
            </a:r>
            <a:r>
              <a:rPr lang="en-US" b="1">
                <a:solidFill>
                  <a:srgbClr val="6AA84F"/>
                </a:solidFill>
              </a:rPr>
              <a:t>Approved</a:t>
            </a:r>
            <a:r>
              <a:rPr lang="en-US">
                <a:solidFill>
                  <a:srgbClr val="6AA84F"/>
                </a:solidFill>
              </a:rPr>
              <a:t>)</a:t>
            </a:r>
            <a:endParaRPr>
              <a:solidFill>
                <a:srgbClr val="6AA84F"/>
              </a:solidFill>
            </a:endParaRPr>
          </a:p>
          <a:p>
            <a:pPr marL="214313" indent="-214313">
              <a:buChar char="•"/>
            </a:pPr>
            <a:r>
              <a:rPr lang="en-US"/>
              <a:t>VAOS Service v1 (</a:t>
            </a:r>
            <a:r>
              <a:rPr lang="en-US" b="1" u="sng">
                <a:solidFill>
                  <a:schemeClr val="hlink"/>
                </a:solidFill>
                <a:hlinkClick r:id="rId4"/>
              </a:rPr>
              <a:t>In Review</a:t>
            </a:r>
            <a:r>
              <a:rPr lang="en-US"/>
              <a:t>)</a:t>
            </a:r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5063322" y="1594537"/>
            <a:ext cx="3517888" cy="1954426"/>
            <a:chOff x="623" y="599922"/>
            <a:chExt cx="6170921" cy="3673906"/>
          </a:xfrm>
        </p:grpSpPr>
        <p:sp>
          <p:nvSpPr>
            <p:cNvPr id="100" name="Google Shape;100;p3"/>
            <p:cNvSpPr/>
            <p:nvPr/>
          </p:nvSpPr>
          <p:spPr>
            <a:xfrm>
              <a:off x="2259362" y="2620228"/>
              <a:ext cx="1653600" cy="1653600"/>
            </a:xfrm>
            <a:prstGeom prst="ellipse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700" scaled="0"/>
            </a:gradFill>
            <a:ln w="9525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2501508" y="2862374"/>
              <a:ext cx="1169100" cy="116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63" tIns="10463" rIns="10463" bIns="10463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757070"/>
                </a:buClr>
                <a:buSzPts val="2200"/>
              </a:pPr>
              <a:r>
                <a:rPr lang="en-US" sz="1050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Milestone 1 (TtM)</a:t>
              </a:r>
              <a:endParaRPr sz="450"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579360" y="3211285"/>
              <a:ext cx="1587600" cy="471300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23" y="2983992"/>
              <a:ext cx="1157400" cy="9258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400"/>
              </a:pPr>
              <a:r>
                <a:rPr lang="en-US" sz="67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Appointment Request Service (ARS) v1</a:t>
              </a:r>
              <a:endParaRPr sz="1050"/>
            </a:p>
          </p:txBody>
        </p:sp>
        <p:sp>
          <p:nvSpPr>
            <p:cNvPr id="104" name="Google Shape;104;p3"/>
            <p:cNvSpPr/>
            <p:nvPr/>
          </p:nvSpPr>
          <p:spPr>
            <a:xfrm rot="-8639647">
              <a:off x="906505" y="2204412"/>
              <a:ext cx="1587601" cy="471236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79372" y="1510556"/>
              <a:ext cx="1157400" cy="9258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400"/>
              </a:pPr>
              <a:r>
                <a:rPr lang="en-US" sz="7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Mobile Facility Service (MFS) v2</a:t>
              </a:r>
              <a:endParaRPr sz="750"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-6479802">
              <a:off x="1763045" y="1582310"/>
              <a:ext cx="1587573" cy="471226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732752" y="599922"/>
              <a:ext cx="1157400" cy="9258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1759872" y="627042"/>
              <a:ext cx="1103100" cy="87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9988" tIns="19988" rIns="19988" bIns="19988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400"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Mobile HSRM Service v1</a:t>
              </a:r>
              <a:endParaRPr sz="900"/>
            </a:p>
          </p:txBody>
        </p:sp>
        <p:sp>
          <p:nvSpPr>
            <p:cNvPr id="109" name="Google Shape;109;p3"/>
            <p:cNvSpPr/>
            <p:nvPr/>
          </p:nvSpPr>
          <p:spPr>
            <a:xfrm rot="-4320198">
              <a:off x="2821604" y="1582188"/>
              <a:ext cx="1587573" cy="471226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12" scaled="0"/>
            </a:gra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282015" y="599922"/>
              <a:ext cx="1157400" cy="9258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 w="1905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400"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Mobile PPMS Service v1</a:t>
              </a:r>
              <a:endParaRPr sz="900"/>
            </a:p>
          </p:txBody>
        </p:sp>
        <p:sp>
          <p:nvSpPr>
            <p:cNvPr id="111" name="Google Shape;111;p3"/>
            <p:cNvSpPr/>
            <p:nvPr/>
          </p:nvSpPr>
          <p:spPr>
            <a:xfrm rot="-2160353">
              <a:off x="3678004" y="2204471"/>
              <a:ext cx="1587601" cy="471236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700" scaled="0"/>
            </a:gra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535395" y="1510556"/>
              <a:ext cx="1157400" cy="925800"/>
            </a:xfrm>
            <a:prstGeom prst="roundRect">
              <a:avLst>
                <a:gd name="adj" fmla="val 10000"/>
              </a:avLst>
            </a:prstGeom>
            <a:solidFill>
              <a:srgbClr val="6AA84F"/>
            </a:soli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1400"/>
              </a:pPr>
              <a:r>
                <a:rPr lang="en-US" sz="82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Mobile Appt. Service (MAS) v2</a:t>
              </a:r>
              <a:endParaRPr sz="750">
                <a:solidFill>
                  <a:srgbClr val="FFFFFF"/>
                </a:solidFill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005238" y="3211345"/>
              <a:ext cx="1587600" cy="471300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700" scaled="0"/>
            </a:gra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014144" y="2983992"/>
              <a:ext cx="1157400" cy="925800"/>
            </a:xfrm>
            <a:prstGeom prst="roundRect">
              <a:avLst>
                <a:gd name="adj" fmla="val 10000"/>
              </a:avLst>
            </a:prstGeom>
            <a:solidFill>
              <a:srgbClr val="D9EAD3"/>
            </a:soli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r>
                <a:rPr lang="en-US" sz="750">
                  <a:solidFill>
                    <a:srgbClr val="FFFFFF"/>
                  </a:solidFill>
                </a:rPr>
                <a:t>VAOS v1</a:t>
              </a:r>
              <a:endParaRPr sz="7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31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3a73cba63_1_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/>
              <a:t>Service Implementation Status</a:t>
            </a:r>
            <a:endParaRPr/>
          </a:p>
        </p:txBody>
      </p:sp>
      <p:sp>
        <p:nvSpPr>
          <p:cNvPr id="120" name="Google Shape;120;gb3a73cba63_1_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94335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900"/>
              </a:spcBef>
              <a:buSzPts val="1100"/>
              <a:buNone/>
            </a:pPr>
            <a:r>
              <a:rPr lang="en-US" sz="825" b="1">
                <a:latin typeface="Arial"/>
                <a:ea typeface="Arial"/>
                <a:cs typeface="Arial"/>
                <a:sym typeface="Arial"/>
              </a:rPr>
              <a:t>Appointment Request Service v1 (ARS)</a:t>
            </a:r>
            <a:endParaRPr sz="825" b="1"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90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VAOSR-1189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Implement searching and fetching requests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VAOSR-1190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Implement creating a request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VAOSR-1232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Implement request cancellation (needs work)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VAOSR-1294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Document VARDB -&gt; ARS model mapping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VAOSR-1399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Add JWT protections to endpoints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VAOSR-1292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Add VAR Resources compatibility tests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US" sz="82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VAOSR-1397</a:t>
            </a:r>
            <a:r>
              <a:rPr lang="en-US" sz="825">
                <a:latin typeface="Arial"/>
                <a:ea typeface="Arial"/>
                <a:cs typeface="Arial"/>
                <a:sym typeface="Arial"/>
              </a:rPr>
              <a:t> - Update mapping for reason and comment</a:t>
            </a:r>
            <a:endParaRPr sz="825"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US" sz="825">
                <a:latin typeface="Arial"/>
                <a:ea typeface="Arial"/>
                <a:cs typeface="Arial"/>
                <a:sym typeface="Arial"/>
              </a:rPr>
              <a:t>Deploy Appointment Request Service 1.0.0</a:t>
            </a:r>
            <a:endParaRPr sz="825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900"/>
              </a:spcBef>
              <a:buSzPts val="1100"/>
              <a:buNone/>
            </a:pPr>
            <a:r>
              <a:rPr lang="en-US" sz="825" b="1">
                <a:latin typeface="Arial"/>
                <a:ea typeface="Arial"/>
                <a:cs typeface="Arial"/>
                <a:sym typeface="Arial"/>
              </a:rPr>
              <a:t>Mobile Facility Service v2 (MFS)</a:t>
            </a:r>
            <a:endParaRPr sz="825" b="1"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90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VAOSR-1125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Implement getFacilities and getFacilityById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VAOSR-1133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Implement the clinics endpoints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VAOSR-1134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Implement the clinical services and express care endpoints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US" sz="82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VAOSR-1193</a:t>
            </a:r>
            <a:r>
              <a:rPr lang="en-US" sz="825">
                <a:latin typeface="Arial"/>
                <a:ea typeface="Arial"/>
                <a:cs typeface="Arial"/>
                <a:sym typeface="Arial"/>
              </a:rPr>
              <a:t> - Implement fetching and searching for facility scheduling configurations</a:t>
            </a:r>
            <a:endParaRPr sz="825"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US" sz="825">
                <a:latin typeface="Arial"/>
                <a:ea typeface="Arial"/>
                <a:cs typeface="Arial"/>
                <a:sym typeface="Arial"/>
              </a:rPr>
              <a:t>Deploy Mobile Facillity Service 2.0.0</a:t>
            </a:r>
            <a:endParaRPr/>
          </a:p>
        </p:txBody>
      </p:sp>
      <p:sp>
        <p:nvSpPr>
          <p:cNvPr id="121" name="Google Shape;121;gb3a73cba63_1_24"/>
          <p:cNvSpPr txBox="1">
            <a:spLocks noGrp="1"/>
          </p:cNvSpPr>
          <p:nvPr>
            <p:ph type="body" idx="1"/>
          </p:nvPr>
        </p:nvSpPr>
        <p:spPr>
          <a:xfrm>
            <a:off x="4572000" y="1369219"/>
            <a:ext cx="398835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900"/>
              </a:spcBef>
              <a:buNone/>
            </a:pPr>
            <a:r>
              <a:rPr lang="en-US" sz="825" b="1">
                <a:latin typeface="Arial"/>
                <a:ea typeface="Arial"/>
                <a:cs typeface="Arial"/>
                <a:sym typeface="Arial"/>
              </a:rPr>
              <a:t>Mobile Appointment Service v2 (MAS)</a:t>
            </a:r>
            <a:endParaRPr sz="825" b="1"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90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VAOSR-1227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Add new schema and tables to oracle-test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VAOSR-1233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Implement searching for VistA/VVS appointments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VAOSR-1291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Implement direct booking in VistA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US" sz="825">
                <a:latin typeface="Arial"/>
                <a:ea typeface="Arial"/>
                <a:cs typeface="Arial"/>
                <a:sym typeface="Arial"/>
              </a:rPr>
              <a:t>Deploy Mobile Appointment Service 2.0.0 	</a:t>
            </a:r>
            <a:endParaRPr sz="825"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US" sz="82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VAOSR-1234</a:t>
            </a:r>
            <a:r>
              <a:rPr lang="en-US" sz="825">
                <a:latin typeface="Arial"/>
                <a:ea typeface="Arial"/>
                <a:cs typeface="Arial"/>
                <a:sym typeface="Arial"/>
              </a:rPr>
              <a:t> - Implement VistA and Express Care requests</a:t>
            </a:r>
            <a:endParaRPr sz="825"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US" sz="825">
                <a:latin typeface="Arial"/>
                <a:ea typeface="Arial"/>
                <a:cs typeface="Arial"/>
                <a:sym typeface="Arial"/>
              </a:rPr>
              <a:t>Deploy Mobile Appointment Service 2.&lt;next minor release&gt;</a:t>
            </a:r>
            <a:endParaRPr sz="825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900"/>
              </a:spcBef>
              <a:buNone/>
            </a:pPr>
            <a:r>
              <a:rPr lang="en-US" sz="825" b="1">
                <a:latin typeface="Arial"/>
                <a:ea typeface="Arial"/>
                <a:cs typeface="Arial"/>
                <a:sym typeface="Arial"/>
              </a:rPr>
              <a:t>VAOS Service v1</a:t>
            </a:r>
            <a:endParaRPr sz="825" b="1"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900"/>
              </a:spcBef>
              <a:buClr>
                <a:srgbClr val="B7B7B7"/>
              </a:buClr>
              <a:buSzPts val="1100"/>
              <a:buAutoNum type="arabicPeriod"/>
            </a:pPr>
            <a:r>
              <a:rPr lang="en-US" sz="825" u="sng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VAOSR-142</a:t>
            </a:r>
            <a:r>
              <a:rPr lang="en-US" sz="825" strike="sng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 Complete VAOS Service SRVDD</a:t>
            </a:r>
            <a:endParaRPr sz="825" strike="sng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US" sz="825">
                <a:latin typeface="Arial"/>
                <a:ea typeface="Arial"/>
                <a:cs typeface="Arial"/>
                <a:sym typeface="Arial"/>
              </a:rPr>
              <a:t>Allow direct booking of VistA appointments (needs work)</a:t>
            </a:r>
            <a:endParaRPr sz="825"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US" sz="825">
                <a:latin typeface="Arial"/>
                <a:ea typeface="Arial"/>
                <a:cs typeface="Arial"/>
                <a:sym typeface="Arial"/>
              </a:rPr>
              <a:t>Allow booking VistA and Express Care appointment requests (needs work)</a:t>
            </a:r>
            <a:endParaRPr sz="825">
              <a:latin typeface="Arial"/>
              <a:ea typeface="Arial"/>
              <a:cs typeface="Arial"/>
              <a:sym typeface="Arial"/>
            </a:endParaRPr>
          </a:p>
          <a:p>
            <a:pPr indent="-223838">
              <a:lnSpc>
                <a:spcPct val="115000"/>
              </a:lnSpc>
              <a:spcBef>
                <a:spcPts val="0"/>
              </a:spcBef>
              <a:buSzPts val="1100"/>
              <a:buAutoNum type="arabicPeriod"/>
            </a:pPr>
            <a:r>
              <a:rPr lang="en-US" sz="825">
                <a:latin typeface="Arial"/>
                <a:ea typeface="Arial"/>
                <a:cs typeface="Arial"/>
                <a:sym typeface="Arial"/>
              </a:rPr>
              <a:t>Deploy VAOS Service 1.0.0</a:t>
            </a:r>
            <a:endParaRPr sz="825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90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53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US"/>
              <a:t>Recent Discussions &amp; Decisions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628650" y="108247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92500" lnSpcReduction="20000"/>
          </a:bodyPr>
          <a:lstStyle/>
          <a:p>
            <a:pPr marL="0" indent="0">
              <a:buSzPts val="2800"/>
              <a:buNone/>
            </a:pPr>
            <a:r>
              <a:rPr lang="en-US" dirty="0" err="1"/>
              <a:t>VistA</a:t>
            </a:r>
            <a:r>
              <a:rPr lang="en-US" dirty="0"/>
              <a:t> Appointment Requests</a:t>
            </a:r>
            <a:endParaRPr dirty="0"/>
          </a:p>
          <a:p>
            <a:pPr marL="514350" lvl="1" indent="-171450"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VAR Resources being migrated to use ARS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 err="1"/>
              <a:t>VistA</a:t>
            </a:r>
            <a:r>
              <a:rPr lang="en-US" dirty="0"/>
              <a:t> Appointment Requests / VSE GUI</a:t>
            </a:r>
            <a:endParaRPr dirty="0">
              <a:solidFill>
                <a:srgbClr val="999999"/>
              </a:solidFill>
            </a:endParaRPr>
          </a:p>
          <a:p>
            <a:pPr marL="514350" lvl="1" indent="-142875">
              <a:buClr>
                <a:srgbClr val="999999"/>
              </a:buClr>
            </a:pPr>
            <a:r>
              <a:rPr lang="en-US" dirty="0">
                <a:solidFill>
                  <a:srgbClr val="999999"/>
                </a:solidFill>
              </a:rPr>
              <a:t>VSE GUI to manage Veteran-generated appointment requests by connecting to VA Mobile / ARS</a:t>
            </a:r>
            <a:endParaRPr dirty="0">
              <a:solidFill>
                <a:srgbClr val="999999"/>
              </a:solidFill>
            </a:endParaRPr>
          </a:p>
          <a:p>
            <a:pPr marL="514350" lvl="1" indent="-171450">
              <a:buSzPts val="2400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SSOi STS Service</a:t>
            </a:r>
            <a:r>
              <a:rPr lang="en-US" dirty="0"/>
              <a:t> created; SQA deployment in progress</a:t>
            </a:r>
            <a:endParaRPr dirty="0"/>
          </a:p>
          <a:p>
            <a:pPr marL="0" indent="0">
              <a:buSzPts val="2800"/>
              <a:buNone/>
            </a:pPr>
            <a:r>
              <a:rPr lang="en-US" dirty="0"/>
              <a:t>Cerner Proxy User / Veteran Delegation</a:t>
            </a:r>
            <a:endParaRPr dirty="0"/>
          </a:p>
          <a:p>
            <a:pPr marL="514350" lvl="1" indent="-171450">
              <a:buClr>
                <a:srgbClr val="999999"/>
              </a:buClr>
              <a:buSzPts val="2400"/>
            </a:pPr>
            <a:r>
              <a:rPr lang="en-US" dirty="0">
                <a:solidFill>
                  <a:srgbClr val="999999"/>
                </a:solidFill>
              </a:rPr>
              <a:t>Upcoming request to support Veteran delegation through IAM to the </a:t>
            </a:r>
            <a:r>
              <a:rPr lang="en-US" i="1" u="sng" dirty="0">
                <a:solidFill>
                  <a:srgbClr val="999999"/>
                </a:solidFill>
              </a:rPr>
              <a:t>My VA Health</a:t>
            </a:r>
            <a:r>
              <a:rPr lang="en-US" dirty="0">
                <a:solidFill>
                  <a:srgbClr val="999999"/>
                </a:solidFill>
              </a:rPr>
              <a:t> Portal (i.e. Cerner </a:t>
            </a:r>
            <a:r>
              <a:rPr lang="en-US" dirty="0" err="1">
                <a:solidFill>
                  <a:srgbClr val="999999"/>
                </a:solidFill>
              </a:rPr>
              <a:t>HealtheLife</a:t>
            </a:r>
            <a:r>
              <a:rPr lang="en-US" dirty="0">
                <a:solidFill>
                  <a:srgbClr val="999999"/>
                </a:solidFill>
              </a:rPr>
              <a:t>)</a:t>
            </a:r>
            <a:endParaRPr i="1" u="sng" dirty="0">
              <a:solidFill>
                <a:srgbClr val="999999"/>
              </a:solidFill>
            </a:endParaRPr>
          </a:p>
          <a:p>
            <a:pPr marL="514350" lvl="1" indent="-171450"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VAOS v1 will not be addressing delegation use cases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Appointment Reminders &amp; Notifications</a:t>
            </a:r>
            <a:endParaRPr dirty="0"/>
          </a:p>
          <a:p>
            <a:pPr marL="514350" lvl="1" indent="-171450"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VAOS v1 will not be sending veteran-facing notifications or reminders</a:t>
            </a:r>
            <a:endParaRPr sz="1800" dirty="0">
              <a:solidFill>
                <a:srgbClr val="000000"/>
              </a:solidFill>
            </a:endParaRPr>
          </a:p>
          <a:p>
            <a:pPr marL="0" indent="0">
              <a:buSzPts val="2800"/>
              <a:buNone/>
            </a:pPr>
            <a:endParaRPr dirty="0"/>
          </a:p>
          <a:p>
            <a:pPr marL="514350" lvl="1" indent="-57150"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US"/>
              <a:t>Recent Updates</a:t>
            </a:r>
            <a:endParaRPr/>
          </a:p>
          <a:p>
            <a:pPr>
              <a:buSzPts val="4400"/>
            </a:pPr>
            <a:r>
              <a:rPr lang="en-US" sz="750"/>
              <a:t>since 12/15/2020</a:t>
            </a:r>
            <a:endParaRPr sz="75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SzPts val="1100"/>
              <a:buNone/>
            </a:pPr>
            <a:r>
              <a:rPr lang="en-US" sz="900" u="sng"/>
              <a:t>Appointment Request Service (ARS) </a:t>
            </a:r>
            <a:endParaRPr sz="900" u="sng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VAOSR-1399</a:t>
            </a:r>
            <a:r>
              <a:rPr lang="en-US" sz="675"/>
              <a:t>: ARS: Add JWT protection to endpoints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VAOSR-1294</a:t>
            </a:r>
            <a:r>
              <a:rPr lang="en-US" sz="675"/>
              <a:t>: ARS: Document VARDB -&gt; ARS model mapping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900" u="sng"/>
              <a:t>Mobile Appointment Service (MAS)</a:t>
            </a:r>
            <a:endParaRPr sz="900" u="sng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VAOSR-1335</a:t>
            </a:r>
            <a:r>
              <a:rPr lang="en-US" sz="675"/>
              <a:t>: MAS V1: Update Vista scheduling call to request clinic details in results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VAOSR-1334</a:t>
            </a:r>
            <a:r>
              <a:rPr lang="en-US" sz="675"/>
              <a:t>: MAS v1: Flag VistA appointments as phone-only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VAOSR-1253</a:t>
            </a:r>
            <a:r>
              <a:rPr lang="en-US" sz="675"/>
              <a:t>: ARB: UPDATE Mobile Appointment Service (MAS) 2.x SRVDD - QA Rejected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VAOSR-1138</a:t>
            </a:r>
            <a:r>
              <a:rPr lang="en-US" sz="675"/>
              <a:t>: MAS: Design MAS v2 interface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VAOSR-1377</a:t>
            </a:r>
            <a:r>
              <a:rPr lang="en-US" sz="675"/>
              <a:t>: MAS v2: Map VVS telehealth info into the new Appointment model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VAOSR-1291</a:t>
            </a:r>
            <a:r>
              <a:rPr lang="en-US" sz="675"/>
              <a:t>: MAS v2: Implement direct booking in VistA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900" u="sng"/>
              <a:t>Mobile Facility Service</a:t>
            </a:r>
            <a:endParaRPr sz="900" u="sng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VAOSR-1110</a:t>
            </a:r>
            <a:r>
              <a:rPr lang="en-US" sz="675"/>
              <a:t>: Deploy Mobile Facility Service 1.10.2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VAOSR-1338</a:t>
            </a:r>
            <a:r>
              <a:rPr lang="en-US" sz="675"/>
              <a:t>: MFS v2: Change hours of operation and and address</a:t>
            </a:r>
            <a:endParaRPr sz="675"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SzPts val="1100"/>
              <a:buNone/>
            </a:pPr>
            <a:r>
              <a:rPr lang="en-US" sz="900" u="sng"/>
              <a:t>VAOS Service</a:t>
            </a:r>
            <a:endParaRPr sz="900" u="sng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VAOSR-1085</a:t>
            </a:r>
            <a:r>
              <a:rPr lang="en-US" sz="675"/>
              <a:t>: Create VAOS Service SRVDD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endParaRPr sz="900" u="sng"/>
          </a:p>
          <a:p>
            <a:pPr marL="0" indent="0">
              <a:lnSpc>
                <a:spcPct val="70000"/>
              </a:lnSpc>
              <a:spcBef>
                <a:spcPts val="0"/>
              </a:spcBef>
              <a:buSzPts val="1100"/>
              <a:buNone/>
            </a:pPr>
            <a:r>
              <a:rPr lang="en-US" sz="900" u="sng"/>
              <a:t>VAR Resources</a:t>
            </a:r>
            <a:endParaRPr sz="900" u="sng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VAOSR-1401</a:t>
            </a:r>
            <a:r>
              <a:rPr lang="en-US" sz="675"/>
              <a:t>: VAR: Include facility ID with request the patient request limit data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VAOSR-1354</a:t>
            </a:r>
            <a:r>
              <a:rPr lang="en-US" sz="675"/>
              <a:t>: VAR Resources: Update to use mongo-test 1.2.1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r>
              <a:rPr lang="en-US" sz="675" b="1"/>
              <a:t>NGD-8107</a:t>
            </a:r>
            <a:r>
              <a:rPr lang="en-US" sz="675"/>
              <a:t>: Deploy: VAR Resources Release 4.25.1</a:t>
            </a:r>
            <a:endParaRPr sz="675"/>
          </a:p>
          <a:p>
            <a:pPr marL="0" indent="0">
              <a:lnSpc>
                <a:spcPct val="70000"/>
              </a:lnSpc>
              <a:buSzPts val="1100"/>
              <a:buNone/>
            </a:pPr>
            <a:endParaRPr sz="675"/>
          </a:p>
          <a:p>
            <a:pPr marL="0" indent="0">
              <a:lnSpc>
                <a:spcPct val="70000"/>
              </a:lnSpc>
              <a:buSzPts val="700"/>
              <a:buNone/>
            </a:pPr>
            <a:endParaRPr sz="525"/>
          </a:p>
        </p:txBody>
      </p:sp>
    </p:spTree>
    <p:extLst>
      <p:ext uri="{BB962C8B-B14F-4D97-AF65-F5344CB8AC3E}">
        <p14:creationId xmlns:p14="http://schemas.microsoft.com/office/powerpoint/2010/main" val="349887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/>
              <a:t>Front end (VA.gov) team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1193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/>
        </p:nvSpPr>
        <p:spPr>
          <a:xfrm>
            <a:off x="1223841" y="2397783"/>
            <a:ext cx="66963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Source Sans Pro"/>
              <a:buNone/>
            </a:pPr>
            <a:r>
              <a:rPr lang="en-US" sz="3100" b="0" i="0" u="none" strike="noStrike" cap="none" dirty="0">
                <a:solidFill>
                  <a:schemeClr val="lt1"/>
                </a:solidFill>
                <a:latin typeface="Avenir Book" panose="02000503020000020003" pitchFamily="2" charset="0"/>
                <a:ea typeface="Source Sans Pro"/>
                <a:cs typeface="Source Sans Pro"/>
                <a:sym typeface="Source Sans Pro"/>
              </a:rPr>
              <a:t>VA Online Scheduling (VAOS</a:t>
            </a:r>
            <a:r>
              <a:rPr lang="en-US" sz="3100" dirty="0">
                <a:solidFill>
                  <a:schemeClr val="lt1"/>
                </a:solidFill>
                <a:latin typeface="Avenir Book" panose="02000503020000020003" pitchFamily="2" charset="0"/>
                <a:ea typeface="Source Sans Pro"/>
                <a:cs typeface="Source Sans Pro"/>
                <a:sym typeface="Source Sans Pro"/>
              </a:rPr>
              <a:t>)</a:t>
            </a:r>
            <a:r>
              <a:rPr lang="en-US" sz="3100" b="0" i="0" u="none" strike="noStrike" cap="none" dirty="0">
                <a:solidFill>
                  <a:schemeClr val="lt1"/>
                </a:solidFill>
                <a:latin typeface="Avenir Book" panose="02000503020000020003" pitchFamily="2" charset="0"/>
                <a:ea typeface="Source Sans Pro"/>
                <a:cs typeface="Source Sans Pro"/>
                <a:sym typeface="Source Sans Pro"/>
              </a:rPr>
              <a:t> </a:t>
            </a:r>
            <a:endParaRPr sz="3100" b="0" i="0" u="none" strike="noStrike" cap="none" dirty="0">
              <a:solidFill>
                <a:schemeClr val="lt1"/>
              </a:solidFill>
              <a:latin typeface="Avenir Book" panose="02000503020000020003" pitchFamily="2" charset="0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Source Sans Pro"/>
              <a:buNone/>
            </a:pPr>
            <a:r>
              <a:rPr lang="en-US" sz="3100" b="0" i="0" u="none" strike="noStrike" cap="none" dirty="0">
                <a:solidFill>
                  <a:schemeClr val="lt1"/>
                </a:solidFill>
                <a:latin typeface="Avenir Book" panose="02000503020000020003" pitchFamily="2" charset="0"/>
                <a:ea typeface="Source Sans Pro"/>
                <a:cs typeface="Source Sans Pro"/>
                <a:sym typeface="Source Sans Pro"/>
              </a:rPr>
              <a:t>on </a:t>
            </a:r>
            <a:r>
              <a:rPr lang="en-US" sz="3100" dirty="0" err="1">
                <a:solidFill>
                  <a:schemeClr val="lt1"/>
                </a:solidFill>
                <a:latin typeface="Avenir Book" panose="02000503020000020003" pitchFamily="2" charset="0"/>
                <a:ea typeface="Source Sans Pro"/>
                <a:cs typeface="Source Sans Pro"/>
                <a:sym typeface="Source Sans Pro"/>
              </a:rPr>
              <a:t>va.gov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1153458" y="3873905"/>
            <a:ext cx="68580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2F2F2"/>
                </a:solidFill>
                <a:latin typeface="Avenir Book" panose="02000503020000020003" pitchFamily="2" charset="0"/>
                <a:ea typeface="Source Sans Pro"/>
                <a:cs typeface="Source Sans Pro"/>
                <a:sym typeface="Source Sans Pro"/>
              </a:rPr>
              <a:t>Monthly Stakeholder Demo + Roadmap Review</a:t>
            </a:r>
            <a:endParaRPr sz="1600">
              <a:solidFill>
                <a:srgbClr val="F2F2F2"/>
              </a:solidFill>
              <a:latin typeface="Avenir Book" panose="02000503020000020003" pitchFamily="2" charset="0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2F2F2"/>
                </a:solidFill>
                <a:latin typeface="Avenir Book" panose="02000503020000020003" pitchFamily="2" charset="0"/>
                <a:ea typeface="Source Sans Pro"/>
                <a:cs typeface="Source Sans Pro"/>
                <a:sym typeface="Source Sans Pro"/>
              </a:rPr>
              <a:t>January 5, 2021</a:t>
            </a:r>
            <a:endParaRPr sz="1600">
              <a:solidFill>
                <a:srgbClr val="F2F2F2"/>
              </a:solidFill>
              <a:latin typeface="Avenir Book" panose="02000503020000020003" pitchFamily="2" charset="0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2F2F2"/>
              </a:solidFill>
              <a:latin typeface="Avenir Book" panose="02000503020000020003" pitchFamily="2" charset="0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5858" y="887994"/>
            <a:ext cx="1320800" cy="13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 Book" panose="02000503020000020003" pitchFamily="2" charset="0"/>
              </a:rPr>
              <a:t>Agenda</a:t>
            </a:r>
            <a:endParaRPr>
              <a:latin typeface="Avenir Book" panose="02000503020000020003" pitchFamily="2" charset="0"/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Avenir Book" panose="02000503020000020003" pitchFamily="2" charset="0"/>
              </a:rPr>
              <a:t>Review tracking against PI objectives</a:t>
            </a:r>
            <a:endParaRPr dirty="0">
              <a:latin typeface="Avenir Book" panose="02000503020000020003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Avenir Book" panose="02000503020000020003" pitchFamily="2" charset="0"/>
              </a:rPr>
              <a:t>Demo Community Care Provider Selection MVP</a:t>
            </a:r>
            <a:endParaRPr dirty="0">
              <a:latin typeface="Avenir Book" panose="02000503020000020003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Avenir Book" panose="02000503020000020003" pitchFamily="2" charset="0"/>
              </a:rPr>
              <a:t>Review Facility Selection improvements</a:t>
            </a:r>
            <a:endParaRPr dirty="0">
              <a:latin typeface="Avenir Book" panose="02000503020000020003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Avenir Book" panose="02000503020000020003" pitchFamily="2" charset="0"/>
              </a:rPr>
              <a:t>Recap COVID-19 vaccine support</a:t>
            </a:r>
            <a:endParaRPr dirty="0">
              <a:latin typeface="Avenir Book" panose="02000503020000020003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Avenir Book" panose="02000503020000020003" pitchFamily="2" charset="0"/>
              </a:rPr>
              <a:t>Open items</a:t>
            </a:r>
            <a:endParaRPr dirty="0">
              <a:latin typeface="Avenir Book" panose="02000503020000020003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Avenir Book" panose="02000503020000020003" pitchFamily="2" charset="0"/>
              </a:rPr>
              <a:t>Roadmap / Backlog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69" name="Google Shape;269;p3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Avenir Book" panose="02000503020000020003" pitchFamily="2" charset="0"/>
              </a:rPr>
              <a:t>17</a:t>
            </a:fld>
            <a:endParaRPr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venir Book" panose="02000503020000020003" pitchFamily="2" charset="0"/>
              </a:rPr>
              <a:t>PI Objective Tracking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Avenir Book" panose="02000503020000020003" pitchFamily="2" charset="0"/>
              </a:rPr>
              <a:t>18</a:t>
            </a:fld>
            <a:endParaRPr>
              <a:latin typeface="Avenir Book" panose="02000503020000020003" pitchFamily="2" charset="0"/>
            </a:endParaRPr>
          </a:p>
        </p:txBody>
      </p:sp>
      <p:graphicFrame>
        <p:nvGraphicFramePr>
          <p:cNvPr id="277" name="Google Shape;277;p37"/>
          <p:cNvGraphicFramePr/>
          <p:nvPr/>
        </p:nvGraphicFramePr>
        <p:xfrm>
          <a:off x="457200" y="1280160"/>
          <a:ext cx="8001000" cy="3657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#1 - Decrease the veteran drop-off rate on the VA facility selection page to improve appointment request completion rate.</a:t>
                      </a:r>
                      <a:endParaRPr sz="1200" b="1" dirty="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Released / </a:t>
                      </a:r>
                      <a:endParaRPr sz="1100" b="1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Tracking Feedback</a:t>
                      </a:r>
                      <a:endParaRPr sz="1100" b="1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Iterating to improve clarity on when/why VA Facility shows</a:t>
                      </a:r>
                      <a:endParaRPr sz="1200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#2 - Improving the Community Care experience so veterans choose from a list of available providers rather than free text.</a:t>
                      </a:r>
                      <a:endParaRPr sz="1200"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Avenir"/>
                          <a:ea typeface="Avenir"/>
                          <a:cs typeface="Avenir"/>
                          <a:sym typeface="Avenir"/>
                        </a:rPr>
                        <a:t>In Progress</a:t>
                      </a:r>
                      <a:endParaRPr sz="1100"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MVP dev complete, pending further guidance around speciality codes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#3 - Improve the usability of the VAOS/VA.gov homepage to increase veteran satisfaction and adoption.</a:t>
                      </a:r>
                      <a:endParaRPr sz="1200"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Avenir"/>
                          <a:ea typeface="Avenir"/>
                          <a:cs typeface="Avenir"/>
                          <a:sym typeface="Avenir"/>
                        </a:rPr>
                        <a:t>In Progress</a:t>
                      </a:r>
                      <a:endParaRPr sz="1100"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Drafted homepage iterations prototype, preparing for research sessions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#4 - Want to develop analytics to track feature use to track where they're having difficulty with the tool.</a:t>
                      </a:r>
                      <a:endParaRPr sz="1200" b="1" dirty="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Avenir"/>
                          <a:ea typeface="Avenir"/>
                          <a:cs typeface="Avenir"/>
                          <a:sym typeface="Avenir"/>
                        </a:rPr>
                        <a:t>Discovery / </a:t>
                      </a:r>
                      <a:endParaRPr sz="1100"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Avenir"/>
                          <a:ea typeface="Avenir"/>
                          <a:cs typeface="Avenir"/>
                          <a:sym typeface="Avenir"/>
                        </a:rPr>
                        <a:t>Up Next</a:t>
                      </a:r>
                      <a:endParaRPr sz="1100" b="1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venir"/>
                          <a:ea typeface="Avenir"/>
                          <a:cs typeface="Avenir"/>
                          <a:sym typeface="Avenir"/>
                        </a:rPr>
                        <a:t>Outreach to collect + establish metrics &amp; KPI tracking across groups</a:t>
                      </a:r>
                      <a:endParaRPr sz="1200" dirty="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5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457200" y="2208037"/>
            <a:ext cx="8229600" cy="72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 Book" panose="02000503020000020003" pitchFamily="2" charset="0"/>
              </a:rPr>
              <a:t>DEMO</a:t>
            </a:r>
            <a:endParaRPr>
              <a:latin typeface="Avenir Book" panose="02000503020000020003" pitchFamily="2" charset="0"/>
            </a:endParaRPr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Avenir Book" panose="02000503020000020003" pitchFamily="2" charset="0"/>
              </a:rPr>
              <a:t>Community Care Provider Selection MVP</a:t>
            </a:r>
            <a:endParaRPr>
              <a:latin typeface="Avenir Book" panose="02000503020000020003" pitchFamily="2" charset="0"/>
            </a:endParaRPr>
          </a:p>
        </p:txBody>
      </p:sp>
      <p:sp>
        <p:nvSpPr>
          <p:cNvPr id="285" name="Google Shape;285;p3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Avenir Book" panose="02000503020000020003" pitchFamily="2" charset="0"/>
              </a:rPr>
              <a:t>19</a:t>
            </a:fld>
            <a:endParaRPr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4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3EE15C-711E-AE40-9CDF-E546061F15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D9612-FFDC-544F-9459-2017CC6D9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Agenda:</a:t>
            </a:r>
          </a:p>
          <a:p>
            <a:pPr marL="7429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Meeting purpose</a:t>
            </a:r>
          </a:p>
          <a:p>
            <a:pPr marL="7429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Backend updates </a:t>
            </a:r>
          </a:p>
          <a:p>
            <a:pPr marL="7429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Front end updates </a:t>
            </a:r>
          </a:p>
          <a:p>
            <a:pPr marL="7429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Stakeholder questions and discussion</a:t>
            </a:r>
          </a:p>
          <a:p>
            <a:pPr marL="742950" indent="-51435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4" y="1667675"/>
            <a:ext cx="3102681" cy="29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 Book" panose="02000503020000020003" pitchFamily="2" charset="0"/>
              </a:rPr>
              <a:t>Facility Selection Improvements</a:t>
            </a:r>
            <a:endParaRPr>
              <a:latin typeface="Avenir Book" panose="02000503020000020003" pitchFamily="2" charset="0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2958600" y="3022925"/>
            <a:ext cx="11079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Avenir Book" panose="02000503020000020003" pitchFamily="2" charset="0"/>
                <a:ea typeface="Avenir"/>
                <a:cs typeface="Avenir"/>
                <a:sym typeface="Avenir"/>
              </a:rPr>
              <a:t>+5.98%</a:t>
            </a:r>
            <a:endParaRPr sz="1000" b="1">
              <a:latin typeface="Avenir Book" panose="02000503020000020003" pitchFamily="2" charset="0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venir Book" panose="02000503020000020003" pitchFamily="2" charset="0"/>
                <a:ea typeface="Avenir"/>
                <a:cs typeface="Avenir"/>
                <a:sym typeface="Avenir"/>
              </a:rPr>
              <a:t>step completion</a:t>
            </a:r>
            <a:endParaRPr sz="1000">
              <a:latin typeface="Avenir Book" panose="02000503020000020003" pitchFamily="2" charset="0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venir Book" panose="02000503020000020003" pitchFamily="2" charset="0"/>
              <a:ea typeface="Avenir"/>
              <a:cs typeface="Avenir"/>
              <a:sym typeface="Avenir"/>
            </a:endParaRPr>
          </a:p>
        </p:txBody>
      </p:sp>
      <p:sp>
        <p:nvSpPr>
          <p:cNvPr id="294" name="Google Shape;294;p3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Avenir Book" panose="02000503020000020003" pitchFamily="2" charset="0"/>
              </a:rPr>
              <a:t>20</a:t>
            </a:fld>
            <a:endParaRPr>
              <a:latin typeface="Avenir Book" panose="02000503020000020003" pitchFamily="2" charset="0"/>
            </a:endParaRPr>
          </a:p>
        </p:txBody>
      </p:sp>
      <p:sp>
        <p:nvSpPr>
          <p:cNvPr id="295" name="Google Shape;295;p39"/>
          <p:cNvSpPr txBox="1">
            <a:spLocks noGrp="1"/>
          </p:cNvSpPr>
          <p:nvPr>
            <p:ph type="body" idx="4294967295"/>
          </p:nvPr>
        </p:nvSpPr>
        <p:spPr>
          <a:xfrm>
            <a:off x="457200" y="1144050"/>
            <a:ext cx="3962400" cy="8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Avenir Book" panose="02000503020000020003" pitchFamily="2" charset="0"/>
              </a:rPr>
              <a:t>Conversion analytics</a:t>
            </a:r>
            <a:endParaRPr>
              <a:latin typeface="Avenir Book" panose="02000503020000020003" pitchFamily="2" charset="0"/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body" idx="4294967295"/>
          </p:nvPr>
        </p:nvSpPr>
        <p:spPr>
          <a:xfrm>
            <a:off x="4724400" y="1144050"/>
            <a:ext cx="3962400" cy="8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Avenir Book" panose="02000503020000020003" pitchFamily="2" charset="0"/>
              </a:rPr>
              <a:t>Facility not listed</a:t>
            </a:r>
            <a:endParaRPr>
              <a:latin typeface="Avenir Book" panose="02000503020000020003" pitchFamily="2" charset="0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200" y="1594275"/>
            <a:ext cx="1851450" cy="3130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8" name="Google Shape;298;p39"/>
          <p:cNvSpPr txBox="1"/>
          <p:nvPr/>
        </p:nvSpPr>
        <p:spPr>
          <a:xfrm>
            <a:off x="3048000" y="2440175"/>
            <a:ext cx="9291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Avenir Book" panose="02000503020000020003" pitchFamily="2" charset="0"/>
                <a:ea typeface="Avenir"/>
                <a:cs typeface="Avenir"/>
                <a:sym typeface="Avenir"/>
              </a:rPr>
              <a:t>Nov vs. Dec</a:t>
            </a:r>
            <a:endParaRPr sz="1000" b="1">
              <a:latin typeface="Avenir Book" panose="02000503020000020003" pitchFamily="2" charset="0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Avenir Book" panose="02000503020000020003" pitchFamily="2" charset="0"/>
              <a:ea typeface="Avenir"/>
              <a:cs typeface="Avenir"/>
              <a:sym typeface="Avenir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2958600" y="4261075"/>
            <a:ext cx="11079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Avenir Book" panose="02000503020000020003" pitchFamily="2" charset="0"/>
                <a:ea typeface="Avenir"/>
                <a:cs typeface="Avenir"/>
                <a:sym typeface="Avenir"/>
              </a:rPr>
              <a:t>+2.41%</a:t>
            </a:r>
            <a:endParaRPr sz="1000" b="1">
              <a:latin typeface="Avenir Book" panose="02000503020000020003" pitchFamily="2" charset="0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venir Book" panose="02000503020000020003" pitchFamily="2" charset="0"/>
                <a:ea typeface="Avenir"/>
                <a:cs typeface="Avenir"/>
                <a:sym typeface="Avenir"/>
              </a:rPr>
              <a:t>conversion</a:t>
            </a:r>
            <a:endParaRPr sz="1000">
              <a:latin typeface="Avenir Book" panose="02000503020000020003" pitchFamily="2" charset="0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venir Book" panose="02000503020000020003" pitchFamily="2" charset="0"/>
              <a:ea typeface="Avenir"/>
              <a:cs typeface="Avenir"/>
              <a:sym typeface="Avenir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2571758" y="3082175"/>
            <a:ext cx="225941" cy="3534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</a:endParaRPr>
          </a:p>
        </p:txBody>
      </p:sp>
      <p:cxnSp>
        <p:nvCxnSpPr>
          <p:cNvPr id="301" name="Google Shape;301;p39"/>
          <p:cNvCxnSpPr>
            <a:stCxn id="300" idx="2"/>
            <a:endCxn id="293" idx="1"/>
          </p:cNvCxnSpPr>
          <p:nvPr/>
        </p:nvCxnSpPr>
        <p:spPr>
          <a:xfrm>
            <a:off x="2797699" y="3258875"/>
            <a:ext cx="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9"/>
          <p:cNvCxnSpPr/>
          <p:nvPr/>
        </p:nvCxnSpPr>
        <p:spPr>
          <a:xfrm rot="10800000" flipH="1">
            <a:off x="2601300" y="4505425"/>
            <a:ext cx="598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9163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venir Book" panose="02000503020000020003" pitchFamily="2" charset="0"/>
              </a:rPr>
              <a:t>COVID-19 Vaccine Support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309" name="Google Shape;309;p40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venir Book" panose="02000503020000020003" pitchFamily="2" charset="0"/>
              </a:rPr>
              <a:t>Scheduling research</a:t>
            </a:r>
            <a:endParaRPr>
              <a:latin typeface="Avenir Book" panose="02000503020000020003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venir Book" panose="02000503020000020003" pitchFamily="2" charset="0"/>
              </a:rPr>
              <a:t>Proof of concept</a:t>
            </a:r>
            <a:endParaRPr>
              <a:latin typeface="Avenir Book" panose="02000503020000020003" pitchFamily="2" charset="0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Avenir Book" panose="02000503020000020003" pitchFamily="2" charset="0"/>
              </a:rPr>
              <a:t>21</a:t>
            </a:fld>
            <a:endParaRPr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0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 Book" panose="02000503020000020003" pitchFamily="2" charset="0"/>
              </a:rPr>
              <a:t>Open Items</a:t>
            </a:r>
            <a:endParaRPr>
              <a:latin typeface="Avenir Book" panose="02000503020000020003" pitchFamily="2" charset="0"/>
            </a:endParaRPr>
          </a:p>
        </p:txBody>
      </p:sp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venir Book" panose="02000503020000020003" pitchFamily="2" charset="0"/>
              </a:rPr>
              <a:t>Finalized mapping of 6 community care types to the 245+ PPMS Specialty Codes</a:t>
            </a:r>
            <a:endParaRPr>
              <a:latin typeface="Avenir Book" panose="02000503020000020003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venir Book" panose="02000503020000020003" pitchFamily="2" charset="0"/>
              </a:rPr>
              <a:t>Tracking potential new initiative for VAOS supporting COVID vaccine distribution</a:t>
            </a:r>
            <a:endParaRPr>
              <a:latin typeface="Avenir Book" panose="02000503020000020003" pitchFamily="2" charset="0"/>
            </a:endParaRPr>
          </a:p>
        </p:txBody>
      </p:sp>
      <p:sp>
        <p:nvSpPr>
          <p:cNvPr id="318" name="Google Shape;318;p4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Avenir Book" panose="02000503020000020003" pitchFamily="2" charset="0"/>
              </a:rPr>
              <a:t>22</a:t>
            </a:fld>
            <a:endParaRPr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17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 Book" panose="02000503020000020003" pitchFamily="2" charset="0"/>
              </a:rPr>
              <a:t>Roadmap / Backlog</a:t>
            </a:r>
            <a:endParaRPr>
              <a:latin typeface="Avenir Book" panose="02000503020000020003" pitchFamily="2" charset="0"/>
            </a:endParaRPr>
          </a:p>
        </p:txBody>
      </p:sp>
      <p:sp>
        <p:nvSpPr>
          <p:cNvPr id="325" name="Google Shape;325;p4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Avenir Book" panose="02000503020000020003" pitchFamily="2" charset="0"/>
              </a:rPr>
              <a:t>23</a:t>
            </a:fld>
            <a:endParaRPr>
              <a:latin typeface="Avenir Book" panose="02000503020000020003" pitchFamily="2" charset="0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3955950" y="39450"/>
            <a:ext cx="51282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u="sng">
                <a:solidFill>
                  <a:schemeClr val="hlink"/>
                </a:solidFill>
                <a:latin typeface="Avenir Book" panose="02000503020000020003" pitchFamily="2" charset="0"/>
                <a:ea typeface="Source Sans Pro"/>
                <a:cs typeface="Source Sans Pro"/>
                <a:sym typeface="Source Sans Pro"/>
                <a:hlinkClick r:id="rId3"/>
              </a:rPr>
              <a:t>https://github.com/department-of-veterans-affairs/va.gov-team/projects/13</a:t>
            </a:r>
            <a:endParaRPr sz="1050">
              <a:latin typeface="Avenir Book" panose="02000503020000020003" pitchFamily="2" charset="0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63" y="1144050"/>
            <a:ext cx="7303082" cy="3694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2970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E25243-59DD-8D4E-959B-DD755D10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- Critical updates, action items, decisions, &amp;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59E4E-EEDA-8C4A-9D86-FE6C2497A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B26A-BA11-E946-A20D-564230BC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14350"/>
            <a:ext cx="8574833" cy="629840"/>
          </a:xfrm>
        </p:spPr>
        <p:txBody>
          <a:bodyPr/>
          <a:lstStyle/>
          <a:p>
            <a:r>
              <a:rPr lang="en-US" dirty="0"/>
              <a:t>Action Items, Questions, &amp; Decisions: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EEA5-5704-7146-A9B2-A36578E7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3765"/>
            <a:ext cx="7543800" cy="337538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Kay, Steve E. to set up meeting to discuss next steps re Express Care </a:t>
            </a:r>
          </a:p>
          <a:p>
            <a:pPr>
              <a:buFontTx/>
              <a:buChar char="-"/>
            </a:pPr>
            <a:r>
              <a:rPr lang="en-US" sz="1600" dirty="0" err="1"/>
              <a:t>Shaterri</a:t>
            </a:r>
            <a:r>
              <a:rPr lang="en-US" sz="1600" dirty="0"/>
              <a:t> to follow up re: specialty codes. </a:t>
            </a:r>
            <a:r>
              <a:rPr lang="en-US" sz="1600" b="1" dirty="0"/>
              <a:t>This is a dependency for launch of the community care provider selection feature. </a:t>
            </a:r>
          </a:p>
          <a:p>
            <a:pPr>
              <a:buFontTx/>
              <a:buChar char="-"/>
            </a:pPr>
            <a:r>
              <a:rPr lang="en-US" sz="1600" dirty="0"/>
              <a:t>When is HSRM integration? 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Awaiting target production date from HSRM team. 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Integration testing underway. </a:t>
            </a:r>
          </a:p>
          <a:p>
            <a:pPr>
              <a:buFontTx/>
              <a:buChar char="-"/>
            </a:pPr>
            <a:r>
              <a:rPr lang="en-US" sz="1600" b="1" dirty="0"/>
              <a:t>Next PI Planning set for January 27/28. </a:t>
            </a:r>
          </a:p>
          <a:p>
            <a:pPr>
              <a:buFontTx/>
              <a:buChar char="-"/>
            </a:pPr>
            <a:r>
              <a:rPr lang="en-US" sz="1600" dirty="0"/>
              <a:t>VA Notify is prepared to send all notifications for VA online scheduling – including community care. Need to meet with MHV team to </a:t>
            </a:r>
            <a:r>
              <a:rPr lang="en-US" sz="1600"/>
              <a:t>de-duplicate efforts.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9A14-BB50-3A47-970A-DDD89CDF41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F7870-8CF0-E14E-918F-C71803FAF63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304" name="Google Shape;304;p38"/>
          <p:cNvSpPr/>
          <p:nvPr/>
        </p:nvSpPr>
        <p:spPr>
          <a:xfrm>
            <a:off x="533850" y="738675"/>
            <a:ext cx="8076300" cy="7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Avenir Medium" panose="02000503020000020003" pitchFamily="2" charset="0"/>
                <a:ea typeface="Source Sans Pro"/>
                <a:cs typeface="Source Sans Pro"/>
                <a:sym typeface="Source Sans Pro"/>
              </a:rPr>
              <a:t>Deliver a seamless and positive experience for </a:t>
            </a:r>
            <a:endParaRPr sz="1700" dirty="0">
              <a:solidFill>
                <a:srgbClr val="FFFFFF"/>
              </a:solidFill>
              <a:latin typeface="Avenir Medium" panose="02000503020000020003" pitchFamily="2" charset="0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dirty="0">
                <a:solidFill>
                  <a:srgbClr val="FFFFFF"/>
                </a:solidFill>
                <a:latin typeface="Avenir Medium" panose="02000503020000020003" pitchFamily="2" charset="0"/>
                <a:ea typeface="Source Sans Pro"/>
                <a:cs typeface="Source Sans Pro"/>
                <a:sym typeface="Source Sans Pro"/>
              </a:rPr>
              <a:t>any Veteran who wants to schedule an appointment online.</a:t>
            </a:r>
            <a:endParaRPr sz="100" dirty="0">
              <a:solidFill>
                <a:srgbClr val="FFFFFF"/>
              </a:solidFill>
              <a:latin typeface="Avenir Medium" panose="02000503020000020003" pitchFamily="2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3757650" y="339975"/>
            <a:ext cx="16272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Northstar Vision</a:t>
            </a:r>
            <a:endParaRPr>
              <a:solidFill>
                <a:schemeClr val="lt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533850" y="2699150"/>
            <a:ext cx="2248800" cy="13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  <a:latin typeface="Avenir Medium" panose="02000503020000020003" pitchFamily="2" charset="0"/>
                <a:ea typeface="Source Sans Pro"/>
                <a:cs typeface="Source Sans Pro"/>
                <a:sym typeface="Source Sans Pro"/>
              </a:rPr>
              <a:t>Increase number of Veterans who are able to successfully request or schedule an appointment</a:t>
            </a:r>
            <a:endParaRPr dirty="0">
              <a:solidFill>
                <a:srgbClr val="FFFFFF"/>
              </a:solidFill>
              <a:latin typeface="Avenir Medium" panose="02000503020000020003" pitchFamily="2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3447600" y="2699150"/>
            <a:ext cx="2248800" cy="13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Avenir Medium" panose="02000503020000020003" pitchFamily="2" charset="0"/>
                <a:ea typeface="Source Sans Pro"/>
                <a:cs typeface="Source Sans Pro"/>
                <a:sym typeface="Source Sans Pro"/>
              </a:rPr>
              <a:t>Increase Veteran satisfaction with VA online scheduling experience</a:t>
            </a:r>
            <a:endParaRPr dirty="0"/>
          </a:p>
        </p:txBody>
      </p:sp>
      <p:sp>
        <p:nvSpPr>
          <p:cNvPr id="308" name="Google Shape;308;p38"/>
          <p:cNvSpPr/>
          <p:nvPr/>
        </p:nvSpPr>
        <p:spPr>
          <a:xfrm>
            <a:off x="6361350" y="2699150"/>
            <a:ext cx="2248800" cy="13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Avenir Medium" panose="02000503020000020003" pitchFamily="2" charset="0"/>
                <a:ea typeface="Source Sans Pro"/>
                <a:cs typeface="Source Sans Pro"/>
                <a:sym typeface="Source Sans Pro"/>
              </a:rPr>
              <a:t>Decrease confusion in the online scheduling and appointment management process</a:t>
            </a:r>
            <a:endParaRPr dirty="0">
              <a:solidFill>
                <a:srgbClr val="FFFFFF"/>
              </a:solidFill>
              <a:latin typeface="Avenir Medium" panose="02000503020000020003" pitchFamily="2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873775" y="2361450"/>
            <a:ext cx="16272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Objective</a:t>
            </a:r>
            <a:endParaRPr>
              <a:solidFill>
                <a:schemeClr val="lt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3758400" y="2355075"/>
            <a:ext cx="16272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Objective</a:t>
            </a:r>
            <a:endParaRPr>
              <a:solidFill>
                <a:schemeClr val="lt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6672150" y="2368150"/>
            <a:ext cx="1627200" cy="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Objective</a:t>
            </a:r>
            <a:endParaRPr>
              <a:solidFill>
                <a:schemeClr val="lt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312" name="Google Shape;312;p38"/>
          <p:cNvCxnSpPr>
            <a:stCxn id="304" idx="2"/>
            <a:endCxn id="309" idx="0"/>
          </p:cNvCxnSpPr>
          <p:nvPr/>
        </p:nvCxnSpPr>
        <p:spPr>
          <a:xfrm rot="5400000">
            <a:off x="2709450" y="498825"/>
            <a:ext cx="840600" cy="28845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8"/>
          <p:cNvCxnSpPr>
            <a:stCxn id="304" idx="2"/>
            <a:endCxn id="310" idx="0"/>
          </p:cNvCxnSpPr>
          <p:nvPr/>
        </p:nvCxnSpPr>
        <p:spPr>
          <a:xfrm rot="-5400000" flipH="1">
            <a:off x="4155150" y="1937625"/>
            <a:ext cx="834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8"/>
          <p:cNvCxnSpPr>
            <a:stCxn id="304" idx="2"/>
            <a:endCxn id="311" idx="0"/>
          </p:cNvCxnSpPr>
          <p:nvPr/>
        </p:nvCxnSpPr>
        <p:spPr>
          <a:xfrm rot="-5400000" flipH="1">
            <a:off x="5605200" y="487575"/>
            <a:ext cx="847500" cy="29139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VAOSR Product Principles</a:t>
            </a:r>
            <a:endParaRPr dirty="0"/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8060100" cy="335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 dirty="0"/>
              <a:t>Veterans see appointments as a single experience. If the feature is not related to scheduling or canceling an appointment, it is a separate product.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 dirty="0"/>
              <a:t>Always give users a path forward. No dead ends.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 dirty="0"/>
              <a:t>Don’t use VA Online Scheduling to solve staff workflow problems.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 dirty="0"/>
              <a:t>Don’t ask VA Online Scheduling to solve bad data problems.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 dirty="0"/>
              <a:t>Don’t present Veterans with options they don’t have.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 dirty="0"/>
              <a:t>The burden of business rules is on us, not Veterans.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2" name="Google Shape;322;p3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body" idx="2"/>
          </p:nvPr>
        </p:nvSpPr>
        <p:spPr>
          <a:xfrm>
            <a:off x="107525" y="56900"/>
            <a:ext cx="7543800" cy="26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 of the Monthly Stakeholder Demo + Roadmap &amp; Backlog Review </a:t>
            </a:r>
            <a:endParaRPr dirty="0"/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457200" y="1551413"/>
            <a:ext cx="8060100" cy="335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Give the collective VAOS team a place to demo to all VAOS stakeholders what they have done in the past 2 sprints.</a:t>
            </a:r>
          </a:p>
          <a:p>
            <a:pPr lvl="0"/>
            <a:r>
              <a:rPr lang="en-US" dirty="0"/>
              <a:t>Give an overview of the roadmap for the next month, including what is in the backlog, how we are tracking against Program Increment (PI) goals.</a:t>
            </a:r>
          </a:p>
          <a:p>
            <a:pPr lvl="0"/>
            <a:r>
              <a:rPr lang="en-US" dirty="0"/>
              <a:t>Provide a space for stakeholders to discuss and ask questions about the roadmap/backlog, understand areas for escalation, and collectively agree on the direction forward for the next few weeks. </a:t>
            </a:r>
          </a:p>
        </p:txBody>
      </p:sp>
      <p:sp>
        <p:nvSpPr>
          <p:cNvPr id="322" name="Google Shape;322;p3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body" idx="2"/>
          </p:nvPr>
        </p:nvSpPr>
        <p:spPr>
          <a:xfrm>
            <a:off x="107525" y="56900"/>
            <a:ext cx="7543800" cy="26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29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Goals of the Monthly Stakeholder Demo + Roadmap &amp; Backlog Review </a:t>
            </a:r>
            <a:endParaRPr dirty="0"/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457200" y="1551413"/>
            <a:ext cx="8060100" cy="335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At the end of this meeting, participants:</a:t>
            </a:r>
          </a:p>
          <a:p>
            <a:pPr lvl="0"/>
            <a:r>
              <a:rPr lang="en-US" dirty="0"/>
              <a:t>Have seen the recent changes to the application’s front end, backend, and supporting services. </a:t>
            </a:r>
          </a:p>
          <a:p>
            <a:pPr lvl="0"/>
            <a:r>
              <a:rPr lang="en-US" dirty="0"/>
              <a:t>Understand the team’s priorities for the next sprint and how those priorities advance the program increment goals for this product. </a:t>
            </a:r>
          </a:p>
          <a:p>
            <a:pPr lvl="0"/>
            <a:r>
              <a:rPr lang="en-US" dirty="0"/>
              <a:t>Understand where specific user problems to be solved are in the backlog, as well as any related dependencies &amp; blockers. </a:t>
            </a:r>
          </a:p>
          <a:p>
            <a:pPr marL="0" lvl="0" indent="0">
              <a:buNone/>
            </a:pPr>
            <a:endParaRPr lang="en-US" sz="2400" dirty="0"/>
          </a:p>
        </p:txBody>
      </p:sp>
      <p:sp>
        <p:nvSpPr>
          <p:cNvPr id="322" name="Google Shape;322;p3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body" idx="2"/>
          </p:nvPr>
        </p:nvSpPr>
        <p:spPr>
          <a:xfrm>
            <a:off x="107525" y="56900"/>
            <a:ext cx="7543800" cy="26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502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Stakeholder Expectations for the Monthly Demo + Roadmap &amp; Backlog Review </a:t>
            </a:r>
            <a:endParaRPr dirty="0"/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457200" y="1551413"/>
            <a:ext cx="8060100" cy="335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Attend &amp; be present. </a:t>
            </a:r>
            <a:br>
              <a:rPr lang="en-US" dirty="0"/>
            </a:br>
            <a:r>
              <a:rPr lang="en-US" sz="1600" dirty="0"/>
              <a:t>(Or, identify a representative on your team who can routinely attend).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If you are representing a stakeholder, you have 2 main jobs in this meeting:</a:t>
            </a:r>
          </a:p>
          <a:p>
            <a:pPr lvl="0">
              <a:buAutoNum type="arabicPeriod"/>
            </a:pPr>
            <a:r>
              <a:rPr lang="en-US" sz="1600" dirty="0"/>
              <a:t>Take back applicable updates from this meeting to share with stakeholders/teams. </a:t>
            </a:r>
          </a:p>
          <a:p>
            <a:pPr lvl="0">
              <a:buAutoNum type="arabicPeriod"/>
            </a:pPr>
            <a:r>
              <a:rPr lang="en-US" sz="1600" dirty="0"/>
              <a:t>Follow up on decisions, outstanding questions, and action items assigned to you. </a:t>
            </a:r>
          </a:p>
          <a:p>
            <a:pPr marL="11430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2400" dirty="0"/>
          </a:p>
        </p:txBody>
      </p:sp>
      <p:sp>
        <p:nvSpPr>
          <p:cNvPr id="322" name="Google Shape;322;p3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body" idx="2"/>
          </p:nvPr>
        </p:nvSpPr>
        <p:spPr>
          <a:xfrm>
            <a:off x="107525" y="56900"/>
            <a:ext cx="7543800" cy="26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34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u="sng" dirty="0"/>
              <a:t>Backend (</a:t>
            </a:r>
            <a:r>
              <a:rPr lang="en-US" sz="3600" u="sng" dirty="0" err="1"/>
              <a:t>Apothesource</a:t>
            </a:r>
            <a:r>
              <a:rPr lang="en-US" sz="3600" u="sng" dirty="0"/>
              <a:t> team)</a:t>
            </a:r>
            <a:endParaRPr sz="3600" u="sng" dirty="0"/>
          </a:p>
        </p:txBody>
      </p:sp>
    </p:spTree>
    <p:extLst>
      <p:ext uri="{BB962C8B-B14F-4D97-AF65-F5344CB8AC3E}">
        <p14:creationId xmlns:p14="http://schemas.microsoft.com/office/powerpoint/2010/main" val="192961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/>
              <a:t>Status and Roadmap Update</a:t>
            </a:r>
            <a:br>
              <a:rPr lang="en-US"/>
            </a:br>
            <a:r>
              <a:rPr lang="en-US" sz="3300" i="1"/>
              <a:t>VAOS-R Services </a:t>
            </a:r>
            <a:endParaRPr i="1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2021-01-05: January 2021 Status Update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391514"/>
      </p:ext>
    </p:extLst>
  </p:cSld>
  <p:clrMapOvr>
    <a:masterClrMapping/>
  </p:clrMapOvr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1491</Words>
  <Application>Microsoft Macintosh PowerPoint</Application>
  <PresentationFormat>On-screen Show (16:9)</PresentationFormat>
  <Paragraphs>214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Avenir</vt:lpstr>
      <vt:lpstr>Avenir Medium</vt:lpstr>
      <vt:lpstr>Avenir Book</vt:lpstr>
      <vt:lpstr>Source Sans Pro SemiBold</vt:lpstr>
      <vt:lpstr>Source Sans Pro</vt:lpstr>
      <vt:lpstr>Calibri</vt:lpstr>
      <vt:lpstr>Arial</vt:lpstr>
      <vt:lpstr>DSVA Template</vt:lpstr>
      <vt:lpstr>PowerPoint Presentation</vt:lpstr>
      <vt:lpstr>PowerPoint Presentation</vt:lpstr>
      <vt:lpstr>PowerPoint Presentation</vt:lpstr>
      <vt:lpstr>VAOSR Product Principles</vt:lpstr>
      <vt:lpstr>Purpose of the Monthly Stakeholder Demo + Roadmap &amp; Backlog Review </vt:lpstr>
      <vt:lpstr>Goals of the Monthly Stakeholder Demo + Roadmap &amp; Backlog Review </vt:lpstr>
      <vt:lpstr>Stakeholder Expectations for the Monthly Demo + Roadmap &amp; Backlog Review </vt:lpstr>
      <vt:lpstr>PowerPoint Presentation</vt:lpstr>
      <vt:lpstr>Status and Roadmap Update VAOS-R Services </vt:lpstr>
      <vt:lpstr>VAOS Milestone 1 (Time to Market/TtM)</vt:lpstr>
      <vt:lpstr>System Design Document Progress</vt:lpstr>
      <vt:lpstr>Service Implementation Status</vt:lpstr>
      <vt:lpstr>Recent Discussions &amp; Decisions</vt:lpstr>
      <vt:lpstr>Recent Updates since 12/15/2020</vt:lpstr>
      <vt:lpstr>PowerPoint Presentation</vt:lpstr>
      <vt:lpstr>PowerPoint Presentation</vt:lpstr>
      <vt:lpstr>Agenda</vt:lpstr>
      <vt:lpstr>PI Objective Tracking</vt:lpstr>
      <vt:lpstr>DEMO</vt:lpstr>
      <vt:lpstr>Facility Selection Improvements</vt:lpstr>
      <vt:lpstr>COVID-19 Vaccine Support</vt:lpstr>
      <vt:lpstr>Open Items</vt:lpstr>
      <vt:lpstr>Roadmap / Backlog</vt:lpstr>
      <vt:lpstr>Stakeholder - Critical updates, action items, decisions, &amp; questions</vt:lpstr>
      <vt:lpstr>Action Items, Questions, &amp; Decisions: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Alexanderson, Lauren</cp:lastModifiedBy>
  <cp:revision>42</cp:revision>
  <dcterms:modified xsi:type="dcterms:W3CDTF">2021-01-05T23:49:34Z</dcterms:modified>
</cp:coreProperties>
</file>