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5" r:id="rId3"/>
    <p:sldId id="443" r:id="rId4"/>
    <p:sldId id="444" r:id="rId5"/>
    <p:sldId id="445" r:id="rId6"/>
    <p:sldId id="461" r:id="rId7"/>
    <p:sldId id="465" r:id="rId8"/>
    <p:sldId id="459" r:id="rId9"/>
    <p:sldId id="453" r:id="rId10"/>
    <p:sldId id="454" r:id="rId11"/>
    <p:sldId id="292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B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1"/>
    <p:restoredTop sz="94631"/>
  </p:normalViewPr>
  <p:slideViewPr>
    <p:cSldViewPr snapToObjects="1" showGuides="1">
      <p:cViewPr varScale="1">
        <p:scale>
          <a:sx n="128" d="100"/>
          <a:sy n="128" d="100"/>
        </p:scale>
        <p:origin x="27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ADBA6-AE7D-7849-AD04-9B3C80D3347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8DB9-BABD-274C-B54C-B517A7C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2247706-88AE-1A44-B55B-EC1C2E045BA1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52E3BC1-44A7-994A-9857-5E9826DEEFF7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DD5A31-3632-B34C-9E46-F4FC1D3A153E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49098B3-C054-B547-A5EC-409519CD1C19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193117-1AAA-C145-B8CB-C8B0DE5DFF43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28107E97-1259-3443-B559-D35BE5D72356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A84313-7A95-084F-90A8-25D22676E378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C83848-4BCA-844F-9882-6E2DDCE84FE8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4903E5-8422-2D46-89AD-EA48D1414F55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C3E3CB-1F76-994D-AACC-8093D340B5AE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D1CB74F-FE79-1A45-8710-2BD3A7D8E44E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82CAB48B-DAC7-0D4F-8BA1-5046F1014A7D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36308B8-2FA4-7842-B3E5-53FA84F19DA6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19D83D04-1D5A-5D4D-9727-9379A1D7954E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8E88E0C-9E8E-7A48-BBCF-3D650AFE8784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96F03584-8276-1444-99C1-D49BE5D75F4B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548669-3537-3D48-AEC6-69BEEF4918CE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565890D-C554-0B45-A214-73986C52D38E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226F000-0323-5D40-A73A-AFCE231EA21C}" type="datetime3">
              <a:rPr lang="en-US" smtClean="0"/>
              <a:t>30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38328" indent="0">
              <a:buNone/>
              <a:defRPr sz="1400"/>
            </a:lvl2pPr>
            <a:lvl3pPr marL="685800" indent="0">
              <a:buNone/>
              <a:defRPr sz="1400"/>
            </a:lvl3pPr>
            <a:lvl4pPr marL="1024128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1641FC7-B538-F548-80EB-C6718C1A7D14}" type="datetime3">
              <a:rPr lang="en-US" smtClean="0"/>
              <a:t>30 October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71D1D59-DAF4-234F-B337-E721F80E8FC6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F2BE8D8B-9FB4-8D42-BC0F-E1F202DF91B0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324FA9-DA9E-7640-8A4A-32800FF2288F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F8FB4D2-D8B1-854E-8E32-7E50F3EA39D2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7DAA066-01CA-5D48-9C48-947C8A66608E}" type="datetime3">
              <a:rPr lang="en-US" smtClean="0"/>
              <a:t>30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User Research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95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/>
              <a:t>Prepared by the Digital Service at Veterans Affairs (DSVA)</a:t>
            </a:r>
          </a:p>
          <a:p>
            <a:r>
              <a:rPr lang="en-US" dirty="0"/>
              <a:t>Prepared for and presented to the VA Web Brand Consolidation Working Group</a:t>
            </a:r>
          </a:p>
          <a:p>
            <a:endParaRPr lang="en-US" dirty="0"/>
          </a:p>
          <a:p>
            <a:r>
              <a:rPr lang="en-US" dirty="0"/>
              <a:t>October 1, 2018</a:t>
            </a:r>
          </a:p>
        </p:txBody>
      </p:sp>
    </p:spTree>
    <p:extLst>
      <p:ext uri="{BB962C8B-B14F-4D97-AF65-F5344CB8AC3E}">
        <p14:creationId xmlns:p14="http://schemas.microsoft.com/office/powerpoint/2010/main" val="392080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8 – </a:t>
            </a:r>
            <a:r>
              <a:rPr lang="en-US" dirty="0" err="1"/>
              <a:t>Preview.va.gov</a:t>
            </a:r>
            <a:r>
              <a:rPr lang="en-US" dirty="0"/>
              <a:t> Authenticated Test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Now?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7543800" cy="3490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We are preparing the final changes prior to launch. All remaining issues are added to the backlog for post-launch prioritization.</a:t>
            </a:r>
          </a:p>
        </p:txBody>
      </p:sp>
    </p:spTree>
    <p:extLst>
      <p:ext uri="{BB962C8B-B14F-4D97-AF65-F5344CB8AC3E}">
        <p14:creationId xmlns:p14="http://schemas.microsoft.com/office/powerpoint/2010/main" val="245589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7560"/>
            <a:ext cx="6858000" cy="570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Contact Jeff Barnes with questions:</a:t>
            </a:r>
          </a:p>
          <a:p>
            <a:r>
              <a:rPr lang="en-US" dirty="0"/>
              <a:t>jeffrey.barnes4@va.gov</a:t>
            </a:r>
          </a:p>
        </p:txBody>
      </p:sp>
    </p:spTree>
    <p:extLst>
      <p:ext uri="{BB962C8B-B14F-4D97-AF65-F5344CB8AC3E}">
        <p14:creationId xmlns:p14="http://schemas.microsoft.com/office/powerpoint/2010/main" val="164804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97BD-49D0-F045-BFFC-0016C1D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C0D33C2-8E08-A041-AA74-D2FE0E97E71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87903102"/>
              </p:ext>
            </p:extLst>
          </p:nvPr>
        </p:nvGraphicFramePr>
        <p:xfrm>
          <a:off x="457200" y="1276350"/>
          <a:ext cx="499427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628">
                  <a:extLst>
                    <a:ext uri="{9D8B030D-6E8A-4147-A177-3AD203B41FA5}">
                      <a16:colId xmlns:a16="http://schemas.microsoft.com/office/drawing/2014/main" val="3491581060"/>
                    </a:ext>
                  </a:extLst>
                </a:gridCol>
                <a:gridCol w="983648">
                  <a:extLst>
                    <a:ext uri="{9D8B030D-6E8A-4147-A177-3AD203B41FA5}">
                      <a16:colId xmlns:a16="http://schemas.microsoft.com/office/drawing/2014/main" val="186776584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1 </a:t>
                      </a:r>
                      <a:r>
                        <a:rPr lang="mr-IN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“Others” Resources Card Sort</a:t>
                      </a: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4713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2 </a:t>
                      </a:r>
                      <a:r>
                        <a:rPr lang="mr-IN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Benefit Lifecycle Card Sort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5965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3 </a:t>
                      </a:r>
                      <a:r>
                        <a:rPr lang="mr-IN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Homepage Wireframe Tests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3601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4 </a:t>
                      </a:r>
                      <a:r>
                        <a:rPr lang="mr-IN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Navigation Tree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Tests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5 – </a:t>
                      </a:r>
                      <a:r>
                        <a:rPr lang="en-US" sz="1400" b="0" baseline="0" dirty="0" err="1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Preview.va.gov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Usability Test 1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2639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6 – </a:t>
                      </a:r>
                      <a:r>
                        <a:rPr lang="en-US" sz="1400" b="0" baseline="0" dirty="0" err="1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Preview.va.gov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Non-VA Vets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46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7 – </a:t>
                      </a:r>
                      <a:r>
                        <a:rPr lang="en-US" sz="1400" b="0" baseline="0" dirty="0" err="1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Preview.va.gov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Usability Test 2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26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8 – </a:t>
                      </a:r>
                      <a:r>
                        <a:rPr lang="en-US" sz="1400" b="0" baseline="0" dirty="0" err="1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Preview.va.gov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Authenticated Test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942833"/>
                  </a:ext>
                </a:extLst>
              </a:tr>
            </a:tbl>
          </a:graphicData>
        </a:graphic>
      </p:graphicFrame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191117A-1E2E-F44A-9D94-897E08DBC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35D4E5-3A5D-BE4A-A792-7CC069181AC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We gathered feedback from hundreds of Veterans about our plans for a new </a:t>
            </a:r>
            <a:r>
              <a:rPr lang="en-US" dirty="0" err="1"/>
              <a:t>va.gov</a:t>
            </a:r>
            <a:r>
              <a:rPr lang="en-US" dirty="0"/>
              <a:t>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Study 8 – </a:t>
            </a:r>
            <a:r>
              <a:rPr lang="en-US" sz="3000" dirty="0" err="1"/>
              <a:t>Preview.va.gov</a:t>
            </a:r>
            <a:r>
              <a:rPr lang="en-US" sz="3000" dirty="0"/>
              <a:t> Authenticated Test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2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goal was to watch users with accounts work through preview top tasks</a:t>
            </a:r>
            <a:br>
              <a:rPr lang="en-US" b="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b="1" dirty="0"/>
              <a:t>Remote user research on </a:t>
            </a:r>
            <a:r>
              <a:rPr lang="en-US" b="1" dirty="0" err="1"/>
              <a:t>preview.va.gov</a:t>
            </a:r>
            <a:r>
              <a:rPr lang="en-US" b="1" dirty="0"/>
              <a:t> authenticated experience</a:t>
            </a:r>
          </a:p>
          <a:p>
            <a:pPr lvl="1"/>
            <a:r>
              <a:rPr lang="en-US" b="1" dirty="0"/>
              <a:t>Recruited users with MHV, </a:t>
            </a:r>
            <a:r>
              <a:rPr lang="en-US" b="1" dirty="0" err="1"/>
              <a:t>eBN</a:t>
            </a:r>
            <a:r>
              <a:rPr lang="en-US" b="1" dirty="0"/>
              <a:t>, or </a:t>
            </a:r>
            <a:r>
              <a:rPr lang="en-US" b="1" dirty="0" err="1"/>
              <a:t>ID.me</a:t>
            </a:r>
            <a:r>
              <a:rPr lang="en-US" b="1" dirty="0"/>
              <a:t> accounts</a:t>
            </a:r>
          </a:p>
          <a:p>
            <a:r>
              <a:rPr lang="en-US" b="1" dirty="0"/>
              <a:t>Spoke with 9 Veterans of varying ages and races</a:t>
            </a:r>
          </a:p>
          <a:p>
            <a:r>
              <a:rPr lang="en-US" b="1" dirty="0"/>
              <a:t>Used the live </a:t>
            </a:r>
            <a:r>
              <a:rPr lang="en-US" b="1" dirty="0" err="1"/>
              <a:t>preview.va.gov</a:t>
            </a:r>
            <a:r>
              <a:rPr lang="en-US" b="1" dirty="0"/>
              <a:t> website</a:t>
            </a:r>
          </a:p>
          <a:p>
            <a:r>
              <a:rPr lang="en-US" b="1" dirty="0"/>
              <a:t>Task based: Gave users key tasks on </a:t>
            </a:r>
            <a:r>
              <a:rPr lang="en-US" b="1" dirty="0" err="1"/>
              <a:t>va.gov</a:t>
            </a:r>
            <a:r>
              <a:rPr lang="en-US" b="1" dirty="0"/>
              <a:t> which required login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8 – </a:t>
            </a:r>
            <a:r>
              <a:rPr lang="en-US" dirty="0" err="1"/>
              <a:t>Preview.va.gov</a:t>
            </a:r>
            <a:r>
              <a:rPr lang="en-US" dirty="0"/>
              <a:t> Authenticated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848600" cy="647701"/>
          </a:xfrm>
        </p:spPr>
        <p:txBody>
          <a:bodyPr>
            <a:normAutofit fontScale="90000"/>
          </a:bodyPr>
          <a:lstStyle/>
          <a:p>
            <a:r>
              <a:rPr lang="en-US" dirty="0"/>
              <a:t>Veterans worked through several top tasks with their accounts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2" y="1739115"/>
            <a:ext cx="4305901" cy="215295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8 – </a:t>
            </a:r>
            <a:r>
              <a:rPr lang="en-US" dirty="0" err="1"/>
              <a:t>Preview.va.gov</a:t>
            </a:r>
            <a:r>
              <a:rPr lang="en-US" dirty="0"/>
              <a:t> Authenticated Test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 txBox="1">
            <a:spLocks/>
          </p:cNvSpPr>
          <p:nvPr/>
        </p:nvSpPr>
        <p:spPr>
          <a:xfrm>
            <a:off x="4970584" y="1152526"/>
            <a:ext cx="4159128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b="1" dirty="0"/>
              <a:t>Refill Prescriptions</a:t>
            </a:r>
          </a:p>
          <a:p>
            <a:pPr>
              <a:buFontTx/>
              <a:buChar char="-"/>
            </a:pPr>
            <a:r>
              <a:rPr lang="en-US" b="1" dirty="0"/>
              <a:t>Secure Messaging</a:t>
            </a:r>
          </a:p>
          <a:p>
            <a:pPr>
              <a:buFontTx/>
              <a:buChar char="-"/>
            </a:pPr>
            <a:r>
              <a:rPr lang="en-US" b="1" dirty="0"/>
              <a:t>Check Vitals</a:t>
            </a:r>
          </a:p>
          <a:p>
            <a:pPr>
              <a:buFontTx/>
              <a:buChar char="-"/>
            </a:pPr>
            <a:r>
              <a:rPr lang="en-US" b="1" dirty="0"/>
              <a:t>Check Claim Status</a:t>
            </a:r>
          </a:p>
          <a:p>
            <a:pPr>
              <a:buFontTx/>
              <a:buChar char="-"/>
            </a:pPr>
            <a:r>
              <a:rPr lang="en-US" b="1" dirty="0"/>
              <a:t>Upload Evidence</a:t>
            </a:r>
          </a:p>
          <a:p>
            <a:pPr>
              <a:buFontTx/>
              <a:buChar char="-"/>
            </a:pPr>
            <a:r>
              <a:rPr lang="en-US" b="1" dirty="0"/>
              <a:t>Check Payment History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8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E674-F7FF-CA4B-85F1-78FA01DC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confirmed key login tasks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3A05-F381-734E-A42F-94B81DEB6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Veterans were able to find the ”Sign In” box to login to their account</a:t>
            </a:r>
          </a:p>
          <a:p>
            <a:r>
              <a:rPr lang="en-US" b="1" dirty="0"/>
              <a:t>Users were able to complete MHV and </a:t>
            </a:r>
            <a:r>
              <a:rPr lang="en-US" b="1" dirty="0" err="1"/>
              <a:t>eBN</a:t>
            </a:r>
            <a:r>
              <a:rPr lang="en-US" b="1" dirty="0"/>
              <a:t> tasks from the </a:t>
            </a:r>
            <a:r>
              <a:rPr lang="en-US" b="1" dirty="0" err="1"/>
              <a:t>VA.gov</a:t>
            </a:r>
            <a:r>
              <a:rPr lang="en-US" b="1" dirty="0"/>
              <a:t> homepage</a:t>
            </a:r>
          </a:p>
          <a:p>
            <a:r>
              <a:rPr lang="en-US" b="1" dirty="0"/>
              <a:t>MHV and DS Logon users were able to see their dashboard and data on </a:t>
            </a:r>
            <a:r>
              <a:rPr lang="en-US" b="1" dirty="0" err="1"/>
              <a:t>VA.gov</a:t>
            </a:r>
            <a:endParaRPr lang="en-US" b="1" dirty="0"/>
          </a:p>
          <a:p>
            <a:r>
              <a:rPr lang="en-US" b="1" dirty="0"/>
              <a:t>The ”My VA” and “My Health” tabs are working</a:t>
            </a:r>
          </a:p>
          <a:p>
            <a:r>
              <a:rPr lang="en-US" b="1" dirty="0"/>
              <a:t>Veterans easily located the drop-down with their name to log out and access settings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218A7-9EEF-884C-9E63-60358D8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EA8E9-0493-834E-9DC6-0A8431E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8F84FB-A8C8-AC4E-B018-8E74E4A2F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8 – </a:t>
            </a:r>
            <a:r>
              <a:rPr lang="en-US" dirty="0" err="1"/>
              <a:t>Preview.va.gov</a:t>
            </a:r>
            <a:r>
              <a:rPr lang="en-US" dirty="0"/>
              <a:t> Authenticated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B7CD-94CE-5140-8C9A-AD2BC731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Veterans had mixed feedback about the login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1851-F057-304E-B2B4-0E9A04A2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“I like it’s actually going fairly quick. Usually when you have to connect your account, takes forever.” – P1</a:t>
            </a:r>
          </a:p>
          <a:p>
            <a:pPr marL="0" indent="0">
              <a:buNone/>
            </a:pPr>
            <a:r>
              <a:rPr lang="en-US" i="1" dirty="0"/>
              <a:t>“Would be better if I didn’t have to click to open another tab. Better if it automatically opened in another tab.” - P1</a:t>
            </a:r>
          </a:p>
          <a:p>
            <a:pPr marL="0" indent="0">
              <a:buNone/>
            </a:pPr>
            <a:r>
              <a:rPr lang="en-US" i="1" dirty="0"/>
              <a:t>“I would go to </a:t>
            </a:r>
            <a:r>
              <a:rPr lang="en-US" i="1" dirty="0" err="1"/>
              <a:t>ebenefits</a:t>
            </a:r>
            <a:r>
              <a:rPr lang="en-US" i="1" dirty="0"/>
              <a:t>. Of course I have to relog in, and I don’t like that. Wish it were directly connected.” – P2</a:t>
            </a:r>
          </a:p>
          <a:p>
            <a:pPr marL="0" indent="0">
              <a:buNone/>
            </a:pPr>
            <a:r>
              <a:rPr lang="en-US" i="1" dirty="0"/>
              <a:t>“I wouldn’t want it every time (reauthentication 2FA) but I like that it’s quick.” - P2</a:t>
            </a:r>
          </a:p>
          <a:p>
            <a:pPr marL="0" indent="0">
              <a:buNone/>
            </a:pPr>
            <a:r>
              <a:rPr lang="en-US" i="1" dirty="0"/>
              <a:t>“One concern I have is if a person isn't adept with both of these devices they might get ... if I have to do this every time?” – P3</a:t>
            </a:r>
          </a:p>
          <a:p>
            <a:pPr marL="0" indent="0">
              <a:buNone/>
            </a:pPr>
            <a:r>
              <a:rPr lang="en-US" i="1" dirty="0"/>
              <a:t>“That is my account. I hope they're not making me change. It won't accept it. Doggone it. No, this is for VA.” – P8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76011-2C5B-FB42-8308-AF559F08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663B0-A530-0540-AD77-0947C441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E85A2-3626-154D-9A01-DFE90B4357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8 – </a:t>
            </a:r>
            <a:r>
              <a:rPr lang="en-US" dirty="0" err="1"/>
              <a:t>Preview.va.gov</a:t>
            </a:r>
            <a:r>
              <a:rPr lang="en-US" dirty="0"/>
              <a:t> Authenticated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5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829F-7BCB-D243-B84B-665D09D8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found several usability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39C1-A74E-BB4E-8DF1-D5333AC7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Logging-out on </a:t>
            </a:r>
            <a:r>
              <a:rPr lang="en-US" b="1" dirty="0" err="1"/>
              <a:t>VA.gov</a:t>
            </a:r>
            <a:r>
              <a:rPr lang="en-US" b="1" dirty="0"/>
              <a:t> is not logging the user out of their MHV account</a:t>
            </a:r>
          </a:p>
          <a:p>
            <a:r>
              <a:rPr lang="en-US" b="1" dirty="0"/>
              <a:t>Veterans are generally not finding “My VA” and “My Health” in the top right of the page</a:t>
            </a:r>
          </a:p>
          <a:p>
            <a:r>
              <a:rPr lang="en-US" b="1" dirty="0"/>
              <a:t>Deep links into </a:t>
            </a:r>
            <a:r>
              <a:rPr lang="en-US" b="1" dirty="0" err="1"/>
              <a:t>eBenefits</a:t>
            </a:r>
            <a:r>
              <a:rPr lang="en-US" b="1" dirty="0"/>
              <a:t> are not useful, users attempting to upload documentation cannot complete task</a:t>
            </a:r>
          </a:p>
          <a:p>
            <a:r>
              <a:rPr lang="en-US" b="1" dirty="0"/>
              <a:t>Each new tab opening up </a:t>
            </a:r>
            <a:r>
              <a:rPr lang="en-US" b="1" dirty="0" err="1"/>
              <a:t>eBenefits</a:t>
            </a:r>
            <a:r>
              <a:rPr lang="en-US" b="1" dirty="0"/>
              <a:t> requires user to login again, credential is not being shared across tabs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2F642-5CD0-C840-997F-67494A1B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4119F-E380-8244-BF61-9ACFA203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6B33B6-56EC-4E42-B69F-0E886FCE1B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8 – </a:t>
            </a:r>
            <a:r>
              <a:rPr lang="en-US" dirty="0" err="1"/>
              <a:t>Preview.va.gov</a:t>
            </a:r>
            <a:r>
              <a:rPr lang="en-US" dirty="0"/>
              <a:t> Authenticated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9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62F4-E0D4-FD40-9F89-91F6DFF9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design solutions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FEB6-2A90-C341-802E-26E24E4A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89"/>
            <a:ext cx="7543800" cy="3218261"/>
          </a:xfrm>
        </p:spPr>
        <p:txBody>
          <a:bodyPr/>
          <a:lstStyle/>
          <a:p>
            <a:r>
              <a:rPr lang="en-US" b="1" dirty="0"/>
              <a:t>Need to fix the few outstanding login bugs before launch</a:t>
            </a:r>
          </a:p>
          <a:p>
            <a:r>
              <a:rPr lang="en-US" b="1" dirty="0"/>
              <a:t>We may need to address the location/visual appeal of the “My VA” and ”My Health” tabs</a:t>
            </a:r>
          </a:p>
          <a:p>
            <a:r>
              <a:rPr lang="en-US" b="1" dirty="0"/>
              <a:t>Labels for Account Settings / Profile / My VA are not clearly differentiated for users</a:t>
            </a:r>
          </a:p>
          <a:p>
            <a:r>
              <a:rPr lang="en-US" b="1" dirty="0"/>
              <a:t>We need to work with the </a:t>
            </a:r>
            <a:r>
              <a:rPr lang="en-US" b="1" dirty="0" err="1"/>
              <a:t>eBenefits</a:t>
            </a:r>
            <a:r>
              <a:rPr lang="en-US" b="1" dirty="0"/>
              <a:t> team to make sure links to top tasks are usable from landing pages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B7883-EF92-294F-8DCB-3126D926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F538-F971-E349-A75E-D3CEE0DE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7598F-0958-4D4E-B89E-9C210876B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8 – </a:t>
            </a:r>
            <a:r>
              <a:rPr lang="en-US" dirty="0" err="1"/>
              <a:t>Preview.va.gov</a:t>
            </a:r>
            <a:r>
              <a:rPr lang="en-US" dirty="0"/>
              <a:t> Authenticated Test</a:t>
            </a:r>
          </a:p>
        </p:txBody>
      </p:sp>
    </p:spTree>
    <p:extLst>
      <p:ext uri="{BB962C8B-B14F-4D97-AF65-F5344CB8AC3E}">
        <p14:creationId xmlns:p14="http://schemas.microsoft.com/office/powerpoint/2010/main" val="3580936628"/>
      </p:ext>
    </p:extLst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9248</TotalTime>
  <Words>626</Words>
  <Application>Microsoft Macintosh PowerPoint</Application>
  <PresentationFormat>On-screen Show (16:9)</PresentationFormat>
  <Paragraphs>87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</vt:lpstr>
      <vt:lpstr>Avenir Heavy</vt:lpstr>
      <vt:lpstr>Calibri</vt:lpstr>
      <vt:lpstr>Brown Bag Template</vt:lpstr>
      <vt:lpstr>User Research Summary</vt:lpstr>
      <vt:lpstr>Outline</vt:lpstr>
      <vt:lpstr>Study 8 – Preview.va.gov Authenticated Test</vt:lpstr>
      <vt:lpstr>Our goal was to watch users with accounts work through preview top tasks  </vt:lpstr>
      <vt:lpstr>Veterans worked through several top tasks with their accounts</vt:lpstr>
      <vt:lpstr>We confirmed key login tasks worked</vt:lpstr>
      <vt:lpstr>Veterans had mixed feedback about the login experience</vt:lpstr>
      <vt:lpstr>We found several usability issues</vt:lpstr>
      <vt:lpstr>Potential design solutions and discussions</vt:lpstr>
      <vt:lpstr>What Now?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Hoc LLC</dc:creator>
  <cp:lastModifiedBy>Barnes, Jeffrey (OIT)</cp:lastModifiedBy>
  <cp:revision>437</cp:revision>
  <cp:lastPrinted>2018-02-05T23:05:28Z</cp:lastPrinted>
  <dcterms:created xsi:type="dcterms:W3CDTF">2018-02-02T22:31:38Z</dcterms:created>
  <dcterms:modified xsi:type="dcterms:W3CDTF">2018-10-30T19:07:08Z</dcterms:modified>
</cp:coreProperties>
</file>