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12" r:id="rId3"/>
    <p:sldId id="331" r:id="rId4"/>
    <p:sldId id="332" r:id="rId5"/>
    <p:sldId id="333" r:id="rId6"/>
    <p:sldId id="326" r:id="rId7"/>
    <p:sldId id="334" r:id="rId8"/>
    <p:sldId id="340" r:id="rId9"/>
    <p:sldId id="338" r:id="rId10"/>
    <p:sldId id="335" r:id="rId11"/>
    <p:sldId id="341" r:id="rId12"/>
    <p:sldId id="308" r:id="rId13"/>
    <p:sldId id="339" r:id="rId14"/>
    <p:sldId id="343" r:id="rId15"/>
    <p:sldId id="342" r:id="rId16"/>
    <p:sldId id="346" r:id="rId17"/>
    <p:sldId id="344" r:id="rId18"/>
    <p:sldId id="34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C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1"/>
    <p:restoredTop sz="94652"/>
  </p:normalViewPr>
  <p:slideViewPr>
    <p:cSldViewPr snapToGrid="0" snapToObjects="1">
      <p:cViewPr varScale="1">
        <p:scale>
          <a:sx n="90" d="100"/>
          <a:sy n="90" d="100"/>
        </p:scale>
        <p:origin x="14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5FE10-5D65-9B42-9D91-B7B550CEC572}" type="datetimeFigureOut">
              <a:rPr lang="en-US" smtClean="0"/>
              <a:t>5/31/19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10522-B31C-E146-BE36-B8C31090C364}" type="slidenum">
              <a:rPr lang="en-US" smtClean="0"/>
              <a:t>‹#›</a:t>
            </a:fld>
            <a:endParaRPr lang="en-US"/>
          </a:p>
        </p:txBody>
      </p:sp>
    </p:spTree>
    <p:extLst>
      <p:ext uri="{BB962C8B-B14F-4D97-AF65-F5344CB8AC3E}">
        <p14:creationId xmlns:p14="http://schemas.microsoft.com/office/powerpoint/2010/main" val="266057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10522-B31C-E146-BE36-B8C31090C364}" type="slidenum">
              <a:rPr lang="en-US" smtClean="0"/>
              <a:t>1</a:t>
            </a:fld>
            <a:endParaRPr lang="en-US"/>
          </a:p>
        </p:txBody>
      </p:sp>
    </p:spTree>
    <p:extLst>
      <p:ext uri="{BB962C8B-B14F-4D97-AF65-F5344CB8AC3E}">
        <p14:creationId xmlns:p14="http://schemas.microsoft.com/office/powerpoint/2010/main" val="82104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B5ACB-907C-9149-9FF1-A8047E03E79D}"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206061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B5ACB-907C-9149-9FF1-A8047E03E79D}"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108844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B5ACB-907C-9149-9FF1-A8047E03E79D}"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737787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311699" y="593366"/>
            <a:ext cx="8520602" cy="763601"/>
          </a:xfrm>
          <a:prstGeom prst="rect">
            <a:avLst/>
          </a:prstGeom>
        </p:spPr>
        <p:txBody>
          <a:bodyPr lIns="91424" tIns="91424" rIns="91424" bIns="91424" anchor="t"/>
          <a:lstStyle/>
          <a:p>
            <a:r>
              <a:t>Title Text</a:t>
            </a:r>
          </a:p>
        </p:txBody>
      </p:sp>
      <p:sp>
        <p:nvSpPr>
          <p:cNvPr id="111" name="Body Level One…"/>
          <p:cNvSpPr txBox="1">
            <a:spLocks noGrp="1"/>
          </p:cNvSpPr>
          <p:nvPr>
            <p:ph type="body" idx="1"/>
          </p:nvPr>
        </p:nvSpPr>
        <p:spPr>
          <a:xfrm>
            <a:off x="311699" y="1536633"/>
            <a:ext cx="8520602" cy="4555200"/>
          </a:xfrm>
          <a:prstGeom prst="rect">
            <a:avLst/>
          </a:prstGeom>
        </p:spPr>
        <p:txBody>
          <a:bodyPr lIns="91424" tIns="91424" rIns="91424" bIns="91424"/>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8656091" y="6299695"/>
            <a:ext cx="365067" cy="360651"/>
          </a:xfrm>
          <a:prstGeom prst="rect">
            <a:avLst/>
          </a:prstGeom>
        </p:spPr>
        <p:txBody>
          <a:bodyPr lIns="91424" tIns="91424" rIns="91424" bIns="91424"/>
          <a:lstStyle/>
          <a:p>
            <a:fld id="{86CB4B4D-7CA3-9044-876B-883B54F8677D}" type="slidenum">
              <a:t>‹#›</a:t>
            </a:fld>
            <a:endParaRPr/>
          </a:p>
        </p:txBody>
      </p:sp>
    </p:spTree>
    <p:extLst>
      <p:ext uri="{BB962C8B-B14F-4D97-AF65-F5344CB8AC3E}">
        <p14:creationId xmlns:p14="http://schemas.microsoft.com/office/powerpoint/2010/main" val="33380443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B5ACB-907C-9149-9FF1-A8047E03E79D}"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178869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B5ACB-907C-9149-9FF1-A8047E03E79D}"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239685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B5ACB-907C-9149-9FF1-A8047E03E79D}"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170409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B5ACB-907C-9149-9FF1-A8047E03E79D}"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220317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B5ACB-907C-9149-9FF1-A8047E03E79D}"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300637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B5ACB-907C-9149-9FF1-A8047E03E79D}"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313329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B5ACB-907C-9149-9FF1-A8047E03E79D}"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29960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B5ACB-907C-9149-9FF1-A8047E03E79D}"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06DC0-2C0B-C74B-9597-B9E23BFF77C4}" type="slidenum">
              <a:rPr lang="en-US" smtClean="0"/>
              <a:t>‹#›</a:t>
            </a:fld>
            <a:endParaRPr lang="en-US"/>
          </a:p>
        </p:txBody>
      </p:sp>
    </p:spTree>
    <p:extLst>
      <p:ext uri="{BB962C8B-B14F-4D97-AF65-F5344CB8AC3E}">
        <p14:creationId xmlns:p14="http://schemas.microsoft.com/office/powerpoint/2010/main" val="260152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B5ACB-907C-9149-9FF1-A8047E03E79D}" type="datetimeFigureOut">
              <a:rPr lang="en-US" smtClean="0"/>
              <a:t>5/31/19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06DC0-2C0B-C74B-9597-B9E23BFF77C4}" type="slidenum">
              <a:rPr lang="en-US" smtClean="0"/>
              <a:t>‹#›</a:t>
            </a:fld>
            <a:endParaRPr lang="en-US"/>
          </a:p>
        </p:txBody>
      </p:sp>
    </p:spTree>
    <p:extLst>
      <p:ext uri="{BB962C8B-B14F-4D97-AF65-F5344CB8AC3E}">
        <p14:creationId xmlns:p14="http://schemas.microsoft.com/office/powerpoint/2010/main" val="4151975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2C6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7AAFFF2-1087-9545-B544-DC5075B8F6B8}"/>
              </a:ext>
            </a:extLst>
          </p:cNvPr>
          <p:cNvGrpSpPr/>
          <p:nvPr/>
        </p:nvGrpSpPr>
        <p:grpSpPr>
          <a:xfrm>
            <a:off x="422558" y="1845476"/>
            <a:ext cx="8247927" cy="2636262"/>
            <a:chOff x="422558" y="1196020"/>
            <a:chExt cx="8247927" cy="2636262"/>
          </a:xfrm>
        </p:grpSpPr>
        <p:sp>
          <p:nvSpPr>
            <p:cNvPr id="348" name="Notifications MVP"/>
            <p:cNvSpPr txBox="1"/>
            <p:nvPr/>
          </p:nvSpPr>
          <p:spPr>
            <a:xfrm>
              <a:off x="422558" y="1196020"/>
              <a:ext cx="8247927" cy="2165529"/>
            </a:xfrm>
            <a:prstGeom prst="rect">
              <a:avLst/>
            </a:prstGeom>
            <a:ln w="12700">
              <a:miter lim="400000"/>
            </a:ln>
            <a:extLst>
              <a:ext uri="{C572A759-6A51-4108-AA02-DFA0A04FC94B}">
                <ma14:wrappingTextBoxFlag xmlns:ma14="http://schemas.microsoft.com/office/mac/drawingml/2011/main" xmlns="" val="1"/>
              </a:ext>
            </a:extLst>
          </p:spPr>
          <p:txBody>
            <a:bodyPr wrap="square" lIns="45720" rIns="45719" anchor="ctr">
              <a:spAutoFit/>
            </a:bodyPr>
            <a:lstStyle>
              <a:lvl1pPr algn="ctr" defTabSz="914400">
                <a:lnSpc>
                  <a:spcPct val="115000"/>
                </a:lnSpc>
                <a:defRPr sz="4000">
                  <a:solidFill>
                    <a:srgbClr val="FFFFFF"/>
                  </a:solidFill>
                </a:defRPr>
              </a:lvl1pPr>
            </a:lstStyle>
            <a:p>
              <a:pPr algn="l"/>
              <a:r>
                <a:rPr lang="en-US" b="1" dirty="0">
                  <a:latin typeface="Roboto Slab" pitchFamily="2" charset="0"/>
                  <a:ea typeface="Roboto Slab" pitchFamily="2" charset="0"/>
                </a:rPr>
                <a:t>Health care application: Mitigating duplicate submissions on </a:t>
              </a:r>
              <a:r>
                <a:rPr lang="en-US" b="1" dirty="0" err="1">
                  <a:latin typeface="Roboto Slab" pitchFamily="2" charset="0"/>
                  <a:ea typeface="Roboto Slab" pitchFamily="2" charset="0"/>
                </a:rPr>
                <a:t>VA.gov</a:t>
              </a:r>
              <a:endParaRPr b="1" dirty="0">
                <a:latin typeface="Roboto Slab" pitchFamily="2" charset="0"/>
                <a:ea typeface="Roboto Slab" pitchFamily="2" charset="0"/>
              </a:endParaRPr>
            </a:p>
          </p:txBody>
        </p:sp>
        <p:sp>
          <p:nvSpPr>
            <p:cNvPr id="351" name="Usability and Discovery Research Readout"/>
            <p:cNvSpPr txBox="1"/>
            <p:nvPr/>
          </p:nvSpPr>
          <p:spPr>
            <a:xfrm>
              <a:off x="422559" y="3447160"/>
              <a:ext cx="8247926" cy="358175"/>
            </a:xfrm>
            <a:prstGeom prst="rect">
              <a:avLst/>
            </a:prstGeom>
            <a:ln w="12700">
              <a:miter lim="400000"/>
            </a:ln>
            <a:extLst>
              <a:ext uri="{C572A759-6A51-4108-AA02-DFA0A04FC94B}">
                <ma14:wrappingTextBoxFlag xmlns:ma14="http://schemas.microsoft.com/office/mac/drawingml/2011/main" xmlns="" val="1"/>
              </a:ext>
            </a:extLst>
          </p:spPr>
          <p:txBody>
            <a:bodyPr wrap="square" lIns="45720" rIns="45719" anchor="ctr">
              <a:spAutoFit/>
            </a:bodyPr>
            <a:lstStyle>
              <a:lvl1pPr algn="ctr" defTabSz="914400">
                <a:lnSpc>
                  <a:spcPct val="115000"/>
                </a:lnSpc>
                <a:defRPr>
                  <a:solidFill>
                    <a:srgbClr val="FFFFFF"/>
                  </a:solidFill>
                  <a:latin typeface="Merriweather"/>
                  <a:ea typeface="Merriweather"/>
                  <a:cs typeface="Merriweather"/>
                  <a:sym typeface="Merriweather"/>
                </a:defRPr>
              </a:lvl1pPr>
            </a:lstStyle>
            <a:p>
              <a:pPr algn="l"/>
              <a:r>
                <a:rPr lang="en-US" sz="1600" b="1" dirty="0">
                  <a:latin typeface="Source Sans Pro SemiBold" panose="020B0503030403020204" pitchFamily="34" charset="0"/>
                  <a:ea typeface="Source Sans Pro SemiBold" panose="020B0503030403020204" pitchFamily="34" charset="0"/>
                  <a:cs typeface="+mn-cs"/>
                </a:rPr>
                <a:t>June 2019  |</a:t>
              </a:r>
              <a:endParaRPr sz="1600" b="1" dirty="0">
                <a:latin typeface="Source Sans Pro SemiBold" panose="020B0503030403020204" pitchFamily="34" charset="0"/>
                <a:ea typeface="Source Sans Pro SemiBold" panose="020B0503030403020204" pitchFamily="34" charset="0"/>
                <a:cs typeface="+mn-cs"/>
              </a:endParaRPr>
            </a:p>
          </p:txBody>
        </p:sp>
        <p:pic>
          <p:nvPicPr>
            <p:cNvPr id="3" name="Picture 2">
              <a:extLst>
                <a:ext uri="{FF2B5EF4-FFF2-40B4-BE49-F238E27FC236}">
                  <a16:creationId xmlns:a16="http://schemas.microsoft.com/office/drawing/2014/main" id="{93FCD41B-8A54-8241-B35F-9BEC5A877A3E}"/>
                </a:ext>
              </a:extLst>
            </p:cNvPr>
            <p:cNvPicPr>
              <a:picLocks noChangeAspect="1"/>
            </p:cNvPicPr>
            <p:nvPr/>
          </p:nvPicPr>
          <p:blipFill>
            <a:blip r:embed="rId3"/>
            <a:stretch>
              <a:fillRect/>
            </a:stretch>
          </p:blipFill>
          <p:spPr>
            <a:xfrm>
              <a:off x="1599906" y="3447160"/>
              <a:ext cx="1729669" cy="385122"/>
            </a:xfrm>
            <a:prstGeom prst="rect">
              <a:avLst/>
            </a:prstGeom>
          </p:spPr>
        </p:pic>
      </p:grpSp>
      <p:pic>
        <p:nvPicPr>
          <p:cNvPr id="7" name="Picture 6">
            <a:extLst>
              <a:ext uri="{FF2B5EF4-FFF2-40B4-BE49-F238E27FC236}">
                <a16:creationId xmlns:a16="http://schemas.microsoft.com/office/drawing/2014/main" id="{1FFDC3CB-87B6-D54B-A71E-888C749939CF}"/>
              </a:ext>
            </a:extLst>
          </p:cNvPr>
          <p:cNvPicPr>
            <a:picLocks noChangeAspect="1"/>
          </p:cNvPicPr>
          <p:nvPr/>
        </p:nvPicPr>
        <p:blipFill>
          <a:blip r:embed="rId4"/>
          <a:stretch>
            <a:fillRect/>
          </a:stretch>
        </p:blipFill>
        <p:spPr>
          <a:xfrm>
            <a:off x="-25478" y="5705801"/>
            <a:ext cx="9144000" cy="1143917"/>
          </a:xfrm>
          <a:prstGeom prst="rect">
            <a:avLst/>
          </a:prstGeom>
        </p:spPr>
      </p:pic>
    </p:spTree>
    <p:extLst>
      <p:ext uri="{BB962C8B-B14F-4D97-AF65-F5344CB8AC3E}">
        <p14:creationId xmlns:p14="http://schemas.microsoft.com/office/powerpoint/2010/main" val="21871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43F189-6B8E-EA46-9180-E801F9C2FA51}"/>
              </a:ext>
            </a:extLst>
          </p:cNvPr>
          <p:cNvSpPr/>
          <p:nvPr/>
        </p:nvSpPr>
        <p:spPr>
          <a:xfrm>
            <a:off x="457200" y="457200"/>
            <a:ext cx="8229600" cy="5943600"/>
          </a:xfrm>
          <a:prstGeom prst="rect">
            <a:avLst/>
          </a:prstGeom>
          <a:solidFill>
            <a:srgbClr val="0071BC"/>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361" name="Currently, there is no way to keep Vets.gov users updated on the status of claims and appeals, to send confirmations, or to send users suggestions outside of Vets.gov, without their logging into the site."/>
          <p:cNvSpPr txBox="1"/>
          <p:nvPr/>
        </p:nvSpPr>
        <p:spPr>
          <a:xfrm>
            <a:off x="1060450" y="3178675"/>
            <a:ext cx="7023100" cy="50065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spcBef>
                <a:spcPts val="2000"/>
              </a:spcBef>
              <a:defRPr sz="3000">
                <a:solidFill>
                  <a:srgbClr val="323A44"/>
                </a:solidFill>
                <a:latin typeface="Merriweather"/>
                <a:ea typeface="Merriweather"/>
                <a:cs typeface="Merriweather"/>
                <a:sym typeface="Merriweather"/>
              </a:defRPr>
            </a:lvl1pPr>
          </a:lstStyle>
          <a:p>
            <a:pPr algn="ctr">
              <a:spcBef>
                <a:spcPts val="0"/>
              </a:spcBef>
            </a:pPr>
            <a:r>
              <a:rPr lang="en-US" sz="2400" b="1" dirty="0">
                <a:solidFill>
                  <a:schemeClr val="bg1"/>
                </a:solidFill>
                <a:latin typeface="Roboto Slab" pitchFamily="2" charset="0"/>
                <a:ea typeface="Roboto Slab" pitchFamily="2" charset="0"/>
              </a:rPr>
              <a:t>Demo</a:t>
            </a:r>
          </a:p>
        </p:txBody>
      </p:sp>
      <p:sp>
        <p:nvSpPr>
          <p:cNvPr id="362"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xmlns="" val="1"/>
            </a:ext>
          </a:extLst>
        </p:spPr>
        <p:txBody>
          <a:bodyPr/>
          <a:lstStyle>
            <a:lvl1pPr>
              <a:defRPr>
                <a:solidFill>
                  <a:srgbClr val="FFFFFF"/>
                </a:solidFill>
              </a:defRPr>
            </a:lvl1pPr>
          </a:lstStyle>
          <a:p>
            <a:fld id="{86CB4B4D-7CA3-9044-876B-883B54F8677D}" type="slidenum">
              <a:t>10</a:t>
            </a:fld>
            <a:endParaRPr/>
          </a:p>
        </p:txBody>
      </p:sp>
      <p:sp>
        <p:nvSpPr>
          <p:cNvPr id="7" name="Currently, there is no way to keep Vets.gov users updated on the status of claims and appeals, to send confirmations, or to send users suggestions outside of Vets.gov, without their logging into the site.">
            <a:extLst>
              <a:ext uri="{FF2B5EF4-FFF2-40B4-BE49-F238E27FC236}">
                <a16:creationId xmlns:a16="http://schemas.microsoft.com/office/drawing/2014/main" id="{CE408060-7D15-6043-BD73-3CA1AC687BAB}"/>
              </a:ext>
            </a:extLst>
          </p:cNvPr>
          <p:cNvSpPr txBox="1"/>
          <p:nvPr/>
        </p:nvSpPr>
        <p:spPr>
          <a:xfrm>
            <a:off x="1060450" y="5068689"/>
            <a:ext cx="7023100" cy="43614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spcBef>
                <a:spcPts val="2000"/>
              </a:spcBef>
              <a:defRPr sz="3000">
                <a:solidFill>
                  <a:srgbClr val="323A44"/>
                </a:solidFill>
                <a:latin typeface="Merriweather"/>
                <a:ea typeface="Merriweather"/>
                <a:cs typeface="Merriweather"/>
                <a:sym typeface="Merriweather"/>
              </a:defRPr>
            </a:lvl1pPr>
          </a:lstStyle>
          <a:p>
            <a:pPr algn="r"/>
            <a:endParaRPr sz="2000" b="1" dirty="0">
              <a:solidFill>
                <a:schemeClr val="bg1"/>
              </a:solidFill>
              <a:latin typeface="Source Sans Pro SemiBold" panose="020B0503030403020204" pitchFamily="34" charset="0"/>
              <a:ea typeface="Source Sans Pro SemiBold" panose="020B0503030403020204" pitchFamily="34" charset="0"/>
              <a:cs typeface="+mn-cs"/>
            </a:endParaRPr>
          </a:p>
        </p:txBody>
      </p:sp>
    </p:spTree>
    <p:extLst>
      <p:ext uri="{BB962C8B-B14F-4D97-AF65-F5344CB8AC3E}">
        <p14:creationId xmlns:p14="http://schemas.microsoft.com/office/powerpoint/2010/main" val="36674588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Additional updates</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423014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Additional updates</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6" name="Finally, participants were interviewed about past experiences communicating with the VA, as well as about their notifications preferences in general.…">
            <a:extLst>
              <a:ext uri="{FF2B5EF4-FFF2-40B4-BE49-F238E27FC236}">
                <a16:creationId xmlns:a16="http://schemas.microsoft.com/office/drawing/2014/main" id="{6FE8EDD6-3951-174A-8F2E-46AF5BF31D46}"/>
              </a:ext>
            </a:extLst>
          </p:cNvPr>
          <p:cNvSpPr txBox="1"/>
          <p:nvPr/>
        </p:nvSpPr>
        <p:spPr>
          <a:xfrm>
            <a:off x="387899" y="1218154"/>
            <a:ext cx="8221541" cy="94814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lnSpc>
                <a:spcPct val="120000"/>
              </a:lnSpc>
              <a:spcBef>
                <a:spcPts val="1000"/>
              </a:spcBef>
            </a:pPr>
            <a:r>
              <a:rPr lang="en-US" sz="2400" dirty="0">
                <a:latin typeface="Source Sans Pro" panose="020B0503030403020204" pitchFamily="34" charset="0"/>
                <a:ea typeface="Source Sans Pro" panose="020B0503030403020204" pitchFamily="34" charset="0"/>
              </a:rPr>
              <a:t>We’ve made some other updates at the request of the HEC team that are unrelated to reducing duplicate HCAs:</a:t>
            </a:r>
          </a:p>
        </p:txBody>
      </p:sp>
      <p:sp>
        <p:nvSpPr>
          <p:cNvPr id="7" name="Finally, participants were interviewed about past experiences communicating with the VA, as well as about their notifications preferences in general.…">
            <a:extLst>
              <a:ext uri="{FF2B5EF4-FFF2-40B4-BE49-F238E27FC236}">
                <a16:creationId xmlns:a16="http://schemas.microsoft.com/office/drawing/2014/main" id="{1F411D99-0F39-2F4F-BE2B-D19340BB75C6}"/>
              </a:ext>
            </a:extLst>
          </p:cNvPr>
          <p:cNvSpPr txBox="1"/>
          <p:nvPr/>
        </p:nvSpPr>
        <p:spPr>
          <a:xfrm>
            <a:off x="387898" y="2502801"/>
            <a:ext cx="8221541" cy="284917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For users who are determined to be in neither the ESR or MVI, we will give them the option to upload a DD214 or other discharge papers with their application.</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have reduced the window in which Service Members can apply for VA health care before discharge from the service from two years to one year.</a:t>
            </a:r>
          </a:p>
        </p:txBody>
      </p:sp>
    </p:spTree>
    <p:extLst>
      <p:ext uri="{BB962C8B-B14F-4D97-AF65-F5344CB8AC3E}">
        <p14:creationId xmlns:p14="http://schemas.microsoft.com/office/powerpoint/2010/main" val="6874011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Potential outcomes</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350125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Potential Outcomes</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9" name="Finally, participants were interviewed about past experiences communicating with the VA, as well as about their notifications preferences in general.…">
            <a:extLst>
              <a:ext uri="{FF2B5EF4-FFF2-40B4-BE49-F238E27FC236}">
                <a16:creationId xmlns:a16="http://schemas.microsoft.com/office/drawing/2014/main" id="{FECBAC78-6377-D143-8722-42C14F66AA00}"/>
              </a:ext>
            </a:extLst>
          </p:cNvPr>
          <p:cNvSpPr txBox="1"/>
          <p:nvPr/>
        </p:nvSpPr>
        <p:spPr>
          <a:xfrm>
            <a:off x="465259" y="2290130"/>
            <a:ext cx="8208841" cy="22777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20000"/>
              </a:lnSpc>
              <a:spcBef>
                <a:spcPts val="1000"/>
              </a:spcBef>
            </a:pPr>
            <a:r>
              <a:rPr lang="en-US" sz="2400" dirty="0">
                <a:latin typeface="Source Sans Pro" panose="020B0503030403020204" pitchFamily="34" charset="0"/>
                <a:ea typeface="Source Sans Pro" panose="020B0503030403020204" pitchFamily="34" charset="0"/>
              </a:rPr>
              <a:t>We will be tracking these updates through analytics, and we will be looking for insights from the HEC and the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call center on any observed changes post-launch. We don’t know exactly what will happen, but wanted to discuss some potential outcomes with you so everyone is prepared:</a:t>
            </a:r>
          </a:p>
        </p:txBody>
      </p:sp>
    </p:spTree>
    <p:extLst>
      <p:ext uri="{BB962C8B-B14F-4D97-AF65-F5344CB8AC3E}">
        <p14:creationId xmlns:p14="http://schemas.microsoft.com/office/powerpoint/2010/main" val="25500035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Potential outcomes</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7" name="Finally, participants were interviewed about past experiences communicating with the VA, as well as about their notifications preferences in general.…">
            <a:extLst>
              <a:ext uri="{FF2B5EF4-FFF2-40B4-BE49-F238E27FC236}">
                <a16:creationId xmlns:a16="http://schemas.microsoft.com/office/drawing/2014/main" id="{1F411D99-0F39-2F4F-BE2B-D19340BB75C6}"/>
              </a:ext>
            </a:extLst>
          </p:cNvPr>
          <p:cNvSpPr txBox="1"/>
          <p:nvPr/>
        </p:nvSpPr>
        <p:spPr>
          <a:xfrm>
            <a:off x="387899" y="1202020"/>
            <a:ext cx="8221541" cy="519340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7472" indent="-347472">
              <a:lnSpc>
                <a:spcPct val="120000"/>
              </a:lnSpc>
              <a:spcBef>
                <a:spcPts val="1000"/>
              </a:spcBef>
              <a:buFont typeface="Arial" panose="020B0604020202020204" pitchFamily="34" charset="0"/>
              <a:buChar char="•"/>
            </a:pPr>
            <a:r>
              <a:rPr lang="en-US" sz="2400" b="1" dirty="0">
                <a:latin typeface="Source Sans Pro" panose="020B0503030403020204" pitchFamily="34" charset="0"/>
                <a:ea typeface="Source Sans Pro" panose="020B0503030403020204" pitchFamily="34" charset="0"/>
              </a:rPr>
              <a:t>Most importantly, there may be a reduction in the raw number of health care applications coming in through </a:t>
            </a:r>
            <a:r>
              <a:rPr lang="en-US" sz="2400" b="1"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a:t>
            </a:r>
            <a:r>
              <a:rPr lang="en-US" sz="2400" b="1" dirty="0">
                <a:latin typeface="Source Sans Pro" panose="020B0503030403020204" pitchFamily="34" charset="0"/>
                <a:ea typeface="Source Sans Pro" panose="020B0503030403020204" pitchFamily="34" charset="0"/>
              </a:rPr>
              <a:t>This is a good thing *if* the percentage of duplicate applications also sees a reduction</a:t>
            </a:r>
            <a:r>
              <a:rPr lang="en-US" sz="2400" dirty="0">
                <a:latin typeface="Source Sans Pro" panose="020B0503030403020204" pitchFamily="34" charset="0"/>
                <a:ea typeface="Source Sans Pro" panose="020B0503030403020204" pitchFamily="34" charset="0"/>
              </a:rPr>
              <a:t>. Ultimately, we are hoping for fewer applicants overall without seeing a reduction in the number of first time applicants.</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The HEC may receive more calls from people asking for further insights into their health care status because they were referred to the HEC via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should see an increase in logged in applications on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0283380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Launch details</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276282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Launch details</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7" name="Finally, participants were interviewed about past experiences communicating with the VA, as well as about their notifications preferences in general.…">
            <a:extLst>
              <a:ext uri="{FF2B5EF4-FFF2-40B4-BE49-F238E27FC236}">
                <a16:creationId xmlns:a16="http://schemas.microsoft.com/office/drawing/2014/main" id="{1F411D99-0F39-2F4F-BE2B-D19340BB75C6}"/>
              </a:ext>
            </a:extLst>
          </p:cNvPr>
          <p:cNvSpPr txBox="1"/>
          <p:nvPr/>
        </p:nvSpPr>
        <p:spPr>
          <a:xfrm>
            <a:off x="387899" y="1202020"/>
            <a:ext cx="8221541" cy="437677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spcBef>
                <a:spcPts val="1000"/>
              </a:spcBef>
            </a:pPr>
            <a:r>
              <a:rPr lang="en-US" sz="2400" b="1" dirty="0">
                <a:latin typeface="Source Sans Pro" panose="020B0503030403020204" pitchFamily="34" charset="0"/>
                <a:ea typeface="Source Sans Pro" panose="020B0503030403020204" pitchFamily="34" charset="0"/>
              </a:rPr>
              <a:t>Early June</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Health care statuses in the health care application</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Scanning logged out/logged in users through ESR</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DD214 upload</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Reducing application window for Service Members from two years to one year in advance.</a:t>
            </a:r>
          </a:p>
          <a:p>
            <a:pPr>
              <a:lnSpc>
                <a:spcPct val="120000"/>
              </a:lnSpc>
              <a:spcBef>
                <a:spcPts val="1000"/>
              </a:spcBef>
            </a:pPr>
            <a:r>
              <a:rPr lang="en-US" sz="2400" b="1" dirty="0">
                <a:latin typeface="Source Sans Pro" panose="020B0503030403020204" pitchFamily="34" charset="0"/>
                <a:ea typeface="Source Sans Pro" panose="020B0503030403020204" pitchFamily="34" charset="0"/>
              </a:rPr>
              <a:t>Mid to late June</a:t>
            </a:r>
            <a:endParaRPr lang="en-US" sz="2400" dirty="0">
              <a:latin typeface="Source Sans Pro" panose="020B0503030403020204" pitchFamily="34" charset="0"/>
              <a:ea typeface="Source Sans Pro" panose="020B0503030403020204" pitchFamily="34" charset="0"/>
            </a:endParaRPr>
          </a:p>
          <a:p>
            <a:pPr marL="342900" indent="-342900">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Health care statuses on the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dashboard</a:t>
            </a:r>
          </a:p>
        </p:txBody>
      </p:sp>
    </p:spTree>
    <p:extLst>
      <p:ext uri="{BB962C8B-B14F-4D97-AF65-F5344CB8AC3E}">
        <p14:creationId xmlns:p14="http://schemas.microsoft.com/office/powerpoint/2010/main" val="239983287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Questions?</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301573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Refresh</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343807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Refresh</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9" name="Finally, participants were interviewed about past experiences communicating with the VA, as well as about their notifications preferences in general.…">
            <a:extLst>
              <a:ext uri="{FF2B5EF4-FFF2-40B4-BE49-F238E27FC236}">
                <a16:creationId xmlns:a16="http://schemas.microsoft.com/office/drawing/2014/main" id="{FECBAC78-6377-D143-8722-42C14F66AA00}"/>
              </a:ext>
            </a:extLst>
          </p:cNvPr>
          <p:cNvSpPr txBox="1"/>
          <p:nvPr/>
        </p:nvSpPr>
        <p:spPr>
          <a:xfrm>
            <a:off x="465258" y="2733328"/>
            <a:ext cx="8208841" cy="13913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120000"/>
              </a:lnSpc>
              <a:spcBef>
                <a:spcPts val="1000"/>
              </a:spcBef>
            </a:pPr>
            <a:r>
              <a:rPr lang="en-US" sz="2400" dirty="0">
                <a:latin typeface="Source Sans Pro" panose="020B0503030403020204" pitchFamily="34" charset="0"/>
                <a:ea typeface="Source Sans Pro" panose="020B0503030403020204" pitchFamily="34" charset="0"/>
              </a:rPr>
              <a:t>We met back in October to discuss the high percentage of duplicate health care applications coming in through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Here’s an abbreviated refresher of what we talked about:</a:t>
            </a:r>
          </a:p>
        </p:txBody>
      </p:sp>
    </p:spTree>
    <p:extLst>
      <p:ext uri="{BB962C8B-B14F-4D97-AF65-F5344CB8AC3E}">
        <p14:creationId xmlns:p14="http://schemas.microsoft.com/office/powerpoint/2010/main" val="11940042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Refresh: Project Background</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9" name="Finally, participants were interviewed about past experiences communicating with the VA, as well as about their notifications preferences in general.…">
            <a:extLst>
              <a:ext uri="{FF2B5EF4-FFF2-40B4-BE49-F238E27FC236}">
                <a16:creationId xmlns:a16="http://schemas.microsoft.com/office/drawing/2014/main" id="{FECBAC78-6377-D143-8722-42C14F66AA00}"/>
              </a:ext>
            </a:extLst>
          </p:cNvPr>
          <p:cNvSpPr txBox="1"/>
          <p:nvPr/>
        </p:nvSpPr>
        <p:spPr>
          <a:xfrm>
            <a:off x="465258" y="1202020"/>
            <a:ext cx="8208841" cy="506619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This work came out of a request from the CTO to look into how non-logged in health care applicants are entered into MVI. This investigation revealed that </a:t>
            </a:r>
            <a:r>
              <a:rPr lang="en-US" sz="2400" dirty="0"/>
              <a:t>of </a:t>
            </a:r>
            <a:r>
              <a:rPr lang="en-US" sz="2400" b="1" dirty="0"/>
              <a:t>201k applications submitted on </a:t>
            </a:r>
            <a:r>
              <a:rPr lang="en-US" sz="2400" b="1" dirty="0" err="1"/>
              <a:t>vets.gov</a:t>
            </a:r>
            <a:r>
              <a:rPr lang="en-US" sz="2400" b="1" dirty="0"/>
              <a:t> between 4/1/17 and 8/15/18, 106k (53%) were from Veterans who had previously submitted an application</a:t>
            </a:r>
            <a:r>
              <a:rPr lang="en-US" sz="2400" dirty="0"/>
              <a:t>.</a:t>
            </a:r>
          </a:p>
          <a:p>
            <a:pPr marL="347472" indent="-347472">
              <a:lnSpc>
                <a:spcPct val="120000"/>
              </a:lnSpc>
              <a:spcBef>
                <a:spcPts val="1000"/>
              </a:spcBef>
              <a:buFont typeface="Arial" panose="020B0604020202020204" pitchFamily="34" charset="0"/>
              <a:buChar char="•"/>
            </a:pPr>
            <a:r>
              <a:rPr lang="en-US" sz="2400" dirty="0"/>
              <a:t>Our team conducted interviews with a small sample (7) Veterans to determine the cause of duplicate applications. This research revealed that most of the people we talked to did not remember receiving an application decision, or there was confusion around the decision, and so they applied again.</a:t>
            </a:r>
          </a:p>
        </p:txBody>
      </p:sp>
    </p:spTree>
    <p:extLst>
      <p:ext uri="{BB962C8B-B14F-4D97-AF65-F5344CB8AC3E}">
        <p14:creationId xmlns:p14="http://schemas.microsoft.com/office/powerpoint/2010/main" val="24717772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Refresh: Project Background</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9" name="Finally, participants were interviewed about past experiences communicating with the VA, as well as about their notifications preferences in general.…">
            <a:extLst>
              <a:ext uri="{FF2B5EF4-FFF2-40B4-BE49-F238E27FC236}">
                <a16:creationId xmlns:a16="http://schemas.microsoft.com/office/drawing/2014/main" id="{FECBAC78-6377-D143-8722-42C14F66AA00}"/>
              </a:ext>
            </a:extLst>
          </p:cNvPr>
          <p:cNvSpPr txBox="1"/>
          <p:nvPr/>
        </p:nvSpPr>
        <p:spPr>
          <a:xfrm>
            <a:off x="465258" y="1202020"/>
            <a:ext cx="8208841" cy="342164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2900" indent="-342900">
              <a:lnSpc>
                <a:spcPct val="120000"/>
              </a:lnSpc>
              <a:spcBef>
                <a:spcPts val="1000"/>
              </a:spcBef>
              <a:buFont typeface="Arial" panose="020B0604020202020204" pitchFamily="34" charset="0"/>
              <a:buChar char="•"/>
            </a:pPr>
            <a:r>
              <a:rPr lang="en-US" sz="2400" b="1" dirty="0"/>
              <a:t>No Veterans were using repeat HCAs to change address, income, or preferred facility.</a:t>
            </a:r>
          </a:p>
          <a:p>
            <a:pPr marL="342900" indent="-342900">
              <a:lnSpc>
                <a:spcPct val="120000"/>
              </a:lnSpc>
              <a:spcBef>
                <a:spcPts val="1000"/>
              </a:spcBef>
              <a:buFont typeface="Arial" panose="020B0604020202020204" pitchFamily="34" charset="0"/>
              <a:buChar char="•"/>
            </a:pPr>
            <a:r>
              <a:rPr lang="en-US" sz="2400" b="1" dirty="0"/>
              <a:t>Poor communication </a:t>
            </a:r>
            <a:r>
              <a:rPr lang="en-US" sz="2400" dirty="0"/>
              <a:t>is the primary driver of repeat applications. Only 1-2 in 7 applicants heard back from VA after both HCAs, and most heard back from neither.</a:t>
            </a:r>
          </a:p>
          <a:p>
            <a:pPr marL="347472" lvl="1" indent="-347472">
              <a:lnSpc>
                <a:spcPct val="120000"/>
              </a:lnSpc>
              <a:spcBef>
                <a:spcPts val="1000"/>
              </a:spcBef>
              <a:buFont typeface="Arial" panose="020B0604020202020204" pitchFamily="34" charset="0"/>
              <a:buChar char="•"/>
            </a:pPr>
            <a:r>
              <a:rPr lang="en-US" sz="2400" dirty="0"/>
              <a:t>Currently, there is no simple way to confirm ongoing eligibility, or file an HCA appeal.</a:t>
            </a:r>
          </a:p>
        </p:txBody>
      </p:sp>
    </p:spTree>
    <p:extLst>
      <p:ext uri="{BB962C8B-B14F-4D97-AF65-F5344CB8AC3E}">
        <p14:creationId xmlns:p14="http://schemas.microsoft.com/office/powerpoint/2010/main" val="38626375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43F189-6B8E-EA46-9180-E801F9C2FA51}"/>
              </a:ext>
            </a:extLst>
          </p:cNvPr>
          <p:cNvSpPr/>
          <p:nvPr/>
        </p:nvSpPr>
        <p:spPr>
          <a:xfrm>
            <a:off x="457200" y="457200"/>
            <a:ext cx="8229600" cy="5943600"/>
          </a:xfrm>
          <a:prstGeom prst="rect">
            <a:avLst/>
          </a:prstGeom>
          <a:solidFill>
            <a:srgbClr val="0071BC"/>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361" name="Currently, there is no way to keep Vets.gov users updated on the status of claims and appeals, to send confirmations, or to send users suggestions outside of Vets.gov, without their logging into the site."/>
          <p:cNvSpPr txBox="1"/>
          <p:nvPr/>
        </p:nvSpPr>
        <p:spPr>
          <a:xfrm>
            <a:off x="997386" y="1184283"/>
            <a:ext cx="7023100" cy="448943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spcBef>
                <a:spcPts val="2000"/>
              </a:spcBef>
              <a:defRPr sz="3000">
                <a:solidFill>
                  <a:srgbClr val="323A44"/>
                </a:solidFill>
                <a:latin typeface="Merriweather"/>
                <a:ea typeface="Merriweather"/>
                <a:cs typeface="Merriweather"/>
                <a:sym typeface="Merriweather"/>
              </a:defRPr>
            </a:lvl1pPr>
          </a:lstStyle>
          <a:p>
            <a:pPr>
              <a:spcBef>
                <a:spcPts val="0"/>
              </a:spcBef>
            </a:pPr>
            <a:r>
              <a:rPr lang="en-US" sz="2400" dirty="0">
                <a:solidFill>
                  <a:schemeClr val="bg1"/>
                </a:solidFill>
                <a:latin typeface="Roboto Slab" pitchFamily="2" charset="0"/>
                <a:ea typeface="Roboto Slab" pitchFamily="2" charset="0"/>
              </a:rPr>
              <a:t>Of the 13,000 monthly online applications, nearly 7,000 are repeat applications; and, conservatively, 6,000 would not be made if there were better communication. </a:t>
            </a:r>
          </a:p>
          <a:p>
            <a:pPr>
              <a:spcBef>
                <a:spcPts val="0"/>
              </a:spcBef>
            </a:pPr>
            <a:endParaRPr lang="en-US" sz="2400" b="1" dirty="0">
              <a:solidFill>
                <a:schemeClr val="bg1"/>
              </a:solidFill>
              <a:latin typeface="Roboto Slab" pitchFamily="2" charset="0"/>
              <a:ea typeface="Roboto Slab" pitchFamily="2" charset="0"/>
            </a:endParaRPr>
          </a:p>
          <a:p>
            <a:pPr>
              <a:spcBef>
                <a:spcPts val="0"/>
              </a:spcBef>
            </a:pPr>
            <a:r>
              <a:rPr lang="en-US" sz="2400" b="1" dirty="0">
                <a:solidFill>
                  <a:schemeClr val="bg1"/>
                </a:solidFill>
                <a:latin typeface="Roboto Slab" pitchFamily="2" charset="0"/>
                <a:ea typeface="Roboto Slab" pitchFamily="2" charset="0"/>
              </a:rPr>
              <a:t>This means half of the HEC workforce is processing unnecessary applications, and potentially</a:t>
            </a:r>
            <a:r>
              <a:rPr lang="en-US" sz="2400" dirty="0">
                <a:solidFill>
                  <a:schemeClr val="bg1"/>
                </a:solidFill>
                <a:latin typeface="Roboto Slab" pitchFamily="2" charset="0"/>
                <a:ea typeface="Roboto Slab" pitchFamily="2" charset="0"/>
              </a:rPr>
              <a:t> </a:t>
            </a:r>
            <a:r>
              <a:rPr lang="en-US" sz="2400" b="1" dirty="0">
                <a:solidFill>
                  <a:schemeClr val="bg1"/>
                </a:solidFill>
                <a:latin typeface="Roboto Slab" pitchFamily="2" charset="0"/>
                <a:ea typeface="Roboto Slab" pitchFamily="2" charset="0"/>
              </a:rPr>
              <a:t>hundreds of thousands of Veterans are currently unsure about their health care enrollment status</a:t>
            </a:r>
            <a:r>
              <a:rPr lang="en-US" sz="2400" dirty="0">
                <a:solidFill>
                  <a:schemeClr val="bg1"/>
                </a:solidFill>
                <a:latin typeface="Roboto Slab" pitchFamily="2" charset="0"/>
                <a:ea typeface="Roboto Slab" pitchFamily="2" charset="0"/>
              </a:rPr>
              <a:t>.</a:t>
            </a:r>
            <a:endParaRPr lang="en-US" sz="2400" b="1" dirty="0">
              <a:solidFill>
                <a:schemeClr val="bg1"/>
              </a:solidFill>
              <a:latin typeface="Roboto Slab" pitchFamily="2" charset="0"/>
              <a:ea typeface="Roboto Slab" pitchFamily="2" charset="0"/>
            </a:endParaRPr>
          </a:p>
        </p:txBody>
      </p:sp>
      <p:sp>
        <p:nvSpPr>
          <p:cNvPr id="362" name="Slide Number"/>
          <p:cNvSpPr txBox="1">
            <a:spLocks noGrp="1"/>
          </p:cNvSpPr>
          <p:nvPr>
            <p:ph type="sldNum" sz="quarter" idx="2"/>
          </p:nvPr>
        </p:nvSpPr>
        <p:spPr>
          <a:xfrm>
            <a:off x="8749864" y="6293345"/>
            <a:ext cx="271294" cy="373351"/>
          </a:xfrm>
          <a:prstGeom prst="rect">
            <a:avLst/>
          </a:prstGeom>
          <a:extLst>
            <a:ext uri="{C572A759-6A51-4108-AA02-DFA0A04FC94B}">
              <ma14:wrappingTextBoxFlag xmlns:ma14="http://schemas.microsoft.com/office/mac/drawingml/2011/main" xmlns="" val="1"/>
            </a:ext>
          </a:extLst>
        </p:spPr>
        <p:txBody>
          <a:bodyPr/>
          <a:lstStyle>
            <a:lvl1pPr>
              <a:defRPr>
                <a:solidFill>
                  <a:srgbClr val="FFFFFF"/>
                </a:solidFill>
              </a:defRPr>
            </a:lvl1pPr>
          </a:lstStyle>
          <a:p>
            <a:fld id="{86CB4B4D-7CA3-9044-876B-883B54F8677D}" type="slidenum">
              <a:t>6</a:t>
            </a:fld>
            <a:endParaRPr/>
          </a:p>
        </p:txBody>
      </p:sp>
      <p:sp>
        <p:nvSpPr>
          <p:cNvPr id="7" name="Currently, there is no way to keep Vets.gov users updated on the status of claims and appeals, to send confirmations, or to send users suggestions outside of Vets.gov, without their logging into the site.">
            <a:extLst>
              <a:ext uri="{FF2B5EF4-FFF2-40B4-BE49-F238E27FC236}">
                <a16:creationId xmlns:a16="http://schemas.microsoft.com/office/drawing/2014/main" id="{CE408060-7D15-6043-BD73-3CA1AC687BAB}"/>
              </a:ext>
            </a:extLst>
          </p:cNvPr>
          <p:cNvSpPr txBox="1"/>
          <p:nvPr/>
        </p:nvSpPr>
        <p:spPr>
          <a:xfrm>
            <a:off x="1060450" y="5068689"/>
            <a:ext cx="7023100" cy="43614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spcBef>
                <a:spcPts val="2000"/>
              </a:spcBef>
              <a:defRPr sz="3000">
                <a:solidFill>
                  <a:srgbClr val="323A44"/>
                </a:solidFill>
                <a:latin typeface="Merriweather"/>
                <a:ea typeface="Merriweather"/>
                <a:cs typeface="Merriweather"/>
                <a:sym typeface="Merriweather"/>
              </a:defRPr>
            </a:lvl1pPr>
          </a:lstStyle>
          <a:p>
            <a:pPr algn="r"/>
            <a:endParaRPr sz="2000" b="1" dirty="0">
              <a:solidFill>
                <a:schemeClr val="bg1"/>
              </a:solidFill>
              <a:latin typeface="Source Sans Pro SemiBold" panose="020B0503030403020204" pitchFamily="34" charset="0"/>
              <a:ea typeface="Source Sans Pro SemiBold" panose="020B0503030403020204" pitchFamily="34" charset="0"/>
              <a:cs typeface="+mn-cs"/>
            </a:endParaRPr>
          </a:p>
        </p:txBody>
      </p:sp>
    </p:spTree>
    <p:extLst>
      <p:ext uri="{BB962C8B-B14F-4D97-AF65-F5344CB8AC3E}">
        <p14:creationId xmlns:p14="http://schemas.microsoft.com/office/powerpoint/2010/main" val="2297462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What We Wanted to Learn"/>
          <p:cNvSpPr txBox="1">
            <a:spLocks noGrp="1"/>
          </p:cNvSpPr>
          <p:nvPr>
            <p:ph type="title"/>
          </p:nvPr>
        </p:nvSpPr>
        <p:spPr>
          <a:xfrm>
            <a:off x="387899" y="1982527"/>
            <a:ext cx="7973402" cy="1692001"/>
          </a:xfrm>
          <a:prstGeom prst="rect">
            <a:avLst/>
          </a:prstGeom>
        </p:spPr>
        <p:txBody>
          <a:bodyPr>
            <a:normAutofit/>
          </a:bodyPr>
          <a:lstStyle>
            <a:lvl1pPr algn="l">
              <a:defRPr sz="4400">
                <a:solidFill>
                  <a:srgbClr val="FFFFFF"/>
                </a:solidFill>
                <a:latin typeface="Merriweather"/>
                <a:ea typeface="Merriweather"/>
                <a:cs typeface="Merriweather"/>
                <a:sym typeface="Merriweather"/>
              </a:defRPr>
            </a:lvl1pPr>
          </a:lstStyle>
          <a:p>
            <a:r>
              <a:rPr lang="en-US" sz="3200" b="1" dirty="0">
                <a:solidFill>
                  <a:srgbClr val="022C61"/>
                </a:solidFill>
                <a:latin typeface="Roboto Slab" pitchFamily="2" charset="0"/>
                <a:ea typeface="Roboto Slab" pitchFamily="2" charset="0"/>
              </a:rPr>
              <a:t>Solution</a:t>
            </a:r>
          </a:p>
        </p:txBody>
      </p:sp>
      <p:sp>
        <p:nvSpPr>
          <p:cNvPr id="357" name="Line"/>
          <p:cNvSpPr/>
          <p:nvPr/>
        </p:nvSpPr>
        <p:spPr>
          <a:xfrm>
            <a:off x="504262" y="3715388"/>
            <a:ext cx="8168250" cy="0"/>
          </a:xfrm>
          <a:prstGeom prst="line">
            <a:avLst/>
          </a:prstGeom>
          <a:ln w="28575">
            <a:solidFill>
              <a:srgbClr val="022C61"/>
            </a:solidFill>
          </a:ln>
        </p:spPr>
        <p:txBody>
          <a:bodyPr lIns="45719" rIns="45719"/>
          <a:lstStyle/>
          <a:p>
            <a:pPr>
              <a:defRPr sz="1800">
                <a:latin typeface="+mj-lt"/>
                <a:ea typeface="+mj-ea"/>
                <a:cs typeface="+mj-cs"/>
                <a:sym typeface="Calibri"/>
              </a:defRPr>
            </a:pPr>
            <a:endParaRPr/>
          </a:p>
        </p:txBody>
      </p:sp>
    </p:spTree>
    <p:extLst>
      <p:ext uri="{BB962C8B-B14F-4D97-AF65-F5344CB8AC3E}">
        <p14:creationId xmlns:p14="http://schemas.microsoft.com/office/powerpoint/2010/main" val="117127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6" name="Finally, participants were interviewed about past experiences communicating with the VA, as well as about their notifications preferences in general.…">
            <a:extLst>
              <a:ext uri="{FF2B5EF4-FFF2-40B4-BE49-F238E27FC236}">
                <a16:creationId xmlns:a16="http://schemas.microsoft.com/office/drawing/2014/main" id="{6FE8EDD6-3951-174A-8F2E-46AF5BF31D46}"/>
              </a:ext>
            </a:extLst>
          </p:cNvPr>
          <p:cNvSpPr txBox="1"/>
          <p:nvPr/>
        </p:nvSpPr>
        <p:spPr>
          <a:xfrm>
            <a:off x="387899" y="996555"/>
            <a:ext cx="8221541" cy="139134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lnSpc>
                <a:spcPct val="120000"/>
              </a:lnSpc>
              <a:spcBef>
                <a:spcPts val="1000"/>
              </a:spcBef>
            </a:pPr>
            <a:r>
              <a:rPr lang="en-US" sz="2400" dirty="0">
                <a:latin typeface="Source Sans Pro" panose="020B0503030403020204" pitchFamily="34" charset="0"/>
                <a:ea typeface="Source Sans Pro" panose="020B0503030403020204" pitchFamily="34" charset="0"/>
              </a:rPr>
              <a:t>As discussed in October, our team has been working to implement the following changes on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to reduce the number of duplicate health care applications:</a:t>
            </a:r>
          </a:p>
        </p:txBody>
      </p:sp>
      <p:sp>
        <p:nvSpPr>
          <p:cNvPr id="7" name="Finally, participants were interviewed about past experiences communicating with the VA, as well as about their notifications preferences in general.…">
            <a:extLst>
              <a:ext uri="{FF2B5EF4-FFF2-40B4-BE49-F238E27FC236}">
                <a16:creationId xmlns:a16="http://schemas.microsoft.com/office/drawing/2014/main" id="{1F411D99-0F39-2F4F-BE2B-D19340BB75C6}"/>
              </a:ext>
            </a:extLst>
          </p:cNvPr>
          <p:cNvSpPr txBox="1"/>
          <p:nvPr/>
        </p:nvSpPr>
        <p:spPr>
          <a:xfrm>
            <a:off x="387898" y="2502801"/>
            <a:ext cx="8221541" cy="329237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Most importantly, </a:t>
            </a:r>
            <a:r>
              <a:rPr lang="en-US" sz="2400" b="1" dirty="0">
                <a:latin typeface="Source Sans Pro" panose="020B0503030403020204" pitchFamily="34" charset="0"/>
                <a:ea typeface="Source Sans Pro" panose="020B0503030403020204" pitchFamily="34" charset="0"/>
              </a:rPr>
              <a:t>we’ve added Veterans’ health care statuses to the introduction page for the application and the personalized dashboard</a:t>
            </a:r>
            <a:r>
              <a:rPr lang="en-US" sz="2400" dirty="0">
                <a:latin typeface="Source Sans Pro" panose="020B0503030403020204" pitchFamily="34" charset="0"/>
                <a:ea typeface="Source Sans Pro" panose="020B0503030403020204" pitchFamily="34" charset="0"/>
              </a:rPr>
              <a:t>.</a:t>
            </a:r>
            <a:r>
              <a:rPr lang="en-US" sz="2400" b="1" dirty="0">
                <a:latin typeface="Source Sans Pro" panose="020B0503030403020204" pitchFamily="34" charset="0"/>
                <a:ea typeface="Source Sans Pro" panose="020B0503030403020204" pitchFamily="34" charset="0"/>
              </a:rPr>
              <a:t> </a:t>
            </a:r>
            <a:r>
              <a:rPr lang="en-US" sz="2400" dirty="0">
                <a:latin typeface="Source Sans Pro" panose="020B0503030403020204" pitchFamily="34" charset="0"/>
                <a:ea typeface="Source Sans Pro" panose="020B0503030403020204" pitchFamily="34" charset="0"/>
              </a:rPr>
              <a:t>We worked with Josh Faulkner to determine the different ESR statuses.</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now scan the ESR for the records of logged out applicants to determine whether they need to log in to see their current health care status before applying.</a:t>
            </a:r>
          </a:p>
        </p:txBody>
      </p:sp>
      <p:sp>
        <p:nvSpPr>
          <p:cNvPr id="8" name="Interviews">
            <a:extLst>
              <a:ext uri="{FF2B5EF4-FFF2-40B4-BE49-F238E27FC236}">
                <a16:creationId xmlns:a16="http://schemas.microsoft.com/office/drawing/2014/main" id="{D33D62A9-7A01-334F-8BCA-72ACDDA8BEC0}"/>
              </a:ext>
            </a:extLst>
          </p:cNvPr>
          <p:cNvSpPr txBox="1"/>
          <p:nvPr/>
        </p:nvSpPr>
        <p:spPr>
          <a:xfrm>
            <a:off x="383131" y="402685"/>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Solution</a:t>
            </a:r>
            <a:endParaRPr dirty="0"/>
          </a:p>
        </p:txBody>
      </p:sp>
    </p:spTree>
    <p:extLst>
      <p:ext uri="{BB962C8B-B14F-4D97-AF65-F5344CB8AC3E}">
        <p14:creationId xmlns:p14="http://schemas.microsoft.com/office/powerpoint/2010/main" val="11004881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lide Number"/>
          <p:cNvSpPr txBox="1">
            <a:spLocks noGrp="1"/>
          </p:cNvSpPr>
          <p:nvPr>
            <p:ph type="sldNum" sz="quarter" idx="2"/>
          </p:nvPr>
        </p:nvSpPr>
        <p:spPr>
          <a:xfrm>
            <a:off x="8674121" y="6293345"/>
            <a:ext cx="347037" cy="37335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486" name="Interviews"/>
          <p:cNvSpPr txBox="1"/>
          <p:nvPr/>
        </p:nvSpPr>
        <p:spPr>
          <a:xfrm>
            <a:off x="387899" y="407453"/>
            <a:ext cx="7973402" cy="4616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spAutoFit/>
          </a:bodyPr>
          <a:lstStyle>
            <a:lvl1pPr>
              <a:defRPr>
                <a:solidFill>
                  <a:srgbClr val="0E70BC"/>
                </a:solidFill>
              </a:defRPr>
            </a:lvl1pPr>
          </a:lstStyle>
          <a:p>
            <a:r>
              <a:rPr lang="en-US" b="1" dirty="0">
                <a:latin typeface="Roboto Slab" pitchFamily="2" charset="0"/>
                <a:ea typeface="Roboto Slab" pitchFamily="2" charset="0"/>
              </a:rPr>
              <a:t>Solution</a:t>
            </a:r>
            <a:endParaRPr dirty="0"/>
          </a:p>
        </p:txBody>
      </p:sp>
      <p:sp>
        <p:nvSpPr>
          <p:cNvPr id="487" name="Rectangle"/>
          <p:cNvSpPr/>
          <p:nvPr/>
        </p:nvSpPr>
        <p:spPr>
          <a:xfrm flipV="1">
            <a:off x="465259" y="781877"/>
            <a:ext cx="8208841" cy="45719"/>
          </a:xfrm>
          <a:prstGeom prst="rect">
            <a:avLst/>
          </a:prstGeom>
          <a:solidFill>
            <a:srgbClr val="0F71BB"/>
          </a:solidFill>
          <a:ln w="12700">
            <a:miter lim="400000"/>
          </a:ln>
        </p:spPr>
        <p:txBody>
          <a:bodyPr lIns="45719" rIns="45719" anchor="ctr"/>
          <a:lstStyle/>
          <a:p>
            <a:pPr>
              <a:defRPr sz="1800"/>
            </a:pPr>
            <a:endParaRPr/>
          </a:p>
        </p:txBody>
      </p:sp>
      <p:sp>
        <p:nvSpPr>
          <p:cNvPr id="7" name="Finally, participants were interviewed about past experiences communicating with the VA, as well as about their notifications preferences in general.…">
            <a:extLst>
              <a:ext uri="{FF2B5EF4-FFF2-40B4-BE49-F238E27FC236}">
                <a16:creationId xmlns:a16="http://schemas.microsoft.com/office/drawing/2014/main" id="{1F411D99-0F39-2F4F-BE2B-D19340BB75C6}"/>
              </a:ext>
            </a:extLst>
          </p:cNvPr>
          <p:cNvSpPr txBox="1"/>
          <p:nvPr/>
        </p:nvSpPr>
        <p:spPr>
          <a:xfrm>
            <a:off x="387899" y="1243510"/>
            <a:ext cx="8221541" cy="519340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Logged in users will need to be LOA3 to access the application since we can’t show health care statuses to LOA1 users.</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People who are already enrolled in VA health care and Veterans who are listed as deceased in the ESR will not have access to the HCA on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a:t>
            </a:r>
          </a:p>
          <a:p>
            <a:pPr marL="347472" indent="-347472">
              <a:lnSpc>
                <a:spcPct val="120000"/>
              </a:lnSpc>
              <a:spcBef>
                <a:spcPts val="1000"/>
              </a:spcBef>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Ultimately, most people who have received a decision will still be able to access the HCA via </a:t>
            </a:r>
            <a:r>
              <a:rPr lang="en-US" sz="2400" dirty="0" err="1">
                <a:latin typeface="Source Sans Pro" panose="020B0503030403020204" pitchFamily="34" charset="0"/>
                <a:ea typeface="Source Sans Pro" panose="020B0503030403020204" pitchFamily="34" charset="0"/>
              </a:rPr>
              <a:t>VA.gov</a:t>
            </a:r>
            <a:r>
              <a:rPr lang="en-US" sz="2400" dirty="0">
                <a:latin typeface="Source Sans Pro" panose="020B0503030403020204" pitchFamily="34" charset="0"/>
                <a:ea typeface="Source Sans Pro" panose="020B0503030403020204" pitchFamily="34" charset="0"/>
              </a:rPr>
              <a:t>. This is because some follow-up applications may be legitimate. However, we hope that showing statuses will encourage people to call the HEC to determine the best next steps.</a:t>
            </a:r>
          </a:p>
        </p:txBody>
      </p:sp>
    </p:spTree>
    <p:extLst>
      <p:ext uri="{BB962C8B-B14F-4D97-AF65-F5344CB8AC3E}">
        <p14:creationId xmlns:p14="http://schemas.microsoft.com/office/powerpoint/2010/main" val="4192055154"/>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811</TotalTime>
  <Words>804</Words>
  <Application>Microsoft Macintosh PowerPoint</Application>
  <PresentationFormat>On-screen Show (4:3)</PresentationFormat>
  <Paragraphs>59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Roboto Slab</vt:lpstr>
      <vt:lpstr>Source Sans Pro</vt:lpstr>
      <vt:lpstr>Source Sans Pro SemiBold</vt:lpstr>
      <vt:lpstr>Office Theme</vt:lpstr>
      <vt:lpstr>PowerPoint Presentation</vt:lpstr>
      <vt:lpstr>Refresh</vt:lpstr>
      <vt:lpstr>PowerPoint Presentation</vt:lpstr>
      <vt:lpstr>PowerPoint Presentation</vt:lpstr>
      <vt:lpstr>PowerPoint Presentation</vt:lpstr>
      <vt:lpstr>PowerPoint Presentation</vt:lpstr>
      <vt:lpstr>Solution</vt:lpstr>
      <vt:lpstr>PowerPoint Presentation</vt:lpstr>
      <vt:lpstr>PowerPoint Presentation</vt:lpstr>
      <vt:lpstr>PowerPoint Presentation</vt:lpstr>
      <vt:lpstr>Additional updates</vt:lpstr>
      <vt:lpstr>PowerPoint Presentation</vt:lpstr>
      <vt:lpstr>Potential outcomes</vt:lpstr>
      <vt:lpstr>PowerPoint Presentation</vt:lpstr>
      <vt:lpstr>PowerPoint Presentation</vt:lpstr>
      <vt:lpstr>Launch details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VA.gov profile</dc:title>
  <dc:creator>Samara Strauss</dc:creator>
  <cp:lastModifiedBy>Samara Strauss</cp:lastModifiedBy>
  <cp:revision>88</cp:revision>
  <cp:lastPrinted>2018-12-20T15:12:33Z</cp:lastPrinted>
  <dcterms:created xsi:type="dcterms:W3CDTF">2018-11-20T15:39:03Z</dcterms:created>
  <dcterms:modified xsi:type="dcterms:W3CDTF">2019-05-31T18:37:17Z</dcterms:modified>
</cp:coreProperties>
</file>