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62" r:id="rId4"/>
    <p:sldId id="261" r:id="rId5"/>
    <p:sldId id="263" r:id="rId6"/>
    <p:sldId id="264" r:id="rId7"/>
    <p:sldId id="265" r:id="rId8"/>
    <p:sldId id="266" r:id="rId9"/>
    <p:sldId id="267" r:id="rId10"/>
    <p:sldId id="273" r:id="rId11"/>
    <p:sldId id="269" r:id="rId12"/>
    <p:sldId id="270" r:id="rId13"/>
    <p:sldId id="268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0" autoAdjust="0"/>
    <p:restoredTop sz="94660"/>
  </p:normalViewPr>
  <p:slideViewPr>
    <p:cSldViewPr snapToGrid="0">
      <p:cViewPr varScale="1">
        <p:scale>
          <a:sx n="84" d="100"/>
          <a:sy n="84" d="100"/>
        </p:scale>
        <p:origin x="2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1/3/2019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HCA Changes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January 2019</a:t>
            </a:r>
          </a:p>
        </p:txBody>
      </p:sp>
    </p:spTree>
    <p:extLst>
      <p:ext uri="{BB962C8B-B14F-4D97-AF65-F5344CB8AC3E}">
        <p14:creationId xmlns:p14="http://schemas.microsoft.com/office/powerpoint/2010/main" val="17844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Non-Logged In HCA 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22545B-A43A-4176-909B-4161DB605938}"/>
              </a:ext>
            </a:extLst>
          </p:cNvPr>
          <p:cNvSpPr/>
          <p:nvPr/>
        </p:nvSpPr>
        <p:spPr>
          <a:xfrm>
            <a:off x="1097280" y="2708910"/>
            <a:ext cx="1028700" cy="196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Landing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A84E14-C7B7-4648-A1F7-3408320B7232}"/>
              </a:ext>
            </a:extLst>
          </p:cNvPr>
          <p:cNvCxnSpPr>
            <a:cxnSpLocks/>
          </p:cNvCxnSpPr>
          <p:nvPr/>
        </p:nvCxnSpPr>
        <p:spPr>
          <a:xfrm>
            <a:off x="2125980" y="3652325"/>
            <a:ext cx="126433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6870D6-426F-4830-8DEA-1921B89DA7A0}"/>
              </a:ext>
            </a:extLst>
          </p:cNvPr>
          <p:cNvCxnSpPr>
            <a:cxnSpLocks/>
          </p:cNvCxnSpPr>
          <p:nvPr/>
        </p:nvCxnSpPr>
        <p:spPr>
          <a:xfrm>
            <a:off x="1645334" y="4674870"/>
            <a:ext cx="0" cy="1078816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17CD12-FE8C-4BAD-950B-BA3B032824B8}"/>
              </a:ext>
            </a:extLst>
          </p:cNvPr>
          <p:cNvSpPr txBox="1"/>
          <p:nvPr/>
        </p:nvSpPr>
        <p:spPr>
          <a:xfrm>
            <a:off x="2264898" y="3282482"/>
            <a:ext cx="112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log 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7850F7-F605-4DE5-A187-B31E2090DFA9}"/>
              </a:ext>
            </a:extLst>
          </p:cNvPr>
          <p:cNvSpPr txBox="1"/>
          <p:nvPr/>
        </p:nvSpPr>
        <p:spPr>
          <a:xfrm>
            <a:off x="1764030" y="5045225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in; see later slides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70CB9A-95E3-4DBD-A3CC-743D56ED0611}"/>
              </a:ext>
            </a:extLst>
          </p:cNvPr>
          <p:cNvSpPr/>
          <p:nvPr/>
        </p:nvSpPr>
        <p:spPr>
          <a:xfrm>
            <a:off x="3390314" y="2708910"/>
            <a:ext cx="1028700" cy="196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 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395000-2C2A-45AA-9F77-19C4718EAD90}"/>
              </a:ext>
            </a:extLst>
          </p:cNvPr>
          <p:cNvCxnSpPr>
            <a:cxnSpLocks/>
          </p:cNvCxnSpPr>
          <p:nvPr/>
        </p:nvCxnSpPr>
        <p:spPr>
          <a:xfrm flipV="1">
            <a:off x="4419014" y="2475914"/>
            <a:ext cx="2235004" cy="498817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593AF0-E4F9-4A26-A6DF-A6CAF01E1774}"/>
              </a:ext>
            </a:extLst>
          </p:cNvPr>
          <p:cNvCxnSpPr>
            <a:cxnSpLocks/>
          </p:cNvCxnSpPr>
          <p:nvPr/>
        </p:nvCxnSpPr>
        <p:spPr>
          <a:xfrm flipV="1">
            <a:off x="4419014" y="3651814"/>
            <a:ext cx="2235004" cy="1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574F37-EED0-4873-8ED8-1AD61922FEAB}"/>
              </a:ext>
            </a:extLst>
          </p:cNvPr>
          <p:cNvCxnSpPr>
            <a:cxnSpLocks/>
          </p:cNvCxnSpPr>
          <p:nvPr/>
        </p:nvCxnSpPr>
        <p:spPr>
          <a:xfrm>
            <a:off x="4419014" y="4328899"/>
            <a:ext cx="2235004" cy="345971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DB2684-445F-4CEC-912D-103ED2D1EF16}"/>
              </a:ext>
            </a:extLst>
          </p:cNvPr>
          <p:cNvSpPr txBox="1"/>
          <p:nvPr/>
        </p:nvSpPr>
        <p:spPr>
          <a:xfrm rot="20821762">
            <a:off x="4798896" y="2370096"/>
            <a:ext cx="16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MVI match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D006F-4174-4CFE-B26F-29719FF15257}"/>
              </a:ext>
            </a:extLst>
          </p:cNvPr>
          <p:cNvSpPr txBox="1"/>
          <p:nvPr/>
        </p:nvSpPr>
        <p:spPr>
          <a:xfrm>
            <a:off x="4819891" y="3343953"/>
            <a:ext cx="16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MVI; no ESR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08F1F-620F-48F4-9675-4367A6D59B64}"/>
              </a:ext>
            </a:extLst>
          </p:cNvPr>
          <p:cNvSpPr txBox="1"/>
          <p:nvPr/>
        </p:nvSpPr>
        <p:spPr>
          <a:xfrm rot="584683">
            <a:off x="4881678" y="4152847"/>
            <a:ext cx="16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MVI and ESR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DFA035-9E6D-4CF3-882C-D768B7D1CEA2}"/>
              </a:ext>
            </a:extLst>
          </p:cNvPr>
          <p:cNvSpPr/>
          <p:nvPr/>
        </p:nvSpPr>
        <p:spPr>
          <a:xfrm>
            <a:off x="6654017" y="2083933"/>
            <a:ext cx="4797085" cy="85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HCA, with possibility to upload DD-214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submission, route to a manual queue before identifiers enter MVI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4C8E60-C7C5-42D9-969F-33ACC57A92EE}"/>
              </a:ext>
            </a:extLst>
          </p:cNvPr>
          <p:cNvSpPr/>
          <p:nvPr/>
        </p:nvSpPr>
        <p:spPr>
          <a:xfrm>
            <a:off x="6654017" y="3187004"/>
            <a:ext cx="4797085" cy="85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HCA; </a:t>
            </a:r>
            <a:r>
              <a:rPr lang="en-US" b="1" dirty="0"/>
              <a:t>do not prefill</a:t>
            </a:r>
            <a:r>
              <a:rPr lang="en-US" dirty="0"/>
              <a:t>, for security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 as at present, with ICN attached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1EE5A7-91FA-44BB-8AF2-945EC96A1740}"/>
              </a:ext>
            </a:extLst>
          </p:cNvPr>
          <p:cNvSpPr/>
          <p:nvPr/>
        </p:nvSpPr>
        <p:spPr>
          <a:xfrm>
            <a:off x="6654017" y="4280465"/>
            <a:ext cx="4797085" cy="85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allow application: "We already have a record matching your information. Please log in to continue."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BE445B-F990-4252-8114-43BCAA9AE995}"/>
              </a:ext>
            </a:extLst>
          </p:cNvPr>
          <p:cNvSpPr txBox="1"/>
          <p:nvPr/>
        </p:nvSpPr>
        <p:spPr>
          <a:xfrm>
            <a:off x="6126480" y="5486358"/>
            <a:ext cx="578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Dependency</a:t>
            </a:r>
            <a:r>
              <a:rPr lang="en-US" dirty="0"/>
              <a:t>: Work with ESR to get different applications routed correctly behind the scenes</a:t>
            </a:r>
            <a:endParaRPr lang="en-US" b="1" u="sn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174E4FE-E0B8-4952-AA73-4F6533238DF2}"/>
              </a:ext>
            </a:extLst>
          </p:cNvPr>
          <p:cNvSpPr txBox="1"/>
          <p:nvPr/>
        </p:nvSpPr>
        <p:spPr>
          <a:xfrm>
            <a:off x="3402596" y="4783898"/>
            <a:ext cx="236955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/>
              <a:t>* For security reasons, </a:t>
            </a:r>
            <a:r>
              <a:rPr lang="en-US" dirty="0"/>
              <a:t>only allow up to 10 non-logged-in applications from one IP in a row</a:t>
            </a:r>
          </a:p>
        </p:txBody>
      </p:sp>
    </p:spTree>
    <p:extLst>
      <p:ext uri="{BB962C8B-B14F-4D97-AF65-F5344CB8AC3E}">
        <p14:creationId xmlns:p14="http://schemas.microsoft.com/office/powerpoint/2010/main" val="406609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Logged-In HCA Flow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0E166B-9694-4F28-92C8-66D26A505F93}"/>
              </a:ext>
            </a:extLst>
          </p:cNvPr>
          <p:cNvSpPr/>
          <p:nvPr/>
        </p:nvSpPr>
        <p:spPr>
          <a:xfrm>
            <a:off x="1097280" y="4467882"/>
            <a:ext cx="942904" cy="9429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B699AB-4BB0-4FFB-ADC3-3948D6D058FF}"/>
              </a:ext>
            </a:extLst>
          </p:cNvPr>
          <p:cNvCxnSpPr>
            <a:cxnSpLocks/>
          </p:cNvCxnSpPr>
          <p:nvPr/>
        </p:nvCxnSpPr>
        <p:spPr>
          <a:xfrm>
            <a:off x="1097280" y="3467148"/>
            <a:ext cx="351692" cy="10007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03CFDE-2148-47AB-9FD1-9E5197A76845}"/>
              </a:ext>
            </a:extLst>
          </p:cNvPr>
          <p:cNvSpPr txBox="1"/>
          <p:nvPr/>
        </p:nvSpPr>
        <p:spPr>
          <a:xfrm rot="20521436">
            <a:off x="287960" y="3688922"/>
            <a:ext cx="197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upon navigating to HCA</a:t>
            </a:r>
          </a:p>
        </p:txBody>
      </p:sp>
    </p:spTree>
    <p:extLst>
      <p:ext uri="{BB962C8B-B14F-4D97-AF65-F5344CB8AC3E}">
        <p14:creationId xmlns:p14="http://schemas.microsoft.com/office/powerpoint/2010/main" val="305852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Logged-In HCA Flow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0E166B-9694-4F28-92C8-66D26A505F93}"/>
              </a:ext>
            </a:extLst>
          </p:cNvPr>
          <p:cNvSpPr/>
          <p:nvPr/>
        </p:nvSpPr>
        <p:spPr>
          <a:xfrm>
            <a:off x="1097280" y="4467882"/>
            <a:ext cx="942904" cy="9429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B699AB-4BB0-4FFB-ADC3-3948D6D058FF}"/>
              </a:ext>
            </a:extLst>
          </p:cNvPr>
          <p:cNvCxnSpPr>
            <a:cxnSpLocks/>
          </p:cNvCxnSpPr>
          <p:nvPr/>
        </p:nvCxnSpPr>
        <p:spPr>
          <a:xfrm>
            <a:off x="1097280" y="3467148"/>
            <a:ext cx="351692" cy="10007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7F390-CFA6-4D61-A91C-85EF245FF246}"/>
              </a:ext>
            </a:extLst>
          </p:cNvPr>
          <p:cNvCxnSpPr>
            <a:cxnSpLocks/>
          </p:cNvCxnSpPr>
          <p:nvPr/>
        </p:nvCxnSpPr>
        <p:spPr>
          <a:xfrm flipV="1">
            <a:off x="1097280" y="2899007"/>
            <a:ext cx="1730327" cy="562866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1A26B70-928F-4425-8A97-0440F478B266}"/>
              </a:ext>
            </a:extLst>
          </p:cNvPr>
          <p:cNvSpPr/>
          <p:nvPr/>
        </p:nvSpPr>
        <p:spPr>
          <a:xfrm>
            <a:off x="2827608" y="2079722"/>
            <a:ext cx="1828798" cy="126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Warning Page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C5ADC9-4FC2-4281-B750-D08542BE5F74}"/>
              </a:ext>
            </a:extLst>
          </p:cNvPr>
          <p:cNvSpPr txBox="1"/>
          <p:nvPr/>
        </p:nvSpPr>
        <p:spPr>
          <a:xfrm rot="20521436">
            <a:off x="1469600" y="2867564"/>
            <a:ext cx="87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ESR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C84846A-7B6E-4F9D-AC8A-9DDFDB40E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853" y="2369298"/>
            <a:ext cx="5614285" cy="3041488"/>
          </a:xfrm>
        </p:spPr>
        <p:txBody>
          <a:bodyPr>
            <a:normAutofit/>
          </a:bodyPr>
          <a:lstStyle/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Outlines existing enrollment status, using same content/logic as va.gov dashboard</a:t>
            </a:r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Warns against submitting another application, but allows it, in case there are odd use cases we do not know about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03CFDE-2148-47AB-9FD1-9E5197A76845}"/>
              </a:ext>
            </a:extLst>
          </p:cNvPr>
          <p:cNvSpPr txBox="1"/>
          <p:nvPr/>
        </p:nvSpPr>
        <p:spPr>
          <a:xfrm rot="20521436">
            <a:off x="287960" y="3688922"/>
            <a:ext cx="1970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Check upon navigating to HCA</a:t>
            </a:r>
          </a:p>
        </p:txBody>
      </p:sp>
    </p:spTree>
    <p:extLst>
      <p:ext uri="{BB962C8B-B14F-4D97-AF65-F5344CB8AC3E}">
        <p14:creationId xmlns:p14="http://schemas.microsoft.com/office/powerpoint/2010/main" val="4078457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Logged-In HCA Flow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6D28AD-200A-4879-8A1F-820F731754B2}"/>
              </a:ext>
            </a:extLst>
          </p:cNvPr>
          <p:cNvCxnSpPr>
            <a:cxnSpLocks/>
          </p:cNvCxnSpPr>
          <p:nvPr/>
        </p:nvCxnSpPr>
        <p:spPr>
          <a:xfrm>
            <a:off x="1097280" y="3461873"/>
            <a:ext cx="4529797" cy="885044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C6AF5D9-725B-41B0-BFB0-976E4BD28B36}"/>
              </a:ext>
            </a:extLst>
          </p:cNvPr>
          <p:cNvSpPr txBox="1"/>
          <p:nvPr/>
        </p:nvSpPr>
        <p:spPr>
          <a:xfrm rot="552397">
            <a:off x="1603461" y="3577458"/>
            <a:ext cx="87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ESR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E6C55F-383A-49C3-8040-BBBD8ED0B8D9}"/>
              </a:ext>
            </a:extLst>
          </p:cNvPr>
          <p:cNvSpPr/>
          <p:nvPr/>
        </p:nvSpPr>
        <p:spPr>
          <a:xfrm>
            <a:off x="5627077" y="3970435"/>
            <a:ext cx="4079631" cy="752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HCA as is</a:t>
            </a:r>
            <a:r>
              <a:rPr lang="en-US" dirty="0"/>
              <a:t>, pre-filled as possible</a:t>
            </a:r>
            <a:endParaRPr lang="en-US" b="1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E0E166B-9694-4F28-92C8-66D26A505F93}"/>
              </a:ext>
            </a:extLst>
          </p:cNvPr>
          <p:cNvSpPr/>
          <p:nvPr/>
        </p:nvSpPr>
        <p:spPr>
          <a:xfrm>
            <a:off x="1097280" y="4467882"/>
            <a:ext cx="942904" cy="9429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ESR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5B699AB-4BB0-4FFB-ADC3-3948D6D058FF}"/>
              </a:ext>
            </a:extLst>
          </p:cNvPr>
          <p:cNvCxnSpPr>
            <a:cxnSpLocks/>
          </p:cNvCxnSpPr>
          <p:nvPr/>
        </p:nvCxnSpPr>
        <p:spPr>
          <a:xfrm>
            <a:off x="1097280" y="3467148"/>
            <a:ext cx="351692" cy="100073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7F390-CFA6-4D61-A91C-85EF245FF246}"/>
              </a:ext>
            </a:extLst>
          </p:cNvPr>
          <p:cNvCxnSpPr>
            <a:cxnSpLocks/>
          </p:cNvCxnSpPr>
          <p:nvPr/>
        </p:nvCxnSpPr>
        <p:spPr>
          <a:xfrm flipV="1">
            <a:off x="1097280" y="2899007"/>
            <a:ext cx="1730327" cy="562866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90EBACB-9C58-4C78-8C20-9CADA5624216}"/>
              </a:ext>
            </a:extLst>
          </p:cNvPr>
          <p:cNvSpPr/>
          <p:nvPr/>
        </p:nvSpPr>
        <p:spPr>
          <a:xfrm>
            <a:off x="2827608" y="2079722"/>
            <a:ext cx="1828798" cy="1261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Warning Page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8D3360-FF83-4411-BFF0-9B00A0369FD0}"/>
              </a:ext>
            </a:extLst>
          </p:cNvPr>
          <p:cNvSpPr txBox="1"/>
          <p:nvPr/>
        </p:nvSpPr>
        <p:spPr>
          <a:xfrm rot="20521436">
            <a:off x="1469600" y="2867564"/>
            <a:ext cx="8734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Yes ESR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599F45-9E39-495C-B511-19CE83FE812E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4656406" y="2710315"/>
            <a:ext cx="970671" cy="1425587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83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Minor Changes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A631D-D9B4-4E7C-A1CC-E3464BB0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Updated facility list</a:t>
            </a:r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Future separation date validation change</a:t>
            </a:r>
            <a:endParaRPr lang="en-US" sz="2000" dirty="0"/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19063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Items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A631D-D9B4-4E7C-A1CC-E3464BB0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88584"/>
            <a:ext cx="10058400" cy="4612216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/>
              <a:t>Dependencies </a:t>
            </a:r>
            <a:r>
              <a:rPr lang="en-US" sz="2200" dirty="0"/>
              <a:t>(GZ)</a:t>
            </a:r>
            <a:endParaRPr lang="en-US" sz="2200" b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E&amp;E integration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Interpretation of eligibility determinations from E&amp;E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MVI integration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Collaboration with ESR to route alternate applications differently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/>
              <a:t>New pages/functionality </a:t>
            </a:r>
            <a:r>
              <a:rPr lang="en-US" sz="2200" dirty="0"/>
              <a:t>(SS)</a:t>
            </a:r>
            <a:endParaRPr lang="en-US" sz="2200" b="1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Va.gov dashboard eligibility display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Non-logged-in HCA landing page: encourage log-ins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New ID page: design, backend checks, and alternate application routings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DD-214 upload (for anonymous applications)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Rejection page (for existing users)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Logged-in landing page: Warning page for existing users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dirty="0"/>
              <a:t>Minor HCA changes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Facility list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dirty="0"/>
              <a:t>Separation date</a:t>
            </a:r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0095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Quo /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Most (85%) applications are from </a:t>
            </a:r>
            <a:r>
              <a:rPr lang="en-US" i="1" dirty="0"/>
              <a:t>non</a:t>
            </a:r>
            <a:r>
              <a:rPr lang="en-US" dirty="0"/>
              <a:t> logged in state</a:t>
            </a:r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Non-logged-in applications are sent raw to ESR with just identity traits (no matching)</a:t>
            </a:r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The application is checked against Master Veteran Index (MVI) and Enrollment System (ESR):</a:t>
            </a:r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BBBD5A9-E03F-4AD5-8A7C-A64718E9A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212924"/>
              </p:ext>
            </p:extLst>
          </p:nvPr>
        </p:nvGraphicFramePr>
        <p:xfrm>
          <a:off x="1097280" y="3036995"/>
          <a:ext cx="10058400" cy="31775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14550">
                  <a:extLst>
                    <a:ext uri="{9D8B030D-6E8A-4147-A177-3AD203B41FA5}">
                      <a16:colId xmlns:a16="http://schemas.microsoft.com/office/drawing/2014/main" val="1342395758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902513081"/>
                    </a:ext>
                  </a:extLst>
                </a:gridCol>
                <a:gridCol w="6389370">
                  <a:extLst>
                    <a:ext uri="{9D8B030D-6E8A-4147-A177-3AD203B41FA5}">
                      <a16:colId xmlns:a16="http://schemas.microsoft.com/office/drawing/2014/main" val="4107454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the Veteran is </a:t>
                      </a:r>
                      <a:r>
                        <a:rPr lang="en-US" b="1" dirty="0"/>
                        <a:t>not</a:t>
                      </a:r>
                      <a:r>
                        <a:rPr lang="en-US" b="0" dirty="0"/>
                        <a:t> found in MVI…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u="sng" dirty="0"/>
                        <a:t>individual is added to MVI without review</a:t>
                      </a:r>
                      <a:r>
                        <a:rPr lang="en-US" dirty="0"/>
                        <a:t>. Added individuals are later reviewed, but not removed from MVI if incorrect.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672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the Veteran </a:t>
                      </a:r>
                      <a:r>
                        <a:rPr lang="en-US" b="1" dirty="0"/>
                        <a:t>is</a:t>
                      </a:r>
                      <a:r>
                        <a:rPr lang="en-US" b="0" dirty="0"/>
                        <a:t> found in MVI…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…and is </a:t>
                      </a:r>
                      <a:r>
                        <a:rPr lang="en-US" b="1" dirty="0"/>
                        <a:t>not</a:t>
                      </a:r>
                      <a:r>
                        <a:rPr lang="en-US" b="0" dirty="0"/>
                        <a:t> found in ESR…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application is processed for the known Veteran. (No issues.)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369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the Veteran </a:t>
                      </a:r>
                      <a:r>
                        <a:rPr lang="en-US" b="1" dirty="0"/>
                        <a:t>is</a:t>
                      </a:r>
                      <a:r>
                        <a:rPr lang="en-US" b="0" dirty="0"/>
                        <a:t> found in MVI…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…and </a:t>
                      </a:r>
                      <a:r>
                        <a:rPr lang="en-US" b="1" dirty="0"/>
                        <a:t>is</a:t>
                      </a:r>
                      <a:r>
                        <a:rPr lang="en-US" b="0" dirty="0"/>
                        <a:t> found in ESR…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 </a:t>
                      </a:r>
                      <a:r>
                        <a:rPr lang="en-US" u="sng" dirty="0"/>
                        <a:t>assumes this is a “change” application </a:t>
                      </a:r>
                      <a:r>
                        <a:rPr lang="en-US" dirty="0"/>
                        <a:t>and does not tell the Veteran about their enrollment status. Per DSVA research, this is a bad assumption. Most of these Veterans </a:t>
                      </a:r>
                      <a:r>
                        <a:rPr lang="en-US" b="1" dirty="0"/>
                        <a:t>(~50% of applicants</a:t>
                      </a:r>
                      <a:r>
                        <a:rPr lang="en-US" dirty="0"/>
                        <a:t>!) want to learn or challenge their eligibility decision. </a:t>
                      </a:r>
                    </a:p>
                    <a:p>
                      <a:endParaRPr lang="en-US" sz="1050" dirty="0"/>
                    </a:p>
                    <a:p>
                      <a:r>
                        <a:rPr lang="en-US" dirty="0"/>
                        <a:t>Security vulnerability: malicious actors </a:t>
                      </a:r>
                      <a:r>
                        <a:rPr lang="en-US" i="1" dirty="0"/>
                        <a:t>could</a:t>
                      </a:r>
                      <a:r>
                        <a:rPr lang="en-US" i="0" dirty="0"/>
                        <a:t> alter patient relationships from a non-logged-in state.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481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830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Quo /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Additionally</a:t>
            </a:r>
          </a:p>
          <a:p>
            <a:pPr marL="519621" lvl="1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The facility list in HCA is out of date, causing MVI adds (and thus applications) to fail</a:t>
            </a:r>
          </a:p>
          <a:p>
            <a:pPr marL="519621" lvl="1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Future separation dates are allowed to be up to two years in the future; business requests limit to 1 year</a:t>
            </a:r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5E47C2-C72A-41C5-ADC8-403E9BBF836F}"/>
              </a:ext>
            </a:extLst>
          </p:cNvPr>
          <p:cNvSpPr txBox="1">
            <a:spLocks/>
          </p:cNvSpPr>
          <p:nvPr/>
        </p:nvSpPr>
        <p:spPr>
          <a:xfrm>
            <a:off x="1097280" y="5560062"/>
            <a:ext cx="10058400" cy="110320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88666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1DF818-29A2-4FF7-BD4F-026E33338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VA.gov dashboard information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Design changes to encourage log-ins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Changes to non-logged-in HCA: block existing users, allow non-MVI Veterans to submit DD-214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Changes to logged in HCA: discourage repeat applications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Minor additional changes</a:t>
            </a:r>
          </a:p>
        </p:txBody>
      </p:sp>
    </p:spTree>
    <p:extLst>
      <p:ext uri="{BB962C8B-B14F-4D97-AF65-F5344CB8AC3E}">
        <p14:creationId xmlns:p14="http://schemas.microsoft.com/office/powerpoint/2010/main" val="261890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VA.gov dashboard information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B1A631D-D9B4-4E7C-A1CC-E3464BB0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Display: Enrolled, Not Enrolled, Pending</a:t>
            </a:r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Not Enrolled and Pending should provide further details on the decision, written in plain English, and possible next steps</a:t>
            </a:r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u="sng" dirty="0">
                <a:solidFill>
                  <a:srgbClr val="FF0000"/>
                </a:solidFill>
              </a:rPr>
              <a:t>Dependency</a:t>
            </a:r>
            <a:r>
              <a:rPr lang="en-US" sz="2200" b="1" dirty="0"/>
              <a:t>:</a:t>
            </a:r>
            <a:r>
              <a:rPr lang="en-US" sz="2200" dirty="0"/>
              <a:t> connection to ESR via E&amp;E web service. Connection is requested via ESCP. Coordination with Josh Faulkner.</a:t>
            </a:r>
            <a:endParaRPr lang="en-US" sz="2000" b="1" dirty="0"/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0021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Non-Logged In HCA 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182111-39D7-447A-A7F2-11A08A5E8718}"/>
              </a:ext>
            </a:extLst>
          </p:cNvPr>
          <p:cNvSpPr/>
          <p:nvPr/>
        </p:nvSpPr>
        <p:spPr>
          <a:xfrm>
            <a:off x="1097280" y="2708910"/>
            <a:ext cx="1028700" cy="196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Landing Page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23AE46-2D0B-48AE-9191-9842C4DB1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0" y="2617470"/>
            <a:ext cx="7406640" cy="3251624"/>
          </a:xfrm>
        </p:spPr>
        <p:txBody>
          <a:bodyPr>
            <a:normAutofit/>
          </a:bodyPr>
          <a:lstStyle/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Design changes to encourage log-ins; clear button for Log In / Create Account, with less prominent option to Continue As Guest</a:t>
            </a:r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Information about benefits of logging in, including faster processing time and pre-filled application information</a:t>
            </a:r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Clarify that Veterans with VA healthcare or who previously applied </a:t>
            </a:r>
            <a:r>
              <a:rPr lang="en-US" sz="2200" i="1" dirty="0"/>
              <a:t>must</a:t>
            </a:r>
            <a:r>
              <a:rPr lang="en-US" sz="2200" dirty="0"/>
              <a:t> log in to continue</a:t>
            </a:r>
            <a:endParaRPr lang="en-US" sz="2000" dirty="0"/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8845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Non-Logged In HCA 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22545B-A43A-4176-909B-4161DB605938}"/>
              </a:ext>
            </a:extLst>
          </p:cNvPr>
          <p:cNvSpPr/>
          <p:nvPr/>
        </p:nvSpPr>
        <p:spPr>
          <a:xfrm>
            <a:off x="1097280" y="2708910"/>
            <a:ext cx="1028700" cy="196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Landing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A84E14-C7B7-4648-A1F7-3408320B7232}"/>
              </a:ext>
            </a:extLst>
          </p:cNvPr>
          <p:cNvCxnSpPr>
            <a:cxnSpLocks/>
          </p:cNvCxnSpPr>
          <p:nvPr/>
        </p:nvCxnSpPr>
        <p:spPr>
          <a:xfrm>
            <a:off x="2125980" y="3652325"/>
            <a:ext cx="126433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6870D6-426F-4830-8DEA-1921B89DA7A0}"/>
              </a:ext>
            </a:extLst>
          </p:cNvPr>
          <p:cNvCxnSpPr>
            <a:cxnSpLocks/>
          </p:cNvCxnSpPr>
          <p:nvPr/>
        </p:nvCxnSpPr>
        <p:spPr>
          <a:xfrm>
            <a:off x="1645334" y="4674870"/>
            <a:ext cx="0" cy="1078816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17CD12-FE8C-4BAD-950B-BA3B032824B8}"/>
              </a:ext>
            </a:extLst>
          </p:cNvPr>
          <p:cNvSpPr txBox="1"/>
          <p:nvPr/>
        </p:nvSpPr>
        <p:spPr>
          <a:xfrm>
            <a:off x="2264898" y="3282482"/>
            <a:ext cx="112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log 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7850F7-F605-4DE5-A187-B31E2090DFA9}"/>
              </a:ext>
            </a:extLst>
          </p:cNvPr>
          <p:cNvSpPr txBox="1"/>
          <p:nvPr/>
        </p:nvSpPr>
        <p:spPr>
          <a:xfrm>
            <a:off x="1764030" y="5045225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in; see later slides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70CB9A-95E3-4DBD-A3CC-743D56ED0611}"/>
              </a:ext>
            </a:extLst>
          </p:cNvPr>
          <p:cNvSpPr/>
          <p:nvPr/>
        </p:nvSpPr>
        <p:spPr>
          <a:xfrm>
            <a:off x="3390314" y="2708910"/>
            <a:ext cx="1028700" cy="196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 Page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069DA2C-0D82-427C-8896-3F3827F4A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648" y="2827606"/>
            <a:ext cx="6501032" cy="3041488"/>
          </a:xfrm>
        </p:spPr>
        <p:txBody>
          <a:bodyPr>
            <a:normAutofit/>
          </a:bodyPr>
          <a:lstStyle/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New page requesting </a:t>
            </a:r>
            <a:r>
              <a:rPr lang="en-US" sz="2200" i="1" dirty="0"/>
              <a:t>only</a:t>
            </a:r>
            <a:r>
              <a:rPr lang="en-US" sz="2200" dirty="0"/>
              <a:t> identifiers; no further portions of the application</a:t>
            </a:r>
          </a:p>
          <a:p>
            <a:pPr marL="227013" indent="-227013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200" dirty="0"/>
              <a:t>When user selects next, we perform checks on identifiers</a:t>
            </a:r>
          </a:p>
        </p:txBody>
      </p:sp>
    </p:spTree>
    <p:extLst>
      <p:ext uri="{BB962C8B-B14F-4D97-AF65-F5344CB8AC3E}">
        <p14:creationId xmlns:p14="http://schemas.microsoft.com/office/powerpoint/2010/main" val="4046379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Non-Logged In HCA 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22545B-A43A-4176-909B-4161DB605938}"/>
              </a:ext>
            </a:extLst>
          </p:cNvPr>
          <p:cNvSpPr/>
          <p:nvPr/>
        </p:nvSpPr>
        <p:spPr>
          <a:xfrm>
            <a:off x="1097280" y="2708910"/>
            <a:ext cx="1028700" cy="196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Landing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A84E14-C7B7-4648-A1F7-3408320B7232}"/>
              </a:ext>
            </a:extLst>
          </p:cNvPr>
          <p:cNvCxnSpPr>
            <a:cxnSpLocks/>
          </p:cNvCxnSpPr>
          <p:nvPr/>
        </p:nvCxnSpPr>
        <p:spPr>
          <a:xfrm>
            <a:off x="2125980" y="3652325"/>
            <a:ext cx="126433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6870D6-426F-4830-8DEA-1921B89DA7A0}"/>
              </a:ext>
            </a:extLst>
          </p:cNvPr>
          <p:cNvCxnSpPr>
            <a:cxnSpLocks/>
          </p:cNvCxnSpPr>
          <p:nvPr/>
        </p:nvCxnSpPr>
        <p:spPr>
          <a:xfrm>
            <a:off x="1645334" y="4674870"/>
            <a:ext cx="0" cy="1078816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17CD12-FE8C-4BAD-950B-BA3B032824B8}"/>
              </a:ext>
            </a:extLst>
          </p:cNvPr>
          <p:cNvSpPr txBox="1"/>
          <p:nvPr/>
        </p:nvSpPr>
        <p:spPr>
          <a:xfrm>
            <a:off x="2264898" y="3282482"/>
            <a:ext cx="112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log 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7850F7-F605-4DE5-A187-B31E2090DFA9}"/>
              </a:ext>
            </a:extLst>
          </p:cNvPr>
          <p:cNvSpPr txBox="1"/>
          <p:nvPr/>
        </p:nvSpPr>
        <p:spPr>
          <a:xfrm>
            <a:off x="1764030" y="5045225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in; see later slides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70CB9A-95E3-4DBD-A3CC-743D56ED0611}"/>
              </a:ext>
            </a:extLst>
          </p:cNvPr>
          <p:cNvSpPr/>
          <p:nvPr/>
        </p:nvSpPr>
        <p:spPr>
          <a:xfrm>
            <a:off x="3390314" y="2708910"/>
            <a:ext cx="1028700" cy="196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 Page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B43890-241C-4AC9-9C89-8A2F654A5CCA}"/>
              </a:ext>
            </a:extLst>
          </p:cNvPr>
          <p:cNvSpPr/>
          <p:nvPr/>
        </p:nvSpPr>
        <p:spPr>
          <a:xfrm>
            <a:off x="5683348" y="2524244"/>
            <a:ext cx="942904" cy="9429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MVI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B5EDB77-33D1-4C82-A410-6E595CEE1950}"/>
              </a:ext>
            </a:extLst>
          </p:cNvPr>
          <p:cNvSpPr/>
          <p:nvPr/>
        </p:nvSpPr>
        <p:spPr>
          <a:xfrm>
            <a:off x="5683348" y="3792633"/>
            <a:ext cx="942904" cy="94290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44E671-0662-4E04-9980-E6478E2FB3D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4419014" y="2995696"/>
            <a:ext cx="1264334" cy="4430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061B7C-FA3B-495B-9A71-5931A900521A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4419014" y="3885759"/>
            <a:ext cx="1264334" cy="37832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arrow" w="lg" len="med"/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5F46EF54-B7AD-417D-BDD8-260E4989F9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2202" y="2672861"/>
            <a:ext cx="4073477" cy="304148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u="sng" dirty="0">
                <a:solidFill>
                  <a:srgbClr val="FF0000"/>
                </a:solidFill>
              </a:rPr>
              <a:t>Dependency</a:t>
            </a:r>
            <a:r>
              <a:rPr lang="en-US" sz="2200" dirty="0"/>
              <a:t>: MVI unattended search, with DOD fallback. Can use existing va.gov integration.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200" b="1" u="sng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200" b="1" u="sng" dirty="0">
                <a:solidFill>
                  <a:srgbClr val="FF0000"/>
                </a:solidFill>
              </a:rPr>
              <a:t>Dependency</a:t>
            </a:r>
            <a:r>
              <a:rPr lang="en-US" sz="2200" dirty="0"/>
              <a:t>: E&amp;E integration, from above.</a:t>
            </a:r>
            <a:endParaRPr lang="en-US" sz="2200" b="1" u="sng" dirty="0"/>
          </a:p>
        </p:txBody>
      </p:sp>
    </p:spTree>
    <p:extLst>
      <p:ext uri="{BB962C8B-B14F-4D97-AF65-F5344CB8AC3E}">
        <p14:creationId xmlns:p14="http://schemas.microsoft.com/office/powerpoint/2010/main" val="3133168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Non-Logged In HCA flow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22545B-A43A-4176-909B-4161DB605938}"/>
              </a:ext>
            </a:extLst>
          </p:cNvPr>
          <p:cNvSpPr/>
          <p:nvPr/>
        </p:nvSpPr>
        <p:spPr>
          <a:xfrm>
            <a:off x="1097280" y="2708910"/>
            <a:ext cx="1028700" cy="196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Landing Page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A84E14-C7B7-4648-A1F7-3408320B7232}"/>
              </a:ext>
            </a:extLst>
          </p:cNvPr>
          <p:cNvCxnSpPr>
            <a:cxnSpLocks/>
          </p:cNvCxnSpPr>
          <p:nvPr/>
        </p:nvCxnSpPr>
        <p:spPr>
          <a:xfrm>
            <a:off x="2125980" y="3652325"/>
            <a:ext cx="1264334" cy="0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B6870D6-426F-4830-8DEA-1921B89DA7A0}"/>
              </a:ext>
            </a:extLst>
          </p:cNvPr>
          <p:cNvCxnSpPr>
            <a:cxnSpLocks/>
          </p:cNvCxnSpPr>
          <p:nvPr/>
        </p:nvCxnSpPr>
        <p:spPr>
          <a:xfrm>
            <a:off x="1645334" y="4674870"/>
            <a:ext cx="0" cy="1078816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317CD12-FE8C-4BAD-950B-BA3B032824B8}"/>
              </a:ext>
            </a:extLst>
          </p:cNvPr>
          <p:cNvSpPr txBox="1"/>
          <p:nvPr/>
        </p:nvSpPr>
        <p:spPr>
          <a:xfrm>
            <a:off x="2264898" y="3282482"/>
            <a:ext cx="112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log in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7850F7-F605-4DE5-A187-B31E2090DFA9}"/>
              </a:ext>
            </a:extLst>
          </p:cNvPr>
          <p:cNvSpPr txBox="1"/>
          <p:nvPr/>
        </p:nvSpPr>
        <p:spPr>
          <a:xfrm>
            <a:off x="1764030" y="5045225"/>
            <a:ext cx="128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in; see later slides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A70CB9A-95E3-4DBD-A3CC-743D56ED0611}"/>
              </a:ext>
            </a:extLst>
          </p:cNvPr>
          <p:cNvSpPr/>
          <p:nvPr/>
        </p:nvSpPr>
        <p:spPr>
          <a:xfrm>
            <a:off x="3390314" y="2708910"/>
            <a:ext cx="1028700" cy="19659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ID Page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395000-2C2A-45AA-9F77-19C4718EAD90}"/>
              </a:ext>
            </a:extLst>
          </p:cNvPr>
          <p:cNvCxnSpPr>
            <a:cxnSpLocks/>
          </p:cNvCxnSpPr>
          <p:nvPr/>
        </p:nvCxnSpPr>
        <p:spPr>
          <a:xfrm flipV="1">
            <a:off x="4419014" y="2475914"/>
            <a:ext cx="2235004" cy="498817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1593AF0-E4F9-4A26-A6DF-A6CAF01E1774}"/>
              </a:ext>
            </a:extLst>
          </p:cNvPr>
          <p:cNvCxnSpPr>
            <a:cxnSpLocks/>
          </p:cNvCxnSpPr>
          <p:nvPr/>
        </p:nvCxnSpPr>
        <p:spPr>
          <a:xfrm flipV="1">
            <a:off x="4419014" y="3651814"/>
            <a:ext cx="2235004" cy="1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574F37-EED0-4873-8ED8-1AD61922FEAB}"/>
              </a:ext>
            </a:extLst>
          </p:cNvPr>
          <p:cNvCxnSpPr>
            <a:cxnSpLocks/>
          </p:cNvCxnSpPr>
          <p:nvPr/>
        </p:nvCxnSpPr>
        <p:spPr>
          <a:xfrm>
            <a:off x="4419014" y="4328899"/>
            <a:ext cx="2235004" cy="345971"/>
          </a:xfrm>
          <a:prstGeom prst="straightConnector1">
            <a:avLst/>
          </a:prstGeom>
          <a:ln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CDB2684-445F-4CEC-912D-103ED2D1EF16}"/>
              </a:ext>
            </a:extLst>
          </p:cNvPr>
          <p:cNvSpPr txBox="1"/>
          <p:nvPr/>
        </p:nvSpPr>
        <p:spPr>
          <a:xfrm rot="20821762">
            <a:off x="4798896" y="2370096"/>
            <a:ext cx="16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MVI match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3D006F-4174-4CFE-B26F-29719FF15257}"/>
              </a:ext>
            </a:extLst>
          </p:cNvPr>
          <p:cNvSpPr txBox="1"/>
          <p:nvPr/>
        </p:nvSpPr>
        <p:spPr>
          <a:xfrm>
            <a:off x="4819891" y="3343953"/>
            <a:ext cx="16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MVI; no ESR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908F1F-620F-48F4-9675-4367A6D59B64}"/>
              </a:ext>
            </a:extLst>
          </p:cNvPr>
          <p:cNvSpPr txBox="1"/>
          <p:nvPr/>
        </p:nvSpPr>
        <p:spPr>
          <a:xfrm rot="584683">
            <a:off x="4881678" y="4152847"/>
            <a:ext cx="1603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MVI and ESR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DFA035-9E6D-4CF3-882C-D768B7D1CEA2}"/>
              </a:ext>
            </a:extLst>
          </p:cNvPr>
          <p:cNvSpPr/>
          <p:nvPr/>
        </p:nvSpPr>
        <p:spPr>
          <a:xfrm>
            <a:off x="6654017" y="2083933"/>
            <a:ext cx="4797085" cy="85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HCA, with possibility to upload DD-214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Upon submission, route to a manual queue before identifiers enter MVI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C4C8E60-C7C5-42D9-969F-33ACC57A92EE}"/>
              </a:ext>
            </a:extLst>
          </p:cNvPr>
          <p:cNvSpPr/>
          <p:nvPr/>
        </p:nvSpPr>
        <p:spPr>
          <a:xfrm>
            <a:off x="6654017" y="3187004"/>
            <a:ext cx="4797085" cy="85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Display HCA; </a:t>
            </a:r>
            <a:r>
              <a:rPr lang="en-US" b="1" dirty="0"/>
              <a:t>do not prefill</a:t>
            </a:r>
            <a:r>
              <a:rPr lang="en-US" dirty="0"/>
              <a:t>, for security reasons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Route as at present, with ICN attached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1EE5A7-91FA-44BB-8AF2-945EC96A1740}"/>
              </a:ext>
            </a:extLst>
          </p:cNvPr>
          <p:cNvSpPr/>
          <p:nvPr/>
        </p:nvSpPr>
        <p:spPr>
          <a:xfrm>
            <a:off x="6654017" y="4280465"/>
            <a:ext cx="4797085" cy="851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allow application: "We already have a record matching your information. Please log in to continue."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1BE445B-F990-4252-8114-43BCAA9AE995}"/>
              </a:ext>
            </a:extLst>
          </p:cNvPr>
          <p:cNvSpPr txBox="1"/>
          <p:nvPr/>
        </p:nvSpPr>
        <p:spPr>
          <a:xfrm>
            <a:off x="6126480" y="5486358"/>
            <a:ext cx="5787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Dependency</a:t>
            </a:r>
            <a:r>
              <a:rPr lang="en-US" dirty="0"/>
              <a:t>: Work with ESR to get different applications routed correctly behind the scenes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173375519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370</TotalTime>
  <Words>871</Words>
  <Application>Microsoft Office PowerPoint</Application>
  <PresentationFormat>Widescreen</PresentationFormat>
  <Paragraphs>117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HCA Changes</vt:lpstr>
      <vt:lpstr>Status Quo / Problems</vt:lpstr>
      <vt:lpstr>Status Quo / Problems</vt:lpstr>
      <vt:lpstr>Solutions</vt:lpstr>
      <vt:lpstr>VA.gov dashboard information</vt:lpstr>
      <vt:lpstr>Non-Logged In HCA flow</vt:lpstr>
      <vt:lpstr>Non-Logged In HCA flow</vt:lpstr>
      <vt:lpstr>Non-Logged In HCA flow</vt:lpstr>
      <vt:lpstr>Non-Logged In HCA flow</vt:lpstr>
      <vt:lpstr>Non-Logged In HCA flow</vt:lpstr>
      <vt:lpstr>Logged-In HCA Flow</vt:lpstr>
      <vt:lpstr>Logged-In HCA Flow</vt:lpstr>
      <vt:lpstr>Logged-In HCA Flow</vt:lpstr>
      <vt:lpstr>Minor Changes</vt:lpstr>
      <vt:lpstr>Work Items</vt:lpstr>
    </vt:vector>
  </TitlesOfParts>
  <Company>White House Communications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care application amendments</dc:title>
  <dc:creator>Zucker, Gabriel M. EOP/OMB</dc:creator>
  <cp:lastModifiedBy>Zucker, Gabriel</cp:lastModifiedBy>
  <cp:revision>30</cp:revision>
  <dcterms:created xsi:type="dcterms:W3CDTF">2018-10-22T22:17:21Z</dcterms:created>
  <dcterms:modified xsi:type="dcterms:W3CDTF">2019-01-04T01:11:20Z</dcterms:modified>
</cp:coreProperties>
</file>