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Proxima Nova Extrabold"/>
      <p:bold r:id="rId16"/>
    </p:embeddedFont>
    <p:embeddedFont>
      <p:font typeface="Proxima Nova Semibold"/>
      <p:regular r:id="rId17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ProximaNovaSemibold-regular.fntdata"/><Relationship Id="rId16" Type="http://schemas.openxmlformats.org/officeDocument/2006/relationships/font" Target="fonts/ProximaNova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0ea24f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0ea24f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0ea24f63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0ea24f63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0ea24f636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0ea24f636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0ea24f63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0ea24f63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0ea24f636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0ea24f636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0ea24f636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0ea24f636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nly use as 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5" y="4433800"/>
            <a:ext cx="9144000" cy="7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914400" y="1786850"/>
            <a:ext cx="7316400" cy="822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914400" y="1162675"/>
            <a:ext cx="7316400" cy="709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pic>
        <p:nvPicPr>
          <p:cNvPr descr="Ad Hoc logo" id="55" name="Google Shape;55;p13" title="Ad Hoc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674125"/>
            <a:ext cx="1178627" cy="2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914400" y="290825"/>
            <a:ext cx="73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oxima Nova Extrabold"/>
              <a:buNone/>
              <a:defRPr>
                <a:solidFill>
                  <a:schemeClr val="accen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pic>
        <p:nvPicPr>
          <p:cNvPr descr="Ad Hoc logo" id="59" name="Google Shape;59;p14" title="Ad Hoc log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0" y="4869050"/>
            <a:ext cx="694374" cy="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0" y="5101052"/>
            <a:ext cx="9144000" cy="51000"/>
          </a:xfrm>
          <a:prstGeom prst="rect">
            <a:avLst/>
          </a:prstGeom>
          <a:gradFill>
            <a:gsLst>
              <a:gs pos="0">
                <a:srgbClr val="57D29B"/>
              </a:gs>
              <a:gs pos="100000">
                <a:srgbClr val="297D58"/>
              </a:gs>
            </a:gsLst>
            <a:lin ang="10800025" scaled="0"/>
          </a:gradFill>
          <a:ln>
            <a:noFill/>
          </a:ln>
        </p:spPr>
        <p:txBody>
          <a:bodyPr anchorCtr="0" anchor="ctr" bIns="94800" lIns="94800" spcFirstLastPara="1" rIns="94800" wrap="square" tIns="9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14400" y="1786850"/>
            <a:ext cx="7316400" cy="822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Event Bus</a:t>
            </a:r>
            <a:endParaRPr b="0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914400" y="4579350"/>
            <a:ext cx="291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Logan Mitchell,</a:t>
            </a:r>
            <a:r>
              <a:rPr b="1"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Staff Software Engineer</a:t>
            </a:r>
            <a:endParaRPr b="1" i="0" sz="9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>
                <a:solidFill>
                  <a:srgbClr val="118762"/>
                </a:solidFill>
                <a:latin typeface="Proxima Nova"/>
                <a:ea typeface="Proxima Nova"/>
                <a:cs typeface="Proxima Nova"/>
                <a:sym typeface="Proxima Nova"/>
              </a:rPr>
              <a:t>logan.mitchell</a:t>
            </a:r>
            <a:r>
              <a:rPr lang="en" sz="900">
                <a:solidFill>
                  <a:srgbClr val="118762"/>
                </a:solidFill>
                <a:latin typeface="Proxima Nova"/>
                <a:ea typeface="Proxima Nova"/>
                <a:cs typeface="Proxima Nova"/>
                <a:sym typeface="Proxima Nova"/>
              </a:rPr>
              <a:t>@va.gov</a:t>
            </a:r>
            <a:endParaRPr sz="900">
              <a:solidFill>
                <a:srgbClr val="11876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0033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729300" y="4585744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August 6</a:t>
            </a:r>
            <a:r>
              <a:rPr lang="en" sz="9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, 2024</a:t>
            </a:r>
            <a:endParaRPr sz="9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221250" y="290825"/>
            <a:ext cx="29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Event</a:t>
            </a:r>
            <a:r>
              <a:rPr lang="en"/>
              <a:t>?</a:t>
            </a:r>
            <a:endParaRPr/>
          </a:p>
        </p:txBody>
      </p:sp>
      <p:cxnSp>
        <p:nvCxnSpPr>
          <p:cNvPr id="73" name="Google Shape;73;p16"/>
          <p:cNvCxnSpPr/>
          <p:nvPr/>
        </p:nvCxnSpPr>
        <p:spPr>
          <a:xfrm>
            <a:off x="3785539" y="3000913"/>
            <a:ext cx="1784700" cy="11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2646516" y="2167475"/>
            <a:ext cx="1692300" cy="1148988"/>
            <a:chOff x="1031891" y="1195650"/>
            <a:chExt cx="1692300" cy="1148988"/>
          </a:xfrm>
        </p:grpSpPr>
        <p:sp>
          <p:nvSpPr>
            <p:cNvPr id="76" name="Google Shape;76;p16"/>
            <p:cNvSpPr/>
            <p:nvPr/>
          </p:nvSpPr>
          <p:spPr>
            <a:xfrm>
              <a:off x="1587939" y="1764438"/>
              <a:ext cx="580200" cy="580200"/>
            </a:xfrm>
            <a:prstGeom prst="cube">
              <a:avLst>
                <a:gd fmla="val 2500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1031891" y="1195650"/>
              <a:ext cx="1692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Something Happens in a VA System</a:t>
              </a:r>
              <a:endParaRPr b="1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78" name="Google Shape;78;p16"/>
          <p:cNvGrpSpPr/>
          <p:nvPr/>
        </p:nvGrpSpPr>
        <p:grpSpPr>
          <a:xfrm>
            <a:off x="5597950" y="2951165"/>
            <a:ext cx="106800" cy="110613"/>
            <a:chOff x="2471946" y="2257671"/>
            <a:chExt cx="106800" cy="106800"/>
          </a:xfrm>
        </p:grpSpPr>
        <p:sp>
          <p:nvSpPr>
            <p:cNvPr id="79" name="Google Shape;79;p16"/>
            <p:cNvSpPr/>
            <p:nvPr/>
          </p:nvSpPr>
          <p:spPr>
            <a:xfrm>
              <a:off x="2471946" y="2257671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471946" y="2257671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81" name="Google Shape;81;p16"/>
          <p:cNvSpPr txBox="1"/>
          <p:nvPr/>
        </p:nvSpPr>
        <p:spPr>
          <a:xfrm>
            <a:off x="4805191" y="2304675"/>
            <a:ext cx="169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Event: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Some Data About What Happened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393475" y="1261175"/>
            <a:ext cx="73152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describing something that happened within a VA system.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221250" y="290825"/>
            <a:ext cx="29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Problem(s)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914400" y="1107850"/>
            <a:ext cx="50916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VA systems need to pull data from each other on a schedule, meaning data takes time to work through the system.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Creates a complicated dependency network between systems with many points of failure.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Systems are not always reliably available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Can couple systems to each other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Hard to track what is connected to what (maintainability)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550" y="1651100"/>
            <a:ext cx="2427100" cy="24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3748163" y="2473775"/>
            <a:ext cx="1521900" cy="98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942852" y="2050225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Event Bus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2532900" y="299600"/>
            <a:ext cx="40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Solution: Event Bus</a:t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969004" y="1111238"/>
            <a:ext cx="1692300" cy="3250363"/>
            <a:chOff x="1031891" y="1225538"/>
            <a:chExt cx="1692300" cy="3250363"/>
          </a:xfrm>
        </p:grpSpPr>
        <p:sp>
          <p:nvSpPr>
            <p:cNvPr id="99" name="Google Shape;99;p18"/>
            <p:cNvSpPr/>
            <p:nvPr/>
          </p:nvSpPr>
          <p:spPr>
            <a:xfrm>
              <a:off x="1587939" y="2870875"/>
              <a:ext cx="580200" cy="580200"/>
            </a:xfrm>
            <a:prstGeom prst="cube">
              <a:avLst>
                <a:gd fmla="val 25000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1587939" y="3895700"/>
              <a:ext cx="580200" cy="580200"/>
            </a:xfrm>
            <a:prstGeom prst="cube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1587939" y="1764438"/>
              <a:ext cx="580200" cy="580200"/>
            </a:xfrm>
            <a:prstGeom prst="cube">
              <a:avLst>
                <a:gd fmla="val 25000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1031891" y="1225538"/>
              <a:ext cx="169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Event Producers</a:t>
              </a:r>
              <a:endParaRPr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3" name="Google Shape;103;p18"/>
          <p:cNvGrpSpPr/>
          <p:nvPr/>
        </p:nvGrpSpPr>
        <p:grpSpPr>
          <a:xfrm>
            <a:off x="6482688" y="1111238"/>
            <a:ext cx="1692300" cy="3250357"/>
            <a:chOff x="6545575" y="1111238"/>
            <a:chExt cx="1692300" cy="3250357"/>
          </a:xfrm>
        </p:grpSpPr>
        <p:sp>
          <p:nvSpPr>
            <p:cNvPr id="104" name="Google Shape;104;p18"/>
            <p:cNvSpPr txBox="1"/>
            <p:nvPr/>
          </p:nvSpPr>
          <p:spPr>
            <a:xfrm>
              <a:off x="6545575" y="1111238"/>
              <a:ext cx="169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Event Consumers</a:t>
              </a:r>
              <a:endParaRPr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05" name="Google Shape;105;p18"/>
            <p:cNvGrpSpPr/>
            <p:nvPr/>
          </p:nvGrpSpPr>
          <p:grpSpPr>
            <a:xfrm>
              <a:off x="6745321" y="1576450"/>
              <a:ext cx="1356272" cy="2785144"/>
              <a:chOff x="6745321" y="1576450"/>
              <a:chExt cx="1356272" cy="2785144"/>
            </a:xfrm>
          </p:grpSpPr>
          <p:sp>
            <p:nvSpPr>
              <p:cNvPr id="106" name="Google Shape;106;p18"/>
              <p:cNvSpPr/>
              <p:nvPr/>
            </p:nvSpPr>
            <p:spPr>
              <a:xfrm>
                <a:off x="6745321" y="3781394"/>
                <a:ext cx="580200" cy="5802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07" name="Google Shape;107;p18"/>
              <p:cNvSpPr/>
              <p:nvPr/>
            </p:nvSpPr>
            <p:spPr>
              <a:xfrm>
                <a:off x="6745321" y="2621697"/>
                <a:ext cx="580200" cy="5802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08" name="Google Shape;108;p18"/>
              <p:cNvSpPr/>
              <p:nvPr/>
            </p:nvSpPr>
            <p:spPr>
              <a:xfrm>
                <a:off x="6745321" y="1576450"/>
                <a:ext cx="580200" cy="5802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09" name="Google Shape;109;p18"/>
              <p:cNvSpPr/>
              <p:nvPr/>
            </p:nvSpPr>
            <p:spPr>
              <a:xfrm>
                <a:off x="7521393" y="2047563"/>
                <a:ext cx="580200" cy="5802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10" name="Google Shape;110;p18"/>
              <p:cNvSpPr/>
              <p:nvPr/>
            </p:nvSpPr>
            <p:spPr>
              <a:xfrm>
                <a:off x="7521393" y="3241614"/>
                <a:ext cx="580200" cy="5802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cxnSp>
        <p:nvCxnSpPr>
          <p:cNvPr id="111" name="Google Shape;111;p18"/>
          <p:cNvCxnSpPr>
            <a:stCxn id="101" idx="5"/>
            <a:endCxn id="112" idx="1"/>
          </p:cNvCxnSpPr>
          <p:nvPr/>
        </p:nvCxnSpPr>
        <p:spPr>
          <a:xfrm>
            <a:off x="2105251" y="1867713"/>
            <a:ext cx="1781700" cy="813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99" idx="5"/>
            <a:endCxn id="114" idx="1"/>
          </p:cNvCxnSpPr>
          <p:nvPr/>
        </p:nvCxnSpPr>
        <p:spPr>
          <a:xfrm flipH="1" rot="10800000">
            <a:off x="2105251" y="2971150"/>
            <a:ext cx="1781700" cy="3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stCxn id="100" idx="5"/>
            <a:endCxn id="116" idx="1"/>
          </p:cNvCxnSpPr>
          <p:nvPr/>
        </p:nvCxnSpPr>
        <p:spPr>
          <a:xfrm flipH="1" rot="10800000">
            <a:off x="2105251" y="3260975"/>
            <a:ext cx="1781700" cy="738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/>
          <p:nvPr/>
        </p:nvSpPr>
        <p:spPr>
          <a:xfrm>
            <a:off x="3887063" y="2574871"/>
            <a:ext cx="12441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887063" y="2864800"/>
            <a:ext cx="12441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887063" y="3154729"/>
            <a:ext cx="12441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3961633" y="2627821"/>
            <a:ext cx="1094963" cy="106800"/>
            <a:chOff x="4024521" y="2772650"/>
            <a:chExt cx="1094963" cy="106800"/>
          </a:xfrm>
        </p:grpSpPr>
        <p:sp>
          <p:nvSpPr>
            <p:cNvPr id="118" name="Google Shape;118;p18"/>
            <p:cNvSpPr/>
            <p:nvPr/>
          </p:nvSpPr>
          <p:spPr>
            <a:xfrm>
              <a:off x="4024521" y="2772650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222153" y="2772650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419786" y="2772650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4617418" y="2772650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4815051" y="2772650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012683" y="2772650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3961633" y="2917750"/>
            <a:ext cx="1094963" cy="106800"/>
            <a:chOff x="4024521" y="3032057"/>
            <a:chExt cx="1094963" cy="106800"/>
          </a:xfrm>
        </p:grpSpPr>
        <p:sp>
          <p:nvSpPr>
            <p:cNvPr id="125" name="Google Shape;125;p18"/>
            <p:cNvSpPr/>
            <p:nvPr/>
          </p:nvSpPr>
          <p:spPr>
            <a:xfrm>
              <a:off x="4024521" y="3032057"/>
              <a:ext cx="106800" cy="106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222153" y="3032057"/>
              <a:ext cx="106800" cy="106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419786" y="3032057"/>
              <a:ext cx="106800" cy="106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617418" y="3032057"/>
              <a:ext cx="106800" cy="106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815051" y="3032057"/>
              <a:ext cx="106800" cy="106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012683" y="3032057"/>
              <a:ext cx="106800" cy="106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3961633" y="3207679"/>
            <a:ext cx="1094963" cy="106800"/>
            <a:chOff x="4024521" y="3291450"/>
            <a:chExt cx="1094963" cy="106800"/>
          </a:xfrm>
        </p:grpSpPr>
        <p:sp>
          <p:nvSpPr>
            <p:cNvPr id="132" name="Google Shape;132;p18"/>
            <p:cNvSpPr/>
            <p:nvPr/>
          </p:nvSpPr>
          <p:spPr>
            <a:xfrm>
              <a:off x="4024521" y="3291450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4222153" y="3291450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419786" y="3291450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617418" y="3291450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815051" y="3291450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012683" y="3291450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38" name="Google Shape;138;p18"/>
          <p:cNvCxnSpPr>
            <a:stCxn id="112" idx="3"/>
            <a:endCxn id="108" idx="2"/>
          </p:cNvCxnSpPr>
          <p:nvPr/>
        </p:nvCxnSpPr>
        <p:spPr>
          <a:xfrm flipH="1" rot="10800000">
            <a:off x="5131163" y="1939021"/>
            <a:ext cx="1551300" cy="742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9" name="Google Shape;139;p18"/>
          <p:cNvGrpSpPr/>
          <p:nvPr/>
        </p:nvGrpSpPr>
        <p:grpSpPr>
          <a:xfrm>
            <a:off x="6761984" y="1805244"/>
            <a:ext cx="268700" cy="270000"/>
            <a:chOff x="6828671" y="1919544"/>
            <a:chExt cx="268700" cy="270000"/>
          </a:xfrm>
        </p:grpSpPr>
        <p:sp>
          <p:nvSpPr>
            <p:cNvPr id="140" name="Google Shape;140;p18"/>
            <p:cNvSpPr/>
            <p:nvPr/>
          </p:nvSpPr>
          <p:spPr>
            <a:xfrm>
              <a:off x="6828671" y="1919544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990571" y="1919544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828671" y="2082744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990571" y="2082744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44" name="Google Shape;144;p18"/>
          <p:cNvCxnSpPr>
            <a:stCxn id="112" idx="3"/>
            <a:endCxn id="109" idx="2"/>
          </p:cNvCxnSpPr>
          <p:nvPr/>
        </p:nvCxnSpPr>
        <p:spPr>
          <a:xfrm flipH="1" rot="10800000">
            <a:off x="5131163" y="2410321"/>
            <a:ext cx="2327400" cy="270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5" name="Google Shape;145;p18"/>
          <p:cNvGrpSpPr/>
          <p:nvPr/>
        </p:nvGrpSpPr>
        <p:grpSpPr>
          <a:xfrm>
            <a:off x="7540128" y="2272174"/>
            <a:ext cx="268700" cy="270000"/>
            <a:chOff x="6828671" y="1919544"/>
            <a:chExt cx="268700" cy="270000"/>
          </a:xfrm>
        </p:grpSpPr>
        <p:sp>
          <p:nvSpPr>
            <p:cNvPr id="146" name="Google Shape;146;p18"/>
            <p:cNvSpPr/>
            <p:nvPr/>
          </p:nvSpPr>
          <p:spPr>
            <a:xfrm>
              <a:off x="6828671" y="1919544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990571" y="1919544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828671" y="2082744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6990571" y="2082744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50" name="Google Shape;150;p18"/>
          <p:cNvCxnSpPr>
            <a:stCxn id="114" idx="3"/>
            <a:endCxn id="107" idx="2"/>
          </p:cNvCxnSpPr>
          <p:nvPr/>
        </p:nvCxnSpPr>
        <p:spPr>
          <a:xfrm>
            <a:off x="5131163" y="2971150"/>
            <a:ext cx="1551300" cy="13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1" name="Google Shape;151;p18"/>
          <p:cNvGrpSpPr/>
          <p:nvPr/>
        </p:nvGrpSpPr>
        <p:grpSpPr>
          <a:xfrm>
            <a:off x="6761984" y="2849877"/>
            <a:ext cx="268700" cy="270000"/>
            <a:chOff x="6828671" y="1919544"/>
            <a:chExt cx="268700" cy="270000"/>
          </a:xfrm>
        </p:grpSpPr>
        <p:sp>
          <p:nvSpPr>
            <p:cNvPr id="152" name="Google Shape;152;p18"/>
            <p:cNvSpPr/>
            <p:nvPr/>
          </p:nvSpPr>
          <p:spPr>
            <a:xfrm>
              <a:off x="6828671" y="1919544"/>
              <a:ext cx="106800" cy="106800"/>
            </a:xfrm>
            <a:prstGeom prst="rect">
              <a:avLst/>
            </a:prstGeom>
            <a:solidFill>
              <a:srgbClr val="CDECDB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990571" y="1919544"/>
              <a:ext cx="106800" cy="106800"/>
            </a:xfrm>
            <a:prstGeom prst="rect">
              <a:avLst/>
            </a:prstGeom>
            <a:solidFill>
              <a:srgbClr val="CDECDB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828671" y="2082744"/>
              <a:ext cx="106800" cy="106800"/>
            </a:xfrm>
            <a:prstGeom prst="rect">
              <a:avLst/>
            </a:prstGeom>
            <a:solidFill>
              <a:srgbClr val="CDECDB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6990571" y="2082744"/>
              <a:ext cx="106800" cy="106800"/>
            </a:xfrm>
            <a:prstGeom prst="rect">
              <a:avLst/>
            </a:prstGeom>
            <a:solidFill>
              <a:srgbClr val="CDECDB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56" name="Google Shape;156;p18"/>
          <p:cNvCxnSpPr>
            <a:stCxn id="114" idx="3"/>
            <a:endCxn id="110" idx="2"/>
          </p:cNvCxnSpPr>
          <p:nvPr/>
        </p:nvCxnSpPr>
        <p:spPr>
          <a:xfrm>
            <a:off x="5131163" y="2971150"/>
            <a:ext cx="2327400" cy="633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7" name="Google Shape;157;p18"/>
          <p:cNvGrpSpPr/>
          <p:nvPr/>
        </p:nvGrpSpPr>
        <p:grpSpPr>
          <a:xfrm>
            <a:off x="7540128" y="3472436"/>
            <a:ext cx="268700" cy="270000"/>
            <a:chOff x="6828671" y="1919544"/>
            <a:chExt cx="268700" cy="270000"/>
          </a:xfrm>
        </p:grpSpPr>
        <p:sp>
          <p:nvSpPr>
            <p:cNvPr id="158" name="Google Shape;158;p18"/>
            <p:cNvSpPr/>
            <p:nvPr/>
          </p:nvSpPr>
          <p:spPr>
            <a:xfrm>
              <a:off x="6828671" y="1919544"/>
              <a:ext cx="106800" cy="106800"/>
            </a:xfrm>
            <a:prstGeom prst="rect">
              <a:avLst/>
            </a:prstGeom>
            <a:solidFill>
              <a:srgbClr val="CDECDB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6990571" y="1919544"/>
              <a:ext cx="106800" cy="106800"/>
            </a:xfrm>
            <a:prstGeom prst="rect">
              <a:avLst/>
            </a:prstGeom>
            <a:solidFill>
              <a:srgbClr val="CDECDB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828671" y="2082744"/>
              <a:ext cx="106800" cy="106800"/>
            </a:xfrm>
            <a:prstGeom prst="rect">
              <a:avLst/>
            </a:prstGeom>
            <a:solidFill>
              <a:srgbClr val="CDECDB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990571" y="2082744"/>
              <a:ext cx="106800" cy="106800"/>
            </a:xfrm>
            <a:prstGeom prst="rect">
              <a:avLst/>
            </a:prstGeom>
            <a:solidFill>
              <a:srgbClr val="CDECDB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162" name="Google Shape;162;p18"/>
          <p:cNvCxnSpPr>
            <a:stCxn id="116" idx="3"/>
            <a:endCxn id="106" idx="2"/>
          </p:cNvCxnSpPr>
          <p:nvPr/>
        </p:nvCxnSpPr>
        <p:spPr>
          <a:xfrm>
            <a:off x="5131163" y="3261079"/>
            <a:ext cx="1551300" cy="882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3" name="Google Shape;163;p18"/>
          <p:cNvGrpSpPr/>
          <p:nvPr/>
        </p:nvGrpSpPr>
        <p:grpSpPr>
          <a:xfrm>
            <a:off x="6761984" y="4007144"/>
            <a:ext cx="268700" cy="270000"/>
            <a:chOff x="6828671" y="1919544"/>
            <a:chExt cx="268700" cy="270000"/>
          </a:xfrm>
        </p:grpSpPr>
        <p:sp>
          <p:nvSpPr>
            <p:cNvPr id="164" name="Google Shape;164;p18"/>
            <p:cNvSpPr/>
            <p:nvPr/>
          </p:nvSpPr>
          <p:spPr>
            <a:xfrm>
              <a:off x="6828671" y="1919544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990571" y="1919544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828671" y="2082744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990571" y="2082744"/>
              <a:ext cx="106800" cy="106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68" name="Google Shape;168;p18"/>
          <p:cNvGrpSpPr/>
          <p:nvPr/>
        </p:nvGrpSpPr>
        <p:grpSpPr>
          <a:xfrm>
            <a:off x="2402958" y="1863934"/>
            <a:ext cx="943300" cy="716650"/>
            <a:chOff x="2465846" y="1863934"/>
            <a:chExt cx="943300" cy="716650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2465846" y="1863934"/>
              <a:ext cx="106800" cy="106800"/>
              <a:chOff x="2471946" y="2257671"/>
              <a:chExt cx="106800" cy="106800"/>
            </a:xfrm>
          </p:grpSpPr>
          <p:sp>
            <p:nvSpPr>
              <p:cNvPr id="170" name="Google Shape;170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EA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72" name="Google Shape;172;p18"/>
            <p:cNvGrpSpPr/>
            <p:nvPr/>
          </p:nvGrpSpPr>
          <p:grpSpPr>
            <a:xfrm>
              <a:off x="2935996" y="2156659"/>
              <a:ext cx="106800" cy="106800"/>
              <a:chOff x="2471946" y="2257671"/>
              <a:chExt cx="106800" cy="106800"/>
            </a:xfrm>
          </p:grpSpPr>
          <p:sp>
            <p:nvSpPr>
              <p:cNvPr id="173" name="Google Shape;173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EA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75" name="Google Shape;175;p18"/>
            <p:cNvGrpSpPr/>
            <p:nvPr/>
          </p:nvGrpSpPr>
          <p:grpSpPr>
            <a:xfrm>
              <a:off x="3302346" y="2473784"/>
              <a:ext cx="106800" cy="106800"/>
              <a:chOff x="2471946" y="2257671"/>
              <a:chExt cx="106800" cy="106800"/>
            </a:xfrm>
          </p:grpSpPr>
          <p:sp>
            <p:nvSpPr>
              <p:cNvPr id="176" name="Google Shape;176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EA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178" name="Google Shape;178;p18"/>
          <p:cNvGrpSpPr/>
          <p:nvPr/>
        </p:nvGrpSpPr>
        <p:grpSpPr>
          <a:xfrm>
            <a:off x="2402958" y="2917759"/>
            <a:ext cx="1014475" cy="106800"/>
            <a:chOff x="2465846" y="2917759"/>
            <a:chExt cx="1014475" cy="106800"/>
          </a:xfrm>
        </p:grpSpPr>
        <p:grpSp>
          <p:nvGrpSpPr>
            <p:cNvPr id="179" name="Google Shape;179;p18"/>
            <p:cNvGrpSpPr/>
            <p:nvPr/>
          </p:nvGrpSpPr>
          <p:grpSpPr>
            <a:xfrm>
              <a:off x="2465846" y="2917759"/>
              <a:ext cx="106800" cy="106800"/>
              <a:chOff x="2471946" y="2257671"/>
              <a:chExt cx="106800" cy="106800"/>
            </a:xfrm>
          </p:grpSpPr>
          <p:sp>
            <p:nvSpPr>
              <p:cNvPr id="180" name="Google Shape;180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82" name="Google Shape;182;p18"/>
            <p:cNvGrpSpPr/>
            <p:nvPr/>
          </p:nvGrpSpPr>
          <p:grpSpPr>
            <a:xfrm>
              <a:off x="2935996" y="2917759"/>
              <a:ext cx="106800" cy="106800"/>
              <a:chOff x="2471946" y="2257671"/>
              <a:chExt cx="106800" cy="106800"/>
            </a:xfrm>
          </p:grpSpPr>
          <p:sp>
            <p:nvSpPr>
              <p:cNvPr id="183" name="Google Shape;183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85" name="Google Shape;185;p18"/>
            <p:cNvGrpSpPr/>
            <p:nvPr/>
          </p:nvGrpSpPr>
          <p:grpSpPr>
            <a:xfrm>
              <a:off x="3373521" y="2917759"/>
              <a:ext cx="106800" cy="106800"/>
              <a:chOff x="2471946" y="2257671"/>
              <a:chExt cx="106800" cy="106800"/>
            </a:xfrm>
          </p:grpSpPr>
          <p:sp>
            <p:nvSpPr>
              <p:cNvPr id="186" name="Google Shape;186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188" name="Google Shape;188;p18"/>
          <p:cNvGrpSpPr/>
          <p:nvPr/>
        </p:nvGrpSpPr>
        <p:grpSpPr>
          <a:xfrm>
            <a:off x="2402958" y="3314484"/>
            <a:ext cx="1014475" cy="692675"/>
            <a:chOff x="2465846" y="3314484"/>
            <a:chExt cx="1014475" cy="692675"/>
          </a:xfrm>
        </p:grpSpPr>
        <p:grpSp>
          <p:nvGrpSpPr>
            <p:cNvPr id="189" name="Google Shape;189;p18"/>
            <p:cNvGrpSpPr/>
            <p:nvPr/>
          </p:nvGrpSpPr>
          <p:grpSpPr>
            <a:xfrm>
              <a:off x="2465846" y="3900359"/>
              <a:ext cx="106800" cy="106800"/>
              <a:chOff x="2471946" y="2257671"/>
              <a:chExt cx="106800" cy="106800"/>
            </a:xfrm>
          </p:grpSpPr>
          <p:sp>
            <p:nvSpPr>
              <p:cNvPr id="190" name="Google Shape;190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92" name="Google Shape;192;p18"/>
            <p:cNvGrpSpPr/>
            <p:nvPr/>
          </p:nvGrpSpPr>
          <p:grpSpPr>
            <a:xfrm>
              <a:off x="2935996" y="3649134"/>
              <a:ext cx="106800" cy="106800"/>
              <a:chOff x="2471946" y="2257671"/>
              <a:chExt cx="106800" cy="106800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95" name="Google Shape;195;p18"/>
            <p:cNvGrpSpPr/>
            <p:nvPr/>
          </p:nvGrpSpPr>
          <p:grpSpPr>
            <a:xfrm>
              <a:off x="3373521" y="3314484"/>
              <a:ext cx="106800" cy="106800"/>
              <a:chOff x="2471946" y="2257671"/>
              <a:chExt cx="106800" cy="106800"/>
            </a:xfrm>
          </p:grpSpPr>
          <p:sp>
            <p:nvSpPr>
              <p:cNvPr id="196" name="Google Shape;196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198" name="Google Shape;198;p18"/>
          <p:cNvGrpSpPr/>
          <p:nvPr/>
        </p:nvGrpSpPr>
        <p:grpSpPr>
          <a:xfrm>
            <a:off x="5698108" y="1939034"/>
            <a:ext cx="729550" cy="549725"/>
            <a:chOff x="5760996" y="1939034"/>
            <a:chExt cx="729550" cy="549725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5760996" y="2381959"/>
              <a:ext cx="106800" cy="106800"/>
              <a:chOff x="2471946" y="2257671"/>
              <a:chExt cx="106800" cy="106800"/>
            </a:xfrm>
          </p:grpSpPr>
          <p:sp>
            <p:nvSpPr>
              <p:cNvPr id="200" name="Google Shape;200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EA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202" name="Google Shape;202;p18"/>
            <p:cNvGrpSpPr/>
            <p:nvPr/>
          </p:nvGrpSpPr>
          <p:grpSpPr>
            <a:xfrm>
              <a:off x="6060933" y="2136125"/>
              <a:ext cx="106800" cy="106800"/>
              <a:chOff x="2471946" y="2257671"/>
              <a:chExt cx="106800" cy="106800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EA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6383746" y="1939034"/>
              <a:ext cx="106800" cy="106800"/>
              <a:chOff x="2471946" y="2257671"/>
              <a:chExt cx="106800" cy="106800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EA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208" name="Google Shape;208;p18"/>
          <p:cNvGrpSpPr/>
          <p:nvPr/>
        </p:nvGrpSpPr>
        <p:grpSpPr>
          <a:xfrm>
            <a:off x="6018033" y="2381946"/>
            <a:ext cx="1012650" cy="299738"/>
            <a:chOff x="6080921" y="2381946"/>
            <a:chExt cx="1012650" cy="299738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6080921" y="2574884"/>
              <a:ext cx="106800" cy="106800"/>
              <a:chOff x="2471946" y="2257671"/>
              <a:chExt cx="106800" cy="106800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EA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212" name="Google Shape;212;p18"/>
            <p:cNvGrpSpPr/>
            <p:nvPr/>
          </p:nvGrpSpPr>
          <p:grpSpPr>
            <a:xfrm>
              <a:off x="6490546" y="2455096"/>
              <a:ext cx="106800" cy="106800"/>
              <a:chOff x="2471946" y="2257671"/>
              <a:chExt cx="106800" cy="106800"/>
            </a:xfrm>
          </p:grpSpPr>
          <p:sp>
            <p:nvSpPr>
              <p:cNvPr id="213" name="Google Shape;213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EA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215" name="Google Shape;215;p18"/>
            <p:cNvGrpSpPr/>
            <p:nvPr/>
          </p:nvGrpSpPr>
          <p:grpSpPr>
            <a:xfrm>
              <a:off x="6986771" y="2381946"/>
              <a:ext cx="106800" cy="106800"/>
              <a:chOff x="2471946" y="2257671"/>
              <a:chExt cx="106800" cy="106800"/>
            </a:xfrm>
          </p:grpSpPr>
          <p:sp>
            <p:nvSpPr>
              <p:cNvPr id="216" name="Google Shape;216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EA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218" name="Google Shape;218;p18"/>
          <p:cNvGrpSpPr/>
          <p:nvPr/>
        </p:nvGrpSpPr>
        <p:grpSpPr>
          <a:xfrm>
            <a:off x="6250108" y="3234259"/>
            <a:ext cx="887375" cy="392200"/>
            <a:chOff x="6312996" y="3234259"/>
            <a:chExt cx="887375" cy="392200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6312996" y="3234259"/>
              <a:ext cx="106800" cy="106800"/>
              <a:chOff x="2471946" y="2257671"/>
              <a:chExt cx="106800" cy="106800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222" name="Google Shape;222;p18"/>
            <p:cNvGrpSpPr/>
            <p:nvPr/>
          </p:nvGrpSpPr>
          <p:grpSpPr>
            <a:xfrm>
              <a:off x="6675596" y="3412859"/>
              <a:ext cx="106800" cy="106800"/>
              <a:chOff x="2471946" y="2257671"/>
              <a:chExt cx="106800" cy="106800"/>
            </a:xfrm>
          </p:grpSpPr>
          <p:sp>
            <p:nvSpPr>
              <p:cNvPr id="223" name="Google Shape;223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7093571" y="3519659"/>
              <a:ext cx="106800" cy="106800"/>
              <a:chOff x="2471946" y="2257671"/>
              <a:chExt cx="106800" cy="106800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228" name="Google Shape;228;p18"/>
          <p:cNvGrpSpPr/>
          <p:nvPr/>
        </p:nvGrpSpPr>
        <p:grpSpPr>
          <a:xfrm>
            <a:off x="5600783" y="3391209"/>
            <a:ext cx="747475" cy="714575"/>
            <a:chOff x="5663671" y="3391209"/>
            <a:chExt cx="747475" cy="714575"/>
          </a:xfrm>
        </p:grpSpPr>
        <p:grpSp>
          <p:nvGrpSpPr>
            <p:cNvPr id="229" name="Google Shape;229;p18"/>
            <p:cNvGrpSpPr/>
            <p:nvPr/>
          </p:nvGrpSpPr>
          <p:grpSpPr>
            <a:xfrm>
              <a:off x="5663671" y="3391209"/>
              <a:ext cx="106800" cy="106800"/>
              <a:chOff x="2471946" y="2257671"/>
              <a:chExt cx="106800" cy="106800"/>
            </a:xfrm>
          </p:grpSpPr>
          <p:sp>
            <p:nvSpPr>
              <p:cNvPr id="230" name="Google Shape;230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>
              <a:off x="6010021" y="3742434"/>
              <a:ext cx="106800" cy="106800"/>
              <a:chOff x="2471946" y="2257671"/>
              <a:chExt cx="106800" cy="106800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235" name="Google Shape;235;p18"/>
            <p:cNvGrpSpPr/>
            <p:nvPr/>
          </p:nvGrpSpPr>
          <p:grpSpPr>
            <a:xfrm>
              <a:off x="6304346" y="3998984"/>
              <a:ext cx="106800" cy="106800"/>
              <a:chOff x="2471946" y="2257671"/>
              <a:chExt cx="106800" cy="106800"/>
            </a:xfrm>
          </p:grpSpPr>
          <p:sp>
            <p:nvSpPr>
              <p:cNvPr id="236" name="Google Shape;236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2471946" y="2257671"/>
                <a:ext cx="106800" cy="1068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238" name="Google Shape;238;p18"/>
          <p:cNvGrpSpPr/>
          <p:nvPr/>
        </p:nvGrpSpPr>
        <p:grpSpPr>
          <a:xfrm>
            <a:off x="5699165" y="2921807"/>
            <a:ext cx="747685" cy="140171"/>
            <a:chOff x="5762052" y="2921807"/>
            <a:chExt cx="747685" cy="140171"/>
          </a:xfrm>
        </p:grpSpPr>
        <p:sp>
          <p:nvSpPr>
            <p:cNvPr id="239" name="Google Shape;239;p18"/>
            <p:cNvSpPr/>
            <p:nvPr/>
          </p:nvSpPr>
          <p:spPr>
            <a:xfrm>
              <a:off x="5762052" y="2945546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064062" y="2937003"/>
              <a:ext cx="106800" cy="106800"/>
            </a:xfrm>
            <a:prstGeom prst="rect">
              <a:avLst/>
            </a:prstGeom>
            <a:solidFill>
              <a:srgbClr val="F4CCCC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5763534" y="2921807"/>
              <a:ext cx="106800" cy="106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42" name="Google Shape;242;p18"/>
            <p:cNvGrpSpPr/>
            <p:nvPr/>
          </p:nvGrpSpPr>
          <p:grpSpPr>
            <a:xfrm>
              <a:off x="6402937" y="2934621"/>
              <a:ext cx="106800" cy="127358"/>
              <a:chOff x="2471946" y="2224300"/>
              <a:chExt cx="106800" cy="127358"/>
            </a:xfrm>
          </p:grpSpPr>
          <p:sp>
            <p:nvSpPr>
              <p:cNvPr id="243" name="Google Shape;243;p18"/>
              <p:cNvSpPr/>
              <p:nvPr/>
            </p:nvSpPr>
            <p:spPr>
              <a:xfrm>
                <a:off x="2471946" y="2244857"/>
                <a:ext cx="106800" cy="106800"/>
              </a:xfrm>
              <a:prstGeom prst="rect">
                <a:avLst/>
              </a:prstGeom>
              <a:solidFill>
                <a:srgbClr val="F4CCCC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2471946" y="2224300"/>
                <a:ext cx="106800" cy="1068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245" name="Google Shape;245;p18"/>
            <p:cNvSpPr/>
            <p:nvPr/>
          </p:nvSpPr>
          <p:spPr>
            <a:xfrm>
              <a:off x="6064059" y="2930349"/>
              <a:ext cx="106800" cy="106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B6D7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46" name="Google Shape;246;p18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2093700" y="290825"/>
            <a:ext cx="49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Benefits of Event Bus</a:t>
            </a:r>
            <a:endParaRPr/>
          </a:p>
        </p:txBody>
      </p:sp>
      <p:sp>
        <p:nvSpPr>
          <p:cNvPr id="252" name="Google Shape;252;p19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914400" y="1107850"/>
            <a:ext cx="73152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Centralized Hub for Events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Reduce intersystem </a:t>
            </a:r>
            <a:r>
              <a:rPr lang="en" sz="1800">
                <a:solidFill>
                  <a:schemeClr val="dk2"/>
                </a:solidFill>
              </a:rPr>
              <a:t>dependency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Reduce effort of maintaining instersystem relationships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High performance, low latency, high volume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Short term data persistence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Remembers the client’s position in the data stream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Reliable system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Enables loose coupling between systems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850" y="3518949"/>
            <a:ext cx="3478375" cy="13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3028538" y="273175"/>
            <a:ext cx="29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Event Bus</a:t>
            </a:r>
            <a:endParaRPr/>
          </a:p>
        </p:txBody>
      </p:sp>
      <p:sp>
        <p:nvSpPr>
          <p:cNvPr id="260" name="Google Shape;260;p20"/>
          <p:cNvSpPr txBox="1"/>
          <p:nvPr>
            <p:ph idx="12" type="sldNum"/>
          </p:nvPr>
        </p:nvSpPr>
        <p:spPr>
          <a:xfrm>
            <a:off x="7680908" y="47394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1306336" y="1982197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VA Profile </a:t>
            </a:r>
            <a:endParaRPr sz="10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6236803" y="741094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BMT</a:t>
            </a:r>
            <a:endParaRPr sz="9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1306336" y="1180947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BIP </a:t>
            </a:r>
            <a:endParaRPr sz="10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1306336" y="3584697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Enrollment Service </a:t>
            </a:r>
            <a:endParaRPr sz="7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1306336" y="2783447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VA.gov </a:t>
            </a:r>
            <a:endParaRPr sz="10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3501465" y="2012671"/>
            <a:ext cx="1449900" cy="1461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3611047" y="2598786"/>
            <a:ext cx="1201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Event Bus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7157528" y="1198089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App</a:t>
            </a:r>
            <a:endParaRPr sz="9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7157528" y="2658640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Burn Pit</a:t>
            </a:r>
            <a:endParaRPr sz="9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6236803" y="3128660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MPI</a:t>
            </a:r>
            <a:endParaRPr sz="9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6236803" y="3960830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Summit</a:t>
            </a:r>
            <a:endParaRPr sz="9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2" name="Google Shape;272;p20"/>
          <p:cNvCxnSpPr>
            <a:stCxn id="263" idx="3"/>
            <a:endCxn id="266" idx="1"/>
          </p:cNvCxnSpPr>
          <p:nvPr/>
        </p:nvCxnSpPr>
        <p:spPr>
          <a:xfrm>
            <a:off x="2030536" y="1543047"/>
            <a:ext cx="1470900" cy="12000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3" name="Google Shape;273;p20"/>
          <p:cNvGrpSpPr/>
          <p:nvPr/>
        </p:nvGrpSpPr>
        <p:grpSpPr>
          <a:xfrm>
            <a:off x="3496883" y="2014409"/>
            <a:ext cx="1449867" cy="1461018"/>
            <a:chOff x="2465312" y="1660825"/>
            <a:chExt cx="2023823" cy="2039389"/>
          </a:xfrm>
        </p:grpSpPr>
        <p:sp>
          <p:nvSpPr>
            <p:cNvPr id="274" name="Google Shape;274;p20"/>
            <p:cNvSpPr/>
            <p:nvPr/>
          </p:nvSpPr>
          <p:spPr>
            <a:xfrm rot="1800593">
              <a:off x="2736283" y="1931796"/>
              <a:ext cx="1480358" cy="1480358"/>
            </a:xfrm>
            <a:prstGeom prst="blockArc">
              <a:avLst>
                <a:gd fmla="val 14414370" name="adj1"/>
                <a:gd fmla="val 694" name="adj2"/>
                <a:gd fmla="val 9562" name="adj3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 flipH="1" rot="-1800593">
              <a:off x="2737807" y="1948885"/>
              <a:ext cx="1480358" cy="1480358"/>
            </a:xfrm>
            <a:prstGeom prst="blockArc">
              <a:avLst>
                <a:gd fmla="val 14348563" name="adj1"/>
                <a:gd fmla="val 21472873" name="adj2"/>
                <a:gd fmla="val 9381" name="adj3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 rot="-8100000">
              <a:off x="3376173" y="1916344"/>
              <a:ext cx="199828" cy="199828"/>
            </a:xfrm>
            <a:prstGeom prst="rtTriangle">
              <a:avLst/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 flipH="1" rot="-9000614">
              <a:off x="2737028" y="1948005"/>
              <a:ext cx="1480058" cy="1480058"/>
            </a:xfrm>
            <a:prstGeom prst="blockArc">
              <a:avLst>
                <a:gd fmla="val 14316164" name="adj1"/>
                <a:gd fmla="val 21502663" name="adj2"/>
                <a:gd fmla="val 9415" name="adj3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 rot="-1034093">
              <a:off x="3983224" y="2918798"/>
              <a:ext cx="172129" cy="172129"/>
            </a:xfrm>
            <a:prstGeom prst="rtTriangl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 rot="6359552">
              <a:off x="2788845" y="2917831"/>
              <a:ext cx="200354" cy="200354"/>
            </a:xfrm>
            <a:prstGeom prst="rtTriangl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" name="Google Shape;280;p20"/>
          <p:cNvCxnSpPr>
            <a:stCxn id="266" idx="3"/>
            <a:endCxn id="262" idx="1"/>
          </p:cNvCxnSpPr>
          <p:nvPr/>
        </p:nvCxnSpPr>
        <p:spPr>
          <a:xfrm flipH="1" rot="10800000">
            <a:off x="4951365" y="1103071"/>
            <a:ext cx="1285500" cy="16401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0"/>
          <p:cNvCxnSpPr>
            <a:stCxn id="266" idx="3"/>
            <a:endCxn id="268" idx="1"/>
          </p:cNvCxnSpPr>
          <p:nvPr/>
        </p:nvCxnSpPr>
        <p:spPr>
          <a:xfrm flipH="1" rot="10800000">
            <a:off x="4951365" y="1560271"/>
            <a:ext cx="2206200" cy="11829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0"/>
          <p:cNvSpPr/>
          <p:nvPr/>
        </p:nvSpPr>
        <p:spPr>
          <a:xfrm>
            <a:off x="6236803" y="2109180"/>
            <a:ext cx="724200" cy="724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26262"/>
                </a:solidFill>
                <a:latin typeface="Proxima Nova"/>
                <a:ea typeface="Proxima Nova"/>
                <a:cs typeface="Proxima Nova"/>
                <a:sym typeface="Proxima Nova"/>
              </a:rPr>
              <a:t>Enrollment System</a:t>
            </a:r>
            <a:endParaRPr sz="700">
              <a:solidFill>
                <a:srgbClr val="62626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3" name="Google Shape;283;p20"/>
          <p:cNvCxnSpPr>
            <a:stCxn id="266" idx="3"/>
            <a:endCxn id="282" idx="1"/>
          </p:cNvCxnSpPr>
          <p:nvPr/>
        </p:nvCxnSpPr>
        <p:spPr>
          <a:xfrm flipH="1" rot="10800000">
            <a:off x="4951365" y="2471371"/>
            <a:ext cx="1285500" cy="2718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B4A7D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0"/>
          <p:cNvCxnSpPr>
            <a:stCxn id="266" idx="3"/>
            <a:endCxn id="269" idx="1"/>
          </p:cNvCxnSpPr>
          <p:nvPr/>
        </p:nvCxnSpPr>
        <p:spPr>
          <a:xfrm>
            <a:off x="4951365" y="2743171"/>
            <a:ext cx="2206200" cy="2775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B4A7D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0"/>
          <p:cNvCxnSpPr>
            <a:stCxn id="266" idx="3"/>
            <a:endCxn id="270" idx="1"/>
          </p:cNvCxnSpPr>
          <p:nvPr/>
        </p:nvCxnSpPr>
        <p:spPr>
          <a:xfrm>
            <a:off x="4951365" y="2743171"/>
            <a:ext cx="1285500" cy="747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B4A7D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0"/>
          <p:cNvCxnSpPr>
            <a:stCxn id="261" idx="3"/>
            <a:endCxn id="266" idx="1"/>
          </p:cNvCxnSpPr>
          <p:nvPr/>
        </p:nvCxnSpPr>
        <p:spPr>
          <a:xfrm>
            <a:off x="2030536" y="2344297"/>
            <a:ext cx="1470900" cy="3990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rgbClr val="B4A7D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0"/>
          <p:cNvCxnSpPr>
            <a:stCxn id="265" idx="3"/>
            <a:endCxn id="266" idx="1"/>
          </p:cNvCxnSpPr>
          <p:nvPr/>
        </p:nvCxnSpPr>
        <p:spPr>
          <a:xfrm flipH="1" rot="10800000">
            <a:off x="2030536" y="2743247"/>
            <a:ext cx="1470900" cy="4023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rgbClr val="A4C2F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0"/>
          <p:cNvCxnSpPr>
            <a:stCxn id="264" idx="3"/>
            <a:endCxn id="266" idx="1"/>
          </p:cNvCxnSpPr>
          <p:nvPr/>
        </p:nvCxnSpPr>
        <p:spPr>
          <a:xfrm flipH="1" rot="10800000">
            <a:off x="2030536" y="2743197"/>
            <a:ext cx="1470900" cy="12036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rgbClr val="A4C2F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0"/>
          <p:cNvCxnSpPr>
            <a:stCxn id="266" idx="3"/>
            <a:endCxn id="271" idx="1"/>
          </p:cNvCxnSpPr>
          <p:nvPr/>
        </p:nvCxnSpPr>
        <p:spPr>
          <a:xfrm>
            <a:off x="4951365" y="2743171"/>
            <a:ext cx="1285500" cy="15798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A4C2F4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