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Proxima Nova"/>
      <p:regular r:id="rId12"/>
      <p:bold r:id="rId13"/>
      <p:italic r:id="rId14"/>
      <p:boldItalic r:id="rId15"/>
    </p:embeddedFont>
    <p:embeddedFont>
      <p:font typeface="Proxima Nova Extrabold"/>
      <p:bold r:id="rId16"/>
    </p:embeddedFont>
    <p:embeddedFont>
      <p:font typeface="Proxima Nova Semibold"/>
      <p:regular r:id="rId17"/>
      <p:bold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ProximaNova-bold.fntdata"/><Relationship Id="rId12" Type="http://schemas.openxmlformats.org/officeDocument/2006/relationships/font" Target="fonts/ProximaNova-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roximaNova-boldItalic.fntdata"/><Relationship Id="rId14" Type="http://schemas.openxmlformats.org/officeDocument/2006/relationships/font" Target="fonts/ProximaNova-italic.fntdata"/><Relationship Id="rId17" Type="http://schemas.openxmlformats.org/officeDocument/2006/relationships/font" Target="fonts/ProximaNovaSemibold-regular.fntdata"/><Relationship Id="rId16" Type="http://schemas.openxmlformats.org/officeDocument/2006/relationships/font" Target="fonts/ProximaNovaExtrabold-bold.fntdata"/><Relationship Id="rId5" Type="http://schemas.openxmlformats.org/officeDocument/2006/relationships/notesMaster" Target="notesMasters/notesMaster1.xml"/><Relationship Id="rId19" Type="http://schemas.openxmlformats.org/officeDocument/2006/relationships/font" Target="fonts/ProximaNovaSemibold-boldItalic.fntdata"/><Relationship Id="rId6" Type="http://schemas.openxmlformats.org/officeDocument/2006/relationships/slide" Target="slides/slide1.xml"/><Relationship Id="rId18" Type="http://schemas.openxmlformats.org/officeDocument/2006/relationships/font" Target="fonts/ProximaNovaSemibold-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0ea24f6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0ea24f6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Hi, I'm Logan Mitchell, an Engineer on the Event Bus Team, and today I'm going to guide you through the Enterprise Event Bus.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What is the Event Bus?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Event Bus is an event processing system that offers asynchronous and real-time event data transfer between systems within the VA.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Then, you might ask, what is an event?</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0ea24f636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f0ea24f636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An event in this context is data describing something that took place in a VA system.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Any data that would be useful to share between systems as soon it's available could be packaged into an event.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Examples of things that could be events include: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medical claim processing information, contact center ticket information, or Veteran personal data updates.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f0ea24f636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f0ea24f636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Currently, many VA systems poll for data infrequently, and between many layers of systems.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This means an update to one system may take days or months to be updated in all locations, as the data is slowly requested by each system from another on their own schedules.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Not only that, but not all systems are connected or get data from the same source; something that is updated in one place may not ever reach other systems.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f0ea24f636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f0ea24f636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Event Bus offers a solution to these problems.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By providing a system that reads from sources and offers the data in a specialized output stream in real-time, client systems can stay connected and receive data as it is available.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(Click x2)</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(Click x6)</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This reduces the need for slow, inter-system polling and one-to-one connections between many dependent systems.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(Click x10)</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If a Veteran updates their address in one source, it can be fed into Event Bus and all systems can be notified at once, as it happens.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No more slow propagation and compiling data from many other systems!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f0ea24f636_0_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2f0ea24f636_0_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Event Bus also offers further advantages.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By using an event streaming platform called Kafka and providing a high-uptime single source of data, Event Bus sidesteps some of the reliability issues other systems have.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Kafka temporarily keeps all events in its output stream and also tracks which event each client last consumed.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If there is any interruption in the connection, the client can resume reading from the data stream as soon as they reconnect, right where they left off.</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In addition, Event Bus is a centralized hub for events, reducing intersystem dependencies and the number of intersystem connections needed.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With Event Bus acting as the Data Hub, systems don't need to be so tightly coupled!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f0ea24f636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f0ea24f636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As of August 2024, Event Bus is fully deployed as a production service on the Lighthouse Delivery Infrastructure (LHDI) platform.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We currently have a Decision Letter Availability event available, and the Benefits Management Tools (BMT) team is working on an app to consume that event to trigger an email notification to Veterans.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We are also working with the VA Profile team to add a Military Service event to the bus and are actively pursuing additional producer and consumer integrations.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If you're interested in getting on the Event Bus, please reach out in Slack and the team can answer any questions.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 Only use as title">
  <p:cSld name="TITLE_1">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13"/>
          <p:cNvSpPr/>
          <p:nvPr/>
        </p:nvSpPr>
        <p:spPr>
          <a:xfrm>
            <a:off x="25" y="4433800"/>
            <a:ext cx="9144000" cy="709800"/>
          </a:xfrm>
          <a:prstGeom prst="rect">
            <a:avLst/>
          </a:prstGeom>
          <a:solidFill>
            <a:srgbClr val="FFFFFF"/>
          </a:solidFill>
          <a:ln>
            <a:noFill/>
          </a:ln>
        </p:spPr>
        <p:txBody>
          <a:bodyPr anchorCtr="0" anchor="ctr" bIns="94800" lIns="94800" spcFirstLastPara="1" rIns="94800" wrap="square" tIns="94800">
            <a:noAutofit/>
          </a:bodyPr>
          <a:lstStyle/>
          <a:p>
            <a:pPr indent="0" lvl="0" marL="0" rtl="0" algn="l">
              <a:spcBef>
                <a:spcPts val="0"/>
              </a:spcBef>
              <a:spcAft>
                <a:spcPts val="0"/>
              </a:spcAft>
              <a:buNone/>
            </a:pPr>
            <a:r>
              <a:t/>
            </a:r>
            <a:endParaRPr/>
          </a:p>
        </p:txBody>
      </p:sp>
      <p:sp>
        <p:nvSpPr>
          <p:cNvPr id="52" name="Google Shape;52;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type="title"/>
          </p:nvPr>
        </p:nvSpPr>
        <p:spPr>
          <a:xfrm>
            <a:off x="914400" y="1786850"/>
            <a:ext cx="7316400" cy="822000"/>
          </a:xfrm>
          <a:prstGeom prst="rect">
            <a:avLst/>
          </a:prstGeom>
        </p:spPr>
        <p:txBody>
          <a:bodyPr anchorCtr="0" anchor="t" bIns="91425" lIns="0" spcFirstLastPara="1" rIns="91425" wrap="square" tIns="91425">
            <a:normAutofit/>
          </a:bodyPr>
          <a:lstStyle>
            <a:lvl1pPr lvl="0" rtl="0">
              <a:spcBef>
                <a:spcPts val="0"/>
              </a:spcBef>
              <a:spcAft>
                <a:spcPts val="0"/>
              </a:spcAft>
              <a:buNone/>
              <a:defRPr b="1" sz="3600">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54" name="Google Shape;54;p13"/>
          <p:cNvSpPr txBox="1"/>
          <p:nvPr>
            <p:ph idx="1" type="subTitle"/>
          </p:nvPr>
        </p:nvSpPr>
        <p:spPr>
          <a:xfrm>
            <a:off x="914400" y="1162675"/>
            <a:ext cx="7316400" cy="709800"/>
          </a:xfrm>
          <a:prstGeom prst="rect">
            <a:avLst/>
          </a:prstGeom>
        </p:spPr>
        <p:txBody>
          <a:bodyPr anchorCtr="0" anchor="b" bIns="91425" lIns="0" spcFirstLastPara="1" rIns="91425" wrap="square" tIns="91425">
            <a:normAutofit/>
          </a:bodyPr>
          <a:lstStyle>
            <a:lvl1pPr lvl="0" rtl="0">
              <a:lnSpc>
                <a:spcPct val="100000"/>
              </a:lnSpc>
              <a:spcBef>
                <a:spcPts val="0"/>
              </a:spcBef>
              <a:spcAft>
                <a:spcPts val="0"/>
              </a:spcAft>
              <a:buNone/>
              <a:defRPr b="0">
                <a:solidFill>
                  <a:srgbClr val="FFFFFF"/>
                </a:solidFill>
              </a:defRPr>
            </a:lvl1pPr>
            <a:lvl2pPr lvl="1" rtl="0">
              <a:spcBef>
                <a:spcPts val="0"/>
              </a:spcBef>
              <a:spcAft>
                <a:spcPts val="0"/>
              </a:spcAft>
              <a:buNone/>
              <a:defRPr/>
            </a:lvl2pPr>
            <a:lvl3pPr lvl="2" rtl="0">
              <a:spcBef>
                <a:spcPts val="1200"/>
              </a:spcBef>
              <a:spcAft>
                <a:spcPts val="0"/>
              </a:spcAft>
              <a:buNone/>
              <a:defRPr/>
            </a:lvl3pPr>
            <a:lvl4pPr lvl="3" rtl="0">
              <a:spcBef>
                <a:spcPts val="1200"/>
              </a:spcBef>
              <a:spcAft>
                <a:spcPts val="0"/>
              </a:spcAft>
              <a:buNone/>
              <a:defRPr/>
            </a:lvl4pPr>
            <a:lvl5pPr lvl="4" rtl="0">
              <a:spcBef>
                <a:spcPts val="1200"/>
              </a:spcBef>
              <a:spcAft>
                <a:spcPts val="0"/>
              </a:spcAft>
              <a:buNone/>
              <a:defRPr/>
            </a:lvl5pPr>
            <a:lvl6pPr lvl="5" rtl="0">
              <a:spcBef>
                <a:spcPts val="1200"/>
              </a:spcBef>
              <a:spcAft>
                <a:spcPts val="0"/>
              </a:spcAft>
              <a:buNone/>
              <a:defRPr/>
            </a:lvl6pPr>
            <a:lvl7pPr lvl="6" rtl="0">
              <a:spcBef>
                <a:spcPts val="1200"/>
              </a:spcBef>
              <a:spcAft>
                <a:spcPts val="0"/>
              </a:spcAft>
              <a:buNone/>
              <a:defRPr/>
            </a:lvl7pPr>
            <a:lvl8pPr lvl="7" rtl="0">
              <a:spcBef>
                <a:spcPts val="1200"/>
              </a:spcBef>
              <a:spcAft>
                <a:spcPts val="0"/>
              </a:spcAft>
              <a:buNone/>
              <a:defRPr/>
            </a:lvl8pPr>
            <a:lvl9pPr lvl="8" rtl="0">
              <a:spcBef>
                <a:spcPts val="1200"/>
              </a:spcBef>
              <a:spcAft>
                <a:spcPts val="1200"/>
              </a:spcAft>
              <a:buNone/>
              <a:defRPr/>
            </a:lvl9pPr>
          </a:lstStyle>
          <a:p/>
        </p:txBody>
      </p:sp>
      <p:pic>
        <p:nvPicPr>
          <p:cNvPr descr="Ad Hoc logo" id="55" name="Google Shape;55;p13" title="Ad Hoc logo"/>
          <p:cNvPicPr preferRelativeResize="0"/>
          <p:nvPr/>
        </p:nvPicPr>
        <p:blipFill>
          <a:blip r:embed="rId3">
            <a:alphaModFix/>
          </a:blip>
          <a:stretch>
            <a:fillRect/>
          </a:stretch>
        </p:blipFill>
        <p:spPr>
          <a:xfrm>
            <a:off x="914400" y="674125"/>
            <a:ext cx="1178627" cy="228000"/>
          </a:xfrm>
          <a:prstGeom prst="rect">
            <a:avLst/>
          </a:prstGeom>
          <a:noFill/>
          <a:ln>
            <a:noFill/>
          </a:ln>
        </p:spPr>
      </p:pic>
    </p:spTree>
  </p:cSld>
  <p:clrMapOvr>
    <a:masterClrMapping/>
  </p:clrMapOvr>
  <p:extLst>
    <p:ext uri="{DCECCB84-F9BA-43D5-87BE-67443E8EF086}">
      <p15:sldGuideLst>
        <p15:guide id="1" pos="576">
          <p15:clr>
            <a:srgbClr val="F9AD4C"/>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2">
    <p:spTree>
      <p:nvGrpSpPr>
        <p:cNvPr id="56" name="Shape 56"/>
        <p:cNvGrpSpPr/>
        <p:nvPr/>
      </p:nvGrpSpPr>
      <p:grpSpPr>
        <a:xfrm>
          <a:off x="0" y="0"/>
          <a:ext cx="0" cy="0"/>
          <a:chOff x="0" y="0"/>
          <a:chExt cx="0" cy="0"/>
        </a:xfrm>
      </p:grpSpPr>
      <p:sp>
        <p:nvSpPr>
          <p:cNvPr id="57" name="Google Shape;57;p14"/>
          <p:cNvSpPr txBox="1"/>
          <p:nvPr>
            <p:ph idx="12" type="sldNum"/>
          </p:nvPr>
        </p:nvSpPr>
        <p:spPr>
          <a:xfrm>
            <a:off x="7680908" y="4739429"/>
            <a:ext cx="548700" cy="393600"/>
          </a:xfrm>
          <a:prstGeom prst="rect">
            <a:avLst/>
          </a:prstGeom>
        </p:spPr>
        <p:txBody>
          <a:bodyPr anchorCtr="0" anchor="ctr" bIns="91425" lIns="91425" spcFirstLastPara="1" rIns="91425" wrap="square" tIns="91425">
            <a:norm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4"/>
          <p:cNvSpPr txBox="1"/>
          <p:nvPr>
            <p:ph type="title"/>
          </p:nvPr>
        </p:nvSpPr>
        <p:spPr>
          <a:xfrm>
            <a:off x="914400" y="290825"/>
            <a:ext cx="7315200" cy="5727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accent1"/>
              </a:buClr>
              <a:buSzPts val="2800"/>
              <a:buFont typeface="Proxima Nova Extrabold"/>
              <a:buNone/>
              <a:defRPr>
                <a:solidFill>
                  <a:schemeClr val="accent1"/>
                </a:solidFill>
                <a:latin typeface="Proxima Nova Extrabold"/>
                <a:ea typeface="Proxima Nova Extrabold"/>
                <a:cs typeface="Proxima Nova Extrabold"/>
                <a:sym typeface="Proxima Nova Extrabold"/>
              </a:defRPr>
            </a:lvl1pPr>
            <a:lvl2pPr lvl="1" rtl="0">
              <a:spcBef>
                <a:spcPts val="0"/>
              </a:spcBef>
              <a:spcAft>
                <a:spcPts val="0"/>
              </a:spcAft>
              <a:buClr>
                <a:schemeClr val="accent1"/>
              </a:buClr>
              <a:buSzPts val="2800"/>
              <a:buNone/>
              <a:defRPr>
                <a:solidFill>
                  <a:schemeClr val="accent1"/>
                </a:solidFill>
              </a:defRPr>
            </a:lvl2pPr>
            <a:lvl3pPr lvl="2" rtl="0">
              <a:spcBef>
                <a:spcPts val="0"/>
              </a:spcBef>
              <a:spcAft>
                <a:spcPts val="0"/>
              </a:spcAft>
              <a:buClr>
                <a:schemeClr val="accent1"/>
              </a:buClr>
              <a:buSzPts val="2800"/>
              <a:buNone/>
              <a:defRPr>
                <a:solidFill>
                  <a:schemeClr val="accent1"/>
                </a:solidFill>
              </a:defRPr>
            </a:lvl3pPr>
            <a:lvl4pPr lvl="3" rtl="0">
              <a:spcBef>
                <a:spcPts val="0"/>
              </a:spcBef>
              <a:spcAft>
                <a:spcPts val="0"/>
              </a:spcAft>
              <a:buClr>
                <a:schemeClr val="accent1"/>
              </a:buClr>
              <a:buSzPts val="2800"/>
              <a:buNone/>
              <a:defRPr>
                <a:solidFill>
                  <a:schemeClr val="accent1"/>
                </a:solidFill>
              </a:defRPr>
            </a:lvl4pPr>
            <a:lvl5pPr lvl="4" rtl="0">
              <a:spcBef>
                <a:spcPts val="0"/>
              </a:spcBef>
              <a:spcAft>
                <a:spcPts val="0"/>
              </a:spcAft>
              <a:buClr>
                <a:schemeClr val="accent1"/>
              </a:buClr>
              <a:buSzPts val="2800"/>
              <a:buNone/>
              <a:defRPr>
                <a:solidFill>
                  <a:schemeClr val="accent1"/>
                </a:solidFill>
              </a:defRPr>
            </a:lvl5pPr>
            <a:lvl6pPr lvl="5" rtl="0">
              <a:spcBef>
                <a:spcPts val="0"/>
              </a:spcBef>
              <a:spcAft>
                <a:spcPts val="0"/>
              </a:spcAft>
              <a:buClr>
                <a:schemeClr val="accent1"/>
              </a:buClr>
              <a:buSzPts val="2800"/>
              <a:buNone/>
              <a:defRPr>
                <a:solidFill>
                  <a:schemeClr val="accent1"/>
                </a:solidFill>
              </a:defRPr>
            </a:lvl6pPr>
            <a:lvl7pPr lvl="6" rtl="0">
              <a:spcBef>
                <a:spcPts val="0"/>
              </a:spcBef>
              <a:spcAft>
                <a:spcPts val="0"/>
              </a:spcAft>
              <a:buClr>
                <a:schemeClr val="accent1"/>
              </a:buClr>
              <a:buSzPts val="2800"/>
              <a:buNone/>
              <a:defRPr>
                <a:solidFill>
                  <a:schemeClr val="accent1"/>
                </a:solidFill>
              </a:defRPr>
            </a:lvl7pPr>
            <a:lvl8pPr lvl="7" rtl="0">
              <a:spcBef>
                <a:spcPts val="0"/>
              </a:spcBef>
              <a:spcAft>
                <a:spcPts val="0"/>
              </a:spcAft>
              <a:buClr>
                <a:schemeClr val="accent1"/>
              </a:buClr>
              <a:buSzPts val="2800"/>
              <a:buNone/>
              <a:defRPr>
                <a:solidFill>
                  <a:schemeClr val="accent1"/>
                </a:solidFill>
              </a:defRPr>
            </a:lvl8pPr>
            <a:lvl9pPr lvl="8" rtl="0">
              <a:spcBef>
                <a:spcPts val="0"/>
              </a:spcBef>
              <a:spcAft>
                <a:spcPts val="0"/>
              </a:spcAft>
              <a:buClr>
                <a:schemeClr val="accent1"/>
              </a:buClr>
              <a:buSzPts val="2800"/>
              <a:buNone/>
              <a:defRPr>
                <a:solidFill>
                  <a:schemeClr val="accent1"/>
                </a:solidFill>
              </a:defRPr>
            </a:lvl9pPr>
          </a:lstStyle>
          <a:p/>
        </p:txBody>
      </p:sp>
      <p:pic>
        <p:nvPicPr>
          <p:cNvPr descr="Ad Hoc logo" id="59" name="Google Shape;59;p14" title="Ad Hoc logo"/>
          <p:cNvPicPr preferRelativeResize="0"/>
          <p:nvPr/>
        </p:nvPicPr>
        <p:blipFill>
          <a:blip r:embed="rId2">
            <a:alphaModFix/>
          </a:blip>
          <a:stretch>
            <a:fillRect/>
          </a:stretch>
        </p:blipFill>
        <p:spPr>
          <a:xfrm>
            <a:off x="914400" y="4869050"/>
            <a:ext cx="694374" cy="134325"/>
          </a:xfrm>
          <a:prstGeom prst="rect">
            <a:avLst/>
          </a:prstGeom>
          <a:noFill/>
          <a:ln>
            <a:noFill/>
          </a:ln>
        </p:spPr>
      </p:pic>
      <p:sp>
        <p:nvSpPr>
          <p:cNvPr id="60" name="Google Shape;60;p14"/>
          <p:cNvSpPr/>
          <p:nvPr/>
        </p:nvSpPr>
        <p:spPr>
          <a:xfrm>
            <a:off x="0" y="5101052"/>
            <a:ext cx="9144000" cy="51000"/>
          </a:xfrm>
          <a:prstGeom prst="rect">
            <a:avLst/>
          </a:prstGeom>
          <a:gradFill>
            <a:gsLst>
              <a:gs pos="0">
                <a:srgbClr val="57D29B"/>
              </a:gs>
              <a:gs pos="100000">
                <a:srgbClr val="297D58"/>
              </a:gs>
            </a:gsLst>
            <a:lin ang="10800025" scaled="0"/>
          </a:gradFill>
          <a:ln>
            <a:noFill/>
          </a:ln>
        </p:spPr>
        <p:txBody>
          <a:bodyPr anchorCtr="0" anchor="ctr" bIns="94800" lIns="94800" spcFirstLastPara="1" rIns="94800" wrap="square" tIns="94800">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914400" y="1786850"/>
            <a:ext cx="7316400" cy="822000"/>
          </a:xfrm>
          <a:prstGeom prst="rect">
            <a:avLst/>
          </a:prstGeom>
        </p:spPr>
        <p:txBody>
          <a:bodyPr anchorCtr="0" anchor="t" bIns="91425" lIns="0" spcFirstLastPara="1" rIns="91425" wrap="square" tIns="91425">
            <a:normAutofit/>
          </a:bodyPr>
          <a:lstStyle/>
          <a:p>
            <a:pPr indent="0" lvl="0" marL="0" rtl="0" algn="l">
              <a:spcBef>
                <a:spcPts val="0"/>
              </a:spcBef>
              <a:spcAft>
                <a:spcPts val="0"/>
              </a:spcAft>
              <a:buNone/>
            </a:pPr>
            <a:r>
              <a:rPr lang="en"/>
              <a:t>Enterprise Event Bus</a:t>
            </a:r>
            <a:endParaRPr b="0" sz="3600">
              <a:latin typeface="Proxima Nova"/>
              <a:ea typeface="Proxima Nova"/>
              <a:cs typeface="Proxima Nova"/>
              <a:sym typeface="Proxima Nova"/>
            </a:endParaRPr>
          </a:p>
        </p:txBody>
      </p:sp>
      <p:sp>
        <p:nvSpPr>
          <p:cNvPr id="66" name="Google Shape;66;p15"/>
          <p:cNvSpPr/>
          <p:nvPr/>
        </p:nvSpPr>
        <p:spPr>
          <a:xfrm>
            <a:off x="914400" y="4579350"/>
            <a:ext cx="2917800" cy="393600"/>
          </a:xfrm>
          <a:prstGeom prst="rect">
            <a:avLst/>
          </a:prstGeom>
          <a:noFill/>
          <a:ln>
            <a:noFill/>
          </a:ln>
        </p:spPr>
        <p:txBody>
          <a:bodyPr anchorCtr="0" anchor="t" bIns="35550" lIns="0" spcFirstLastPara="1" rIns="71100" wrap="square" tIns="35550">
            <a:noAutofit/>
          </a:bodyPr>
          <a:lstStyle/>
          <a:p>
            <a:pPr indent="0" lvl="0" marL="0" marR="0" rtl="0" algn="l">
              <a:lnSpc>
                <a:spcPct val="100000"/>
              </a:lnSpc>
              <a:spcBef>
                <a:spcPts val="0"/>
              </a:spcBef>
              <a:spcAft>
                <a:spcPts val="0"/>
              </a:spcAft>
              <a:buClr>
                <a:srgbClr val="000000"/>
              </a:buClr>
              <a:buFont typeface="Arial"/>
              <a:buNone/>
            </a:pPr>
            <a:r>
              <a:rPr b="1" lang="en" sz="900">
                <a:solidFill>
                  <a:schemeClr val="dk2"/>
                </a:solidFill>
                <a:latin typeface="Proxima Nova"/>
                <a:ea typeface="Proxima Nova"/>
                <a:cs typeface="Proxima Nova"/>
                <a:sym typeface="Proxima Nova"/>
              </a:rPr>
              <a:t>Logan Mitchell,</a:t>
            </a:r>
            <a:r>
              <a:rPr b="1" lang="en" sz="900">
                <a:solidFill>
                  <a:schemeClr val="dk2"/>
                </a:solidFill>
                <a:latin typeface="Proxima Nova"/>
                <a:ea typeface="Proxima Nova"/>
                <a:cs typeface="Proxima Nova"/>
                <a:sym typeface="Proxima Nova"/>
              </a:rPr>
              <a:t> Staff Software Engineer</a:t>
            </a:r>
            <a:endParaRPr b="1" i="0" sz="900" u="none" cap="none" strike="noStrike">
              <a:solidFill>
                <a:schemeClr val="dk2"/>
              </a:solidFill>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Font typeface="Arial"/>
              <a:buNone/>
            </a:pPr>
            <a:r>
              <a:rPr lang="en" sz="900">
                <a:solidFill>
                  <a:srgbClr val="118762"/>
                </a:solidFill>
                <a:latin typeface="Proxima Nova"/>
                <a:ea typeface="Proxima Nova"/>
                <a:cs typeface="Proxima Nova"/>
                <a:sym typeface="Proxima Nova"/>
              </a:rPr>
              <a:t>logan.mitchell</a:t>
            </a:r>
            <a:r>
              <a:rPr lang="en" sz="900">
                <a:solidFill>
                  <a:srgbClr val="118762"/>
                </a:solidFill>
                <a:latin typeface="Proxima Nova"/>
                <a:ea typeface="Proxima Nova"/>
                <a:cs typeface="Proxima Nova"/>
                <a:sym typeface="Proxima Nova"/>
              </a:rPr>
              <a:t>@va.gov</a:t>
            </a:r>
            <a:endParaRPr sz="900">
              <a:solidFill>
                <a:srgbClr val="118762"/>
              </a:solidFill>
              <a:latin typeface="Proxima Nova"/>
              <a:ea typeface="Proxima Nova"/>
              <a:cs typeface="Proxima Nova"/>
              <a:sym typeface="Proxima Nova"/>
            </a:endParaRPr>
          </a:p>
          <a:p>
            <a:pPr indent="0" lvl="0" marL="0" marR="0" rtl="0" algn="r">
              <a:lnSpc>
                <a:spcPct val="100000"/>
              </a:lnSpc>
              <a:spcBef>
                <a:spcPts val="900"/>
              </a:spcBef>
              <a:spcAft>
                <a:spcPts val="0"/>
              </a:spcAft>
              <a:buClr>
                <a:srgbClr val="000000"/>
              </a:buClr>
              <a:buFont typeface="Arial"/>
              <a:buNone/>
            </a:pPr>
            <a:r>
              <a:t/>
            </a:r>
            <a:endParaRPr sz="1000">
              <a:solidFill>
                <a:srgbClr val="003366"/>
              </a:solidFill>
              <a:latin typeface="Proxima Nova"/>
              <a:ea typeface="Proxima Nova"/>
              <a:cs typeface="Proxima Nova"/>
              <a:sym typeface="Proxima Nova"/>
            </a:endParaRPr>
          </a:p>
        </p:txBody>
      </p:sp>
      <p:sp>
        <p:nvSpPr>
          <p:cNvPr id="67" name="Google Shape;67;p15"/>
          <p:cNvSpPr txBox="1"/>
          <p:nvPr/>
        </p:nvSpPr>
        <p:spPr>
          <a:xfrm>
            <a:off x="6729300" y="4585744"/>
            <a:ext cx="1501500" cy="506700"/>
          </a:xfrm>
          <a:prstGeom prst="rect">
            <a:avLst/>
          </a:prstGeom>
          <a:noFill/>
          <a:ln>
            <a:noFill/>
          </a:ln>
        </p:spPr>
        <p:txBody>
          <a:bodyPr anchorCtr="0" anchor="t" bIns="94800" lIns="94800" spcFirstLastPara="1" rIns="94800" wrap="square" tIns="94800">
            <a:noAutofit/>
          </a:bodyPr>
          <a:lstStyle/>
          <a:p>
            <a:pPr indent="0" lvl="0" marL="0" rtl="0" algn="r">
              <a:lnSpc>
                <a:spcPct val="150000"/>
              </a:lnSpc>
              <a:spcBef>
                <a:spcPts val="0"/>
              </a:spcBef>
              <a:spcAft>
                <a:spcPts val="0"/>
              </a:spcAft>
              <a:buClr>
                <a:srgbClr val="000000"/>
              </a:buClr>
              <a:buSzPts val="1200"/>
              <a:buFont typeface="Arial"/>
              <a:buNone/>
            </a:pPr>
            <a:r>
              <a:rPr lang="en" sz="900">
                <a:solidFill>
                  <a:schemeClr val="dk2"/>
                </a:solidFill>
                <a:latin typeface="Proxima Nova Semibold"/>
                <a:ea typeface="Proxima Nova Semibold"/>
                <a:cs typeface="Proxima Nova Semibold"/>
                <a:sym typeface="Proxima Nova Semibold"/>
              </a:rPr>
              <a:t>August 6</a:t>
            </a:r>
            <a:r>
              <a:rPr lang="en" sz="900">
                <a:solidFill>
                  <a:schemeClr val="dk2"/>
                </a:solidFill>
                <a:latin typeface="Proxima Nova Semibold"/>
                <a:ea typeface="Proxima Nova Semibold"/>
                <a:cs typeface="Proxima Nova Semibold"/>
                <a:sym typeface="Proxima Nova Semibold"/>
              </a:rPr>
              <a:t>, 2024</a:t>
            </a:r>
            <a:endParaRPr sz="900">
              <a:solidFill>
                <a:schemeClr val="dk2"/>
              </a:solidFill>
              <a:latin typeface="Proxima Nova Semibold"/>
              <a:ea typeface="Proxima Nova Semibold"/>
              <a:cs typeface="Proxima Nova Semibold"/>
              <a:sym typeface="Proxima Nova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221250" y="290825"/>
            <a:ext cx="2913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an Event</a:t>
            </a:r>
            <a:r>
              <a:rPr lang="en"/>
              <a:t>?</a:t>
            </a:r>
            <a:endParaRPr/>
          </a:p>
        </p:txBody>
      </p:sp>
      <p:cxnSp>
        <p:nvCxnSpPr>
          <p:cNvPr id="73" name="Google Shape;73;p16"/>
          <p:cNvCxnSpPr/>
          <p:nvPr/>
        </p:nvCxnSpPr>
        <p:spPr>
          <a:xfrm>
            <a:off x="3785539" y="3000913"/>
            <a:ext cx="1784700" cy="11100"/>
          </a:xfrm>
          <a:prstGeom prst="curvedConnector3">
            <a:avLst>
              <a:gd fmla="val 50000" name="adj1"/>
            </a:avLst>
          </a:prstGeom>
          <a:noFill/>
          <a:ln cap="flat" cmpd="sng" w="9525">
            <a:solidFill>
              <a:schemeClr val="dk2"/>
            </a:solidFill>
            <a:prstDash val="solid"/>
            <a:round/>
            <a:headEnd len="med" w="med" type="none"/>
            <a:tailEnd len="med" w="med" type="triangle"/>
          </a:ln>
        </p:spPr>
      </p:cxnSp>
      <p:sp>
        <p:nvSpPr>
          <p:cNvPr id="74" name="Google Shape;74;p16"/>
          <p:cNvSpPr txBox="1"/>
          <p:nvPr>
            <p:ph idx="12" type="sldNum"/>
          </p:nvPr>
        </p:nvSpPr>
        <p:spPr>
          <a:xfrm>
            <a:off x="7680908" y="473942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75" name="Google Shape;75;p16"/>
          <p:cNvGrpSpPr/>
          <p:nvPr/>
        </p:nvGrpSpPr>
        <p:grpSpPr>
          <a:xfrm>
            <a:off x="2646516" y="2167475"/>
            <a:ext cx="1692300" cy="1148988"/>
            <a:chOff x="1031891" y="1195650"/>
            <a:chExt cx="1692300" cy="1148988"/>
          </a:xfrm>
        </p:grpSpPr>
        <p:sp>
          <p:nvSpPr>
            <p:cNvPr id="76" name="Google Shape;76;p16"/>
            <p:cNvSpPr/>
            <p:nvPr/>
          </p:nvSpPr>
          <p:spPr>
            <a:xfrm>
              <a:off x="1587939" y="1764438"/>
              <a:ext cx="580200" cy="580200"/>
            </a:xfrm>
            <a:prstGeom prst="cube">
              <a:avLst>
                <a:gd fmla="val 25000"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77" name="Google Shape;77;p16"/>
            <p:cNvSpPr txBox="1"/>
            <p:nvPr/>
          </p:nvSpPr>
          <p:spPr>
            <a:xfrm>
              <a:off x="1031891" y="1195650"/>
              <a:ext cx="16923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2"/>
                  </a:solidFill>
                  <a:latin typeface="Proxima Nova"/>
                  <a:ea typeface="Proxima Nova"/>
                  <a:cs typeface="Proxima Nova"/>
                  <a:sym typeface="Proxima Nova"/>
                </a:rPr>
                <a:t>Something Happens in a VA System</a:t>
              </a:r>
              <a:endParaRPr b="1" sz="1200">
                <a:solidFill>
                  <a:schemeClr val="dk2"/>
                </a:solidFill>
                <a:latin typeface="Proxima Nova"/>
                <a:ea typeface="Proxima Nova"/>
                <a:cs typeface="Proxima Nova"/>
                <a:sym typeface="Proxima Nova"/>
              </a:endParaRPr>
            </a:p>
          </p:txBody>
        </p:sp>
      </p:grpSp>
      <p:grpSp>
        <p:nvGrpSpPr>
          <p:cNvPr id="78" name="Google Shape;78;p16"/>
          <p:cNvGrpSpPr/>
          <p:nvPr/>
        </p:nvGrpSpPr>
        <p:grpSpPr>
          <a:xfrm>
            <a:off x="4805191" y="2304675"/>
            <a:ext cx="1692300" cy="757102"/>
            <a:chOff x="4805191" y="2304675"/>
            <a:chExt cx="1692300" cy="757102"/>
          </a:xfrm>
        </p:grpSpPr>
        <p:grpSp>
          <p:nvGrpSpPr>
            <p:cNvPr id="79" name="Google Shape;79;p16"/>
            <p:cNvGrpSpPr/>
            <p:nvPr/>
          </p:nvGrpSpPr>
          <p:grpSpPr>
            <a:xfrm>
              <a:off x="5570250" y="2951165"/>
              <a:ext cx="106800" cy="110613"/>
              <a:chOff x="2471946" y="2257671"/>
              <a:chExt cx="106800" cy="106800"/>
            </a:xfrm>
          </p:grpSpPr>
          <p:sp>
            <p:nvSpPr>
              <p:cNvPr id="80" name="Google Shape;80;p16"/>
              <p:cNvSpPr/>
              <p:nvPr/>
            </p:nvSpPr>
            <p:spPr>
              <a:xfrm>
                <a:off x="2471946" y="2257671"/>
                <a:ext cx="106800" cy="106800"/>
              </a:xfrm>
              <a:prstGeom prst="rect">
                <a:avLst/>
              </a:prstGeom>
              <a:solidFill>
                <a:srgbClr val="F4CCCC"/>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81" name="Google Shape;81;p16"/>
              <p:cNvSpPr/>
              <p:nvPr/>
            </p:nvSpPr>
            <p:spPr>
              <a:xfrm>
                <a:off x="2471946" y="2257671"/>
                <a:ext cx="106800" cy="106800"/>
              </a:xfrm>
              <a:prstGeom prst="rect">
                <a:avLst/>
              </a:prstGeom>
              <a:solidFill>
                <a:srgbClr val="F4CCCC"/>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sp>
          <p:nvSpPr>
            <p:cNvPr id="82" name="Google Shape;82;p16"/>
            <p:cNvSpPr txBox="1"/>
            <p:nvPr/>
          </p:nvSpPr>
          <p:spPr>
            <a:xfrm>
              <a:off x="4805191" y="2304675"/>
              <a:ext cx="16923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000">
                  <a:solidFill>
                    <a:schemeClr val="dk2"/>
                  </a:solidFill>
                  <a:latin typeface="Proxima Nova"/>
                  <a:ea typeface="Proxima Nova"/>
                  <a:cs typeface="Proxima Nova"/>
                  <a:sym typeface="Proxima Nova"/>
                </a:rPr>
                <a:t>Event:</a:t>
              </a:r>
              <a:endParaRPr b="1" sz="1000">
                <a:solidFill>
                  <a:schemeClr val="dk2"/>
                </a:solidFill>
                <a:latin typeface="Proxima Nova"/>
                <a:ea typeface="Proxima Nova"/>
                <a:cs typeface="Proxima Nova"/>
                <a:sym typeface="Proxima Nova"/>
              </a:endParaRPr>
            </a:p>
            <a:p>
              <a:pPr indent="0" lvl="0" marL="0" rtl="0" algn="ctr">
                <a:spcBef>
                  <a:spcPts val="0"/>
                </a:spcBef>
                <a:spcAft>
                  <a:spcPts val="0"/>
                </a:spcAft>
                <a:buNone/>
              </a:pPr>
              <a:r>
                <a:rPr b="1" lang="en" sz="1000">
                  <a:solidFill>
                    <a:schemeClr val="dk2"/>
                  </a:solidFill>
                  <a:latin typeface="Proxima Nova"/>
                  <a:ea typeface="Proxima Nova"/>
                  <a:cs typeface="Proxima Nova"/>
                  <a:sym typeface="Proxima Nova"/>
                </a:rPr>
                <a:t>Some Data About What Happened</a:t>
              </a:r>
              <a:endParaRPr b="1" sz="1000">
                <a:solidFill>
                  <a:schemeClr val="dk2"/>
                </a:solidFill>
                <a:latin typeface="Proxima Nova"/>
                <a:ea typeface="Proxima Nova"/>
                <a:cs typeface="Proxima Nova"/>
                <a:sym typeface="Proxima Nova"/>
              </a:endParaRPr>
            </a:p>
          </p:txBody>
        </p:sp>
      </p:grpSp>
      <p:sp>
        <p:nvSpPr>
          <p:cNvPr id="83" name="Google Shape;83;p16"/>
          <p:cNvSpPr txBox="1"/>
          <p:nvPr/>
        </p:nvSpPr>
        <p:spPr>
          <a:xfrm>
            <a:off x="1393475" y="1261175"/>
            <a:ext cx="7315200" cy="83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rPr>
              <a:t>Data describing something that happened within a VA system.</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221250" y="290825"/>
            <a:ext cx="2913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Problem(s)</a:t>
            </a:r>
            <a:endParaRPr/>
          </a:p>
        </p:txBody>
      </p:sp>
      <p:sp>
        <p:nvSpPr>
          <p:cNvPr id="89" name="Google Shape;89;p17"/>
          <p:cNvSpPr txBox="1"/>
          <p:nvPr>
            <p:ph idx="12" type="sldNum"/>
          </p:nvPr>
        </p:nvSpPr>
        <p:spPr>
          <a:xfrm>
            <a:off x="7680908" y="473942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0" name="Google Shape;90;p17"/>
          <p:cNvSpPr txBox="1"/>
          <p:nvPr/>
        </p:nvSpPr>
        <p:spPr>
          <a:xfrm>
            <a:off x="914400" y="1107850"/>
            <a:ext cx="5091600" cy="3513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VA systems need to pull data from each other on a schedule, meaning data takes time to work through the system. </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Creates a complicated dependency network between systems with many points of failure.</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Systems are not always reliably available</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Can couple systems to each other</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Hard to track what is connected to what (maintainability)</a:t>
            </a:r>
            <a:endParaRPr sz="1800">
              <a:solidFill>
                <a:schemeClr val="dk2"/>
              </a:solidFill>
            </a:endParaRPr>
          </a:p>
        </p:txBody>
      </p:sp>
      <p:pic>
        <p:nvPicPr>
          <p:cNvPr id="91" name="Google Shape;91;p17"/>
          <p:cNvPicPr preferRelativeResize="0"/>
          <p:nvPr/>
        </p:nvPicPr>
        <p:blipFill>
          <a:blip r:embed="rId3">
            <a:alphaModFix/>
          </a:blip>
          <a:stretch>
            <a:fillRect/>
          </a:stretch>
        </p:blipFill>
        <p:spPr>
          <a:xfrm>
            <a:off x="6134550" y="1651100"/>
            <a:ext cx="2427100" cy="2427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p:nvPr/>
        </p:nvSpPr>
        <p:spPr>
          <a:xfrm>
            <a:off x="3748163" y="2473775"/>
            <a:ext cx="1521900" cy="988500"/>
          </a:xfrm>
          <a:prstGeom prst="rect">
            <a:avLst/>
          </a:prstGeom>
          <a:solidFill>
            <a:srgbClr val="FFE59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97" name="Google Shape;97;p18"/>
          <p:cNvSpPr txBox="1"/>
          <p:nvPr/>
        </p:nvSpPr>
        <p:spPr>
          <a:xfrm>
            <a:off x="3942852" y="2050225"/>
            <a:ext cx="1132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2"/>
                </a:solidFill>
                <a:latin typeface="Proxima Nova"/>
                <a:ea typeface="Proxima Nova"/>
                <a:cs typeface="Proxima Nova"/>
                <a:sym typeface="Proxima Nova"/>
              </a:rPr>
              <a:t>Event Bus</a:t>
            </a:r>
            <a:endParaRPr b="1">
              <a:solidFill>
                <a:schemeClr val="dk2"/>
              </a:solidFill>
              <a:latin typeface="Proxima Nova"/>
              <a:ea typeface="Proxima Nova"/>
              <a:cs typeface="Proxima Nova"/>
              <a:sym typeface="Proxima Nova"/>
            </a:endParaRPr>
          </a:p>
        </p:txBody>
      </p:sp>
      <p:sp>
        <p:nvSpPr>
          <p:cNvPr id="98" name="Google Shape;98;p18"/>
          <p:cNvSpPr txBox="1"/>
          <p:nvPr>
            <p:ph type="title"/>
          </p:nvPr>
        </p:nvSpPr>
        <p:spPr>
          <a:xfrm>
            <a:off x="2532900" y="299600"/>
            <a:ext cx="4078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Solution: Event Bus</a:t>
            </a:r>
            <a:endParaRPr/>
          </a:p>
        </p:txBody>
      </p:sp>
      <p:grpSp>
        <p:nvGrpSpPr>
          <p:cNvPr id="99" name="Google Shape;99;p18"/>
          <p:cNvGrpSpPr/>
          <p:nvPr/>
        </p:nvGrpSpPr>
        <p:grpSpPr>
          <a:xfrm>
            <a:off x="969004" y="1111238"/>
            <a:ext cx="1692300" cy="3250363"/>
            <a:chOff x="1031891" y="1225538"/>
            <a:chExt cx="1692300" cy="3250363"/>
          </a:xfrm>
        </p:grpSpPr>
        <p:sp>
          <p:nvSpPr>
            <p:cNvPr id="100" name="Google Shape;100;p18"/>
            <p:cNvSpPr/>
            <p:nvPr/>
          </p:nvSpPr>
          <p:spPr>
            <a:xfrm>
              <a:off x="1587939" y="2870875"/>
              <a:ext cx="580200" cy="580200"/>
            </a:xfrm>
            <a:prstGeom prst="cube">
              <a:avLst>
                <a:gd fmla="val 2500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01" name="Google Shape;101;p18"/>
            <p:cNvSpPr/>
            <p:nvPr/>
          </p:nvSpPr>
          <p:spPr>
            <a:xfrm>
              <a:off x="1587939" y="3895700"/>
              <a:ext cx="580200" cy="580200"/>
            </a:xfrm>
            <a:prstGeom prst="cube">
              <a:avLst>
                <a:gd fmla="val 25000" name="adj"/>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02" name="Google Shape;102;p18"/>
            <p:cNvSpPr/>
            <p:nvPr/>
          </p:nvSpPr>
          <p:spPr>
            <a:xfrm>
              <a:off x="1587939" y="1764438"/>
              <a:ext cx="580200" cy="580200"/>
            </a:xfrm>
            <a:prstGeom prst="cube">
              <a:avLst>
                <a:gd fmla="val 25000"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03" name="Google Shape;103;p18"/>
            <p:cNvSpPr txBox="1"/>
            <p:nvPr/>
          </p:nvSpPr>
          <p:spPr>
            <a:xfrm>
              <a:off x="1031891" y="1225538"/>
              <a:ext cx="169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2"/>
                  </a:solidFill>
                  <a:latin typeface="Proxima Nova"/>
                  <a:ea typeface="Proxima Nova"/>
                  <a:cs typeface="Proxima Nova"/>
                  <a:sym typeface="Proxima Nova"/>
                </a:rPr>
                <a:t>Event Producers</a:t>
              </a:r>
              <a:endParaRPr b="1">
                <a:solidFill>
                  <a:schemeClr val="dk2"/>
                </a:solidFill>
                <a:latin typeface="Proxima Nova"/>
                <a:ea typeface="Proxima Nova"/>
                <a:cs typeface="Proxima Nova"/>
                <a:sym typeface="Proxima Nova"/>
              </a:endParaRPr>
            </a:p>
          </p:txBody>
        </p:sp>
      </p:grpSp>
      <p:grpSp>
        <p:nvGrpSpPr>
          <p:cNvPr id="104" name="Google Shape;104;p18"/>
          <p:cNvGrpSpPr/>
          <p:nvPr/>
        </p:nvGrpSpPr>
        <p:grpSpPr>
          <a:xfrm>
            <a:off x="6482688" y="1111238"/>
            <a:ext cx="1692300" cy="3250357"/>
            <a:chOff x="6545575" y="1111238"/>
            <a:chExt cx="1692300" cy="3250357"/>
          </a:xfrm>
        </p:grpSpPr>
        <p:sp>
          <p:nvSpPr>
            <p:cNvPr id="105" name="Google Shape;105;p18"/>
            <p:cNvSpPr txBox="1"/>
            <p:nvPr/>
          </p:nvSpPr>
          <p:spPr>
            <a:xfrm>
              <a:off x="6545575" y="1111238"/>
              <a:ext cx="1692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a:solidFill>
                    <a:schemeClr val="dk2"/>
                  </a:solidFill>
                  <a:latin typeface="Proxima Nova"/>
                  <a:ea typeface="Proxima Nova"/>
                  <a:cs typeface="Proxima Nova"/>
                  <a:sym typeface="Proxima Nova"/>
                </a:rPr>
                <a:t>Event Consumers</a:t>
              </a:r>
              <a:endParaRPr b="1">
                <a:solidFill>
                  <a:schemeClr val="dk2"/>
                </a:solidFill>
                <a:latin typeface="Proxima Nova"/>
                <a:ea typeface="Proxima Nova"/>
                <a:cs typeface="Proxima Nova"/>
                <a:sym typeface="Proxima Nova"/>
              </a:endParaRPr>
            </a:p>
          </p:txBody>
        </p:sp>
        <p:grpSp>
          <p:nvGrpSpPr>
            <p:cNvPr id="106" name="Google Shape;106;p18"/>
            <p:cNvGrpSpPr/>
            <p:nvPr/>
          </p:nvGrpSpPr>
          <p:grpSpPr>
            <a:xfrm>
              <a:off x="6745321" y="1576450"/>
              <a:ext cx="1356272" cy="2785144"/>
              <a:chOff x="6745321" y="1576450"/>
              <a:chExt cx="1356272" cy="2785144"/>
            </a:xfrm>
          </p:grpSpPr>
          <p:sp>
            <p:nvSpPr>
              <p:cNvPr id="107" name="Google Shape;107;p18"/>
              <p:cNvSpPr/>
              <p:nvPr/>
            </p:nvSpPr>
            <p:spPr>
              <a:xfrm>
                <a:off x="6745321" y="3781394"/>
                <a:ext cx="580200" cy="5802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08" name="Google Shape;108;p18"/>
              <p:cNvSpPr/>
              <p:nvPr/>
            </p:nvSpPr>
            <p:spPr>
              <a:xfrm>
                <a:off x="6745321" y="2621697"/>
                <a:ext cx="580200" cy="5802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09" name="Google Shape;109;p18"/>
              <p:cNvSpPr/>
              <p:nvPr/>
            </p:nvSpPr>
            <p:spPr>
              <a:xfrm>
                <a:off x="6745321" y="1576450"/>
                <a:ext cx="580200" cy="5802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10" name="Google Shape;110;p18"/>
              <p:cNvSpPr/>
              <p:nvPr/>
            </p:nvSpPr>
            <p:spPr>
              <a:xfrm>
                <a:off x="7521393" y="2047563"/>
                <a:ext cx="580200" cy="5802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11" name="Google Shape;111;p18"/>
              <p:cNvSpPr/>
              <p:nvPr/>
            </p:nvSpPr>
            <p:spPr>
              <a:xfrm>
                <a:off x="7521393" y="3241614"/>
                <a:ext cx="580200" cy="580200"/>
              </a:xfrm>
              <a:prstGeom prst="cube">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grpSp>
      <p:cxnSp>
        <p:nvCxnSpPr>
          <p:cNvPr id="112" name="Google Shape;112;p18"/>
          <p:cNvCxnSpPr>
            <a:stCxn id="102" idx="5"/>
            <a:endCxn id="113" idx="1"/>
          </p:cNvCxnSpPr>
          <p:nvPr/>
        </p:nvCxnSpPr>
        <p:spPr>
          <a:xfrm>
            <a:off x="2105251" y="1867713"/>
            <a:ext cx="1781700" cy="813600"/>
          </a:xfrm>
          <a:prstGeom prst="curvedConnector3">
            <a:avLst>
              <a:gd fmla="val 50003" name="adj1"/>
            </a:avLst>
          </a:prstGeom>
          <a:noFill/>
          <a:ln cap="flat" cmpd="sng" w="9525">
            <a:solidFill>
              <a:schemeClr val="dk2"/>
            </a:solidFill>
            <a:prstDash val="solid"/>
            <a:round/>
            <a:headEnd len="med" w="med" type="none"/>
            <a:tailEnd len="med" w="med" type="triangle"/>
          </a:ln>
        </p:spPr>
      </p:cxnSp>
      <p:cxnSp>
        <p:nvCxnSpPr>
          <p:cNvPr id="114" name="Google Shape;114;p18"/>
          <p:cNvCxnSpPr>
            <a:stCxn id="100" idx="5"/>
            <a:endCxn id="115" idx="1"/>
          </p:cNvCxnSpPr>
          <p:nvPr/>
        </p:nvCxnSpPr>
        <p:spPr>
          <a:xfrm flipH="1" rot="10800000">
            <a:off x="2105251" y="2971150"/>
            <a:ext cx="1781700" cy="3000"/>
          </a:xfrm>
          <a:prstGeom prst="curvedConnector3">
            <a:avLst>
              <a:gd fmla="val 50003" name="adj1"/>
            </a:avLst>
          </a:prstGeom>
          <a:noFill/>
          <a:ln cap="flat" cmpd="sng" w="9525">
            <a:solidFill>
              <a:schemeClr val="dk2"/>
            </a:solidFill>
            <a:prstDash val="solid"/>
            <a:round/>
            <a:headEnd len="med" w="med" type="none"/>
            <a:tailEnd len="med" w="med" type="triangle"/>
          </a:ln>
        </p:spPr>
      </p:cxnSp>
      <p:cxnSp>
        <p:nvCxnSpPr>
          <p:cNvPr id="116" name="Google Shape;116;p18"/>
          <p:cNvCxnSpPr>
            <a:stCxn id="101" idx="5"/>
            <a:endCxn id="117" idx="1"/>
          </p:cNvCxnSpPr>
          <p:nvPr/>
        </p:nvCxnSpPr>
        <p:spPr>
          <a:xfrm flipH="1" rot="10800000">
            <a:off x="2105251" y="3260975"/>
            <a:ext cx="1781700" cy="738000"/>
          </a:xfrm>
          <a:prstGeom prst="curvedConnector3">
            <a:avLst>
              <a:gd fmla="val 50003" name="adj1"/>
            </a:avLst>
          </a:prstGeom>
          <a:noFill/>
          <a:ln cap="flat" cmpd="sng" w="9525">
            <a:solidFill>
              <a:schemeClr val="dk2"/>
            </a:solidFill>
            <a:prstDash val="solid"/>
            <a:round/>
            <a:headEnd len="med" w="med" type="none"/>
            <a:tailEnd len="med" w="med" type="triangle"/>
          </a:ln>
        </p:spPr>
      </p:cxnSp>
      <p:sp>
        <p:nvSpPr>
          <p:cNvPr id="113" name="Google Shape;113;p18"/>
          <p:cNvSpPr/>
          <p:nvPr/>
        </p:nvSpPr>
        <p:spPr>
          <a:xfrm>
            <a:off x="3887063" y="2574871"/>
            <a:ext cx="1244100" cy="212700"/>
          </a:xfrm>
          <a:prstGeom prst="rect">
            <a:avLst/>
          </a:prstGeom>
          <a:solidFill>
            <a:srgbClr val="F3F3F3"/>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15" name="Google Shape;115;p18"/>
          <p:cNvSpPr/>
          <p:nvPr/>
        </p:nvSpPr>
        <p:spPr>
          <a:xfrm>
            <a:off x="3887063" y="2864800"/>
            <a:ext cx="1244100" cy="212700"/>
          </a:xfrm>
          <a:prstGeom prst="rect">
            <a:avLst/>
          </a:prstGeom>
          <a:solidFill>
            <a:srgbClr val="F3F3F3"/>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17" name="Google Shape;117;p18"/>
          <p:cNvSpPr/>
          <p:nvPr/>
        </p:nvSpPr>
        <p:spPr>
          <a:xfrm>
            <a:off x="3887063" y="3154729"/>
            <a:ext cx="1244100" cy="212700"/>
          </a:xfrm>
          <a:prstGeom prst="rect">
            <a:avLst/>
          </a:prstGeom>
          <a:solidFill>
            <a:srgbClr val="F3F3F3"/>
          </a:solidFill>
          <a:ln cap="flat" cmpd="sng" w="9525">
            <a:solidFill>
              <a:schemeClr val="dk2"/>
            </a:solidFill>
            <a:prstDash val="dot"/>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nvGrpSpPr>
          <p:cNvPr id="118" name="Google Shape;118;p18"/>
          <p:cNvGrpSpPr/>
          <p:nvPr/>
        </p:nvGrpSpPr>
        <p:grpSpPr>
          <a:xfrm>
            <a:off x="3961633" y="2627821"/>
            <a:ext cx="1094963" cy="106800"/>
            <a:chOff x="4024521" y="2772650"/>
            <a:chExt cx="1094963" cy="106800"/>
          </a:xfrm>
        </p:grpSpPr>
        <p:sp>
          <p:nvSpPr>
            <p:cNvPr id="119" name="Google Shape;119;p18"/>
            <p:cNvSpPr/>
            <p:nvPr/>
          </p:nvSpPr>
          <p:spPr>
            <a:xfrm>
              <a:off x="4024521" y="2772650"/>
              <a:ext cx="106800" cy="106800"/>
            </a:xfrm>
            <a:prstGeom prst="rect">
              <a:avLst/>
            </a:prstGeom>
            <a:solidFill>
              <a:srgbClr val="F4CCCC"/>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20" name="Google Shape;120;p18"/>
            <p:cNvSpPr/>
            <p:nvPr/>
          </p:nvSpPr>
          <p:spPr>
            <a:xfrm>
              <a:off x="4222153" y="2772650"/>
              <a:ext cx="106800" cy="106800"/>
            </a:xfrm>
            <a:prstGeom prst="rect">
              <a:avLst/>
            </a:prstGeom>
            <a:solidFill>
              <a:srgbClr val="F4CCCC"/>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21" name="Google Shape;121;p18"/>
            <p:cNvSpPr/>
            <p:nvPr/>
          </p:nvSpPr>
          <p:spPr>
            <a:xfrm>
              <a:off x="4419786" y="2772650"/>
              <a:ext cx="106800" cy="106800"/>
            </a:xfrm>
            <a:prstGeom prst="rect">
              <a:avLst/>
            </a:prstGeom>
            <a:solidFill>
              <a:srgbClr val="F4CCCC"/>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22" name="Google Shape;122;p18"/>
            <p:cNvSpPr/>
            <p:nvPr/>
          </p:nvSpPr>
          <p:spPr>
            <a:xfrm>
              <a:off x="4617418" y="2772650"/>
              <a:ext cx="106800" cy="106800"/>
            </a:xfrm>
            <a:prstGeom prst="rect">
              <a:avLst/>
            </a:prstGeom>
            <a:solidFill>
              <a:srgbClr val="F4CCCC"/>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23" name="Google Shape;123;p18"/>
            <p:cNvSpPr/>
            <p:nvPr/>
          </p:nvSpPr>
          <p:spPr>
            <a:xfrm>
              <a:off x="4815051" y="2772650"/>
              <a:ext cx="106800" cy="106800"/>
            </a:xfrm>
            <a:prstGeom prst="rect">
              <a:avLst/>
            </a:prstGeom>
            <a:solidFill>
              <a:srgbClr val="F4CCCC"/>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24" name="Google Shape;124;p18"/>
            <p:cNvSpPr/>
            <p:nvPr/>
          </p:nvSpPr>
          <p:spPr>
            <a:xfrm>
              <a:off x="5012683" y="2772650"/>
              <a:ext cx="106800" cy="106800"/>
            </a:xfrm>
            <a:prstGeom prst="rect">
              <a:avLst/>
            </a:prstGeom>
            <a:solidFill>
              <a:srgbClr val="F4CCCC"/>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grpSp>
        <p:nvGrpSpPr>
          <p:cNvPr id="125" name="Google Shape;125;p18"/>
          <p:cNvGrpSpPr/>
          <p:nvPr/>
        </p:nvGrpSpPr>
        <p:grpSpPr>
          <a:xfrm>
            <a:off x="3961633" y="2917750"/>
            <a:ext cx="1094963" cy="106800"/>
            <a:chOff x="4024521" y="3032057"/>
            <a:chExt cx="1094963" cy="106800"/>
          </a:xfrm>
        </p:grpSpPr>
        <p:sp>
          <p:nvSpPr>
            <p:cNvPr id="126" name="Google Shape;126;p18"/>
            <p:cNvSpPr/>
            <p:nvPr/>
          </p:nvSpPr>
          <p:spPr>
            <a:xfrm>
              <a:off x="4024521" y="3032057"/>
              <a:ext cx="106800" cy="106800"/>
            </a:xfrm>
            <a:prstGeom prst="rect">
              <a:avLst/>
            </a:prstGeom>
            <a:solidFill>
              <a:schemeClr val="accent3"/>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27" name="Google Shape;127;p18"/>
            <p:cNvSpPr/>
            <p:nvPr/>
          </p:nvSpPr>
          <p:spPr>
            <a:xfrm>
              <a:off x="4222153" y="3032057"/>
              <a:ext cx="106800" cy="106800"/>
            </a:xfrm>
            <a:prstGeom prst="rect">
              <a:avLst/>
            </a:prstGeom>
            <a:solidFill>
              <a:schemeClr val="accent3"/>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28" name="Google Shape;128;p18"/>
            <p:cNvSpPr/>
            <p:nvPr/>
          </p:nvSpPr>
          <p:spPr>
            <a:xfrm>
              <a:off x="4419786" y="3032057"/>
              <a:ext cx="106800" cy="106800"/>
            </a:xfrm>
            <a:prstGeom prst="rect">
              <a:avLst/>
            </a:prstGeom>
            <a:solidFill>
              <a:schemeClr val="accent3"/>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29" name="Google Shape;129;p18"/>
            <p:cNvSpPr/>
            <p:nvPr/>
          </p:nvSpPr>
          <p:spPr>
            <a:xfrm>
              <a:off x="4617418" y="3032057"/>
              <a:ext cx="106800" cy="106800"/>
            </a:xfrm>
            <a:prstGeom prst="rect">
              <a:avLst/>
            </a:prstGeom>
            <a:solidFill>
              <a:schemeClr val="accent3"/>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30" name="Google Shape;130;p18"/>
            <p:cNvSpPr/>
            <p:nvPr/>
          </p:nvSpPr>
          <p:spPr>
            <a:xfrm>
              <a:off x="4815051" y="3032057"/>
              <a:ext cx="106800" cy="106800"/>
            </a:xfrm>
            <a:prstGeom prst="rect">
              <a:avLst/>
            </a:prstGeom>
            <a:solidFill>
              <a:schemeClr val="accent3"/>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31" name="Google Shape;131;p18"/>
            <p:cNvSpPr/>
            <p:nvPr/>
          </p:nvSpPr>
          <p:spPr>
            <a:xfrm>
              <a:off x="5012683" y="3032057"/>
              <a:ext cx="106800" cy="106800"/>
            </a:xfrm>
            <a:prstGeom prst="rect">
              <a:avLst/>
            </a:prstGeom>
            <a:solidFill>
              <a:schemeClr val="accent3"/>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grpSp>
        <p:nvGrpSpPr>
          <p:cNvPr id="132" name="Google Shape;132;p18"/>
          <p:cNvGrpSpPr/>
          <p:nvPr/>
        </p:nvGrpSpPr>
        <p:grpSpPr>
          <a:xfrm>
            <a:off x="3961633" y="3207679"/>
            <a:ext cx="1094963" cy="106800"/>
            <a:chOff x="4024521" y="3291450"/>
            <a:chExt cx="1094963" cy="106800"/>
          </a:xfrm>
        </p:grpSpPr>
        <p:sp>
          <p:nvSpPr>
            <p:cNvPr id="133" name="Google Shape;133;p18"/>
            <p:cNvSpPr/>
            <p:nvPr/>
          </p:nvSpPr>
          <p:spPr>
            <a:xfrm>
              <a:off x="4024521" y="3291450"/>
              <a:ext cx="106800" cy="106800"/>
            </a:xfrm>
            <a:prstGeom prst="rect">
              <a:avLst/>
            </a:prstGeom>
            <a:solidFill>
              <a:srgbClr val="CFE2F3"/>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34" name="Google Shape;134;p18"/>
            <p:cNvSpPr/>
            <p:nvPr/>
          </p:nvSpPr>
          <p:spPr>
            <a:xfrm>
              <a:off x="4222153" y="3291450"/>
              <a:ext cx="106800" cy="106800"/>
            </a:xfrm>
            <a:prstGeom prst="rect">
              <a:avLst/>
            </a:prstGeom>
            <a:solidFill>
              <a:srgbClr val="CFE2F3"/>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35" name="Google Shape;135;p18"/>
            <p:cNvSpPr/>
            <p:nvPr/>
          </p:nvSpPr>
          <p:spPr>
            <a:xfrm>
              <a:off x="4419786" y="3291450"/>
              <a:ext cx="106800" cy="106800"/>
            </a:xfrm>
            <a:prstGeom prst="rect">
              <a:avLst/>
            </a:prstGeom>
            <a:solidFill>
              <a:srgbClr val="CFE2F3"/>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36" name="Google Shape;136;p18"/>
            <p:cNvSpPr/>
            <p:nvPr/>
          </p:nvSpPr>
          <p:spPr>
            <a:xfrm>
              <a:off x="4617418" y="3291450"/>
              <a:ext cx="106800" cy="106800"/>
            </a:xfrm>
            <a:prstGeom prst="rect">
              <a:avLst/>
            </a:prstGeom>
            <a:solidFill>
              <a:srgbClr val="CFE2F3"/>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37" name="Google Shape;137;p18"/>
            <p:cNvSpPr/>
            <p:nvPr/>
          </p:nvSpPr>
          <p:spPr>
            <a:xfrm>
              <a:off x="4815051" y="3291450"/>
              <a:ext cx="106800" cy="106800"/>
            </a:xfrm>
            <a:prstGeom prst="rect">
              <a:avLst/>
            </a:prstGeom>
            <a:solidFill>
              <a:srgbClr val="CFE2F3"/>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38" name="Google Shape;138;p18"/>
            <p:cNvSpPr/>
            <p:nvPr/>
          </p:nvSpPr>
          <p:spPr>
            <a:xfrm>
              <a:off x="5012683" y="3291450"/>
              <a:ext cx="106800" cy="106800"/>
            </a:xfrm>
            <a:prstGeom prst="rect">
              <a:avLst/>
            </a:prstGeom>
            <a:solidFill>
              <a:srgbClr val="CFE2F3"/>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cxnSp>
        <p:nvCxnSpPr>
          <p:cNvPr id="139" name="Google Shape;139;p18"/>
          <p:cNvCxnSpPr>
            <a:stCxn id="113" idx="3"/>
            <a:endCxn id="109" idx="2"/>
          </p:cNvCxnSpPr>
          <p:nvPr/>
        </p:nvCxnSpPr>
        <p:spPr>
          <a:xfrm flipH="1" rot="10800000">
            <a:off x="5131163" y="1939021"/>
            <a:ext cx="1551300" cy="742200"/>
          </a:xfrm>
          <a:prstGeom prst="curvedConnector3">
            <a:avLst>
              <a:gd fmla="val 49999" name="adj1"/>
            </a:avLst>
          </a:prstGeom>
          <a:noFill/>
          <a:ln cap="flat" cmpd="sng" w="9525">
            <a:solidFill>
              <a:schemeClr val="dk2"/>
            </a:solidFill>
            <a:prstDash val="solid"/>
            <a:round/>
            <a:headEnd len="med" w="med" type="none"/>
            <a:tailEnd len="med" w="med" type="triangle"/>
          </a:ln>
        </p:spPr>
      </p:cxnSp>
      <p:grpSp>
        <p:nvGrpSpPr>
          <p:cNvPr id="140" name="Google Shape;140;p18"/>
          <p:cNvGrpSpPr/>
          <p:nvPr/>
        </p:nvGrpSpPr>
        <p:grpSpPr>
          <a:xfrm>
            <a:off x="6761984" y="1805244"/>
            <a:ext cx="268700" cy="270000"/>
            <a:chOff x="6828671" y="1919544"/>
            <a:chExt cx="268700" cy="270000"/>
          </a:xfrm>
        </p:grpSpPr>
        <p:sp>
          <p:nvSpPr>
            <p:cNvPr id="141" name="Google Shape;141;p18"/>
            <p:cNvSpPr/>
            <p:nvPr/>
          </p:nvSpPr>
          <p:spPr>
            <a:xfrm>
              <a:off x="6828671" y="1919544"/>
              <a:ext cx="106800" cy="106800"/>
            </a:xfrm>
            <a:prstGeom prst="rect">
              <a:avLst/>
            </a:prstGeom>
            <a:solidFill>
              <a:srgbClr val="F4CCCC"/>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42" name="Google Shape;142;p18"/>
            <p:cNvSpPr/>
            <p:nvPr/>
          </p:nvSpPr>
          <p:spPr>
            <a:xfrm>
              <a:off x="6990571" y="1919544"/>
              <a:ext cx="106800" cy="106800"/>
            </a:xfrm>
            <a:prstGeom prst="rect">
              <a:avLst/>
            </a:prstGeom>
            <a:solidFill>
              <a:srgbClr val="F4CCCC"/>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43" name="Google Shape;143;p18"/>
            <p:cNvSpPr/>
            <p:nvPr/>
          </p:nvSpPr>
          <p:spPr>
            <a:xfrm>
              <a:off x="6828671" y="2082744"/>
              <a:ext cx="106800" cy="106800"/>
            </a:xfrm>
            <a:prstGeom prst="rect">
              <a:avLst/>
            </a:prstGeom>
            <a:solidFill>
              <a:srgbClr val="F4CCCC"/>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44" name="Google Shape;144;p18"/>
            <p:cNvSpPr/>
            <p:nvPr/>
          </p:nvSpPr>
          <p:spPr>
            <a:xfrm>
              <a:off x="6990571" y="2082744"/>
              <a:ext cx="106800" cy="106800"/>
            </a:xfrm>
            <a:prstGeom prst="rect">
              <a:avLst/>
            </a:prstGeom>
            <a:solidFill>
              <a:srgbClr val="F4CCCC"/>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cxnSp>
        <p:nvCxnSpPr>
          <p:cNvPr id="145" name="Google Shape;145;p18"/>
          <p:cNvCxnSpPr>
            <a:stCxn id="113" idx="3"/>
            <a:endCxn id="110" idx="2"/>
          </p:cNvCxnSpPr>
          <p:nvPr/>
        </p:nvCxnSpPr>
        <p:spPr>
          <a:xfrm flipH="1" rot="10800000">
            <a:off x="5131163" y="2410321"/>
            <a:ext cx="2327400" cy="270900"/>
          </a:xfrm>
          <a:prstGeom prst="curvedConnector3">
            <a:avLst>
              <a:gd fmla="val 49999" name="adj1"/>
            </a:avLst>
          </a:prstGeom>
          <a:noFill/>
          <a:ln cap="flat" cmpd="sng" w="9525">
            <a:solidFill>
              <a:schemeClr val="dk2"/>
            </a:solidFill>
            <a:prstDash val="solid"/>
            <a:round/>
            <a:headEnd len="med" w="med" type="none"/>
            <a:tailEnd len="med" w="med" type="triangle"/>
          </a:ln>
        </p:spPr>
      </p:cxnSp>
      <p:grpSp>
        <p:nvGrpSpPr>
          <p:cNvPr id="146" name="Google Shape;146;p18"/>
          <p:cNvGrpSpPr/>
          <p:nvPr/>
        </p:nvGrpSpPr>
        <p:grpSpPr>
          <a:xfrm>
            <a:off x="7540128" y="2272174"/>
            <a:ext cx="268700" cy="270000"/>
            <a:chOff x="6828671" y="1919544"/>
            <a:chExt cx="268700" cy="270000"/>
          </a:xfrm>
        </p:grpSpPr>
        <p:sp>
          <p:nvSpPr>
            <p:cNvPr id="147" name="Google Shape;147;p18"/>
            <p:cNvSpPr/>
            <p:nvPr/>
          </p:nvSpPr>
          <p:spPr>
            <a:xfrm>
              <a:off x="6828671" y="1919544"/>
              <a:ext cx="106800" cy="106800"/>
            </a:xfrm>
            <a:prstGeom prst="rect">
              <a:avLst/>
            </a:prstGeom>
            <a:solidFill>
              <a:srgbClr val="F4CCCC"/>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48" name="Google Shape;148;p18"/>
            <p:cNvSpPr/>
            <p:nvPr/>
          </p:nvSpPr>
          <p:spPr>
            <a:xfrm>
              <a:off x="6990571" y="1919544"/>
              <a:ext cx="106800" cy="106800"/>
            </a:xfrm>
            <a:prstGeom prst="rect">
              <a:avLst/>
            </a:prstGeom>
            <a:solidFill>
              <a:srgbClr val="F4CCCC"/>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49" name="Google Shape;149;p18"/>
            <p:cNvSpPr/>
            <p:nvPr/>
          </p:nvSpPr>
          <p:spPr>
            <a:xfrm>
              <a:off x="6828671" y="2082744"/>
              <a:ext cx="106800" cy="106800"/>
            </a:xfrm>
            <a:prstGeom prst="rect">
              <a:avLst/>
            </a:prstGeom>
            <a:solidFill>
              <a:srgbClr val="F4CCCC"/>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50" name="Google Shape;150;p18"/>
            <p:cNvSpPr/>
            <p:nvPr/>
          </p:nvSpPr>
          <p:spPr>
            <a:xfrm>
              <a:off x="6990571" y="2082744"/>
              <a:ext cx="106800" cy="106800"/>
            </a:xfrm>
            <a:prstGeom prst="rect">
              <a:avLst/>
            </a:prstGeom>
            <a:solidFill>
              <a:srgbClr val="F4CCCC"/>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cxnSp>
        <p:nvCxnSpPr>
          <p:cNvPr id="151" name="Google Shape;151;p18"/>
          <p:cNvCxnSpPr>
            <a:stCxn id="115" idx="3"/>
            <a:endCxn id="108" idx="2"/>
          </p:cNvCxnSpPr>
          <p:nvPr/>
        </p:nvCxnSpPr>
        <p:spPr>
          <a:xfrm>
            <a:off x="5131163" y="2971150"/>
            <a:ext cx="1551300" cy="13200"/>
          </a:xfrm>
          <a:prstGeom prst="curvedConnector3">
            <a:avLst>
              <a:gd fmla="val 49999" name="adj1"/>
            </a:avLst>
          </a:prstGeom>
          <a:noFill/>
          <a:ln cap="flat" cmpd="sng" w="9525">
            <a:solidFill>
              <a:schemeClr val="dk2"/>
            </a:solidFill>
            <a:prstDash val="solid"/>
            <a:round/>
            <a:headEnd len="med" w="med" type="none"/>
            <a:tailEnd len="med" w="med" type="triangle"/>
          </a:ln>
        </p:spPr>
      </p:cxnSp>
      <p:grpSp>
        <p:nvGrpSpPr>
          <p:cNvPr id="152" name="Google Shape;152;p18"/>
          <p:cNvGrpSpPr/>
          <p:nvPr/>
        </p:nvGrpSpPr>
        <p:grpSpPr>
          <a:xfrm>
            <a:off x="6761984" y="2849877"/>
            <a:ext cx="268700" cy="270000"/>
            <a:chOff x="6828671" y="1919544"/>
            <a:chExt cx="268700" cy="270000"/>
          </a:xfrm>
        </p:grpSpPr>
        <p:sp>
          <p:nvSpPr>
            <p:cNvPr id="153" name="Google Shape;153;p18"/>
            <p:cNvSpPr/>
            <p:nvPr/>
          </p:nvSpPr>
          <p:spPr>
            <a:xfrm>
              <a:off x="6828671" y="1919544"/>
              <a:ext cx="106800" cy="106800"/>
            </a:xfrm>
            <a:prstGeom prst="rect">
              <a:avLst/>
            </a:prstGeom>
            <a:solidFill>
              <a:srgbClr val="CDECDB"/>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54" name="Google Shape;154;p18"/>
            <p:cNvSpPr/>
            <p:nvPr/>
          </p:nvSpPr>
          <p:spPr>
            <a:xfrm>
              <a:off x="6990571" y="1919544"/>
              <a:ext cx="106800" cy="106800"/>
            </a:xfrm>
            <a:prstGeom prst="rect">
              <a:avLst/>
            </a:prstGeom>
            <a:solidFill>
              <a:srgbClr val="CDECDB"/>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55" name="Google Shape;155;p18"/>
            <p:cNvSpPr/>
            <p:nvPr/>
          </p:nvSpPr>
          <p:spPr>
            <a:xfrm>
              <a:off x="6828671" y="2082744"/>
              <a:ext cx="106800" cy="106800"/>
            </a:xfrm>
            <a:prstGeom prst="rect">
              <a:avLst/>
            </a:prstGeom>
            <a:solidFill>
              <a:srgbClr val="CDECDB"/>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56" name="Google Shape;156;p18"/>
            <p:cNvSpPr/>
            <p:nvPr/>
          </p:nvSpPr>
          <p:spPr>
            <a:xfrm>
              <a:off x="6990571" y="2082744"/>
              <a:ext cx="106800" cy="106800"/>
            </a:xfrm>
            <a:prstGeom prst="rect">
              <a:avLst/>
            </a:prstGeom>
            <a:solidFill>
              <a:srgbClr val="CDECDB"/>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cxnSp>
        <p:nvCxnSpPr>
          <p:cNvPr id="157" name="Google Shape;157;p18"/>
          <p:cNvCxnSpPr>
            <a:stCxn id="115" idx="3"/>
            <a:endCxn id="111" idx="2"/>
          </p:cNvCxnSpPr>
          <p:nvPr/>
        </p:nvCxnSpPr>
        <p:spPr>
          <a:xfrm>
            <a:off x="5131163" y="2971150"/>
            <a:ext cx="2327400" cy="633000"/>
          </a:xfrm>
          <a:prstGeom prst="curvedConnector3">
            <a:avLst>
              <a:gd fmla="val 49999" name="adj1"/>
            </a:avLst>
          </a:prstGeom>
          <a:noFill/>
          <a:ln cap="flat" cmpd="sng" w="9525">
            <a:solidFill>
              <a:schemeClr val="dk2"/>
            </a:solidFill>
            <a:prstDash val="solid"/>
            <a:round/>
            <a:headEnd len="med" w="med" type="none"/>
            <a:tailEnd len="med" w="med" type="triangle"/>
          </a:ln>
        </p:spPr>
      </p:cxnSp>
      <p:grpSp>
        <p:nvGrpSpPr>
          <p:cNvPr id="158" name="Google Shape;158;p18"/>
          <p:cNvGrpSpPr/>
          <p:nvPr/>
        </p:nvGrpSpPr>
        <p:grpSpPr>
          <a:xfrm>
            <a:off x="7540128" y="3472436"/>
            <a:ext cx="268700" cy="270000"/>
            <a:chOff x="6828671" y="1919544"/>
            <a:chExt cx="268700" cy="270000"/>
          </a:xfrm>
        </p:grpSpPr>
        <p:sp>
          <p:nvSpPr>
            <p:cNvPr id="159" name="Google Shape;159;p18"/>
            <p:cNvSpPr/>
            <p:nvPr/>
          </p:nvSpPr>
          <p:spPr>
            <a:xfrm>
              <a:off x="6828671" y="1919544"/>
              <a:ext cx="106800" cy="106800"/>
            </a:xfrm>
            <a:prstGeom prst="rect">
              <a:avLst/>
            </a:prstGeom>
            <a:solidFill>
              <a:srgbClr val="CDECDB"/>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60" name="Google Shape;160;p18"/>
            <p:cNvSpPr/>
            <p:nvPr/>
          </p:nvSpPr>
          <p:spPr>
            <a:xfrm>
              <a:off x="6990571" y="1919544"/>
              <a:ext cx="106800" cy="106800"/>
            </a:xfrm>
            <a:prstGeom prst="rect">
              <a:avLst/>
            </a:prstGeom>
            <a:solidFill>
              <a:srgbClr val="CDECDB"/>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61" name="Google Shape;161;p18"/>
            <p:cNvSpPr/>
            <p:nvPr/>
          </p:nvSpPr>
          <p:spPr>
            <a:xfrm>
              <a:off x="6828671" y="2082744"/>
              <a:ext cx="106800" cy="106800"/>
            </a:xfrm>
            <a:prstGeom prst="rect">
              <a:avLst/>
            </a:prstGeom>
            <a:solidFill>
              <a:srgbClr val="CDECDB"/>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62" name="Google Shape;162;p18"/>
            <p:cNvSpPr/>
            <p:nvPr/>
          </p:nvSpPr>
          <p:spPr>
            <a:xfrm>
              <a:off x="6990571" y="2082744"/>
              <a:ext cx="106800" cy="106800"/>
            </a:xfrm>
            <a:prstGeom prst="rect">
              <a:avLst/>
            </a:prstGeom>
            <a:solidFill>
              <a:srgbClr val="CDECDB"/>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cxnSp>
        <p:nvCxnSpPr>
          <p:cNvPr id="163" name="Google Shape;163;p18"/>
          <p:cNvCxnSpPr>
            <a:stCxn id="117" idx="3"/>
            <a:endCxn id="107" idx="2"/>
          </p:cNvCxnSpPr>
          <p:nvPr/>
        </p:nvCxnSpPr>
        <p:spPr>
          <a:xfrm>
            <a:off x="5131163" y="3261079"/>
            <a:ext cx="1551300" cy="882900"/>
          </a:xfrm>
          <a:prstGeom prst="curvedConnector3">
            <a:avLst>
              <a:gd fmla="val 49999" name="adj1"/>
            </a:avLst>
          </a:prstGeom>
          <a:noFill/>
          <a:ln cap="flat" cmpd="sng" w="9525">
            <a:solidFill>
              <a:schemeClr val="dk2"/>
            </a:solidFill>
            <a:prstDash val="solid"/>
            <a:round/>
            <a:headEnd len="med" w="med" type="none"/>
            <a:tailEnd len="med" w="med" type="triangle"/>
          </a:ln>
        </p:spPr>
      </p:cxnSp>
      <p:grpSp>
        <p:nvGrpSpPr>
          <p:cNvPr id="164" name="Google Shape;164;p18"/>
          <p:cNvGrpSpPr/>
          <p:nvPr/>
        </p:nvGrpSpPr>
        <p:grpSpPr>
          <a:xfrm>
            <a:off x="6761984" y="4007144"/>
            <a:ext cx="268700" cy="270000"/>
            <a:chOff x="6828671" y="1919544"/>
            <a:chExt cx="268700" cy="270000"/>
          </a:xfrm>
        </p:grpSpPr>
        <p:sp>
          <p:nvSpPr>
            <p:cNvPr id="165" name="Google Shape;165;p18"/>
            <p:cNvSpPr/>
            <p:nvPr/>
          </p:nvSpPr>
          <p:spPr>
            <a:xfrm>
              <a:off x="6828671" y="1919544"/>
              <a:ext cx="106800" cy="106800"/>
            </a:xfrm>
            <a:prstGeom prst="rect">
              <a:avLst/>
            </a:prstGeom>
            <a:solidFill>
              <a:srgbClr val="CFE2F3"/>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66" name="Google Shape;166;p18"/>
            <p:cNvSpPr/>
            <p:nvPr/>
          </p:nvSpPr>
          <p:spPr>
            <a:xfrm>
              <a:off x="6990571" y="1919544"/>
              <a:ext cx="106800" cy="106800"/>
            </a:xfrm>
            <a:prstGeom prst="rect">
              <a:avLst/>
            </a:prstGeom>
            <a:solidFill>
              <a:srgbClr val="CFE2F3"/>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67" name="Google Shape;167;p18"/>
            <p:cNvSpPr/>
            <p:nvPr/>
          </p:nvSpPr>
          <p:spPr>
            <a:xfrm>
              <a:off x="6828671" y="2082744"/>
              <a:ext cx="106800" cy="106800"/>
            </a:xfrm>
            <a:prstGeom prst="rect">
              <a:avLst/>
            </a:prstGeom>
            <a:solidFill>
              <a:srgbClr val="CFE2F3"/>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68" name="Google Shape;168;p18"/>
            <p:cNvSpPr/>
            <p:nvPr/>
          </p:nvSpPr>
          <p:spPr>
            <a:xfrm>
              <a:off x="6990571" y="2082744"/>
              <a:ext cx="106800" cy="106800"/>
            </a:xfrm>
            <a:prstGeom prst="rect">
              <a:avLst/>
            </a:prstGeom>
            <a:solidFill>
              <a:srgbClr val="CFE2F3"/>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grpSp>
        <p:nvGrpSpPr>
          <p:cNvPr id="169" name="Google Shape;169;p18"/>
          <p:cNvGrpSpPr/>
          <p:nvPr/>
        </p:nvGrpSpPr>
        <p:grpSpPr>
          <a:xfrm>
            <a:off x="2402958" y="1863934"/>
            <a:ext cx="943300" cy="716650"/>
            <a:chOff x="2465846" y="1863934"/>
            <a:chExt cx="943300" cy="716650"/>
          </a:xfrm>
        </p:grpSpPr>
        <p:grpSp>
          <p:nvGrpSpPr>
            <p:cNvPr id="170" name="Google Shape;170;p18"/>
            <p:cNvGrpSpPr/>
            <p:nvPr/>
          </p:nvGrpSpPr>
          <p:grpSpPr>
            <a:xfrm>
              <a:off x="2465846" y="1863934"/>
              <a:ext cx="106800" cy="106800"/>
              <a:chOff x="2471946" y="2257671"/>
              <a:chExt cx="106800" cy="106800"/>
            </a:xfrm>
          </p:grpSpPr>
          <p:sp>
            <p:nvSpPr>
              <p:cNvPr id="171" name="Google Shape;171;p18"/>
              <p:cNvSpPr/>
              <p:nvPr/>
            </p:nvSpPr>
            <p:spPr>
              <a:xfrm>
                <a:off x="2471946" y="2257671"/>
                <a:ext cx="106800" cy="106800"/>
              </a:xfrm>
              <a:prstGeom prst="rect">
                <a:avLst/>
              </a:prstGeom>
              <a:solidFill>
                <a:srgbClr val="F4CCCC"/>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72" name="Google Shape;172;p18"/>
              <p:cNvSpPr/>
              <p:nvPr/>
            </p:nvSpPr>
            <p:spPr>
              <a:xfrm>
                <a:off x="2471946" y="2257671"/>
                <a:ext cx="106800" cy="106800"/>
              </a:xfrm>
              <a:prstGeom prst="rect">
                <a:avLst/>
              </a:prstGeom>
              <a:solidFill>
                <a:srgbClr val="F4CCCC"/>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grpSp>
          <p:nvGrpSpPr>
            <p:cNvPr id="173" name="Google Shape;173;p18"/>
            <p:cNvGrpSpPr/>
            <p:nvPr/>
          </p:nvGrpSpPr>
          <p:grpSpPr>
            <a:xfrm>
              <a:off x="2935996" y="2156659"/>
              <a:ext cx="106800" cy="106800"/>
              <a:chOff x="2471946" y="2257671"/>
              <a:chExt cx="106800" cy="106800"/>
            </a:xfrm>
          </p:grpSpPr>
          <p:sp>
            <p:nvSpPr>
              <p:cNvPr id="174" name="Google Shape;174;p18"/>
              <p:cNvSpPr/>
              <p:nvPr/>
            </p:nvSpPr>
            <p:spPr>
              <a:xfrm>
                <a:off x="2471946" y="2257671"/>
                <a:ext cx="106800" cy="106800"/>
              </a:xfrm>
              <a:prstGeom prst="rect">
                <a:avLst/>
              </a:prstGeom>
              <a:solidFill>
                <a:srgbClr val="F4CCCC"/>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75" name="Google Shape;175;p18"/>
              <p:cNvSpPr/>
              <p:nvPr/>
            </p:nvSpPr>
            <p:spPr>
              <a:xfrm>
                <a:off x="2471946" y="2257671"/>
                <a:ext cx="106800" cy="106800"/>
              </a:xfrm>
              <a:prstGeom prst="rect">
                <a:avLst/>
              </a:prstGeom>
              <a:solidFill>
                <a:srgbClr val="F4CCCC"/>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grpSp>
          <p:nvGrpSpPr>
            <p:cNvPr id="176" name="Google Shape;176;p18"/>
            <p:cNvGrpSpPr/>
            <p:nvPr/>
          </p:nvGrpSpPr>
          <p:grpSpPr>
            <a:xfrm>
              <a:off x="3302346" y="2473784"/>
              <a:ext cx="106800" cy="106800"/>
              <a:chOff x="2471946" y="2257671"/>
              <a:chExt cx="106800" cy="106800"/>
            </a:xfrm>
          </p:grpSpPr>
          <p:sp>
            <p:nvSpPr>
              <p:cNvPr id="177" name="Google Shape;177;p18"/>
              <p:cNvSpPr/>
              <p:nvPr/>
            </p:nvSpPr>
            <p:spPr>
              <a:xfrm>
                <a:off x="2471946" y="2257671"/>
                <a:ext cx="106800" cy="106800"/>
              </a:xfrm>
              <a:prstGeom prst="rect">
                <a:avLst/>
              </a:prstGeom>
              <a:solidFill>
                <a:srgbClr val="F4CCCC"/>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78" name="Google Shape;178;p18"/>
              <p:cNvSpPr/>
              <p:nvPr/>
            </p:nvSpPr>
            <p:spPr>
              <a:xfrm>
                <a:off x="2471946" y="2257671"/>
                <a:ext cx="106800" cy="106800"/>
              </a:xfrm>
              <a:prstGeom prst="rect">
                <a:avLst/>
              </a:prstGeom>
              <a:solidFill>
                <a:srgbClr val="F4CCCC"/>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grpSp>
      <p:grpSp>
        <p:nvGrpSpPr>
          <p:cNvPr id="179" name="Google Shape;179;p18"/>
          <p:cNvGrpSpPr/>
          <p:nvPr/>
        </p:nvGrpSpPr>
        <p:grpSpPr>
          <a:xfrm>
            <a:off x="2402958" y="2917759"/>
            <a:ext cx="1014475" cy="106800"/>
            <a:chOff x="2465846" y="2917759"/>
            <a:chExt cx="1014475" cy="106800"/>
          </a:xfrm>
        </p:grpSpPr>
        <p:grpSp>
          <p:nvGrpSpPr>
            <p:cNvPr id="180" name="Google Shape;180;p18"/>
            <p:cNvGrpSpPr/>
            <p:nvPr/>
          </p:nvGrpSpPr>
          <p:grpSpPr>
            <a:xfrm>
              <a:off x="2465846" y="2917759"/>
              <a:ext cx="106800" cy="106800"/>
              <a:chOff x="2471946" y="2257671"/>
              <a:chExt cx="106800" cy="106800"/>
            </a:xfrm>
          </p:grpSpPr>
          <p:sp>
            <p:nvSpPr>
              <p:cNvPr id="181" name="Google Shape;181;p18"/>
              <p:cNvSpPr/>
              <p:nvPr/>
            </p:nvSpPr>
            <p:spPr>
              <a:xfrm>
                <a:off x="2471946" y="2257671"/>
                <a:ext cx="106800" cy="106800"/>
              </a:xfrm>
              <a:prstGeom prst="rect">
                <a:avLst/>
              </a:prstGeom>
              <a:solidFill>
                <a:srgbClr val="F4CCCC"/>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82" name="Google Shape;182;p18"/>
              <p:cNvSpPr/>
              <p:nvPr/>
            </p:nvSpPr>
            <p:spPr>
              <a:xfrm>
                <a:off x="2471946" y="2257671"/>
                <a:ext cx="106800" cy="106800"/>
              </a:xfrm>
              <a:prstGeom prst="rect">
                <a:avLst/>
              </a:prstGeom>
              <a:solidFill>
                <a:schemeClr val="accent3"/>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grpSp>
          <p:nvGrpSpPr>
            <p:cNvPr id="183" name="Google Shape;183;p18"/>
            <p:cNvGrpSpPr/>
            <p:nvPr/>
          </p:nvGrpSpPr>
          <p:grpSpPr>
            <a:xfrm>
              <a:off x="2935996" y="2917759"/>
              <a:ext cx="106800" cy="106800"/>
              <a:chOff x="2471946" y="2257671"/>
              <a:chExt cx="106800" cy="106800"/>
            </a:xfrm>
          </p:grpSpPr>
          <p:sp>
            <p:nvSpPr>
              <p:cNvPr id="184" name="Google Shape;184;p18"/>
              <p:cNvSpPr/>
              <p:nvPr/>
            </p:nvSpPr>
            <p:spPr>
              <a:xfrm>
                <a:off x="2471946" y="2257671"/>
                <a:ext cx="106800" cy="106800"/>
              </a:xfrm>
              <a:prstGeom prst="rect">
                <a:avLst/>
              </a:prstGeom>
              <a:solidFill>
                <a:srgbClr val="F4CCCC"/>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85" name="Google Shape;185;p18"/>
              <p:cNvSpPr/>
              <p:nvPr/>
            </p:nvSpPr>
            <p:spPr>
              <a:xfrm>
                <a:off x="2471946" y="2257671"/>
                <a:ext cx="106800" cy="106800"/>
              </a:xfrm>
              <a:prstGeom prst="rect">
                <a:avLst/>
              </a:prstGeom>
              <a:solidFill>
                <a:schemeClr val="accent3"/>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grpSp>
          <p:nvGrpSpPr>
            <p:cNvPr id="186" name="Google Shape;186;p18"/>
            <p:cNvGrpSpPr/>
            <p:nvPr/>
          </p:nvGrpSpPr>
          <p:grpSpPr>
            <a:xfrm>
              <a:off x="3373521" y="2917759"/>
              <a:ext cx="106800" cy="106800"/>
              <a:chOff x="2471946" y="2257671"/>
              <a:chExt cx="106800" cy="106800"/>
            </a:xfrm>
          </p:grpSpPr>
          <p:sp>
            <p:nvSpPr>
              <p:cNvPr id="187" name="Google Shape;187;p18"/>
              <p:cNvSpPr/>
              <p:nvPr/>
            </p:nvSpPr>
            <p:spPr>
              <a:xfrm>
                <a:off x="2471946" y="2257671"/>
                <a:ext cx="106800" cy="106800"/>
              </a:xfrm>
              <a:prstGeom prst="rect">
                <a:avLst/>
              </a:prstGeom>
              <a:solidFill>
                <a:srgbClr val="F4CCCC"/>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88" name="Google Shape;188;p18"/>
              <p:cNvSpPr/>
              <p:nvPr/>
            </p:nvSpPr>
            <p:spPr>
              <a:xfrm>
                <a:off x="2471946" y="2257671"/>
                <a:ext cx="106800" cy="106800"/>
              </a:xfrm>
              <a:prstGeom prst="rect">
                <a:avLst/>
              </a:prstGeom>
              <a:solidFill>
                <a:schemeClr val="accent3"/>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grpSp>
      <p:grpSp>
        <p:nvGrpSpPr>
          <p:cNvPr id="189" name="Google Shape;189;p18"/>
          <p:cNvGrpSpPr/>
          <p:nvPr/>
        </p:nvGrpSpPr>
        <p:grpSpPr>
          <a:xfrm>
            <a:off x="2402958" y="3314484"/>
            <a:ext cx="1014475" cy="692675"/>
            <a:chOff x="2465846" y="3314484"/>
            <a:chExt cx="1014475" cy="692675"/>
          </a:xfrm>
        </p:grpSpPr>
        <p:grpSp>
          <p:nvGrpSpPr>
            <p:cNvPr id="190" name="Google Shape;190;p18"/>
            <p:cNvGrpSpPr/>
            <p:nvPr/>
          </p:nvGrpSpPr>
          <p:grpSpPr>
            <a:xfrm>
              <a:off x="2465846" y="3900359"/>
              <a:ext cx="106800" cy="106800"/>
              <a:chOff x="2471946" y="2257671"/>
              <a:chExt cx="106800" cy="106800"/>
            </a:xfrm>
          </p:grpSpPr>
          <p:sp>
            <p:nvSpPr>
              <p:cNvPr id="191" name="Google Shape;191;p18"/>
              <p:cNvSpPr/>
              <p:nvPr/>
            </p:nvSpPr>
            <p:spPr>
              <a:xfrm>
                <a:off x="2471946" y="2257671"/>
                <a:ext cx="106800" cy="106800"/>
              </a:xfrm>
              <a:prstGeom prst="rect">
                <a:avLst/>
              </a:prstGeom>
              <a:solidFill>
                <a:srgbClr val="F4CCCC"/>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92" name="Google Shape;192;p18"/>
              <p:cNvSpPr/>
              <p:nvPr/>
            </p:nvSpPr>
            <p:spPr>
              <a:xfrm>
                <a:off x="2471946" y="2257671"/>
                <a:ext cx="106800" cy="106800"/>
              </a:xfrm>
              <a:prstGeom prst="rect">
                <a:avLst/>
              </a:prstGeom>
              <a:solidFill>
                <a:srgbClr val="C9DAF8"/>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grpSp>
          <p:nvGrpSpPr>
            <p:cNvPr id="193" name="Google Shape;193;p18"/>
            <p:cNvGrpSpPr/>
            <p:nvPr/>
          </p:nvGrpSpPr>
          <p:grpSpPr>
            <a:xfrm>
              <a:off x="2935996" y="3649134"/>
              <a:ext cx="106800" cy="106800"/>
              <a:chOff x="2471946" y="2257671"/>
              <a:chExt cx="106800" cy="106800"/>
            </a:xfrm>
          </p:grpSpPr>
          <p:sp>
            <p:nvSpPr>
              <p:cNvPr id="194" name="Google Shape;194;p18"/>
              <p:cNvSpPr/>
              <p:nvPr/>
            </p:nvSpPr>
            <p:spPr>
              <a:xfrm>
                <a:off x="2471946" y="2257671"/>
                <a:ext cx="106800" cy="106800"/>
              </a:xfrm>
              <a:prstGeom prst="rect">
                <a:avLst/>
              </a:prstGeom>
              <a:solidFill>
                <a:srgbClr val="F4CCCC"/>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95" name="Google Shape;195;p18"/>
              <p:cNvSpPr/>
              <p:nvPr/>
            </p:nvSpPr>
            <p:spPr>
              <a:xfrm>
                <a:off x="2471946" y="2257671"/>
                <a:ext cx="106800" cy="106800"/>
              </a:xfrm>
              <a:prstGeom prst="rect">
                <a:avLst/>
              </a:prstGeom>
              <a:solidFill>
                <a:srgbClr val="C9DAF8"/>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grpSp>
          <p:nvGrpSpPr>
            <p:cNvPr id="196" name="Google Shape;196;p18"/>
            <p:cNvGrpSpPr/>
            <p:nvPr/>
          </p:nvGrpSpPr>
          <p:grpSpPr>
            <a:xfrm>
              <a:off x="3373521" y="3314484"/>
              <a:ext cx="106800" cy="106800"/>
              <a:chOff x="2471946" y="2257671"/>
              <a:chExt cx="106800" cy="106800"/>
            </a:xfrm>
          </p:grpSpPr>
          <p:sp>
            <p:nvSpPr>
              <p:cNvPr id="197" name="Google Shape;197;p18"/>
              <p:cNvSpPr/>
              <p:nvPr/>
            </p:nvSpPr>
            <p:spPr>
              <a:xfrm>
                <a:off x="2471946" y="2257671"/>
                <a:ext cx="106800" cy="106800"/>
              </a:xfrm>
              <a:prstGeom prst="rect">
                <a:avLst/>
              </a:prstGeom>
              <a:solidFill>
                <a:srgbClr val="F4CCCC"/>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98" name="Google Shape;198;p18"/>
              <p:cNvSpPr/>
              <p:nvPr/>
            </p:nvSpPr>
            <p:spPr>
              <a:xfrm>
                <a:off x="2471946" y="2257671"/>
                <a:ext cx="106800" cy="106800"/>
              </a:xfrm>
              <a:prstGeom prst="rect">
                <a:avLst/>
              </a:prstGeom>
              <a:solidFill>
                <a:srgbClr val="C9DAF8"/>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grpSp>
      <p:grpSp>
        <p:nvGrpSpPr>
          <p:cNvPr id="199" name="Google Shape;199;p18"/>
          <p:cNvGrpSpPr/>
          <p:nvPr/>
        </p:nvGrpSpPr>
        <p:grpSpPr>
          <a:xfrm>
            <a:off x="5698108" y="1939034"/>
            <a:ext cx="729550" cy="549725"/>
            <a:chOff x="5760996" y="1939034"/>
            <a:chExt cx="729550" cy="549725"/>
          </a:xfrm>
        </p:grpSpPr>
        <p:grpSp>
          <p:nvGrpSpPr>
            <p:cNvPr id="200" name="Google Shape;200;p18"/>
            <p:cNvGrpSpPr/>
            <p:nvPr/>
          </p:nvGrpSpPr>
          <p:grpSpPr>
            <a:xfrm>
              <a:off x="5760996" y="2381959"/>
              <a:ext cx="106800" cy="106800"/>
              <a:chOff x="2471946" y="2257671"/>
              <a:chExt cx="106800" cy="106800"/>
            </a:xfrm>
          </p:grpSpPr>
          <p:sp>
            <p:nvSpPr>
              <p:cNvPr id="201" name="Google Shape;201;p18"/>
              <p:cNvSpPr/>
              <p:nvPr/>
            </p:nvSpPr>
            <p:spPr>
              <a:xfrm>
                <a:off x="2471946" y="2257671"/>
                <a:ext cx="106800" cy="106800"/>
              </a:xfrm>
              <a:prstGeom prst="rect">
                <a:avLst/>
              </a:prstGeom>
              <a:solidFill>
                <a:srgbClr val="F4CCCC"/>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02" name="Google Shape;202;p18"/>
              <p:cNvSpPr/>
              <p:nvPr/>
            </p:nvSpPr>
            <p:spPr>
              <a:xfrm>
                <a:off x="2471946" y="2257671"/>
                <a:ext cx="106800" cy="106800"/>
              </a:xfrm>
              <a:prstGeom prst="rect">
                <a:avLst/>
              </a:prstGeom>
              <a:solidFill>
                <a:srgbClr val="F4CCCC"/>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grpSp>
          <p:nvGrpSpPr>
            <p:cNvPr id="203" name="Google Shape;203;p18"/>
            <p:cNvGrpSpPr/>
            <p:nvPr/>
          </p:nvGrpSpPr>
          <p:grpSpPr>
            <a:xfrm>
              <a:off x="6060933" y="2136125"/>
              <a:ext cx="106800" cy="106800"/>
              <a:chOff x="2471946" y="2257671"/>
              <a:chExt cx="106800" cy="106800"/>
            </a:xfrm>
          </p:grpSpPr>
          <p:sp>
            <p:nvSpPr>
              <p:cNvPr id="204" name="Google Shape;204;p18"/>
              <p:cNvSpPr/>
              <p:nvPr/>
            </p:nvSpPr>
            <p:spPr>
              <a:xfrm>
                <a:off x="2471946" y="2257671"/>
                <a:ext cx="106800" cy="106800"/>
              </a:xfrm>
              <a:prstGeom prst="rect">
                <a:avLst/>
              </a:prstGeom>
              <a:solidFill>
                <a:srgbClr val="F4CCCC"/>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05" name="Google Shape;205;p18"/>
              <p:cNvSpPr/>
              <p:nvPr/>
            </p:nvSpPr>
            <p:spPr>
              <a:xfrm>
                <a:off x="2471946" y="2257671"/>
                <a:ext cx="106800" cy="106800"/>
              </a:xfrm>
              <a:prstGeom prst="rect">
                <a:avLst/>
              </a:prstGeom>
              <a:solidFill>
                <a:srgbClr val="F4CCCC"/>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grpSp>
          <p:nvGrpSpPr>
            <p:cNvPr id="206" name="Google Shape;206;p18"/>
            <p:cNvGrpSpPr/>
            <p:nvPr/>
          </p:nvGrpSpPr>
          <p:grpSpPr>
            <a:xfrm>
              <a:off x="6383746" y="1939034"/>
              <a:ext cx="106800" cy="106800"/>
              <a:chOff x="2471946" y="2257671"/>
              <a:chExt cx="106800" cy="106800"/>
            </a:xfrm>
          </p:grpSpPr>
          <p:sp>
            <p:nvSpPr>
              <p:cNvPr id="207" name="Google Shape;207;p18"/>
              <p:cNvSpPr/>
              <p:nvPr/>
            </p:nvSpPr>
            <p:spPr>
              <a:xfrm>
                <a:off x="2471946" y="2257671"/>
                <a:ext cx="106800" cy="106800"/>
              </a:xfrm>
              <a:prstGeom prst="rect">
                <a:avLst/>
              </a:prstGeom>
              <a:solidFill>
                <a:srgbClr val="F4CCCC"/>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08" name="Google Shape;208;p18"/>
              <p:cNvSpPr/>
              <p:nvPr/>
            </p:nvSpPr>
            <p:spPr>
              <a:xfrm>
                <a:off x="2471946" y="2257671"/>
                <a:ext cx="106800" cy="106800"/>
              </a:xfrm>
              <a:prstGeom prst="rect">
                <a:avLst/>
              </a:prstGeom>
              <a:solidFill>
                <a:srgbClr val="F4CCCC"/>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grpSp>
      <p:grpSp>
        <p:nvGrpSpPr>
          <p:cNvPr id="209" name="Google Shape;209;p18"/>
          <p:cNvGrpSpPr/>
          <p:nvPr/>
        </p:nvGrpSpPr>
        <p:grpSpPr>
          <a:xfrm>
            <a:off x="6018033" y="2381946"/>
            <a:ext cx="1012650" cy="299738"/>
            <a:chOff x="6080921" y="2381946"/>
            <a:chExt cx="1012650" cy="299738"/>
          </a:xfrm>
        </p:grpSpPr>
        <p:grpSp>
          <p:nvGrpSpPr>
            <p:cNvPr id="210" name="Google Shape;210;p18"/>
            <p:cNvGrpSpPr/>
            <p:nvPr/>
          </p:nvGrpSpPr>
          <p:grpSpPr>
            <a:xfrm>
              <a:off x="6080921" y="2574884"/>
              <a:ext cx="106800" cy="106800"/>
              <a:chOff x="2471946" y="2257671"/>
              <a:chExt cx="106800" cy="106800"/>
            </a:xfrm>
          </p:grpSpPr>
          <p:sp>
            <p:nvSpPr>
              <p:cNvPr id="211" name="Google Shape;211;p18"/>
              <p:cNvSpPr/>
              <p:nvPr/>
            </p:nvSpPr>
            <p:spPr>
              <a:xfrm>
                <a:off x="2471946" y="2257671"/>
                <a:ext cx="106800" cy="106800"/>
              </a:xfrm>
              <a:prstGeom prst="rect">
                <a:avLst/>
              </a:prstGeom>
              <a:solidFill>
                <a:srgbClr val="F4CCCC"/>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12" name="Google Shape;212;p18"/>
              <p:cNvSpPr/>
              <p:nvPr/>
            </p:nvSpPr>
            <p:spPr>
              <a:xfrm>
                <a:off x="2471946" y="2257671"/>
                <a:ext cx="106800" cy="106800"/>
              </a:xfrm>
              <a:prstGeom prst="rect">
                <a:avLst/>
              </a:prstGeom>
              <a:solidFill>
                <a:srgbClr val="F4CCCC"/>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grpSp>
          <p:nvGrpSpPr>
            <p:cNvPr id="213" name="Google Shape;213;p18"/>
            <p:cNvGrpSpPr/>
            <p:nvPr/>
          </p:nvGrpSpPr>
          <p:grpSpPr>
            <a:xfrm>
              <a:off x="6490546" y="2455096"/>
              <a:ext cx="106800" cy="106800"/>
              <a:chOff x="2471946" y="2257671"/>
              <a:chExt cx="106800" cy="106800"/>
            </a:xfrm>
          </p:grpSpPr>
          <p:sp>
            <p:nvSpPr>
              <p:cNvPr id="214" name="Google Shape;214;p18"/>
              <p:cNvSpPr/>
              <p:nvPr/>
            </p:nvSpPr>
            <p:spPr>
              <a:xfrm>
                <a:off x="2471946" y="2257671"/>
                <a:ext cx="106800" cy="106800"/>
              </a:xfrm>
              <a:prstGeom prst="rect">
                <a:avLst/>
              </a:prstGeom>
              <a:solidFill>
                <a:srgbClr val="F4CCCC"/>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15" name="Google Shape;215;p18"/>
              <p:cNvSpPr/>
              <p:nvPr/>
            </p:nvSpPr>
            <p:spPr>
              <a:xfrm>
                <a:off x="2471946" y="2257671"/>
                <a:ext cx="106800" cy="106800"/>
              </a:xfrm>
              <a:prstGeom prst="rect">
                <a:avLst/>
              </a:prstGeom>
              <a:solidFill>
                <a:srgbClr val="F4CCCC"/>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grpSp>
          <p:nvGrpSpPr>
            <p:cNvPr id="216" name="Google Shape;216;p18"/>
            <p:cNvGrpSpPr/>
            <p:nvPr/>
          </p:nvGrpSpPr>
          <p:grpSpPr>
            <a:xfrm>
              <a:off x="6986771" y="2381946"/>
              <a:ext cx="106800" cy="106800"/>
              <a:chOff x="2471946" y="2257671"/>
              <a:chExt cx="106800" cy="106800"/>
            </a:xfrm>
          </p:grpSpPr>
          <p:sp>
            <p:nvSpPr>
              <p:cNvPr id="217" name="Google Shape;217;p18"/>
              <p:cNvSpPr/>
              <p:nvPr/>
            </p:nvSpPr>
            <p:spPr>
              <a:xfrm>
                <a:off x="2471946" y="2257671"/>
                <a:ext cx="106800" cy="106800"/>
              </a:xfrm>
              <a:prstGeom prst="rect">
                <a:avLst/>
              </a:prstGeom>
              <a:solidFill>
                <a:srgbClr val="F4CCCC"/>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18" name="Google Shape;218;p18"/>
              <p:cNvSpPr/>
              <p:nvPr/>
            </p:nvSpPr>
            <p:spPr>
              <a:xfrm>
                <a:off x="2471946" y="2257671"/>
                <a:ext cx="106800" cy="106800"/>
              </a:xfrm>
              <a:prstGeom prst="rect">
                <a:avLst/>
              </a:prstGeom>
              <a:solidFill>
                <a:srgbClr val="F4CCCC"/>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grpSp>
      <p:grpSp>
        <p:nvGrpSpPr>
          <p:cNvPr id="219" name="Google Shape;219;p18"/>
          <p:cNvGrpSpPr/>
          <p:nvPr/>
        </p:nvGrpSpPr>
        <p:grpSpPr>
          <a:xfrm>
            <a:off x="6250108" y="3234259"/>
            <a:ext cx="887375" cy="392200"/>
            <a:chOff x="6312996" y="3234259"/>
            <a:chExt cx="887375" cy="392200"/>
          </a:xfrm>
        </p:grpSpPr>
        <p:grpSp>
          <p:nvGrpSpPr>
            <p:cNvPr id="220" name="Google Shape;220;p18"/>
            <p:cNvGrpSpPr/>
            <p:nvPr/>
          </p:nvGrpSpPr>
          <p:grpSpPr>
            <a:xfrm>
              <a:off x="6312996" y="3234259"/>
              <a:ext cx="106800" cy="106800"/>
              <a:chOff x="2471946" y="2257671"/>
              <a:chExt cx="106800" cy="106800"/>
            </a:xfrm>
          </p:grpSpPr>
          <p:sp>
            <p:nvSpPr>
              <p:cNvPr id="221" name="Google Shape;221;p18"/>
              <p:cNvSpPr/>
              <p:nvPr/>
            </p:nvSpPr>
            <p:spPr>
              <a:xfrm>
                <a:off x="2471946" y="2257671"/>
                <a:ext cx="106800" cy="106800"/>
              </a:xfrm>
              <a:prstGeom prst="rect">
                <a:avLst/>
              </a:prstGeom>
              <a:solidFill>
                <a:srgbClr val="F4CCCC"/>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22" name="Google Shape;222;p18"/>
              <p:cNvSpPr/>
              <p:nvPr/>
            </p:nvSpPr>
            <p:spPr>
              <a:xfrm>
                <a:off x="2471946" y="2257671"/>
                <a:ext cx="106800" cy="106800"/>
              </a:xfrm>
              <a:prstGeom prst="rect">
                <a:avLst/>
              </a:prstGeom>
              <a:solidFill>
                <a:schemeClr val="accent3"/>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grpSp>
          <p:nvGrpSpPr>
            <p:cNvPr id="223" name="Google Shape;223;p18"/>
            <p:cNvGrpSpPr/>
            <p:nvPr/>
          </p:nvGrpSpPr>
          <p:grpSpPr>
            <a:xfrm>
              <a:off x="6675596" y="3412859"/>
              <a:ext cx="106800" cy="106800"/>
              <a:chOff x="2471946" y="2257671"/>
              <a:chExt cx="106800" cy="106800"/>
            </a:xfrm>
          </p:grpSpPr>
          <p:sp>
            <p:nvSpPr>
              <p:cNvPr id="224" name="Google Shape;224;p18"/>
              <p:cNvSpPr/>
              <p:nvPr/>
            </p:nvSpPr>
            <p:spPr>
              <a:xfrm>
                <a:off x="2471946" y="2257671"/>
                <a:ext cx="106800" cy="106800"/>
              </a:xfrm>
              <a:prstGeom prst="rect">
                <a:avLst/>
              </a:prstGeom>
              <a:solidFill>
                <a:srgbClr val="F4CCCC"/>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25" name="Google Shape;225;p18"/>
              <p:cNvSpPr/>
              <p:nvPr/>
            </p:nvSpPr>
            <p:spPr>
              <a:xfrm>
                <a:off x="2471946" y="2257671"/>
                <a:ext cx="106800" cy="106800"/>
              </a:xfrm>
              <a:prstGeom prst="rect">
                <a:avLst/>
              </a:prstGeom>
              <a:solidFill>
                <a:schemeClr val="accent3"/>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grpSp>
          <p:nvGrpSpPr>
            <p:cNvPr id="226" name="Google Shape;226;p18"/>
            <p:cNvGrpSpPr/>
            <p:nvPr/>
          </p:nvGrpSpPr>
          <p:grpSpPr>
            <a:xfrm>
              <a:off x="7093571" y="3519659"/>
              <a:ext cx="106800" cy="106800"/>
              <a:chOff x="2471946" y="2257671"/>
              <a:chExt cx="106800" cy="106800"/>
            </a:xfrm>
          </p:grpSpPr>
          <p:sp>
            <p:nvSpPr>
              <p:cNvPr id="227" name="Google Shape;227;p18"/>
              <p:cNvSpPr/>
              <p:nvPr/>
            </p:nvSpPr>
            <p:spPr>
              <a:xfrm>
                <a:off x="2471946" y="2257671"/>
                <a:ext cx="106800" cy="106800"/>
              </a:xfrm>
              <a:prstGeom prst="rect">
                <a:avLst/>
              </a:prstGeom>
              <a:solidFill>
                <a:srgbClr val="F4CCCC"/>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28" name="Google Shape;228;p18"/>
              <p:cNvSpPr/>
              <p:nvPr/>
            </p:nvSpPr>
            <p:spPr>
              <a:xfrm>
                <a:off x="2471946" y="2257671"/>
                <a:ext cx="106800" cy="106800"/>
              </a:xfrm>
              <a:prstGeom prst="rect">
                <a:avLst/>
              </a:prstGeom>
              <a:solidFill>
                <a:schemeClr val="accent3"/>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grpSp>
      <p:grpSp>
        <p:nvGrpSpPr>
          <p:cNvPr id="229" name="Google Shape;229;p18"/>
          <p:cNvGrpSpPr/>
          <p:nvPr/>
        </p:nvGrpSpPr>
        <p:grpSpPr>
          <a:xfrm>
            <a:off x="5600783" y="3391209"/>
            <a:ext cx="747475" cy="714575"/>
            <a:chOff x="5663671" y="3391209"/>
            <a:chExt cx="747475" cy="714575"/>
          </a:xfrm>
        </p:grpSpPr>
        <p:grpSp>
          <p:nvGrpSpPr>
            <p:cNvPr id="230" name="Google Shape;230;p18"/>
            <p:cNvGrpSpPr/>
            <p:nvPr/>
          </p:nvGrpSpPr>
          <p:grpSpPr>
            <a:xfrm>
              <a:off x="5663671" y="3391209"/>
              <a:ext cx="106800" cy="106800"/>
              <a:chOff x="2471946" y="2257671"/>
              <a:chExt cx="106800" cy="106800"/>
            </a:xfrm>
          </p:grpSpPr>
          <p:sp>
            <p:nvSpPr>
              <p:cNvPr id="231" name="Google Shape;231;p18"/>
              <p:cNvSpPr/>
              <p:nvPr/>
            </p:nvSpPr>
            <p:spPr>
              <a:xfrm>
                <a:off x="2471946" y="2257671"/>
                <a:ext cx="106800" cy="106800"/>
              </a:xfrm>
              <a:prstGeom prst="rect">
                <a:avLst/>
              </a:prstGeom>
              <a:solidFill>
                <a:srgbClr val="F4CCCC"/>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32" name="Google Shape;232;p18"/>
              <p:cNvSpPr/>
              <p:nvPr/>
            </p:nvSpPr>
            <p:spPr>
              <a:xfrm>
                <a:off x="2471946" y="2257671"/>
                <a:ext cx="106800" cy="106800"/>
              </a:xfrm>
              <a:prstGeom prst="rect">
                <a:avLst/>
              </a:prstGeom>
              <a:solidFill>
                <a:srgbClr val="C9DAF8"/>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grpSp>
          <p:nvGrpSpPr>
            <p:cNvPr id="233" name="Google Shape;233;p18"/>
            <p:cNvGrpSpPr/>
            <p:nvPr/>
          </p:nvGrpSpPr>
          <p:grpSpPr>
            <a:xfrm>
              <a:off x="6010021" y="3742434"/>
              <a:ext cx="106800" cy="106800"/>
              <a:chOff x="2471946" y="2257671"/>
              <a:chExt cx="106800" cy="106800"/>
            </a:xfrm>
          </p:grpSpPr>
          <p:sp>
            <p:nvSpPr>
              <p:cNvPr id="234" name="Google Shape;234;p18"/>
              <p:cNvSpPr/>
              <p:nvPr/>
            </p:nvSpPr>
            <p:spPr>
              <a:xfrm>
                <a:off x="2471946" y="2257671"/>
                <a:ext cx="106800" cy="106800"/>
              </a:xfrm>
              <a:prstGeom prst="rect">
                <a:avLst/>
              </a:prstGeom>
              <a:solidFill>
                <a:srgbClr val="F4CCCC"/>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35" name="Google Shape;235;p18"/>
              <p:cNvSpPr/>
              <p:nvPr/>
            </p:nvSpPr>
            <p:spPr>
              <a:xfrm>
                <a:off x="2471946" y="2257671"/>
                <a:ext cx="106800" cy="106800"/>
              </a:xfrm>
              <a:prstGeom prst="rect">
                <a:avLst/>
              </a:prstGeom>
              <a:solidFill>
                <a:srgbClr val="C9DAF8"/>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grpSp>
          <p:nvGrpSpPr>
            <p:cNvPr id="236" name="Google Shape;236;p18"/>
            <p:cNvGrpSpPr/>
            <p:nvPr/>
          </p:nvGrpSpPr>
          <p:grpSpPr>
            <a:xfrm>
              <a:off x="6304346" y="3998984"/>
              <a:ext cx="106800" cy="106800"/>
              <a:chOff x="2471946" y="2257671"/>
              <a:chExt cx="106800" cy="106800"/>
            </a:xfrm>
          </p:grpSpPr>
          <p:sp>
            <p:nvSpPr>
              <p:cNvPr id="237" name="Google Shape;237;p18"/>
              <p:cNvSpPr/>
              <p:nvPr/>
            </p:nvSpPr>
            <p:spPr>
              <a:xfrm>
                <a:off x="2471946" y="2257671"/>
                <a:ext cx="106800" cy="106800"/>
              </a:xfrm>
              <a:prstGeom prst="rect">
                <a:avLst/>
              </a:prstGeom>
              <a:solidFill>
                <a:srgbClr val="F4CCCC"/>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38" name="Google Shape;238;p18"/>
              <p:cNvSpPr/>
              <p:nvPr/>
            </p:nvSpPr>
            <p:spPr>
              <a:xfrm>
                <a:off x="2471946" y="2257671"/>
                <a:ext cx="106800" cy="106800"/>
              </a:xfrm>
              <a:prstGeom prst="rect">
                <a:avLst/>
              </a:prstGeom>
              <a:solidFill>
                <a:srgbClr val="C9DAF8"/>
              </a:solidFill>
              <a:ln cap="flat" cmpd="sng" w="9525">
                <a:solidFill>
                  <a:srgbClr val="A4C2F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grpSp>
      <p:grpSp>
        <p:nvGrpSpPr>
          <p:cNvPr id="239" name="Google Shape;239;p18"/>
          <p:cNvGrpSpPr/>
          <p:nvPr/>
        </p:nvGrpSpPr>
        <p:grpSpPr>
          <a:xfrm>
            <a:off x="5699165" y="2921807"/>
            <a:ext cx="747685" cy="140171"/>
            <a:chOff x="5762052" y="2921807"/>
            <a:chExt cx="747685" cy="140171"/>
          </a:xfrm>
        </p:grpSpPr>
        <p:sp>
          <p:nvSpPr>
            <p:cNvPr id="240" name="Google Shape;240;p18"/>
            <p:cNvSpPr/>
            <p:nvPr/>
          </p:nvSpPr>
          <p:spPr>
            <a:xfrm>
              <a:off x="5762052" y="2945546"/>
              <a:ext cx="106800" cy="106800"/>
            </a:xfrm>
            <a:prstGeom prst="rect">
              <a:avLst/>
            </a:prstGeom>
            <a:solidFill>
              <a:srgbClr val="F4CCCC"/>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41" name="Google Shape;241;p18"/>
            <p:cNvSpPr/>
            <p:nvPr/>
          </p:nvSpPr>
          <p:spPr>
            <a:xfrm>
              <a:off x="6064062" y="2937003"/>
              <a:ext cx="106800" cy="106800"/>
            </a:xfrm>
            <a:prstGeom prst="rect">
              <a:avLst/>
            </a:prstGeom>
            <a:solidFill>
              <a:srgbClr val="F4CCCC"/>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42" name="Google Shape;242;p18"/>
            <p:cNvSpPr/>
            <p:nvPr/>
          </p:nvSpPr>
          <p:spPr>
            <a:xfrm>
              <a:off x="5763534" y="2921807"/>
              <a:ext cx="106800" cy="106800"/>
            </a:xfrm>
            <a:prstGeom prst="rect">
              <a:avLst/>
            </a:prstGeom>
            <a:solidFill>
              <a:schemeClr val="accent3"/>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nvGrpSpPr>
            <p:cNvPr id="243" name="Google Shape;243;p18"/>
            <p:cNvGrpSpPr/>
            <p:nvPr/>
          </p:nvGrpSpPr>
          <p:grpSpPr>
            <a:xfrm>
              <a:off x="6402937" y="2934621"/>
              <a:ext cx="106800" cy="127358"/>
              <a:chOff x="2471946" y="2224300"/>
              <a:chExt cx="106800" cy="127358"/>
            </a:xfrm>
          </p:grpSpPr>
          <p:sp>
            <p:nvSpPr>
              <p:cNvPr id="244" name="Google Shape;244;p18"/>
              <p:cNvSpPr/>
              <p:nvPr/>
            </p:nvSpPr>
            <p:spPr>
              <a:xfrm>
                <a:off x="2471946" y="2244857"/>
                <a:ext cx="106800" cy="106800"/>
              </a:xfrm>
              <a:prstGeom prst="rect">
                <a:avLst/>
              </a:prstGeom>
              <a:solidFill>
                <a:srgbClr val="F4CCCC"/>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245" name="Google Shape;245;p18"/>
              <p:cNvSpPr/>
              <p:nvPr/>
            </p:nvSpPr>
            <p:spPr>
              <a:xfrm>
                <a:off x="2471946" y="2224300"/>
                <a:ext cx="106800" cy="106800"/>
              </a:xfrm>
              <a:prstGeom prst="rect">
                <a:avLst/>
              </a:prstGeom>
              <a:solidFill>
                <a:schemeClr val="accent3"/>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sp>
          <p:nvSpPr>
            <p:cNvPr id="246" name="Google Shape;246;p18"/>
            <p:cNvSpPr/>
            <p:nvPr/>
          </p:nvSpPr>
          <p:spPr>
            <a:xfrm>
              <a:off x="6064059" y="2930349"/>
              <a:ext cx="106800" cy="106800"/>
            </a:xfrm>
            <a:prstGeom prst="rect">
              <a:avLst/>
            </a:prstGeom>
            <a:solidFill>
              <a:schemeClr val="accent3"/>
            </a:solidFill>
            <a:ln cap="flat" cmpd="sng" w="9525">
              <a:solidFill>
                <a:srgbClr val="B6D7A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grpSp>
      <p:sp>
        <p:nvSpPr>
          <p:cNvPr id="247" name="Google Shape;247;p18"/>
          <p:cNvSpPr txBox="1"/>
          <p:nvPr>
            <p:ph idx="12" type="sldNum"/>
          </p:nvPr>
        </p:nvSpPr>
        <p:spPr>
          <a:xfrm>
            <a:off x="7680908" y="473942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6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7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8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19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20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23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8"/>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21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22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9"/>
          <p:cNvSpPr txBox="1"/>
          <p:nvPr>
            <p:ph type="title"/>
          </p:nvPr>
        </p:nvSpPr>
        <p:spPr>
          <a:xfrm>
            <a:off x="2093700" y="290825"/>
            <a:ext cx="4956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Further Benefits of Event Bus</a:t>
            </a:r>
            <a:endParaRPr/>
          </a:p>
        </p:txBody>
      </p:sp>
      <p:sp>
        <p:nvSpPr>
          <p:cNvPr id="253" name="Google Shape;253;p19"/>
          <p:cNvSpPr txBox="1"/>
          <p:nvPr>
            <p:ph idx="12" type="sldNum"/>
          </p:nvPr>
        </p:nvSpPr>
        <p:spPr>
          <a:xfrm>
            <a:off x="7680908" y="473942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4" name="Google Shape;254;p19"/>
          <p:cNvSpPr txBox="1"/>
          <p:nvPr/>
        </p:nvSpPr>
        <p:spPr>
          <a:xfrm>
            <a:off x="914400" y="1107850"/>
            <a:ext cx="7315200" cy="24111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lang="en" sz="1800">
                <a:solidFill>
                  <a:schemeClr val="dk2"/>
                </a:solidFill>
              </a:rPr>
              <a:t>Centralized Hub for Events</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Reduce intersystem </a:t>
            </a:r>
            <a:r>
              <a:rPr lang="en" sz="1800">
                <a:solidFill>
                  <a:schemeClr val="dk2"/>
                </a:solidFill>
              </a:rPr>
              <a:t>dependency</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Reduce effort of maintaining instersystem relationships</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High performance, low latency, high volume</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Short term data persistence</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Remembers the client’s position in the data stream</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Reliable system</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Enables loose coupling between systems</a:t>
            </a:r>
            <a:endParaRPr sz="1800">
              <a:solidFill>
                <a:schemeClr val="dk2"/>
              </a:solidFill>
            </a:endParaRPr>
          </a:p>
        </p:txBody>
      </p:sp>
      <p:pic>
        <p:nvPicPr>
          <p:cNvPr id="255" name="Google Shape;255;p19"/>
          <p:cNvPicPr preferRelativeResize="0"/>
          <p:nvPr/>
        </p:nvPicPr>
        <p:blipFill>
          <a:blip r:embed="rId3">
            <a:alphaModFix/>
          </a:blip>
          <a:stretch>
            <a:fillRect/>
          </a:stretch>
        </p:blipFill>
        <p:spPr>
          <a:xfrm>
            <a:off x="914400" y="3518949"/>
            <a:ext cx="3478375" cy="1342651"/>
          </a:xfrm>
          <a:prstGeom prst="rect">
            <a:avLst/>
          </a:prstGeom>
          <a:noFill/>
          <a:ln>
            <a:noFill/>
          </a:ln>
        </p:spPr>
      </p:pic>
      <p:pic>
        <p:nvPicPr>
          <p:cNvPr descr="What is Apache Kafka and why you should ..." id="256" name="Google Shape;256;p19"/>
          <p:cNvPicPr preferRelativeResize="0"/>
          <p:nvPr/>
        </p:nvPicPr>
        <p:blipFill>
          <a:blip r:embed="rId4">
            <a:alphaModFix/>
          </a:blip>
          <a:stretch>
            <a:fillRect/>
          </a:stretch>
        </p:blipFill>
        <p:spPr>
          <a:xfrm>
            <a:off x="5473800" y="3643675"/>
            <a:ext cx="2207100" cy="1093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0"/>
          <p:cNvSpPr txBox="1"/>
          <p:nvPr>
            <p:ph type="title"/>
          </p:nvPr>
        </p:nvSpPr>
        <p:spPr>
          <a:xfrm>
            <a:off x="3028538" y="273175"/>
            <a:ext cx="2907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State of Event Bus</a:t>
            </a:r>
            <a:endParaRPr/>
          </a:p>
        </p:txBody>
      </p:sp>
      <p:sp>
        <p:nvSpPr>
          <p:cNvPr id="262" name="Google Shape;262;p20"/>
          <p:cNvSpPr txBox="1"/>
          <p:nvPr>
            <p:ph idx="12" type="sldNum"/>
          </p:nvPr>
        </p:nvSpPr>
        <p:spPr>
          <a:xfrm>
            <a:off x="7680908" y="473942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3" name="Google Shape;263;p20"/>
          <p:cNvSpPr/>
          <p:nvPr/>
        </p:nvSpPr>
        <p:spPr>
          <a:xfrm>
            <a:off x="1306336" y="1982197"/>
            <a:ext cx="724200" cy="7242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626262"/>
                </a:solidFill>
                <a:latin typeface="Proxima Nova"/>
                <a:ea typeface="Proxima Nova"/>
                <a:cs typeface="Proxima Nova"/>
                <a:sym typeface="Proxima Nova"/>
              </a:rPr>
              <a:t>VA Profile </a:t>
            </a:r>
            <a:endParaRPr sz="1000">
              <a:solidFill>
                <a:srgbClr val="626262"/>
              </a:solidFill>
              <a:latin typeface="Proxima Nova"/>
              <a:ea typeface="Proxima Nova"/>
              <a:cs typeface="Proxima Nova"/>
              <a:sym typeface="Proxima Nova"/>
            </a:endParaRPr>
          </a:p>
        </p:txBody>
      </p:sp>
      <p:sp>
        <p:nvSpPr>
          <p:cNvPr id="264" name="Google Shape;264;p20"/>
          <p:cNvSpPr/>
          <p:nvPr/>
        </p:nvSpPr>
        <p:spPr>
          <a:xfrm>
            <a:off x="6236803" y="741094"/>
            <a:ext cx="724200" cy="724200"/>
          </a:xfrm>
          <a:prstGeom prst="roundRect">
            <a:avLst>
              <a:gd fmla="val 16667" name="adj"/>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626262"/>
                </a:solidFill>
                <a:latin typeface="Proxima Nova"/>
                <a:ea typeface="Proxima Nova"/>
                <a:cs typeface="Proxima Nova"/>
                <a:sym typeface="Proxima Nova"/>
              </a:rPr>
              <a:t>BMT</a:t>
            </a:r>
            <a:endParaRPr sz="900">
              <a:solidFill>
                <a:srgbClr val="626262"/>
              </a:solidFill>
              <a:latin typeface="Proxima Nova"/>
              <a:ea typeface="Proxima Nova"/>
              <a:cs typeface="Proxima Nova"/>
              <a:sym typeface="Proxima Nova"/>
            </a:endParaRPr>
          </a:p>
        </p:txBody>
      </p:sp>
      <p:sp>
        <p:nvSpPr>
          <p:cNvPr id="265" name="Google Shape;265;p20"/>
          <p:cNvSpPr/>
          <p:nvPr/>
        </p:nvSpPr>
        <p:spPr>
          <a:xfrm>
            <a:off x="1306336" y="1180947"/>
            <a:ext cx="724200" cy="724200"/>
          </a:xfrm>
          <a:prstGeom prst="roundRect">
            <a:avLst>
              <a:gd fmla="val 16667" name="adj"/>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626262"/>
                </a:solidFill>
                <a:latin typeface="Proxima Nova"/>
                <a:ea typeface="Proxima Nova"/>
                <a:cs typeface="Proxima Nova"/>
                <a:sym typeface="Proxima Nova"/>
              </a:rPr>
              <a:t>BIP </a:t>
            </a:r>
            <a:endParaRPr sz="1000">
              <a:solidFill>
                <a:srgbClr val="626262"/>
              </a:solidFill>
              <a:latin typeface="Proxima Nova"/>
              <a:ea typeface="Proxima Nova"/>
              <a:cs typeface="Proxima Nova"/>
              <a:sym typeface="Proxima Nova"/>
            </a:endParaRPr>
          </a:p>
        </p:txBody>
      </p:sp>
      <p:sp>
        <p:nvSpPr>
          <p:cNvPr id="266" name="Google Shape;266;p20"/>
          <p:cNvSpPr/>
          <p:nvPr/>
        </p:nvSpPr>
        <p:spPr>
          <a:xfrm>
            <a:off x="1306336" y="3584697"/>
            <a:ext cx="724200" cy="724200"/>
          </a:xfrm>
          <a:prstGeom prst="roundRect">
            <a:avLst>
              <a:gd fmla="val 16667" name="adj"/>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626262"/>
                </a:solidFill>
                <a:latin typeface="Proxima Nova"/>
                <a:ea typeface="Proxima Nova"/>
                <a:cs typeface="Proxima Nova"/>
                <a:sym typeface="Proxima Nova"/>
              </a:rPr>
              <a:t>Enrollment Service </a:t>
            </a:r>
            <a:endParaRPr sz="700">
              <a:solidFill>
                <a:srgbClr val="626262"/>
              </a:solidFill>
              <a:latin typeface="Proxima Nova"/>
              <a:ea typeface="Proxima Nova"/>
              <a:cs typeface="Proxima Nova"/>
              <a:sym typeface="Proxima Nova"/>
            </a:endParaRPr>
          </a:p>
        </p:txBody>
      </p:sp>
      <p:sp>
        <p:nvSpPr>
          <p:cNvPr id="267" name="Google Shape;267;p20"/>
          <p:cNvSpPr/>
          <p:nvPr/>
        </p:nvSpPr>
        <p:spPr>
          <a:xfrm>
            <a:off x="1306336" y="2783447"/>
            <a:ext cx="724200" cy="724200"/>
          </a:xfrm>
          <a:prstGeom prst="roundRect">
            <a:avLst>
              <a:gd fmla="val 16667" name="adj"/>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rgbClr val="626262"/>
                </a:solidFill>
                <a:latin typeface="Proxima Nova"/>
                <a:ea typeface="Proxima Nova"/>
                <a:cs typeface="Proxima Nova"/>
                <a:sym typeface="Proxima Nova"/>
              </a:rPr>
              <a:t>VA.gov </a:t>
            </a:r>
            <a:endParaRPr sz="1000">
              <a:solidFill>
                <a:srgbClr val="626262"/>
              </a:solidFill>
              <a:latin typeface="Proxima Nova"/>
              <a:ea typeface="Proxima Nova"/>
              <a:cs typeface="Proxima Nova"/>
              <a:sym typeface="Proxima Nova"/>
            </a:endParaRPr>
          </a:p>
        </p:txBody>
      </p:sp>
      <p:sp>
        <p:nvSpPr>
          <p:cNvPr id="268" name="Google Shape;268;p20"/>
          <p:cNvSpPr/>
          <p:nvPr/>
        </p:nvSpPr>
        <p:spPr>
          <a:xfrm>
            <a:off x="3501465" y="2012671"/>
            <a:ext cx="1449900" cy="1461000"/>
          </a:xfrm>
          <a:prstGeom prst="roundRect">
            <a:avLst>
              <a:gd fmla="val 16667" name="adj"/>
            </a:avLst>
          </a:prstGeom>
          <a:solidFill>
            <a:srgbClr val="FFFFFF"/>
          </a:solidFill>
          <a:ln cap="flat" cmpd="sng" w="38100">
            <a:solidFill>
              <a:srgbClr val="EFEFE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300">
              <a:latin typeface="Proxima Nova"/>
              <a:ea typeface="Proxima Nova"/>
              <a:cs typeface="Proxima Nova"/>
              <a:sym typeface="Proxima Nova"/>
            </a:endParaRPr>
          </a:p>
        </p:txBody>
      </p:sp>
      <p:sp>
        <p:nvSpPr>
          <p:cNvPr id="269" name="Google Shape;269;p20"/>
          <p:cNvSpPr txBox="1"/>
          <p:nvPr/>
        </p:nvSpPr>
        <p:spPr>
          <a:xfrm>
            <a:off x="3611047" y="2598786"/>
            <a:ext cx="1201500" cy="258900"/>
          </a:xfrm>
          <a:prstGeom prst="rect">
            <a:avLst/>
          </a:prstGeom>
          <a:noFill/>
          <a:ln>
            <a:noFill/>
          </a:ln>
        </p:spPr>
        <p:txBody>
          <a:bodyPr anchorCtr="0" anchor="t" bIns="91425" lIns="91425" spcFirstLastPara="1" rIns="91425" wrap="square" tIns="91425">
            <a:noAutofit/>
          </a:bodyPr>
          <a:lstStyle/>
          <a:p>
            <a:pPr indent="0" lvl="0" marL="0" rtl="0" algn="ctr">
              <a:lnSpc>
                <a:spcPct val="80000"/>
              </a:lnSpc>
              <a:spcBef>
                <a:spcPts val="0"/>
              </a:spcBef>
              <a:spcAft>
                <a:spcPts val="0"/>
              </a:spcAft>
              <a:buSzPts val="440"/>
              <a:buNone/>
            </a:pPr>
            <a:r>
              <a:rPr lang="en" sz="1000">
                <a:solidFill>
                  <a:srgbClr val="434343"/>
                </a:solidFill>
                <a:latin typeface="Proxima Nova"/>
                <a:ea typeface="Proxima Nova"/>
                <a:cs typeface="Proxima Nova"/>
                <a:sym typeface="Proxima Nova"/>
              </a:rPr>
              <a:t>Event Bus</a:t>
            </a:r>
            <a:endParaRPr sz="1000">
              <a:solidFill>
                <a:srgbClr val="434343"/>
              </a:solidFill>
              <a:latin typeface="Proxima Nova"/>
              <a:ea typeface="Proxima Nova"/>
              <a:cs typeface="Proxima Nova"/>
              <a:sym typeface="Proxima Nova"/>
            </a:endParaRPr>
          </a:p>
        </p:txBody>
      </p:sp>
      <p:sp>
        <p:nvSpPr>
          <p:cNvPr id="270" name="Google Shape;270;p20"/>
          <p:cNvSpPr/>
          <p:nvPr/>
        </p:nvSpPr>
        <p:spPr>
          <a:xfrm>
            <a:off x="7157528" y="1198089"/>
            <a:ext cx="724200" cy="724200"/>
          </a:xfrm>
          <a:prstGeom prst="roundRect">
            <a:avLst>
              <a:gd fmla="val 16667" name="adj"/>
            </a:avLst>
          </a:prstGeom>
          <a:solidFill>
            <a:srgbClr val="F9CB9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626262"/>
                </a:solidFill>
                <a:latin typeface="Proxima Nova"/>
                <a:ea typeface="Proxima Nova"/>
                <a:cs typeface="Proxima Nova"/>
                <a:sym typeface="Proxima Nova"/>
              </a:rPr>
              <a:t>Mobile App</a:t>
            </a:r>
            <a:endParaRPr sz="900">
              <a:solidFill>
                <a:srgbClr val="626262"/>
              </a:solidFill>
              <a:latin typeface="Proxima Nova"/>
              <a:ea typeface="Proxima Nova"/>
              <a:cs typeface="Proxima Nova"/>
              <a:sym typeface="Proxima Nova"/>
            </a:endParaRPr>
          </a:p>
        </p:txBody>
      </p:sp>
      <p:sp>
        <p:nvSpPr>
          <p:cNvPr id="271" name="Google Shape;271;p20"/>
          <p:cNvSpPr/>
          <p:nvPr/>
        </p:nvSpPr>
        <p:spPr>
          <a:xfrm>
            <a:off x="7157528" y="2658640"/>
            <a:ext cx="724200" cy="7242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626262"/>
                </a:solidFill>
                <a:latin typeface="Proxima Nova"/>
                <a:ea typeface="Proxima Nova"/>
                <a:cs typeface="Proxima Nova"/>
                <a:sym typeface="Proxima Nova"/>
              </a:rPr>
              <a:t>Burn Pit</a:t>
            </a:r>
            <a:endParaRPr sz="900">
              <a:solidFill>
                <a:srgbClr val="626262"/>
              </a:solidFill>
              <a:latin typeface="Proxima Nova"/>
              <a:ea typeface="Proxima Nova"/>
              <a:cs typeface="Proxima Nova"/>
              <a:sym typeface="Proxima Nova"/>
            </a:endParaRPr>
          </a:p>
        </p:txBody>
      </p:sp>
      <p:sp>
        <p:nvSpPr>
          <p:cNvPr id="272" name="Google Shape;272;p20"/>
          <p:cNvSpPr/>
          <p:nvPr/>
        </p:nvSpPr>
        <p:spPr>
          <a:xfrm>
            <a:off x="6236803" y="3128660"/>
            <a:ext cx="724200" cy="7242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626262"/>
                </a:solidFill>
                <a:latin typeface="Proxima Nova"/>
                <a:ea typeface="Proxima Nova"/>
                <a:cs typeface="Proxima Nova"/>
                <a:sym typeface="Proxima Nova"/>
              </a:rPr>
              <a:t>MPI</a:t>
            </a:r>
            <a:endParaRPr sz="900">
              <a:solidFill>
                <a:srgbClr val="626262"/>
              </a:solidFill>
              <a:latin typeface="Proxima Nova"/>
              <a:ea typeface="Proxima Nova"/>
              <a:cs typeface="Proxima Nova"/>
              <a:sym typeface="Proxima Nova"/>
            </a:endParaRPr>
          </a:p>
        </p:txBody>
      </p:sp>
      <p:sp>
        <p:nvSpPr>
          <p:cNvPr id="273" name="Google Shape;273;p20"/>
          <p:cNvSpPr/>
          <p:nvPr/>
        </p:nvSpPr>
        <p:spPr>
          <a:xfrm>
            <a:off x="6236803" y="3960830"/>
            <a:ext cx="724200" cy="724200"/>
          </a:xfrm>
          <a:prstGeom prst="roundRect">
            <a:avLst>
              <a:gd fmla="val 16667" name="adj"/>
            </a:avLst>
          </a:prstGeom>
          <a:solidFill>
            <a:srgbClr val="A4C2F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rgbClr val="626262"/>
                </a:solidFill>
                <a:latin typeface="Proxima Nova"/>
                <a:ea typeface="Proxima Nova"/>
                <a:cs typeface="Proxima Nova"/>
                <a:sym typeface="Proxima Nova"/>
              </a:rPr>
              <a:t>Summit</a:t>
            </a:r>
            <a:endParaRPr sz="900">
              <a:solidFill>
                <a:srgbClr val="626262"/>
              </a:solidFill>
              <a:latin typeface="Proxima Nova"/>
              <a:ea typeface="Proxima Nova"/>
              <a:cs typeface="Proxima Nova"/>
              <a:sym typeface="Proxima Nova"/>
            </a:endParaRPr>
          </a:p>
        </p:txBody>
      </p:sp>
      <p:cxnSp>
        <p:nvCxnSpPr>
          <p:cNvPr id="274" name="Google Shape;274;p20"/>
          <p:cNvCxnSpPr>
            <a:stCxn id="265" idx="3"/>
            <a:endCxn id="268" idx="1"/>
          </p:cNvCxnSpPr>
          <p:nvPr/>
        </p:nvCxnSpPr>
        <p:spPr>
          <a:xfrm>
            <a:off x="2030536" y="1543047"/>
            <a:ext cx="1470900" cy="1200000"/>
          </a:xfrm>
          <a:prstGeom prst="curvedConnector3">
            <a:avLst>
              <a:gd fmla="val 50001" name="adj1"/>
            </a:avLst>
          </a:prstGeom>
          <a:noFill/>
          <a:ln cap="flat" cmpd="sng" w="19050">
            <a:solidFill>
              <a:srgbClr val="F9CB9C"/>
            </a:solidFill>
            <a:prstDash val="solid"/>
            <a:round/>
            <a:headEnd len="med" w="med" type="none"/>
            <a:tailEnd len="med" w="med" type="triangle"/>
          </a:ln>
        </p:spPr>
      </p:cxnSp>
      <p:grpSp>
        <p:nvGrpSpPr>
          <p:cNvPr id="275" name="Google Shape;275;p20"/>
          <p:cNvGrpSpPr/>
          <p:nvPr/>
        </p:nvGrpSpPr>
        <p:grpSpPr>
          <a:xfrm>
            <a:off x="3496883" y="2014409"/>
            <a:ext cx="1449867" cy="1461018"/>
            <a:chOff x="2465312" y="1660825"/>
            <a:chExt cx="2023823" cy="2039389"/>
          </a:xfrm>
        </p:grpSpPr>
        <p:sp>
          <p:nvSpPr>
            <p:cNvPr id="276" name="Google Shape;276;p20"/>
            <p:cNvSpPr/>
            <p:nvPr/>
          </p:nvSpPr>
          <p:spPr>
            <a:xfrm rot="1800593">
              <a:off x="2736283" y="1931796"/>
              <a:ext cx="1480358" cy="1480358"/>
            </a:xfrm>
            <a:prstGeom prst="blockArc">
              <a:avLst>
                <a:gd fmla="val 14414370" name="adj1"/>
                <a:gd fmla="val 694" name="adj2"/>
                <a:gd fmla="val 9562" name="adj3"/>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0"/>
            <p:cNvSpPr/>
            <p:nvPr/>
          </p:nvSpPr>
          <p:spPr>
            <a:xfrm flipH="1" rot="-1800593">
              <a:off x="2737807" y="1948885"/>
              <a:ext cx="1480358" cy="1480358"/>
            </a:xfrm>
            <a:prstGeom prst="blockArc">
              <a:avLst>
                <a:gd fmla="val 14348563" name="adj1"/>
                <a:gd fmla="val 21472873" name="adj2"/>
                <a:gd fmla="val 9381" name="adj3"/>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0"/>
            <p:cNvSpPr/>
            <p:nvPr/>
          </p:nvSpPr>
          <p:spPr>
            <a:xfrm rot="-8100000">
              <a:off x="3376173" y="1916344"/>
              <a:ext cx="199828" cy="199828"/>
            </a:xfrm>
            <a:prstGeom prst="rtTriangle">
              <a:avLst/>
            </a:prstGeom>
            <a:solidFill>
              <a:srgbClr val="F9CB9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0"/>
            <p:cNvSpPr/>
            <p:nvPr/>
          </p:nvSpPr>
          <p:spPr>
            <a:xfrm flipH="1" rot="-9000614">
              <a:off x="2737028" y="1948005"/>
              <a:ext cx="1480058" cy="1480058"/>
            </a:xfrm>
            <a:prstGeom prst="blockArc">
              <a:avLst>
                <a:gd fmla="val 14316164" name="adj1"/>
                <a:gd fmla="val 21502663" name="adj2"/>
                <a:gd fmla="val 9415" name="adj3"/>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0"/>
            <p:cNvSpPr/>
            <p:nvPr/>
          </p:nvSpPr>
          <p:spPr>
            <a:xfrm rot="-1034093">
              <a:off x="3983224" y="2918798"/>
              <a:ext cx="172129" cy="172129"/>
            </a:xfrm>
            <a:prstGeom prst="rtTriangle">
              <a:avLst/>
            </a:prstGeom>
            <a:solidFill>
              <a:srgbClr val="D9D2E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0"/>
            <p:cNvSpPr/>
            <p:nvPr/>
          </p:nvSpPr>
          <p:spPr>
            <a:xfrm rot="6359552">
              <a:off x="2788845" y="2917831"/>
              <a:ext cx="200354" cy="200354"/>
            </a:xfrm>
            <a:prstGeom prst="rtTriangle">
              <a:avLst/>
            </a:prstGeom>
            <a:solidFill>
              <a:srgbClr val="A4C2F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82" name="Google Shape;282;p20"/>
          <p:cNvCxnSpPr>
            <a:stCxn id="268" idx="3"/>
            <a:endCxn id="264" idx="1"/>
          </p:cNvCxnSpPr>
          <p:nvPr/>
        </p:nvCxnSpPr>
        <p:spPr>
          <a:xfrm flipH="1" rot="10800000">
            <a:off x="4951365" y="1103071"/>
            <a:ext cx="1285500" cy="1640100"/>
          </a:xfrm>
          <a:prstGeom prst="curvedConnector3">
            <a:avLst>
              <a:gd fmla="val 49998" name="adj1"/>
            </a:avLst>
          </a:prstGeom>
          <a:noFill/>
          <a:ln cap="flat" cmpd="sng" w="19050">
            <a:solidFill>
              <a:srgbClr val="F9CB9C"/>
            </a:solidFill>
            <a:prstDash val="solid"/>
            <a:round/>
            <a:headEnd len="med" w="med" type="none"/>
            <a:tailEnd len="med" w="med" type="triangle"/>
          </a:ln>
        </p:spPr>
      </p:cxnSp>
      <p:cxnSp>
        <p:nvCxnSpPr>
          <p:cNvPr id="283" name="Google Shape;283;p20"/>
          <p:cNvCxnSpPr>
            <a:stCxn id="268" idx="3"/>
            <a:endCxn id="270" idx="1"/>
          </p:cNvCxnSpPr>
          <p:nvPr/>
        </p:nvCxnSpPr>
        <p:spPr>
          <a:xfrm flipH="1" rot="10800000">
            <a:off x="4951365" y="1560271"/>
            <a:ext cx="2206200" cy="1182900"/>
          </a:xfrm>
          <a:prstGeom prst="curvedConnector3">
            <a:avLst>
              <a:gd fmla="val 49999" name="adj1"/>
            </a:avLst>
          </a:prstGeom>
          <a:noFill/>
          <a:ln cap="flat" cmpd="sng" w="19050">
            <a:solidFill>
              <a:srgbClr val="F9CB9C"/>
            </a:solidFill>
            <a:prstDash val="solid"/>
            <a:round/>
            <a:headEnd len="med" w="med" type="none"/>
            <a:tailEnd len="med" w="med" type="triangle"/>
          </a:ln>
        </p:spPr>
      </p:cxnSp>
      <p:sp>
        <p:nvSpPr>
          <p:cNvPr id="284" name="Google Shape;284;p20"/>
          <p:cNvSpPr/>
          <p:nvPr/>
        </p:nvSpPr>
        <p:spPr>
          <a:xfrm>
            <a:off x="6236803" y="2109180"/>
            <a:ext cx="724200" cy="724200"/>
          </a:xfrm>
          <a:prstGeom prst="roundRect">
            <a:avLst>
              <a:gd fmla="val 16667" name="adj"/>
            </a:avLst>
          </a:prstGeom>
          <a:solidFill>
            <a:srgbClr val="D9D2E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rgbClr val="626262"/>
                </a:solidFill>
                <a:latin typeface="Proxima Nova"/>
                <a:ea typeface="Proxima Nova"/>
                <a:cs typeface="Proxima Nova"/>
                <a:sym typeface="Proxima Nova"/>
              </a:rPr>
              <a:t>Enrollment System</a:t>
            </a:r>
            <a:endParaRPr sz="700">
              <a:solidFill>
                <a:srgbClr val="626262"/>
              </a:solidFill>
              <a:latin typeface="Proxima Nova"/>
              <a:ea typeface="Proxima Nova"/>
              <a:cs typeface="Proxima Nova"/>
              <a:sym typeface="Proxima Nova"/>
            </a:endParaRPr>
          </a:p>
        </p:txBody>
      </p:sp>
      <p:cxnSp>
        <p:nvCxnSpPr>
          <p:cNvPr id="285" name="Google Shape;285;p20"/>
          <p:cNvCxnSpPr>
            <a:stCxn id="268" idx="3"/>
            <a:endCxn id="284" idx="1"/>
          </p:cNvCxnSpPr>
          <p:nvPr/>
        </p:nvCxnSpPr>
        <p:spPr>
          <a:xfrm flipH="1" rot="10800000">
            <a:off x="4951365" y="2471371"/>
            <a:ext cx="1285500" cy="271800"/>
          </a:xfrm>
          <a:prstGeom prst="curvedConnector3">
            <a:avLst>
              <a:gd fmla="val 49998" name="adj1"/>
            </a:avLst>
          </a:prstGeom>
          <a:noFill/>
          <a:ln cap="flat" cmpd="sng" w="19050">
            <a:solidFill>
              <a:srgbClr val="B4A7D6"/>
            </a:solidFill>
            <a:prstDash val="dash"/>
            <a:round/>
            <a:headEnd len="med" w="med" type="none"/>
            <a:tailEnd len="med" w="med" type="triangle"/>
          </a:ln>
        </p:spPr>
      </p:cxnSp>
      <p:cxnSp>
        <p:nvCxnSpPr>
          <p:cNvPr id="286" name="Google Shape;286;p20"/>
          <p:cNvCxnSpPr>
            <a:stCxn id="268" idx="3"/>
            <a:endCxn id="271" idx="1"/>
          </p:cNvCxnSpPr>
          <p:nvPr/>
        </p:nvCxnSpPr>
        <p:spPr>
          <a:xfrm>
            <a:off x="4951365" y="2743171"/>
            <a:ext cx="2206200" cy="277500"/>
          </a:xfrm>
          <a:prstGeom prst="curvedConnector3">
            <a:avLst>
              <a:gd fmla="val 49999" name="adj1"/>
            </a:avLst>
          </a:prstGeom>
          <a:noFill/>
          <a:ln cap="flat" cmpd="sng" w="19050">
            <a:solidFill>
              <a:srgbClr val="B4A7D6"/>
            </a:solidFill>
            <a:prstDash val="dash"/>
            <a:round/>
            <a:headEnd len="med" w="med" type="none"/>
            <a:tailEnd len="med" w="med" type="triangle"/>
          </a:ln>
        </p:spPr>
      </p:cxnSp>
      <p:cxnSp>
        <p:nvCxnSpPr>
          <p:cNvPr id="287" name="Google Shape;287;p20"/>
          <p:cNvCxnSpPr>
            <a:stCxn id="268" idx="3"/>
            <a:endCxn id="272" idx="1"/>
          </p:cNvCxnSpPr>
          <p:nvPr/>
        </p:nvCxnSpPr>
        <p:spPr>
          <a:xfrm>
            <a:off x="4951365" y="2743171"/>
            <a:ext cx="1285500" cy="747600"/>
          </a:xfrm>
          <a:prstGeom prst="curvedConnector3">
            <a:avLst>
              <a:gd fmla="val 49998" name="adj1"/>
            </a:avLst>
          </a:prstGeom>
          <a:noFill/>
          <a:ln cap="flat" cmpd="sng" w="19050">
            <a:solidFill>
              <a:srgbClr val="B4A7D6"/>
            </a:solidFill>
            <a:prstDash val="dash"/>
            <a:round/>
            <a:headEnd len="med" w="med" type="none"/>
            <a:tailEnd len="med" w="med" type="triangle"/>
          </a:ln>
        </p:spPr>
      </p:cxnSp>
      <p:cxnSp>
        <p:nvCxnSpPr>
          <p:cNvPr id="288" name="Google Shape;288;p20"/>
          <p:cNvCxnSpPr>
            <a:stCxn id="263" idx="3"/>
            <a:endCxn id="268" idx="1"/>
          </p:cNvCxnSpPr>
          <p:nvPr/>
        </p:nvCxnSpPr>
        <p:spPr>
          <a:xfrm>
            <a:off x="2030536" y="2344297"/>
            <a:ext cx="1470900" cy="399000"/>
          </a:xfrm>
          <a:prstGeom prst="curvedConnector3">
            <a:avLst>
              <a:gd fmla="val 50001" name="adj1"/>
            </a:avLst>
          </a:prstGeom>
          <a:noFill/>
          <a:ln cap="flat" cmpd="sng" w="19050">
            <a:solidFill>
              <a:srgbClr val="B4A7D6"/>
            </a:solidFill>
            <a:prstDash val="solid"/>
            <a:round/>
            <a:headEnd len="med" w="med" type="none"/>
            <a:tailEnd len="med" w="med" type="triangle"/>
          </a:ln>
        </p:spPr>
      </p:cxnSp>
      <p:cxnSp>
        <p:nvCxnSpPr>
          <p:cNvPr id="289" name="Google Shape;289;p20"/>
          <p:cNvCxnSpPr>
            <a:stCxn id="267" idx="3"/>
            <a:endCxn id="268" idx="1"/>
          </p:cNvCxnSpPr>
          <p:nvPr/>
        </p:nvCxnSpPr>
        <p:spPr>
          <a:xfrm flipH="1" rot="10800000">
            <a:off x="2030536" y="2743247"/>
            <a:ext cx="1470900" cy="402300"/>
          </a:xfrm>
          <a:prstGeom prst="curvedConnector3">
            <a:avLst>
              <a:gd fmla="val 50001" name="adj1"/>
            </a:avLst>
          </a:prstGeom>
          <a:noFill/>
          <a:ln cap="flat" cmpd="sng" w="19050">
            <a:solidFill>
              <a:srgbClr val="A4C2F4"/>
            </a:solidFill>
            <a:prstDash val="dash"/>
            <a:round/>
            <a:headEnd len="med" w="med" type="none"/>
            <a:tailEnd len="med" w="med" type="triangle"/>
          </a:ln>
        </p:spPr>
      </p:cxnSp>
      <p:cxnSp>
        <p:nvCxnSpPr>
          <p:cNvPr id="290" name="Google Shape;290;p20"/>
          <p:cNvCxnSpPr>
            <a:stCxn id="266" idx="3"/>
            <a:endCxn id="268" idx="1"/>
          </p:cNvCxnSpPr>
          <p:nvPr/>
        </p:nvCxnSpPr>
        <p:spPr>
          <a:xfrm flipH="1" rot="10800000">
            <a:off x="2030536" y="2743197"/>
            <a:ext cx="1470900" cy="1203600"/>
          </a:xfrm>
          <a:prstGeom prst="curvedConnector3">
            <a:avLst>
              <a:gd fmla="val 50001" name="adj1"/>
            </a:avLst>
          </a:prstGeom>
          <a:noFill/>
          <a:ln cap="flat" cmpd="sng" w="19050">
            <a:solidFill>
              <a:srgbClr val="A4C2F4"/>
            </a:solidFill>
            <a:prstDash val="dash"/>
            <a:round/>
            <a:headEnd len="med" w="med" type="none"/>
            <a:tailEnd len="med" w="med" type="triangle"/>
          </a:ln>
        </p:spPr>
      </p:cxnSp>
      <p:cxnSp>
        <p:nvCxnSpPr>
          <p:cNvPr id="291" name="Google Shape;291;p20"/>
          <p:cNvCxnSpPr>
            <a:stCxn id="268" idx="3"/>
            <a:endCxn id="273" idx="1"/>
          </p:cNvCxnSpPr>
          <p:nvPr/>
        </p:nvCxnSpPr>
        <p:spPr>
          <a:xfrm>
            <a:off x="4951365" y="2743171"/>
            <a:ext cx="1285500" cy="1579800"/>
          </a:xfrm>
          <a:prstGeom prst="curvedConnector3">
            <a:avLst>
              <a:gd fmla="val 49998" name="adj1"/>
            </a:avLst>
          </a:prstGeom>
          <a:noFill/>
          <a:ln cap="flat" cmpd="sng" w="19050">
            <a:solidFill>
              <a:srgbClr val="A4C2F4"/>
            </a:solidFill>
            <a:prstDash val="dash"/>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