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</p:sldMasterIdLst>
  <p:notesMasterIdLst>
    <p:notesMasterId r:id="rId11"/>
  </p:notesMasterIdLst>
  <p:handoutMasterIdLst>
    <p:handoutMasterId r:id="rId12"/>
  </p:handoutMasterIdLst>
  <p:sldIdLst>
    <p:sldId id="3452" r:id="rId5"/>
    <p:sldId id="3442" r:id="rId6"/>
    <p:sldId id="3465" r:id="rId7"/>
    <p:sldId id="3469" r:id="rId8"/>
    <p:sldId id="3493" r:id="rId9"/>
    <p:sldId id="3461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orient="horz" pos="3456" userDrawn="1">
          <p15:clr>
            <a:srgbClr val="A4A3A4"/>
          </p15:clr>
        </p15:guide>
        <p15:guide id="3" orient="horz" pos="2904" userDrawn="1">
          <p15:clr>
            <a:srgbClr val="A4A3A4"/>
          </p15:clr>
        </p15:guide>
        <p15:guide id="4" orient="horz" pos="4152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2004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  <p15:guide id="8" orient="horz" pos="768" userDrawn="1">
          <p15:clr>
            <a:srgbClr val="A4A3A4"/>
          </p15:clr>
        </p15:guide>
        <p15:guide id="9" orient="horz" pos="3888" userDrawn="1">
          <p15:clr>
            <a:srgbClr val="A4A3A4"/>
          </p15:clr>
        </p15:guide>
        <p15:guide id="10" orient="horz" pos="2820" userDrawn="1">
          <p15:clr>
            <a:srgbClr val="A4A3A4"/>
          </p15:clr>
        </p15:guide>
        <p15:guide id="11" pos="7296" userDrawn="1">
          <p15:clr>
            <a:srgbClr val="A4A3A4"/>
          </p15:clr>
        </p15:guide>
        <p15:guide id="12" pos="2568" userDrawn="1">
          <p15:clr>
            <a:srgbClr val="A4A3A4"/>
          </p15:clr>
        </p15:guide>
        <p15:guide id="13" pos="4992" userDrawn="1">
          <p15:clr>
            <a:srgbClr val="A4A3A4"/>
          </p15:clr>
        </p15:guide>
        <p15:guide id="14" pos="5112" userDrawn="1">
          <p15:clr>
            <a:srgbClr val="A4A3A4"/>
          </p15:clr>
        </p15:guide>
        <p15:guide id="15" pos="384" userDrawn="1">
          <p15:clr>
            <a:srgbClr val="A4A3A4"/>
          </p15:clr>
        </p15:guide>
        <p15:guide id="16" pos="6288" userDrawn="1">
          <p15:clr>
            <a:srgbClr val="A4A3A4"/>
          </p15:clr>
        </p15:guide>
        <p15:guide id="17" pos="6192" userDrawn="1">
          <p15:clr>
            <a:srgbClr val="A4A3A4"/>
          </p15:clr>
        </p15:guide>
        <p15:guide id="18" pos="1487" userDrawn="1">
          <p15:clr>
            <a:srgbClr val="A4A3A4"/>
          </p15:clr>
        </p15:guide>
        <p15:guide id="19" pos="1368" userDrawn="1">
          <p15:clr>
            <a:srgbClr val="A4A3A4"/>
          </p15:clr>
        </p15:guide>
        <p15:guide id="20" pos="3885" userDrawn="1">
          <p15:clr>
            <a:srgbClr val="A4A3A4"/>
          </p15:clr>
        </p15:guide>
        <p15:guide id="21" pos="3792" userDrawn="1">
          <p15:clr>
            <a:srgbClr val="A4A3A4"/>
          </p15:clr>
        </p15:guide>
        <p15:guide id="22" pos="26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C30A27-0BBD-E704-F8EE-B8A96CD934D4}" name="Bonifacio, Francesca [USA]" initials="BF[" userId="S::618576@bah.com::1ddcc275-67ea-4a25-b274-a4288eda04e8" providerId="AD"/>
  <p188:author id="{D932E62F-DC26-DAC6-9D29-9977B629B561}" name="Bryant, Gina L. (Booz Allen Hamilton)" initials="BGL(AH" userId="S::Gina.Bryant1@va.gov::673c3b01-82b8-4786-bc9d-7d479dc60e62" providerId="AD"/>
  <p188:author id="{0A14334B-07ED-3645-6984-EC9565FEF0A3}" name="Russ, Raina [USA]" initials="RR[" userId="S::605428@bah.com::61b97986-4f7e-42df-a19c-f345f53c5849" providerId="AD"/>
  <p188:author id="{130A059F-FAC9-4493-3D8D-A443CD68E33F}" name="Laishram, Melody (Aptive Resources)" initials="LR" userId="S::844008@bah.com::ad824436-228d-48ca-8e15-a4105b84dbce" providerId="AD"/>
  <p188:author id="{D6E0BCB8-D31F-5914-2BF1-35E0BC49C6C9}" name="Aguilar, Celina (Aptive Resources)" initials="AR" userId="S::841824@bah.com::6ebf12e0-12b0-4702-a68c-63effea02d69" providerId="AD"/>
  <p188:author id="{BE0EF2BA-F0D2-4E41-17DD-32B034A82D7A}" name="Aguilar, Celina (Aptive)" initials="A(" userId="S::celina.aguilar@va.gov::7639415f-0e82-40ba-8871-2d1e011ce437" providerId="AD"/>
  <p188:author id="{0BB42DC1-7177-29A0-229B-29C65161A3A5}" name="Khan, Mashal [USA]" initials="KM[" userId="S::617882@bah.com::464518ee-0e05-469d-a840-e383bbc48777" providerId="AD"/>
  <p188:author id="{103517C6-93D2-78BA-90CA-9E066F66A38F}" name="Sun Esparza, Victoria [USA]" initials="SEV[" userId="S::622557@bah.com::07fe6de7-0dac-4b4a-8742-af1bbd341dd2" providerId="AD"/>
  <p188:author id="{57E7C7C6-183A-4F02-C8F7-7842E2D8FC5D}" name="Bryant, Gina L. (Booz Allen Hamilton)" initials="BH" userId="S::gina.bryant1@va.gov::673c3b01-82b8-4786-bc9d-7d479dc60e62" providerId="AD"/>
  <p188:author id="{67F9C1DC-12BB-B1B1-96BD-47E49C6C75C6}" name="Bragg, Brooke [USA]" initials="BB[" userId="S::605425@bah.com::1de209b3-bce5-43b1-b248-2570dacbd32a" providerId="AD"/>
  <p188:author id="{5497D5EE-432B-4438-C497-BB4CB2A0D8D9}" name="Bryant, Gina [USA]" initials="BG[" userId="S::553791@bah.com::e72786a6-bffb-465c-86fa-6de61a0d1b18" providerId="AD"/>
  <p188:author id="{AC5104EF-55BB-FCCD-35B6-662D561AA885}" name="Bragg, Brooke M. (BAH)" initials="B(" userId="S::brooke.bragg@va.gov::58667e7e-4312-4615-b696-56d0ecac5e1d" providerId="AD"/>
  <p188:author id="{D6DD53F0-B48D-3B8B-201D-6E36AC1EBDD9}" name="Ghosh, Juhi [USA]" initials="GJ[" userId="S::577860@bah.com::98a8950a-8f72-4dbe-b3c5-6f24a1a4dd20" providerId="AD"/>
  <p188:author id="{09229FF5-175F-8D48-71E7-096C34055F2A}" name="Stice-Israel, Vangie [USA]" initials="S[" userId="S::625760@bah.com::64ccf575-ba65-42c5-8534-3c92aafd9c22" providerId="AD"/>
  <p188:author id="{2869B7FC-8690-9CCF-5C56-89C90506D358}" name="Bragg, Brooke M. (BAH)" initials="BBM(" userId="S::Brooke.Bragg@va.gov::58667e7e-4312-4615-b696-56d0ecac5e1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  <p:cmAuthor id="1" name="Bryant, Gina [USA]" initials="BG[" lastIdx="2" clrIdx="1">
    <p:extLst>
      <p:ext uri="{19B8F6BF-5375-455C-9EA6-DF929625EA0E}">
        <p15:presenceInfo xmlns:p15="http://schemas.microsoft.com/office/powerpoint/2012/main" userId="S::553791@bah.com::e72786a6-bffb-465c-86fa-6de61a0d1b18" providerId="AD"/>
      </p:ext>
    </p:extLst>
  </p:cmAuthor>
  <p:cmAuthor id="2" name="Bryant, Gina L. (Booz Allen Hamilton)" initials="BGL(AH" lastIdx="10" clrIdx="2">
    <p:extLst>
      <p:ext uri="{19B8F6BF-5375-455C-9EA6-DF929625EA0E}">
        <p15:presenceInfo xmlns:p15="http://schemas.microsoft.com/office/powerpoint/2012/main" userId="S::Gina.Bryant1@va.gov::673c3b01-82b8-4786-bc9d-7d479dc60e62" providerId="AD"/>
      </p:ext>
    </p:extLst>
  </p:cmAuthor>
  <p:cmAuthor id="3" name="Lofbom, Cenethea R." initials="LR" lastIdx="4" clrIdx="3">
    <p:extLst>
      <p:ext uri="{19B8F6BF-5375-455C-9EA6-DF929625EA0E}">
        <p15:presenceInfo xmlns:p15="http://schemas.microsoft.com/office/powerpoint/2012/main" userId="S::cenethea.lofbom@va.gov::58fe32d6-3c8b-47ac-9ab3-a25381e89dd7" providerId="AD"/>
      </p:ext>
    </p:extLst>
  </p:cmAuthor>
  <p:cmAuthor id="4" name="Johnson, Matthew Ryan" initials="JMR" lastIdx="11" clrIdx="4">
    <p:extLst>
      <p:ext uri="{19B8F6BF-5375-455C-9EA6-DF929625EA0E}">
        <p15:presenceInfo xmlns:p15="http://schemas.microsoft.com/office/powerpoint/2012/main" userId="S::Matthew.Johnson11@va.gov::83512e07-42d5-453e-aa44-21603cccad54" providerId="AD"/>
      </p:ext>
    </p:extLst>
  </p:cmAuthor>
  <p:cmAuthor id="5" name="Aguilar, Celina (Aptive)" initials="AC(" lastIdx="7" clrIdx="5">
    <p:extLst>
      <p:ext uri="{19B8F6BF-5375-455C-9EA6-DF929625EA0E}">
        <p15:presenceInfo xmlns:p15="http://schemas.microsoft.com/office/powerpoint/2012/main" userId="S::Celina.Aguilar@va.gov::7639415f-0e82-40ba-8871-2d1e011ce437" providerId="AD"/>
      </p:ext>
    </p:extLst>
  </p:cmAuthor>
  <p:cmAuthor id="6" name="Ghosh, Juhi N. (booz Allen Hamilton Inc.)" initials="GI" lastIdx="8" clrIdx="6">
    <p:extLst>
      <p:ext uri="{19B8F6BF-5375-455C-9EA6-DF929625EA0E}">
        <p15:presenceInfo xmlns:p15="http://schemas.microsoft.com/office/powerpoint/2012/main" userId="S::juhi.ghosh@va.gov::8e6832c3-e2e5-4246-999e-becdee2d1a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A6CA"/>
    <a:srgbClr val="8DB4E2"/>
    <a:srgbClr val="205493"/>
    <a:srgbClr val="A7C8F3"/>
    <a:srgbClr val="94BFA2"/>
    <a:srgbClr val="4AA564"/>
    <a:srgbClr val="CD2026"/>
    <a:srgbClr val="2E8540"/>
    <a:srgbClr val="DCE6F1"/>
    <a:srgbClr val="47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-224"/>
      </p:cViewPr>
      <p:guideLst>
        <p:guide orient="horz" pos="288"/>
        <p:guide orient="horz" pos="3456"/>
        <p:guide orient="horz" pos="2904"/>
        <p:guide orient="horz" pos="4152"/>
        <p:guide orient="horz" pos="1920"/>
        <p:guide orient="horz" pos="2004"/>
        <p:guide orient="horz" pos="960"/>
        <p:guide orient="horz" pos="768"/>
        <p:guide orient="horz" pos="3888"/>
        <p:guide orient="horz" pos="2820"/>
        <p:guide pos="7296"/>
        <p:guide pos="2568"/>
        <p:guide pos="4992"/>
        <p:guide pos="5112"/>
        <p:guide pos="384"/>
        <p:guide pos="6288"/>
        <p:guide pos="6192"/>
        <p:guide pos="1487"/>
        <p:guide pos="1368"/>
        <p:guide pos="3885"/>
        <p:guide pos="3792"/>
        <p:guide pos="2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3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304800" y="265176"/>
            <a:ext cx="11582400" cy="63642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4726899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7465104" y="5733737"/>
            <a:ext cx="4726899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5465" y="2332972"/>
            <a:ext cx="6927540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465" y="3508063"/>
            <a:ext cx="6927540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1065465" y="1945671"/>
            <a:ext cx="553589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5017" y="1407174"/>
            <a:ext cx="2611967" cy="1143000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1472" y="2748293"/>
            <a:ext cx="2625514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1471" y="4089413"/>
            <a:ext cx="2611967" cy="1195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2CBED1-ECA4-7E4F-8E48-47A526A428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27" y="5733738"/>
            <a:ext cx="2857500" cy="635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3381-0915-42FA-B010-3DB7CAC7D88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43938" y="839788"/>
            <a:ext cx="2625725" cy="236537"/>
          </a:xfrm>
        </p:spPr>
        <p:txBody>
          <a:bodyPr>
            <a:noAutofit/>
          </a:bodyPr>
          <a:lstStyle>
            <a:lvl1pPr marL="0" indent="0" algn="r">
              <a:buNone/>
              <a:defRPr sz="1000" b="1">
                <a:solidFill>
                  <a:schemeClr val="bg1"/>
                </a:solidFill>
                <a:latin typeface="+mj-lt"/>
              </a:defRPr>
            </a:lvl1pPr>
            <a:lvl2pPr marL="225425" indent="0" algn="r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458788" indent="0" algn="r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684213" indent="0" algn="r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928"/>
            <a:ext cx="10972800" cy="810665"/>
          </a:xfrm>
          <a:prstGeom prst="rect">
            <a:avLst/>
          </a:prstGeom>
        </p:spPr>
        <p:txBody>
          <a:bodyPr lIns="0" rIns="0" anchor="b" anchorCtr="0">
            <a:noAutofit/>
          </a:bodyPr>
          <a:lstStyle>
            <a:lvl1pPr>
              <a:defRPr sz="32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6708"/>
            <a:ext cx="10972800" cy="5082332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928"/>
            <a:ext cx="10972800" cy="810665"/>
          </a:xfrm>
          <a:prstGeom prst="rect">
            <a:avLst/>
          </a:prstGeom>
        </p:spPr>
        <p:txBody>
          <a:bodyPr lIns="0" rIns="0" anchor="b" anchorCtr="0">
            <a:noAutofit/>
          </a:bodyPr>
          <a:lstStyle>
            <a:lvl1pPr>
              <a:defRPr sz="32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614" y="118920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614" y="1828966"/>
            <a:ext cx="5386917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381" y="1189204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381" y="1828966"/>
            <a:ext cx="5389033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32507A1-DDD7-BFCE-4E82-DE4074B1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5928"/>
            <a:ext cx="10972800" cy="810665"/>
          </a:xfrm>
          <a:prstGeom prst="rect">
            <a:avLst/>
          </a:prstGeom>
        </p:spPr>
        <p:txBody>
          <a:bodyPr lIns="0" rIns="0" anchor="b" anchorCtr="0">
            <a:noAutofit/>
          </a:bodyPr>
          <a:lstStyle>
            <a:lvl1pPr>
              <a:defRPr sz="32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126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8765"/>
            <a:ext cx="53848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8765"/>
            <a:ext cx="53848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F53E80-C6E4-103A-96B7-A3110653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5928"/>
            <a:ext cx="10972800" cy="810665"/>
          </a:xfrm>
          <a:prstGeom prst="rect">
            <a:avLst/>
          </a:prstGeom>
        </p:spPr>
        <p:txBody>
          <a:bodyPr lIns="0" rIns="0" anchor="b" anchorCtr="0">
            <a:noAutofit/>
          </a:bodyPr>
          <a:lstStyle>
            <a:lvl1pPr>
              <a:defRPr sz="32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939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DCFD9A1-AB73-793A-CF9F-FFAC8EFCB7B3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10FEE8-3233-6DD2-EFCB-A6BE77B3F3D7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D1865A-47D9-5013-58EA-8FF0B5BB23D0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E225-4D95-5DDD-DD0C-82F20C0F10AF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99F577-910D-D84C-F622-005C6CED2229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6F07A4-93DD-FAB2-E951-AD540A8643C4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6790" y="4406901"/>
            <a:ext cx="10946889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6790" y="2906713"/>
            <a:ext cx="1094688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8683413" y="6268720"/>
            <a:ext cx="2777067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863A77-4DED-BF98-7C21-9587D7EC4FA6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115427-0A04-241D-AA46-7073025BDBD6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6716B28-26F8-3A06-3245-9E62FFAC8A30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BB2392-0267-B4F1-F306-99A56E05564B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7E4F68-5ACA-CC86-E515-E0DA760F972E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F0A9A5-078D-0FAC-0DDB-C3084F990B43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928"/>
            <a:ext cx="109728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6708"/>
            <a:ext cx="10972800" cy="5082332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12192" y="0"/>
            <a:ext cx="12204192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12192" y="0"/>
            <a:ext cx="12204192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59826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6708"/>
            <a:ext cx="54864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13501" y="1189039"/>
            <a:ext cx="4986020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13501" y="3630806"/>
            <a:ext cx="4986020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F155FC3-7B7E-4444-CBBF-5F98571254DC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9F9D34-2984-3909-5CDA-51C4DD38B369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E31DDA-D448-5D7D-BDEA-51E50DE05F59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E7B3D8-4F5B-856A-9087-D070B65729BF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109A71-75E0-4577-7335-384B9599158D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265F05-CFD3-A974-04BF-6F30E5A2B7AE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928"/>
            <a:ext cx="109728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8765"/>
            <a:ext cx="53848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8765"/>
            <a:ext cx="53848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DB36DA-9D51-D373-BEDD-C75D630A9600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642564-9867-E1F5-48C8-A4BBDC939319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E590C4-4132-EB31-701F-D08D1C1DC2D5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CAEAED-D2B5-C4AB-F57C-DAFB4633A1D8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EAEABA-0572-D63D-A3E0-CA78E25DFDA7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484570-3D1A-EAD0-7947-D4CBF69DCEC9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33" y="125928"/>
            <a:ext cx="11126567" cy="81066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833" y="1635558"/>
            <a:ext cx="6952351" cy="2180064"/>
          </a:xfrm>
        </p:spPr>
        <p:txBody>
          <a:bodyPr anchor="ctr">
            <a:noAutofit/>
          </a:bodyPr>
          <a:lstStyle>
            <a:lvl1pPr marL="0" indent="0" algn="l">
              <a:buNone/>
              <a:defRPr sz="1700">
                <a:solidFill>
                  <a:schemeClr val="tx2"/>
                </a:solidFill>
              </a:defRPr>
            </a:lvl1pPr>
            <a:lvl2pPr marL="225425" indent="0"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458788" indent="0"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684213" indent="0"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919163" indent="0"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833" y="3842795"/>
            <a:ext cx="6952129" cy="251501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D2426B-C6DF-44F2-8881-F9E36C51B5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4893" y="1664397"/>
            <a:ext cx="3654425" cy="47114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>
                <a:solidFill>
                  <a:schemeClr val="tx2"/>
                </a:solidFill>
                <a:latin typeface="+mj-lt"/>
              </a:defRPr>
            </a:lvl1pPr>
            <a:lvl2pPr>
              <a:defRPr sz="1400" i="1">
                <a:solidFill>
                  <a:schemeClr val="tx2"/>
                </a:solidFill>
                <a:latin typeface="+mj-lt"/>
              </a:defRPr>
            </a:lvl2pPr>
            <a:lvl3pPr>
              <a:defRPr sz="1400" i="1">
                <a:solidFill>
                  <a:schemeClr val="tx2"/>
                </a:solidFill>
                <a:latin typeface="+mj-lt"/>
              </a:defRPr>
            </a:lvl3pPr>
            <a:lvl4pPr>
              <a:defRPr sz="1400" i="1">
                <a:solidFill>
                  <a:schemeClr val="tx2"/>
                </a:solidFill>
                <a:latin typeface="+mj-lt"/>
              </a:defRPr>
            </a:lvl4pPr>
            <a:lvl5pPr>
              <a:defRPr sz="1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04127A-8283-4373-B3AA-C4A5036FD90F}"/>
              </a:ext>
            </a:extLst>
          </p:cNvPr>
          <p:cNvSpPr txBox="1">
            <a:spLocks/>
          </p:cNvSpPr>
          <p:nvPr userDrawn="1"/>
        </p:nvSpPr>
        <p:spPr>
          <a:xfrm>
            <a:off x="7630768" y="1219035"/>
            <a:ext cx="707332" cy="8907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rgbClr val="003F72"/>
                </a:solidFill>
                <a:latin typeface="Georgia" panose="02040502050405020303" pitchFamily="18" charset="0"/>
              </a:rPr>
              <a:t>“</a:t>
            </a:r>
            <a:endParaRPr lang="en-US" sz="2800">
              <a:solidFill>
                <a:srgbClr val="003F72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FDB3C15-9A6C-47BB-B8C1-D64CA2862E1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74122" y="1418176"/>
            <a:ext cx="1217612" cy="246221"/>
          </a:xfr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225425" indent="0">
              <a:buNone/>
              <a:defRPr sz="1000" b="1">
                <a:solidFill>
                  <a:schemeClr val="bg1"/>
                </a:solidFill>
              </a:defRPr>
            </a:lvl2pPr>
            <a:lvl3pPr marL="458788" indent="0">
              <a:buNone/>
              <a:defRPr sz="1000" b="1">
                <a:solidFill>
                  <a:schemeClr val="bg1"/>
                </a:solidFill>
              </a:defRPr>
            </a:lvl3pPr>
            <a:lvl4pPr marL="684213" indent="0">
              <a:buNone/>
              <a:defRPr sz="1000" b="1">
                <a:solidFill>
                  <a:schemeClr val="bg1"/>
                </a:solidFill>
              </a:defRPr>
            </a:lvl4pPr>
            <a:lvl5pPr marL="1828800" indent="0"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979709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BC8EB5-90D4-9EC6-8F85-2EDF7DFDBF6B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0B2215-C096-643E-3149-9A520B254A6A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08A44D-3068-D83C-066D-E0CEB440985B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24EF04-0C84-5819-9210-EF05DAD99EA4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0982B2-D5AA-8BDA-E859-24452DCD5084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EDA413-B8AA-BBA5-6730-0EA794397524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33" y="125928"/>
            <a:ext cx="11126567" cy="81066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833" y="1665388"/>
            <a:ext cx="7316567" cy="4799420"/>
          </a:xfrm>
          <a:solidFill>
            <a:srgbClr val="DFF0FF"/>
          </a:solidFill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 marL="1144588" indent="-225425">
              <a:defRPr sz="12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FDB3C15-9A6C-47BB-B8C1-D64CA2862E1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74122" y="1418176"/>
            <a:ext cx="1217612" cy="246221"/>
          </a:xfr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225425" indent="0">
              <a:buNone/>
              <a:defRPr sz="1000" b="1">
                <a:solidFill>
                  <a:schemeClr val="bg1"/>
                </a:solidFill>
              </a:defRPr>
            </a:lvl2pPr>
            <a:lvl3pPr marL="458788" indent="0">
              <a:buNone/>
              <a:defRPr sz="1000" b="1">
                <a:solidFill>
                  <a:schemeClr val="bg1"/>
                </a:solidFill>
              </a:defRPr>
            </a:lvl3pPr>
            <a:lvl4pPr marL="684213" indent="0">
              <a:buNone/>
              <a:defRPr sz="1000" b="1">
                <a:solidFill>
                  <a:schemeClr val="bg1"/>
                </a:solidFill>
              </a:defRPr>
            </a:lvl4pPr>
            <a:lvl5pPr marL="1828800" indent="0"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E40027C-0636-4E0C-99C6-5B9C90921B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54893" y="1664397"/>
            <a:ext cx="3654425" cy="47114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>
                <a:solidFill>
                  <a:schemeClr val="tx2"/>
                </a:solidFill>
                <a:latin typeface="+mj-lt"/>
              </a:defRPr>
            </a:lvl1pPr>
            <a:lvl2pPr>
              <a:defRPr sz="1200" i="1">
                <a:solidFill>
                  <a:schemeClr val="tx2"/>
                </a:solidFill>
                <a:latin typeface="+mj-lt"/>
              </a:defRPr>
            </a:lvl2pPr>
            <a:lvl3pPr>
              <a:defRPr sz="1200" i="1">
                <a:solidFill>
                  <a:schemeClr val="tx2"/>
                </a:solidFill>
                <a:latin typeface="+mj-lt"/>
              </a:defRPr>
            </a:lvl3pPr>
            <a:lvl4pPr>
              <a:defRPr sz="1200" i="1">
                <a:solidFill>
                  <a:schemeClr val="tx2"/>
                </a:solidFill>
                <a:latin typeface="+mj-lt"/>
              </a:defRPr>
            </a:lvl4pPr>
            <a:lvl5pPr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F620B4-42E9-491A-8618-5F669E104D8C}"/>
              </a:ext>
            </a:extLst>
          </p:cNvPr>
          <p:cNvSpPr txBox="1">
            <a:spLocks/>
          </p:cNvSpPr>
          <p:nvPr userDrawn="1"/>
        </p:nvSpPr>
        <p:spPr>
          <a:xfrm>
            <a:off x="7630768" y="1219035"/>
            <a:ext cx="707332" cy="8907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rgbClr val="003F72"/>
                </a:solidFill>
                <a:latin typeface="Georgia" panose="02040502050405020303" pitchFamily="18" charset="0"/>
              </a:rPr>
              <a:t>“</a:t>
            </a:r>
            <a:endParaRPr lang="en-US" sz="2800">
              <a:solidFill>
                <a:srgbClr val="003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9B645A-4192-CB47-8D51-5D3E18118A69}"/>
              </a:ext>
            </a:extLst>
          </p:cNvPr>
          <p:cNvSpPr/>
          <p:nvPr userDrawn="1"/>
        </p:nvSpPr>
        <p:spPr>
          <a:xfrm>
            <a:off x="304800" y="265176"/>
            <a:ext cx="11582400" cy="63642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27" y="5733738"/>
            <a:ext cx="2857500" cy="635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7465104" y="5733737"/>
            <a:ext cx="4726899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5717070" y="852505"/>
            <a:ext cx="553589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April 13,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5465" y="2332972"/>
            <a:ext cx="6927540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465" y="3508063"/>
            <a:ext cx="6927540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1065465" y="1945671"/>
            <a:ext cx="553589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85018" y="1407173"/>
            <a:ext cx="2611967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85018" y="2748293"/>
            <a:ext cx="2611967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1471" y="4089413"/>
            <a:ext cx="2611967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8AA84B-A1B6-5248-9AE8-A6286CF1919E}"/>
              </a:ext>
            </a:extLst>
          </p:cNvPr>
          <p:cNvSpPr/>
          <p:nvPr userDrawn="1"/>
        </p:nvSpPr>
        <p:spPr>
          <a:xfrm>
            <a:off x="0" y="1232941"/>
            <a:ext cx="4726899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i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5301280-074E-5B6F-E5E5-05898144BE23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035B3F-2410-B7F1-43FD-5C315D5452D5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E98EEB-F8B3-4BFC-DC54-AD7E39DE28BE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A9F292-8FB1-E40D-D272-555B6D4FD10B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B323B5-B510-E56B-F079-2D012AC59639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272ABA-6E84-0AD7-1765-F1FAC027FB57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33" y="125928"/>
            <a:ext cx="11126567" cy="81066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122" y="1431237"/>
            <a:ext cx="6952351" cy="28623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225425" indent="0"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458788" indent="0"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684213" indent="0"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919163" indent="0"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5833" y="4508984"/>
            <a:ext cx="6952129" cy="1848822"/>
          </a:xfrm>
          <a:solidFill>
            <a:srgbClr val="DFF0FF"/>
          </a:soli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225425" indent="0">
              <a:buNone/>
              <a:defRPr sz="1200">
                <a:solidFill>
                  <a:schemeClr val="tx1"/>
                </a:solidFill>
              </a:defRPr>
            </a:lvl2pPr>
            <a:lvl3pPr marL="458788" indent="0">
              <a:buNone/>
              <a:defRPr sz="1600">
                <a:solidFill>
                  <a:schemeClr val="tx1"/>
                </a:solidFill>
              </a:defRPr>
            </a:lvl3pPr>
            <a:lvl4pPr marL="684213" indent="0">
              <a:buNone/>
              <a:defRPr sz="1600">
                <a:solidFill>
                  <a:schemeClr val="tx1"/>
                </a:solidFill>
              </a:defRPr>
            </a:lvl4pPr>
            <a:lvl5pPr marL="919163" indent="0"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OPPORTUNITY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D2426B-C6DF-44F2-8881-F9E36C51B5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4893" y="1449801"/>
            <a:ext cx="3654425" cy="492601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>
                <a:solidFill>
                  <a:schemeClr val="tx2"/>
                </a:solidFill>
                <a:latin typeface="+mj-lt"/>
              </a:defRPr>
            </a:lvl1pPr>
            <a:lvl2pPr>
              <a:defRPr sz="1200" i="1">
                <a:solidFill>
                  <a:schemeClr val="tx2"/>
                </a:solidFill>
                <a:latin typeface="+mj-lt"/>
              </a:defRPr>
            </a:lvl2pPr>
            <a:lvl3pPr>
              <a:defRPr sz="1200" i="1">
                <a:solidFill>
                  <a:schemeClr val="tx2"/>
                </a:solidFill>
                <a:latin typeface="+mj-lt"/>
              </a:defRPr>
            </a:lvl3pPr>
            <a:lvl4pPr>
              <a:defRPr sz="1200" i="1">
                <a:solidFill>
                  <a:schemeClr val="tx2"/>
                </a:solidFill>
                <a:latin typeface="+mj-lt"/>
              </a:defRPr>
            </a:lvl4pPr>
            <a:lvl5pPr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04127A-8283-4373-B3AA-C4A5036FD90F}"/>
              </a:ext>
            </a:extLst>
          </p:cNvPr>
          <p:cNvSpPr txBox="1">
            <a:spLocks/>
          </p:cNvSpPr>
          <p:nvPr userDrawn="1"/>
        </p:nvSpPr>
        <p:spPr>
          <a:xfrm>
            <a:off x="7630768" y="1219035"/>
            <a:ext cx="707332" cy="8907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rgbClr val="003F72"/>
                </a:solidFill>
                <a:latin typeface="Georgia" panose="02040502050405020303" pitchFamily="18" charset="0"/>
              </a:rPr>
              <a:t>“</a:t>
            </a:r>
            <a:endParaRPr lang="en-US" sz="2800">
              <a:solidFill>
                <a:srgbClr val="003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14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30C6183-4B76-DD09-E21F-AB635FCCA43A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7AFAD7-A848-0EEA-143B-05C031DD2596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CD5DF9-D5C0-395D-15D9-EFBD9DFBD099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BDF801A-72AC-D33F-5E90-8709A31FED9C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1F1A4B-2B83-035B-12D8-07BDAA55DEAA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5F4D04-309F-FB64-C5CA-CC2C774BFF6A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928"/>
            <a:ext cx="109728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614" y="118920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614" y="1828966"/>
            <a:ext cx="5386917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381" y="1189204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381" y="1828966"/>
            <a:ext cx="5389033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4A7EAE-B376-C4C1-0253-B6F412AAF19B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254A82-114F-FBDF-F6C7-99AB8C6990B2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8C5D9B-06A4-9716-6CCB-DD33EEDADADD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BF6992-AA5C-43AA-BF01-847C86881493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123EB6-0951-B2B4-48D6-AAD496BCC184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7AD9ED-4B42-6672-D796-690CA7B6042A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163"/>
            <a:ext cx="10972800" cy="81066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E5E727-B59D-944E-8079-5EA4A63F56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F87CB9F-1FBC-5B4B-8C1E-BC250F792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23E882-F57A-E293-E0BB-AC41E7208015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7432BE-ADF0-A0B0-A24B-2240705F3E66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6210BB7-A4D5-D8E8-1FAA-256D0401D24E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F5A92-DFD0-91BE-D02D-1850F8346BD8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A99F41-B857-22D3-3CBA-1CDB65D7B146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1C56CD-A9C7-513B-05FF-DA14A7BD76E5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57846"/>
            <a:ext cx="6815667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157847"/>
            <a:ext cx="4011084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33423"/>
            <a:ext cx="109728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3FD921-9763-6546-9789-CEC6A46C63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FC8E8F-6861-665C-745A-4461EAD929E7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A07FAD-9A6E-CCB7-BE9A-32B3C6A3CF24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AAB5A38-F0E7-5697-48AD-767A2D9624D6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4341EC-3CAA-8CA1-1524-CA1FC0C33B6B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549BA8-D42E-74B1-6B32-B142B38C8142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C6572D-7D0B-BB6E-C230-EA73F60A496F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874" y="1199287"/>
            <a:ext cx="6726539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795" y="1199289"/>
            <a:ext cx="4011084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8795" y="133423"/>
            <a:ext cx="109728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A2AE48-3F98-7541-9391-83F1B4FDA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C816CB-B26D-1D17-B92D-F74058A92386}"/>
              </a:ext>
            </a:extLst>
          </p:cNvPr>
          <p:cNvGrpSpPr/>
          <p:nvPr userDrawn="1"/>
        </p:nvGrpSpPr>
        <p:grpSpPr>
          <a:xfrm>
            <a:off x="-8631" y="0"/>
            <a:ext cx="12198760" cy="1075803"/>
            <a:chOff x="-8631" y="0"/>
            <a:chExt cx="12198760" cy="10758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A5959D-04D1-2FB9-B366-D78F2A83B9E7}"/>
                </a:ext>
              </a:extLst>
            </p:cNvPr>
            <p:cNvSpPr/>
            <p:nvPr userDrawn="1"/>
          </p:nvSpPr>
          <p:spPr>
            <a:xfrm>
              <a:off x="-8631" y="0"/>
              <a:ext cx="12192000" cy="10418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3AAF33-9190-0090-AD41-B65308F9E32F}"/>
                </a:ext>
              </a:extLst>
            </p:cNvPr>
            <p:cNvGrpSpPr/>
            <p:nvPr userDrawn="1"/>
          </p:nvGrpSpPr>
          <p:grpSpPr>
            <a:xfrm>
              <a:off x="-8531" y="1011795"/>
              <a:ext cx="12198660" cy="64008"/>
              <a:chOff x="-4995" y="5896713"/>
              <a:chExt cx="9148995" cy="640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E90A8F-38BA-F153-53B7-A3358A30A63B}"/>
                  </a:ext>
                </a:extLst>
              </p:cNvPr>
              <p:cNvSpPr/>
              <p:nvPr userDrawn="1"/>
            </p:nvSpPr>
            <p:spPr>
              <a:xfrm>
                <a:off x="-4995" y="5896713"/>
                <a:ext cx="3047951" cy="64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A8FF78E-7A93-1B70-AE26-0AB2B6423792}"/>
                  </a:ext>
                </a:extLst>
              </p:cNvPr>
              <p:cNvSpPr/>
              <p:nvPr userDrawn="1"/>
            </p:nvSpPr>
            <p:spPr>
              <a:xfrm>
                <a:off x="3042956" y="5896713"/>
                <a:ext cx="3047951" cy="64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BCF2BD-C63C-360D-8795-808BF858FEF6}"/>
                  </a:ext>
                </a:extLst>
              </p:cNvPr>
              <p:cNvSpPr/>
              <p:nvPr userDrawn="1"/>
            </p:nvSpPr>
            <p:spPr>
              <a:xfrm>
                <a:off x="6090907" y="5896713"/>
                <a:ext cx="3053093" cy="640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199214"/>
            <a:ext cx="73152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5266844"/>
            <a:ext cx="73152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8323" y="133423"/>
            <a:ext cx="109728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CEE060-238D-CC42-AA97-6D32E3E72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5887" y="6357805"/>
            <a:ext cx="3265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12192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D27F7D8-144E-2B40-BF48-FAB2134779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60" y="6137198"/>
            <a:ext cx="2590800" cy="5715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669" y="2583064"/>
            <a:ext cx="8391583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669" y="3918575"/>
            <a:ext cx="8391583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728576" y="3726687"/>
            <a:ext cx="10026145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3334" y="5890826"/>
            <a:ext cx="4080005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4083341" y="5890826"/>
            <a:ext cx="4063935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8147277" y="5890826"/>
            <a:ext cx="404806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785737" y="2147705"/>
            <a:ext cx="553589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7A86E-5CD5-402B-BF2C-AA69E82FADC5}"/>
              </a:ext>
            </a:extLst>
          </p:cNvPr>
          <p:cNvSpPr txBox="1"/>
          <p:nvPr userDrawn="1"/>
        </p:nvSpPr>
        <p:spPr>
          <a:xfrm>
            <a:off x="3534329" y="6386429"/>
            <a:ext cx="512334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Draft – Pre-Decisional – For VA Internal Use Only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A4D6CC-1C41-448B-81EA-86CA69CE7C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5669" y="4645116"/>
            <a:ext cx="2625725" cy="236537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  <a:latin typeface="+mj-lt"/>
              </a:defRPr>
            </a:lvl1pPr>
            <a:lvl2pPr marL="225425" indent="0" algn="r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458788" indent="0" algn="r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684213" indent="0" algn="r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755669" y="4620951"/>
            <a:ext cx="553589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April 13,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669" y="2583064"/>
            <a:ext cx="8391583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669" y="3918575"/>
            <a:ext cx="8391583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728576" y="3726687"/>
            <a:ext cx="10026145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3334" y="5890826"/>
            <a:ext cx="4080005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4083341" y="5890826"/>
            <a:ext cx="4063935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8147277" y="5890826"/>
            <a:ext cx="404806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785737" y="2147705"/>
            <a:ext cx="553589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1B66FC1-B565-E844-B6D7-7DEA8824F1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60" y="6137198"/>
            <a:ext cx="2590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669" y="2583064"/>
            <a:ext cx="8391583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728576" y="3726687"/>
            <a:ext cx="10026145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3334" y="5890826"/>
            <a:ext cx="4080005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4083341" y="5890826"/>
            <a:ext cx="4063935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8147277" y="5890826"/>
            <a:ext cx="404806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1B66FC1-B565-E844-B6D7-7DEA8824F1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60" y="6137198"/>
            <a:ext cx="2590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304800" y="265176"/>
            <a:ext cx="11582400" cy="63642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4726899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7465104" y="5733737"/>
            <a:ext cx="4726899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5465" y="2332972"/>
            <a:ext cx="6927540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465" y="3508063"/>
            <a:ext cx="6927540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1065465" y="1945671"/>
            <a:ext cx="553589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5017" y="1407174"/>
            <a:ext cx="2611967" cy="1143000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1472" y="2748293"/>
            <a:ext cx="2625514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1471" y="4089413"/>
            <a:ext cx="2611967" cy="1195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2CBED1-ECA4-7E4F-8E48-47A526A428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27" y="5733738"/>
            <a:ext cx="2857500" cy="635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D7E9E3C-C86E-447C-B8B2-5D137967297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43938" y="839788"/>
            <a:ext cx="2625725" cy="236537"/>
          </a:xfrm>
        </p:spPr>
        <p:txBody>
          <a:bodyPr>
            <a:noAutofit/>
          </a:bodyPr>
          <a:lstStyle>
            <a:lvl1pPr marL="0" indent="0" algn="r">
              <a:buNone/>
              <a:defRPr sz="1000" b="1">
                <a:solidFill>
                  <a:schemeClr val="bg1"/>
                </a:solidFill>
                <a:latin typeface="+mj-lt"/>
              </a:defRPr>
            </a:lvl1pPr>
            <a:lvl2pPr marL="225425" indent="0" algn="r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458788" indent="0" algn="r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684213" indent="0" algn="r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9B645A-4192-CB47-8D51-5D3E18118A69}"/>
              </a:ext>
            </a:extLst>
          </p:cNvPr>
          <p:cNvSpPr/>
          <p:nvPr userDrawn="1"/>
        </p:nvSpPr>
        <p:spPr>
          <a:xfrm>
            <a:off x="426071" y="246888"/>
            <a:ext cx="11582400" cy="63642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27" y="5733738"/>
            <a:ext cx="2857500" cy="635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7465104" y="5733737"/>
            <a:ext cx="4726899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5465" y="2332972"/>
            <a:ext cx="6927540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465" y="3508063"/>
            <a:ext cx="6927540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1065465" y="1945671"/>
            <a:ext cx="553589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85018" y="1407173"/>
            <a:ext cx="2611967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85018" y="2748293"/>
            <a:ext cx="2611967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1471" y="4089413"/>
            <a:ext cx="2611967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8AA84B-A1B6-5248-9AE8-A6286CF1919E}"/>
              </a:ext>
            </a:extLst>
          </p:cNvPr>
          <p:cNvSpPr/>
          <p:nvPr userDrawn="1"/>
        </p:nvSpPr>
        <p:spPr>
          <a:xfrm>
            <a:off x="0" y="1232941"/>
            <a:ext cx="4726899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46DEEDB-FA04-4398-ACDC-C9FA272FAFA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643938" y="839788"/>
            <a:ext cx="2453047" cy="235757"/>
          </a:xfrm>
        </p:spPr>
        <p:txBody>
          <a:bodyPr>
            <a:noAutofit/>
          </a:bodyPr>
          <a:lstStyle>
            <a:lvl1pPr marL="0" indent="0" algn="r">
              <a:buNone/>
              <a:defRPr sz="1000" b="1">
                <a:solidFill>
                  <a:schemeClr val="bg1"/>
                </a:solidFill>
                <a:latin typeface="+mj-lt"/>
              </a:defRPr>
            </a:lvl1pPr>
            <a:lvl2pPr marL="225425" indent="0" algn="r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458788" indent="0" algn="r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684213" indent="0" algn="r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12192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D27F7D8-144E-2B40-BF48-FAB2134779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60" y="6137198"/>
            <a:ext cx="2590800" cy="5715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669" y="2583064"/>
            <a:ext cx="8391583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669" y="3918575"/>
            <a:ext cx="8391583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728576" y="3726687"/>
            <a:ext cx="10026145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3334" y="5890826"/>
            <a:ext cx="4080005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4083341" y="5890826"/>
            <a:ext cx="4063935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8147277" y="5890826"/>
            <a:ext cx="404806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785737" y="2147705"/>
            <a:ext cx="594018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 – MULTI-CHANNEL TECHNOLOGIES DIRECTORATE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550059-245A-40B1-963D-1099C1AF32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5669" y="4645116"/>
            <a:ext cx="2625725" cy="236537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  <a:latin typeface="+mj-lt"/>
              </a:defRPr>
            </a:lvl1pPr>
            <a:lvl2pPr marL="225425" indent="0" algn="r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458788" indent="0" algn="r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684213" indent="0" algn="r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755669" y="4620951"/>
            <a:ext cx="553589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April 13,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669" y="2583064"/>
            <a:ext cx="8391583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669" y="3918575"/>
            <a:ext cx="8391583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728576" y="3726687"/>
            <a:ext cx="10026145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3334" y="5890826"/>
            <a:ext cx="4080005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4083341" y="5890826"/>
            <a:ext cx="4063935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8147277" y="5890826"/>
            <a:ext cx="404806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785737" y="2147705"/>
            <a:ext cx="553589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1B66FC1-B565-E844-B6D7-7DEA8824F1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60" y="6137198"/>
            <a:ext cx="2590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09600" y="180149"/>
            <a:ext cx="109728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068" y="1213514"/>
            <a:ext cx="10961347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A52D8-BD34-1F95-4BE3-FFCE29669846}"/>
              </a:ext>
            </a:extLst>
          </p:cNvPr>
          <p:cNvSpPr txBox="1"/>
          <p:nvPr userDrawn="1"/>
        </p:nvSpPr>
        <p:spPr>
          <a:xfrm>
            <a:off x="3534329" y="6386429"/>
            <a:ext cx="512334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Draft – Pre-Decisional – For VA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704" r:id="rId5"/>
    <p:sldLayoutId id="2147483684" r:id="rId6"/>
    <p:sldLayoutId id="2147483672" r:id="rId7"/>
    <p:sldLayoutId id="2147483682" r:id="rId8"/>
    <p:sldLayoutId id="2147483683" r:id="rId9"/>
    <p:sldLayoutId id="2147483673" r:id="rId10"/>
    <p:sldLayoutId id="2147483707" r:id="rId11"/>
    <p:sldLayoutId id="2147483706" r:id="rId12"/>
    <p:sldLayoutId id="2147483708" r:id="rId13"/>
    <p:sldLayoutId id="2147483674" r:id="rId14"/>
    <p:sldLayoutId id="2147483703" r:id="rId15"/>
    <p:sldLayoutId id="2147483691" r:id="rId16"/>
    <p:sldLayoutId id="2147483675" r:id="rId17"/>
    <p:sldLayoutId id="2147483693" r:id="rId18"/>
    <p:sldLayoutId id="2147483695" r:id="rId19"/>
    <p:sldLayoutId id="2147483694" r:id="rId20"/>
    <p:sldLayoutId id="2147483676" r:id="rId21"/>
    <p:sldLayoutId id="2147483677" r:id="rId22"/>
    <p:sldLayoutId id="2147483678" r:id="rId23"/>
    <p:sldLayoutId id="2147483679" r:id="rId24"/>
    <p:sldLayoutId id="2147483656" r:id="rId25"/>
    <p:sldLayoutId id="2147483657" r:id="rId2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5669" y="2583064"/>
            <a:ext cx="10504210" cy="101604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Georgia"/>
              </a:rPr>
              <a:t>Voicebot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Georgi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/>
              <a:t>Analysis of “Disability Rating” in Reddit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DFD2D0-2213-4F1F-BB45-64B9CC8FF8F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5669" y="4645116"/>
            <a:ext cx="2625725" cy="297274"/>
          </a:xfrm>
        </p:spPr>
        <p:txBody>
          <a:bodyPr lIns="0">
            <a:no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  <a:latin typeface="+mj-lt"/>
              </a:defRPr>
            </a:lvl1pPr>
            <a:lvl2pPr marL="225425" indent="0" algn="r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458788" indent="0" algn="r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684213" indent="0" algn="r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9375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960A-295C-61D3-3DD6-730D830F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A74D-21FE-AF1B-25D9-964BB424E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What is this report?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This report analyzes language in Reddit posts and their corresponding comments mentioning “Disability Rating” in some form.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Why analyze Reddit?</a:t>
            </a:r>
          </a:p>
          <a:p>
            <a:r>
              <a:rPr lang="en-US" sz="1800" dirty="0">
                <a:ea typeface="+mn-lt"/>
                <a:cs typeface="+mn-lt"/>
              </a:rPr>
              <a:t>Veterans frequently turn to social media to ask questions from their peers or voice their frustrations</a:t>
            </a:r>
          </a:p>
          <a:p>
            <a:r>
              <a:rPr lang="en-US" sz="1800" dirty="0">
                <a:ea typeface="+mn-lt"/>
                <a:cs typeface="+mn-lt"/>
              </a:rPr>
              <a:t>Language on Reddit can reveal topics of interest for Veterans discussing PACT Act</a:t>
            </a:r>
          </a:p>
          <a:p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How we made use of Reddit data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By looking through comments on Reddit (r/Veteran), we can see language that pertains to PACT Act and that mentions “Disability Rating” – specifically, the worry that a Veteran’s rating might be lowered.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3FD7-C771-010B-F1D7-FDBCD2066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2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960A-295C-61D3-3DD6-730D830F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A74D-21FE-AF1B-25D9-964BB424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033" y="3173963"/>
            <a:ext cx="2554839" cy="3030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sz="1400" dirty="0">
                <a:ea typeface="+mn-lt"/>
                <a:cs typeface="+mn-lt"/>
                <a:sym typeface="Wingdings" panose="05000000000000000000" pitchFamily="2" charset="2"/>
              </a:rPr>
              <a:t>Keywords likely used to describe PACT Act</a:t>
            </a:r>
            <a:br>
              <a:rPr lang="en-US" sz="1400" dirty="0">
                <a:ea typeface="+mn-lt"/>
                <a:cs typeface="+mn-lt"/>
                <a:sym typeface="Wingdings" panose="05000000000000000000" pitchFamily="2" charset="2"/>
              </a:rPr>
            </a:br>
            <a:endParaRPr lang="en-US" sz="1400" dirty="0">
              <a:ea typeface="+mn-lt"/>
              <a:cs typeface="+mn-lt"/>
              <a:sym typeface="Wingdings" panose="05000000000000000000" pitchFamily="2" charset="2"/>
            </a:endParaRP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PACT Act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Toxic exposure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Agent Orange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Presumptive condition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Burn pit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Radiation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Comprehensive Toxic</a:t>
            </a:r>
            <a:endParaRPr lang="en-US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3FD7-C771-010B-F1D7-FDBCD2066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1096" y="6366947"/>
            <a:ext cx="326527" cy="365125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13B5A-F24D-4106-9C61-465D004F904E}"/>
              </a:ext>
            </a:extLst>
          </p:cNvPr>
          <p:cNvSpPr/>
          <p:nvPr/>
        </p:nvSpPr>
        <p:spPr>
          <a:xfrm>
            <a:off x="1113033" y="2039047"/>
            <a:ext cx="2188396" cy="1047964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Base Dataset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73FA94-8ED7-42F7-8774-9CB29D49CB88}"/>
              </a:ext>
            </a:extLst>
          </p:cNvPr>
          <p:cNvSpPr/>
          <p:nvPr/>
        </p:nvSpPr>
        <p:spPr>
          <a:xfrm>
            <a:off x="3667872" y="2444117"/>
            <a:ext cx="626725" cy="34932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5D95BB-939C-4E63-ABAE-51B7D8EE9584}"/>
              </a:ext>
            </a:extLst>
          </p:cNvPr>
          <p:cNvSpPr txBox="1">
            <a:spLocks/>
          </p:cNvSpPr>
          <p:nvPr/>
        </p:nvSpPr>
        <p:spPr>
          <a:xfrm>
            <a:off x="4676454" y="3173963"/>
            <a:ext cx="2554839" cy="3030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sz="1400" dirty="0">
                <a:ea typeface="+mn-lt"/>
                <a:cs typeface="+mn-lt"/>
                <a:sym typeface="Wingdings" panose="05000000000000000000" pitchFamily="2" charset="2"/>
              </a:rPr>
              <a:t>Add rules to also include phrases relevant to research</a:t>
            </a:r>
            <a:br>
              <a:rPr lang="en-US" sz="1400" dirty="0">
                <a:ea typeface="+mn-lt"/>
                <a:cs typeface="+mn-lt"/>
                <a:sym typeface="Wingdings" panose="05000000000000000000" pitchFamily="2" charset="2"/>
              </a:rPr>
            </a:br>
            <a:endParaRPr lang="en-US" sz="1400" dirty="0">
              <a:ea typeface="+mn-lt"/>
              <a:cs typeface="+mn-lt"/>
              <a:sym typeface="Wingdings" panose="05000000000000000000" pitchFamily="2" charset="2"/>
            </a:endParaRP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Rating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Disability Rate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%</a:t>
            </a:r>
          </a:p>
          <a:p>
            <a:endParaRPr lang="en-US" sz="1100" dirty="0">
              <a:ea typeface="+mn-lt"/>
              <a:cs typeface="+mn-lt"/>
              <a:sym typeface="Wingdings" panose="05000000000000000000" pitchFamily="2" charset="2"/>
            </a:endParaRP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Lower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Reduce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Decrease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Down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Revoke</a:t>
            </a:r>
          </a:p>
          <a:p>
            <a:r>
              <a:rPr lang="en-US" sz="1100" dirty="0">
                <a:ea typeface="+mn-lt"/>
                <a:cs typeface="+mn-lt"/>
                <a:sym typeface="Wingdings" panose="05000000000000000000" pitchFamily="2" charset="2"/>
              </a:rPr>
              <a:t>Jeopardize</a:t>
            </a:r>
            <a:endParaRPr lang="en-US" sz="1100" dirty="0">
              <a:ea typeface="+mn-lt"/>
              <a:cs typeface="+mn-lt"/>
            </a:endParaRPr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9F506-619D-47B3-BE00-DC4D4014C380}"/>
              </a:ext>
            </a:extLst>
          </p:cNvPr>
          <p:cNvSpPr/>
          <p:nvPr/>
        </p:nvSpPr>
        <p:spPr>
          <a:xfrm>
            <a:off x="4676454" y="2039047"/>
            <a:ext cx="2188396" cy="1047964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Tailor Dataset </a:t>
            </a:r>
          </a:p>
          <a:p>
            <a:pPr algn="ctr"/>
            <a:r>
              <a:rPr lang="en-US" dirty="0"/>
              <a:t>to Research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B45768-CDE4-4861-A6AD-AF26457672D6}"/>
              </a:ext>
            </a:extLst>
          </p:cNvPr>
          <p:cNvSpPr txBox="1">
            <a:spLocks/>
          </p:cNvSpPr>
          <p:nvPr/>
        </p:nvSpPr>
        <p:spPr>
          <a:xfrm>
            <a:off x="8352887" y="3173963"/>
            <a:ext cx="2554839" cy="1582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sz="1400" dirty="0">
                <a:ea typeface="+mn-lt"/>
                <a:cs typeface="+mn-lt"/>
                <a:sym typeface="Wingdings" panose="05000000000000000000" pitchFamily="2" charset="2"/>
              </a:rPr>
              <a:t>Remove clearly irrelevant comments and format data for analysis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dirty="0">
                <a:ea typeface="+mn-lt"/>
                <a:cs typeface="+mn-lt"/>
                <a:sym typeface="Wingdings" panose="05000000000000000000" pitchFamily="2" charset="2"/>
              </a:rPr>
              <a:t>Create two datasets – one for phrases used in Posts and one for phrases used in Comments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400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06AB8B-1420-4621-8A32-936D7EB514E1}"/>
              </a:ext>
            </a:extLst>
          </p:cNvPr>
          <p:cNvSpPr/>
          <p:nvPr/>
        </p:nvSpPr>
        <p:spPr>
          <a:xfrm>
            <a:off x="8352887" y="2039047"/>
            <a:ext cx="2188396" cy="1047964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and Analyze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DD3ACA-759D-42E3-BE45-64BDCB0375C6}"/>
              </a:ext>
            </a:extLst>
          </p:cNvPr>
          <p:cNvSpPr/>
          <p:nvPr/>
        </p:nvSpPr>
        <p:spPr>
          <a:xfrm>
            <a:off x="7295506" y="2444117"/>
            <a:ext cx="626725" cy="34932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960A-295C-61D3-3DD6-730D830F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Rating-Related Phrases in Posts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3FD7-C771-010B-F1D7-FDBCD2066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3BD395-28A1-4689-8DC3-E869EB0F9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53708"/>
              </p:ext>
            </p:extLst>
          </p:nvPr>
        </p:nvGraphicFramePr>
        <p:xfrm>
          <a:off x="609600" y="2727378"/>
          <a:ext cx="10015730" cy="373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2">
                  <a:extLst>
                    <a:ext uri="{9D8B030D-6E8A-4147-A177-3AD203B41FA5}">
                      <a16:colId xmlns:a16="http://schemas.microsoft.com/office/drawing/2014/main" val="713763968"/>
                    </a:ext>
                  </a:extLst>
                </a:gridCol>
                <a:gridCol w="7653528">
                  <a:extLst>
                    <a:ext uri="{9D8B030D-6E8A-4147-A177-3AD203B41FA5}">
                      <a16:colId xmlns:a16="http://schemas.microsoft.com/office/drawing/2014/main" val="1517073627"/>
                    </a:ext>
                  </a:extLst>
                </a:gridCol>
              </a:tblGrid>
              <a:tr h="24281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Post Title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C8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Phrases in Reddit Posts (pulled 2/28/2023) that mention lowering disability rating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C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57376"/>
                  </a:ext>
                </a:extLst>
              </a:tr>
              <a:tr h="341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PACT act after a rating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“is it even worth my time getting it checked out or risking a disability rate re evaluation”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67896"/>
                  </a:ext>
                </a:extLst>
              </a:tr>
              <a:tr h="396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C&amp;P Exams in a little over a month for the same thing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i'm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just a little worried about my rating going down now, but the doctor made me feel better about it”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89568"/>
                  </a:ext>
                </a:extLst>
              </a:tr>
              <a:tr h="396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C&amp;P Exam question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“is there any risk to having the rating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just received revoked if for whatever reason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don't "pass" their exam”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2267"/>
                  </a:ext>
                </a:extLst>
              </a:tr>
              <a:tr h="396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Burn Pit Registry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don't want to jeopardize my current rating”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75358"/>
                  </a:ext>
                </a:extLst>
              </a:tr>
              <a:tr h="396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Advice on getting back to 100%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“then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got a letter that said after my most recent evaluation they lowered me to 80%”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21600"/>
                  </a:ext>
                </a:extLst>
              </a:tr>
              <a:tr h="396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 Asthma Disability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also have a civilian doctor prescribing all this stuff for the asthma and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i’m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bit worried that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might get a lower rating, as my asthma has been getting better with some daily meds”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21104"/>
                  </a:ext>
                </a:extLst>
              </a:tr>
              <a:tr h="396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TDIU got denied any suggestions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“headaches (tricky one they lowered me to 10% from 50% during this claim oddly and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i’m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almost 100% sure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 get that fixed because they just gave me 50% two months prior it made absolutely not sense)”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123434"/>
                  </a:ext>
                </a:extLst>
              </a:tr>
              <a:tr h="396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of reduction for asthma rating?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“if for some crazy reason the results show that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don’t have asthma despite my symptoms and positive response to treatment, would there be any automatic review of my rating or would it possibly just stand as is”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590842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12D2-A298-DE4B-ADC2-EC8E6479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6708"/>
            <a:ext cx="10972800" cy="1392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Summary</a:t>
            </a:r>
          </a:p>
          <a:p>
            <a:r>
              <a:rPr lang="en-US" sz="1800" dirty="0">
                <a:ea typeface="+mn-lt"/>
                <a:cs typeface="+mn-lt"/>
              </a:rPr>
              <a:t>Time Period: All posts before 2/28/2023</a:t>
            </a:r>
          </a:p>
          <a:p>
            <a:r>
              <a:rPr lang="en-US" sz="1800" dirty="0">
                <a:ea typeface="+mn-lt"/>
                <a:cs typeface="+mn-lt"/>
              </a:rPr>
              <a:t>Initial Post Dataset </a:t>
            </a:r>
            <a:r>
              <a:rPr lang="en-US" sz="1800" dirty="0">
                <a:ea typeface="+mn-lt"/>
                <a:cs typeface="+mn-lt"/>
                <a:sym typeface="Wingdings" panose="05000000000000000000" pitchFamily="2" charset="2"/>
              </a:rPr>
              <a:t> 399 unique posts</a:t>
            </a:r>
          </a:p>
          <a:p>
            <a:r>
              <a:rPr lang="en-US" sz="1800" dirty="0">
                <a:ea typeface="+mn-lt"/>
                <a:cs typeface="+mn-lt"/>
                <a:sym typeface="Wingdings" panose="05000000000000000000" pitchFamily="2" charset="2"/>
              </a:rPr>
              <a:t>Posts that talked about lowering rating  8 unique posts (~2%)</a:t>
            </a:r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763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960A-295C-61D3-3DD6-730D830F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Rating-Related Phrases in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3FD7-C771-010B-F1D7-FDBCD2066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3BD395-28A1-4689-8DC3-E869EB0F9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719950"/>
              </p:ext>
            </p:extLst>
          </p:nvPr>
        </p:nvGraphicFramePr>
        <p:xfrm>
          <a:off x="609600" y="3175081"/>
          <a:ext cx="9750552" cy="31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848">
                  <a:extLst>
                    <a:ext uri="{9D8B030D-6E8A-4147-A177-3AD203B41FA5}">
                      <a16:colId xmlns:a16="http://schemas.microsoft.com/office/drawing/2014/main" val="3964963560"/>
                    </a:ext>
                  </a:extLst>
                </a:gridCol>
                <a:gridCol w="7918704">
                  <a:extLst>
                    <a:ext uri="{9D8B030D-6E8A-4147-A177-3AD203B41FA5}">
                      <a16:colId xmlns:a16="http://schemas.microsoft.com/office/drawing/2014/main" val="1517073627"/>
                    </a:ext>
                  </a:extLst>
                </a:gridCol>
              </a:tblGrid>
              <a:tr h="36899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Post Title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C8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Phrases in Reddit Comments (pulled 2/28/2023) that mention lowering disability rating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C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57376"/>
                  </a:ext>
                </a:extLst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Trying to understand veteran issues better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“my fear is that they would give me ibuprofen and say "your issues are all solved, we can lower your rating”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67896"/>
                  </a:ext>
                </a:extLst>
              </a:tr>
              <a:tr h="480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Scheduling a sleep study appointment at VA?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“ejection fraction dropped to 15%”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89568"/>
                  </a:ext>
                </a:extLst>
              </a:tr>
              <a:tr h="480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Burn Pit Registry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i’m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100%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p&amp;t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would never add another claim, in fear of a decrease”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2267"/>
                  </a:ext>
                </a:extLst>
              </a:tr>
              <a:tr h="480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Advice on getting back to 100%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“they never should have reduced your rating”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75358"/>
                  </a:ext>
                </a:extLst>
              </a:tr>
              <a:tr h="480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C&amp;P for one of the new presumptive claims with LHI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i'm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 100%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p&amp;t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other stuff so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don't feel like dealing with it, but it's something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i'm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keeping in the back of my head in case they reduce me for whatever reason”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21600"/>
                  </a:ext>
                </a:extLst>
              </a:tr>
              <a:tr h="480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of reduction for asthma rating?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“if they try to decrease your rating for it just go get this test done on your own and submit the results to 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”</a:t>
                      </a:r>
                    </a:p>
                  </a:txBody>
                  <a:tcPr marL="45720" marR="4572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21104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12D2-A298-DE4B-ADC2-EC8E6479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6708"/>
            <a:ext cx="10972800" cy="1673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Summary</a:t>
            </a:r>
          </a:p>
          <a:p>
            <a:r>
              <a:rPr lang="en-US" sz="1800" dirty="0">
                <a:ea typeface="+mn-lt"/>
                <a:cs typeface="+mn-lt"/>
              </a:rPr>
              <a:t>Time Period: All posts before 2/28/2023</a:t>
            </a:r>
          </a:p>
          <a:p>
            <a:r>
              <a:rPr lang="en-US" sz="1800" dirty="0">
                <a:ea typeface="+mn-lt"/>
                <a:cs typeface="+mn-lt"/>
              </a:rPr>
              <a:t>Initial Comment Dataset </a:t>
            </a:r>
            <a:r>
              <a:rPr lang="en-US" sz="1800" dirty="0">
                <a:ea typeface="+mn-lt"/>
                <a:cs typeface="+mn-lt"/>
                <a:sym typeface="Wingdings" panose="05000000000000000000" pitchFamily="2" charset="2"/>
              </a:rPr>
              <a:t> 2,057 unique comments</a:t>
            </a:r>
          </a:p>
          <a:p>
            <a:pPr lvl="1"/>
            <a:r>
              <a:rPr lang="en-US" sz="1600" dirty="0">
                <a:ea typeface="+mn-lt"/>
                <a:cs typeface="+mn-lt"/>
                <a:sym typeface="Wingdings" panose="05000000000000000000" pitchFamily="2" charset="2"/>
              </a:rPr>
              <a:t>These comments were in response to a Reddit post that contained language about PACT Act</a:t>
            </a:r>
          </a:p>
          <a:p>
            <a:r>
              <a:rPr lang="en-US" sz="1800" dirty="0">
                <a:ea typeface="+mn-lt"/>
                <a:cs typeface="+mn-lt"/>
                <a:sym typeface="Wingdings" panose="05000000000000000000" pitchFamily="2" charset="2"/>
              </a:rPr>
              <a:t>Posts that talked about lowering rating  6 unique posts (~0.3%)</a:t>
            </a:r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86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A114C6-D79D-D50D-1801-7F3264C9187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F38EFB5-1ACF-0C44-8D68-E8C74A0A0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273248" y="2597715"/>
            <a:ext cx="8550261" cy="1538057"/>
          </a:xfrm>
          <a:prstGeom prst="rect">
            <a:avLst/>
          </a:prstGeom>
        </p:spPr>
        <p:txBody>
          <a:bodyPr lIns="91440" tIns="45720" rIns="91440" bIns="45720" anchor="b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DA07E32-63DC-D44F-90C1-7C5CCE8F48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7441" y="2528430"/>
            <a:ext cx="9046068" cy="101604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Calibri" panose="020F0502020204030204" pitchFamily="34" charset="0"/>
              </a:rPr>
              <a:t>Appendix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3B765-5EB6-6787-DD4C-FC6266E07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117" y="3727582"/>
            <a:ext cx="10036740" cy="0"/>
          </a:xfrm>
          <a:prstGeom prst="line">
            <a:avLst/>
          </a:prstGeom>
          <a:ln w="22225">
            <a:solidFill>
              <a:srgbClr val="0194D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20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SS Colors_V2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4935476-EED5-40BE-A9E1-85ED75E0CC91}"/>
</file>

<file path=customXml/itemProps2.xml><?xml version="1.0" encoding="utf-8"?>
<ds:datastoreItem xmlns:ds="http://schemas.openxmlformats.org/officeDocument/2006/customXml" ds:itemID="{300F8A85-8CDB-4103-B2AE-46008EABE4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C311F0-6958-4C2F-A80A-EC4EB548874F}">
  <ds:schemaRefs>
    <ds:schemaRef ds:uri="932f8fc0-b886-48ed-b8e1-185e077fd9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6568</TotalTime>
  <Words>770</Words>
  <Application>Microsoft Office PowerPoint</Application>
  <PresentationFormat>Widescreen</PresentationFormat>
  <Paragraphs>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FSS Colors_V2</vt:lpstr>
      <vt:lpstr>Voicebot</vt:lpstr>
      <vt:lpstr>About this Report</vt:lpstr>
      <vt:lpstr>Analysis Process</vt:lpstr>
      <vt:lpstr>Rating-Related Phrases in Posts</vt:lpstr>
      <vt:lpstr>Rating-Related Phrases in Comments</vt:lpstr>
      <vt:lpstr>Appendix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 Exposure Team – Health Outcomes</dc:title>
  <dc:subject>Enter Document Subject</dc:subject>
  <dc:creator>U.S. Department of Veterans Affairs, Office of Information and Technology</dc:creator>
  <cp:keywords>VA; U.S. Department of Veterans Affairs; Veterans Experience Office; VEO; Outreach; Resources; Enrollment; Engagement</cp:keywords>
  <dc:description/>
  <cp:lastModifiedBy>Basara, Aleksa (liberty It Solutions, Llc)</cp:lastModifiedBy>
  <cp:revision>246</cp:revision>
  <cp:lastPrinted>2011-05-13T15:25:22Z</cp:lastPrinted>
  <dcterms:created xsi:type="dcterms:W3CDTF">2011-05-12T19:56:03Z</dcterms:created>
  <dcterms:modified xsi:type="dcterms:W3CDTF">2023-04-13T13:39:42Z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