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71" r:id="rId4"/>
    <p:sldMasterId id="2147483686" r:id="rId5"/>
  </p:sldMasterIdLst>
  <p:notesMasterIdLst>
    <p:notesMasterId r:id="rId17"/>
  </p:notesMasterIdLst>
  <p:handoutMasterIdLst>
    <p:handoutMasterId r:id="rId18"/>
  </p:handoutMasterIdLst>
  <p:sldIdLst>
    <p:sldId id="273" r:id="rId6"/>
    <p:sldId id="324" r:id="rId7"/>
    <p:sldId id="325" r:id="rId8"/>
    <p:sldId id="332" r:id="rId9"/>
    <p:sldId id="329" r:id="rId10"/>
    <p:sldId id="330" r:id="rId11"/>
    <p:sldId id="331" r:id="rId12"/>
    <p:sldId id="299" r:id="rId13"/>
    <p:sldId id="305" r:id="rId14"/>
    <p:sldId id="328" r:id="rId15"/>
    <p:sldId id="327" r:id="rId16"/>
  </p:sldIdLst>
  <p:sldSz cx="9144000" cy="6858000" type="screen4x3"/>
  <p:notesSz cx="6858000" cy="9144000"/>
  <p:custDataLst>
    <p:tags r:id="rId19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">
          <p15:clr>
            <a:srgbClr val="A4A3A4"/>
          </p15:clr>
        </p15:guide>
        <p15:guide id="2" orient="horz" pos="3510">
          <p15:clr>
            <a:srgbClr val="A4A3A4"/>
          </p15:clr>
        </p15:guide>
        <p15:guide id="3" orient="horz" pos="2897">
          <p15:clr>
            <a:srgbClr val="A4A3A4"/>
          </p15:clr>
        </p15:guide>
        <p15:guide id="4" orient="horz" pos="4101">
          <p15:clr>
            <a:srgbClr val="A4A3A4"/>
          </p15:clr>
        </p15:guide>
        <p15:guide id="5" orient="horz" pos="1921">
          <p15:clr>
            <a:srgbClr val="A4A3A4"/>
          </p15:clr>
        </p15:guide>
        <p15:guide id="6" orient="horz" pos="2004">
          <p15:clr>
            <a:srgbClr val="A4A3A4"/>
          </p15:clr>
        </p15:guide>
        <p15:guide id="7" orient="horz" pos="1104">
          <p15:clr>
            <a:srgbClr val="A4A3A4"/>
          </p15:clr>
        </p15:guide>
        <p15:guide id="8" orient="horz" pos="1021">
          <p15:clr>
            <a:srgbClr val="A4A3A4"/>
          </p15:clr>
        </p15:guide>
        <p15:guide id="9" orient="horz" pos="3908">
          <p15:clr>
            <a:srgbClr val="A4A3A4"/>
          </p15:clr>
        </p15:guide>
        <p15:guide id="10" orient="horz" pos="2820">
          <p15:clr>
            <a:srgbClr val="A4A3A4"/>
          </p15:clr>
        </p15:guide>
        <p15:guide id="11" pos="5545">
          <p15:clr>
            <a:srgbClr val="A4A3A4"/>
          </p15:clr>
        </p15:guide>
        <p15:guide id="12" pos="1938">
          <p15:clr>
            <a:srgbClr val="A4A3A4"/>
          </p15:clr>
        </p15:guide>
        <p15:guide id="13" pos="3736">
          <p15:clr>
            <a:srgbClr val="A4A3A4"/>
          </p15:clr>
        </p15:guide>
        <p15:guide id="14" pos="3818">
          <p15:clr>
            <a:srgbClr val="A4A3A4"/>
          </p15:clr>
        </p15:guide>
        <p15:guide id="15" pos="211">
          <p15:clr>
            <a:srgbClr val="A4A3A4"/>
          </p15:clr>
        </p15:guide>
        <p15:guide id="16" pos="4723">
          <p15:clr>
            <a:srgbClr val="A4A3A4"/>
          </p15:clr>
        </p15:guide>
        <p15:guide id="17" pos="4641">
          <p15:clr>
            <a:srgbClr val="A4A3A4"/>
          </p15:clr>
        </p15:guide>
        <p15:guide id="18" pos="1115">
          <p15:clr>
            <a:srgbClr val="A4A3A4"/>
          </p15:clr>
        </p15:guide>
        <p15:guide id="19" pos="1032">
          <p15:clr>
            <a:srgbClr val="A4A3A4"/>
          </p15:clr>
        </p15:guide>
        <p15:guide id="20" pos="2914">
          <p15:clr>
            <a:srgbClr val="A4A3A4"/>
          </p15:clr>
        </p15:guide>
        <p15:guide id="21" pos="2836">
          <p15:clr>
            <a:srgbClr val="A4A3A4"/>
          </p15:clr>
        </p15:guide>
        <p15:guide id="22" pos="202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213CF8B-82B5-7116-F325-EFA701E53B3E}" name="Snead, Sara [USA]" initials="SS[" userId="S::570619@bah.com::75af7355-fa6a-4ed7-bb1a-238b39f19290" providerId="AD"/>
  <p188:author id="{79389CD0-88D6-DFB6-B264-C28036C78F09}" name="Clark, Kateleigh [USA]" initials="CK[" userId="S::589765@bah.com::13864d1e-6751-4e49-942b-355bae8e8ad4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xwell, Katherine [USA]" initials="MK[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2149"/>
    <a:srgbClr val="8B0E04"/>
    <a:srgbClr val="0194D3"/>
    <a:srgbClr val="0130D3"/>
    <a:srgbClr val="00467F"/>
    <a:srgbClr val="183C47"/>
    <a:srgbClr val="292C39"/>
    <a:srgbClr val="003F72"/>
    <a:srgbClr val="0083BE"/>
    <a:srgbClr val="0083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2"/>
    <p:restoredTop sz="94673"/>
  </p:normalViewPr>
  <p:slideViewPr>
    <p:cSldViewPr snapToGrid="0">
      <p:cViewPr varScale="1">
        <p:scale>
          <a:sx n="108" d="100"/>
          <a:sy n="108" d="100"/>
        </p:scale>
        <p:origin x="1608" y="102"/>
      </p:cViewPr>
      <p:guideLst>
        <p:guide orient="horz" pos="210"/>
        <p:guide orient="horz" pos="3510"/>
        <p:guide orient="horz" pos="2897"/>
        <p:guide orient="horz" pos="4101"/>
        <p:guide orient="horz" pos="1921"/>
        <p:guide orient="horz" pos="2004"/>
        <p:guide orient="horz" pos="1104"/>
        <p:guide orient="horz" pos="1021"/>
        <p:guide orient="horz" pos="3908"/>
        <p:guide orient="horz" pos="2820"/>
        <p:guide pos="5545"/>
        <p:guide pos="1938"/>
        <p:guide pos="3736"/>
        <p:guide pos="3818"/>
        <p:guide pos="211"/>
        <p:guide pos="4723"/>
        <p:guide pos="4641"/>
        <p:guide pos="1115"/>
        <p:guide pos="1032"/>
        <p:guide pos="2914"/>
        <p:guide pos="2836"/>
        <p:guide pos="20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4A682B-60B7-244F-AF8C-16AA5F067F6C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285591-F2ED-7B4B-AAEB-54F8DF991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9291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C0177D-0B34-354A-A985-A7708375935C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D3E557-29CA-2942-B5B0-BBAE067F5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1619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088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5278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587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3978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7451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563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with Preselected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F510454-734A-9144-8FE7-F44AFE841B28}"/>
              </a:ext>
            </a:extLst>
          </p:cNvPr>
          <p:cNvSpPr/>
          <p:nvPr userDrawn="1"/>
        </p:nvSpPr>
        <p:spPr>
          <a:xfrm>
            <a:off x="228600" y="228600"/>
            <a:ext cx="8686800" cy="64008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44400C-694E-6A48-A7A0-4E8A9B883BD6}"/>
              </a:ext>
            </a:extLst>
          </p:cNvPr>
          <p:cNvSpPr/>
          <p:nvPr userDrawn="1"/>
        </p:nvSpPr>
        <p:spPr>
          <a:xfrm>
            <a:off x="0" y="1232941"/>
            <a:ext cx="3545174" cy="4384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D48C0A3-0A5B-2540-B821-5F5704D4F4D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8145" y="5733737"/>
            <a:ext cx="2857029" cy="64082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3F7B19D-0C49-4C4B-964B-BC361DC695AA}"/>
              </a:ext>
            </a:extLst>
          </p:cNvPr>
          <p:cNvSpPr/>
          <p:nvPr userDrawn="1"/>
        </p:nvSpPr>
        <p:spPr>
          <a:xfrm>
            <a:off x="5598828" y="5733737"/>
            <a:ext cx="3545174" cy="4871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7D94AB-6BF0-4D49-8303-7D66DE57A197}"/>
              </a:ext>
            </a:extLst>
          </p:cNvPr>
          <p:cNvSpPr txBox="1"/>
          <p:nvPr userDrawn="1"/>
        </p:nvSpPr>
        <p:spPr>
          <a:xfrm>
            <a:off x="4287802" y="852504"/>
            <a:ext cx="4151923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r"/>
            <a:fld id="{51118A9C-9ABD-A84C-846F-CC0713849565}" type="datetime4">
              <a:rPr lang="en-US" sz="1000" b="0" smtClean="0">
                <a:solidFill>
                  <a:schemeClr val="bg1"/>
                </a:solidFill>
              </a:rPr>
              <a:pPr algn="r"/>
              <a:t>July 6, 2022</a:t>
            </a:fld>
            <a:endParaRPr lang="en-US" sz="1000" b="0">
              <a:solidFill>
                <a:schemeClr val="bg1"/>
              </a:solidFill>
            </a:endParaRP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82461CF7-85D3-284D-AF0A-1CA7B3F247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99098" y="2332972"/>
            <a:ext cx="5195655" cy="1016040"/>
          </a:xfrm>
        </p:spPr>
        <p:txBody>
          <a:bodyPr lIns="0" anchor="b" anchorCtr="0">
            <a:noAutofit/>
          </a:bodyPr>
          <a:lstStyle>
            <a:lvl1pPr marL="0" indent="0">
              <a:buNone/>
              <a:defRPr sz="32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A8D06877-E96A-C446-9E3A-3A13B024A7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9098" y="3508062"/>
            <a:ext cx="5195655" cy="508605"/>
          </a:xfrm>
        </p:spPr>
        <p:txBody>
          <a:bodyPr lIns="0">
            <a:noAutofit/>
          </a:bodyPr>
          <a:lstStyle>
            <a:lvl1pPr marL="0" indent="0">
              <a:buNone/>
              <a:defRPr sz="2000" i="1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80D694-6A9C-1741-800E-12ABD783CDB9}"/>
              </a:ext>
            </a:extLst>
          </p:cNvPr>
          <p:cNvSpPr txBox="1"/>
          <p:nvPr userDrawn="1"/>
        </p:nvSpPr>
        <p:spPr>
          <a:xfrm>
            <a:off x="799098" y="1945670"/>
            <a:ext cx="4151923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400" b="0">
                <a:solidFill>
                  <a:schemeClr val="bg1"/>
                </a:solidFill>
              </a:rPr>
              <a:t>VETERANS EXPERIENCE OFFICE</a:t>
            </a:r>
          </a:p>
        </p:txBody>
      </p:sp>
      <p:pic>
        <p:nvPicPr>
          <p:cNvPr id="20" name="Picture Placeholder 2" descr="A person wearing a hat&#10;&#10;Description automatically generated with low confidence">
            <a:extLst>
              <a:ext uri="{FF2B5EF4-FFF2-40B4-BE49-F238E27FC236}">
                <a16:creationId xmlns:a16="http://schemas.microsoft.com/office/drawing/2014/main" id="{42954B34-87D5-E543-9300-407EFB5747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63763" y="1407173"/>
            <a:ext cx="1958975" cy="1195388"/>
          </a:xfrm>
          <a:prstGeom prst="rect">
            <a:avLst/>
          </a:prstGeom>
        </p:spPr>
      </p:pic>
      <p:pic>
        <p:nvPicPr>
          <p:cNvPr id="21" name="Picture Placeholder 9" descr="A person wearing headphones and sitting at a desk with a computer&#10;&#10;Description automatically generated with medium confidence">
            <a:extLst>
              <a:ext uri="{FF2B5EF4-FFF2-40B4-BE49-F238E27FC236}">
                <a16:creationId xmlns:a16="http://schemas.microsoft.com/office/drawing/2014/main" id="{AA426961-6CE2-2E47-9811-65863A6B3E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363763" y="2748293"/>
            <a:ext cx="1958975" cy="1195388"/>
          </a:xfrm>
          <a:prstGeom prst="rect">
            <a:avLst/>
          </a:prstGeom>
        </p:spPr>
      </p:pic>
      <p:pic>
        <p:nvPicPr>
          <p:cNvPr id="22" name="Picture Placeholder 11" descr="Two people in a room with other people&#10;&#10;Description automatically generated with low confidence">
            <a:extLst>
              <a:ext uri="{FF2B5EF4-FFF2-40B4-BE49-F238E27FC236}">
                <a16:creationId xmlns:a16="http://schemas.microsoft.com/office/drawing/2014/main" id="{A70D96DC-F36E-F441-8905-34BEB40253E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353603" y="4089413"/>
            <a:ext cx="1958975" cy="119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275607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16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93759" y="6357802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173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93759" y="6357802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254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157846"/>
            <a:ext cx="5111750" cy="5100714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157846"/>
            <a:ext cx="3008313" cy="5100713"/>
          </a:xfrm>
          <a:solidFill>
            <a:srgbClr val="FFFFFF"/>
          </a:solidFill>
          <a:ln>
            <a:solidFill>
              <a:srgbClr val="BFBFBF"/>
            </a:solidFill>
          </a:ln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41905" y="6351410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133422"/>
            <a:ext cx="8229600" cy="81066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891502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96650"/>
            <a:ext cx="5486400" cy="38192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102498"/>
            <a:ext cx="5486400" cy="613568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0668" y="13342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B3A188-ADCE-874A-81A4-52B48C494CA4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51EF3CB-3B26-1747-A0CC-69379BE87D00}"/>
              </a:ext>
            </a:extLst>
          </p:cNvPr>
          <p:cNvSpPr txBox="1">
            <a:spLocks/>
          </p:cNvSpPr>
          <p:nvPr userDrawn="1"/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6748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705" y="13342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7FBDE8-8CE0-FF4A-A202-09F8DB6C349E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32BAC-B17C-AC4D-AE5A-182E465E866A}"/>
              </a:ext>
            </a:extLst>
          </p:cNvPr>
          <p:cNvSpPr txBox="1">
            <a:spLocks/>
          </p:cNvSpPr>
          <p:nvPr userDrawn="1"/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5734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6906" y="1199287"/>
            <a:ext cx="5044904" cy="4864234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096" y="1199288"/>
            <a:ext cx="3008313" cy="4864233"/>
          </a:xfrm>
          <a:solidFill>
            <a:srgbClr val="FFFFFF"/>
          </a:solidFill>
          <a:ln>
            <a:solidFill>
              <a:srgbClr val="BFBFBF"/>
            </a:solidFill>
          </a:ln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49096" y="13342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71877D7-6A87-7846-B855-A4E0590279E7}"/>
              </a:ext>
            </a:extLst>
          </p:cNvPr>
          <p:cNvSpPr txBox="1">
            <a:spLocks/>
          </p:cNvSpPr>
          <p:nvPr userDrawn="1"/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1502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199214"/>
            <a:ext cx="5486400" cy="40023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5266844"/>
            <a:ext cx="5486400" cy="613568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48742" y="13342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0765E-927D-6E4A-9A75-C70F64C45E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6748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8"/>
            <a:ext cx="8229600" cy="551990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6517"/>
            <a:ext cx="8229600" cy="5382523"/>
          </a:xfr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4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4D6EE6C-D70D-3F49-ADF9-28B57FAF3D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8459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B129CD-9FC2-A14D-82B1-607BD3F6790C}"/>
              </a:ext>
            </a:extLst>
          </p:cNvPr>
          <p:cNvSpPr/>
          <p:nvPr userDrawn="1"/>
        </p:nvSpPr>
        <p:spPr>
          <a:xfrm>
            <a:off x="-9144" y="0"/>
            <a:ext cx="9153144" cy="6400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2B69D9-6485-E143-9C53-16A5AC2EDCC4}"/>
              </a:ext>
            </a:extLst>
          </p:cNvPr>
          <p:cNvSpPr/>
          <p:nvPr userDrawn="1"/>
        </p:nvSpPr>
        <p:spPr>
          <a:xfrm>
            <a:off x="-9144" y="0"/>
            <a:ext cx="9153144" cy="6936828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5071"/>
            <a:ext cx="8229600" cy="80152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6708"/>
            <a:ext cx="4114800" cy="4755180"/>
          </a:xfr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4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4D6EE6C-D70D-3F49-ADF9-28B57FAF3D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868FDF-E83A-824D-8ABE-9455927344B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810125" y="1189038"/>
            <a:ext cx="3739515" cy="2274451"/>
          </a:xfrm>
          <a:solidFill>
            <a:schemeClr val="accent1"/>
          </a:solidFill>
        </p:spPr>
        <p:txBody>
          <a:bodyPr lIns="182880" tIns="182880" rIns="182880" bIns="182880">
            <a:normAutofit/>
          </a:bodyPr>
          <a:lstStyle>
            <a:lvl1pPr>
              <a:defRPr sz="1600">
                <a:solidFill>
                  <a:schemeClr val="bg1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n-lt"/>
              </a:defRPr>
            </a:lvl2pPr>
            <a:lvl3pPr>
              <a:defRPr sz="1600">
                <a:solidFill>
                  <a:schemeClr val="bg1"/>
                </a:solidFill>
                <a:latin typeface="+mn-lt"/>
              </a:defRPr>
            </a:lvl3pPr>
            <a:lvl4pPr>
              <a:defRPr sz="1600">
                <a:solidFill>
                  <a:schemeClr val="bg1"/>
                </a:solidFill>
                <a:latin typeface="+mn-lt"/>
              </a:defRPr>
            </a:lvl4pPr>
            <a:lvl5pPr>
              <a:defRPr sz="16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881CEC5D-B8B5-6640-80A3-D8A25DEAA56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823650" y="3630806"/>
            <a:ext cx="3739515" cy="2331082"/>
          </a:xfrm>
          <a:solidFill>
            <a:schemeClr val="accent1"/>
          </a:solidFill>
        </p:spPr>
        <p:txBody>
          <a:bodyPr lIns="182880" tIns="182880" rIns="182880" bIns="182880">
            <a:normAutofit/>
          </a:bodyPr>
          <a:lstStyle>
            <a:lvl1pPr>
              <a:defRPr sz="1600">
                <a:solidFill>
                  <a:schemeClr val="bg1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n-lt"/>
              </a:defRPr>
            </a:lvl2pPr>
            <a:lvl3pPr>
              <a:defRPr sz="1600">
                <a:solidFill>
                  <a:schemeClr val="bg1"/>
                </a:solidFill>
                <a:latin typeface="+mn-lt"/>
              </a:defRPr>
            </a:lvl3pPr>
            <a:lvl4pPr>
              <a:defRPr sz="1600">
                <a:solidFill>
                  <a:schemeClr val="bg1"/>
                </a:solidFill>
                <a:latin typeface="+mn-lt"/>
              </a:defRPr>
            </a:lvl4pPr>
            <a:lvl5pPr>
              <a:defRPr sz="16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043282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7"/>
            <a:ext cx="8229600" cy="559873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30166"/>
            <a:ext cx="4038600" cy="5328393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 marL="684213" indent="-225425"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 marL="919163" indent="-234950"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30166"/>
            <a:ext cx="4038600" cy="5328393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15BC2CF-BBEE-BB4E-BE75-E250C6DC9F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301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Pick Your Own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F510454-734A-9144-8FE7-F44AFE841B28}"/>
              </a:ext>
            </a:extLst>
          </p:cNvPr>
          <p:cNvSpPr/>
          <p:nvPr userDrawn="1"/>
        </p:nvSpPr>
        <p:spPr>
          <a:xfrm>
            <a:off x="228600" y="228600"/>
            <a:ext cx="8686800" cy="64008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44400C-694E-6A48-A7A0-4E8A9B883BD6}"/>
              </a:ext>
            </a:extLst>
          </p:cNvPr>
          <p:cNvSpPr/>
          <p:nvPr userDrawn="1"/>
        </p:nvSpPr>
        <p:spPr>
          <a:xfrm>
            <a:off x="0" y="1232941"/>
            <a:ext cx="3545174" cy="4384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D48C0A3-0A5B-2540-B821-5F5704D4F4D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8145" y="5733737"/>
            <a:ext cx="2857029" cy="64082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3F7B19D-0C49-4C4B-964B-BC361DC695AA}"/>
              </a:ext>
            </a:extLst>
          </p:cNvPr>
          <p:cNvSpPr/>
          <p:nvPr userDrawn="1"/>
        </p:nvSpPr>
        <p:spPr>
          <a:xfrm>
            <a:off x="5598828" y="5733737"/>
            <a:ext cx="3545174" cy="4871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7D94AB-6BF0-4D49-8303-7D66DE57A197}"/>
              </a:ext>
            </a:extLst>
          </p:cNvPr>
          <p:cNvSpPr txBox="1"/>
          <p:nvPr userDrawn="1"/>
        </p:nvSpPr>
        <p:spPr>
          <a:xfrm>
            <a:off x="4287802" y="852504"/>
            <a:ext cx="4151923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r"/>
            <a:fld id="{51118A9C-9ABD-A84C-846F-CC0713849565}" type="datetime4">
              <a:rPr lang="en-US" sz="1000" b="0" smtClean="0">
                <a:solidFill>
                  <a:schemeClr val="bg1"/>
                </a:solidFill>
              </a:rPr>
              <a:pPr algn="r"/>
              <a:t>July 6, 2022</a:t>
            </a:fld>
            <a:endParaRPr lang="en-US" sz="1000" b="0">
              <a:solidFill>
                <a:schemeClr val="bg1"/>
              </a:solidFill>
            </a:endParaRP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82461CF7-85D3-284D-AF0A-1CA7B3F247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99098" y="2332972"/>
            <a:ext cx="5195655" cy="1016040"/>
          </a:xfrm>
        </p:spPr>
        <p:txBody>
          <a:bodyPr lIns="0" anchor="b" anchorCtr="0">
            <a:noAutofit/>
          </a:bodyPr>
          <a:lstStyle>
            <a:lvl1pPr marL="0" indent="0">
              <a:buNone/>
              <a:defRPr sz="32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A8D06877-E96A-C446-9E3A-3A13B024A7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9098" y="3508062"/>
            <a:ext cx="5195655" cy="508605"/>
          </a:xfrm>
        </p:spPr>
        <p:txBody>
          <a:bodyPr lIns="0">
            <a:noAutofit/>
          </a:bodyPr>
          <a:lstStyle>
            <a:lvl1pPr marL="0" indent="0">
              <a:buNone/>
              <a:defRPr sz="2000" i="1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80D694-6A9C-1741-800E-12ABD783CDB9}"/>
              </a:ext>
            </a:extLst>
          </p:cNvPr>
          <p:cNvSpPr txBox="1"/>
          <p:nvPr userDrawn="1"/>
        </p:nvSpPr>
        <p:spPr>
          <a:xfrm>
            <a:off x="799098" y="1945670"/>
            <a:ext cx="4151923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400" b="0">
                <a:solidFill>
                  <a:schemeClr val="bg1"/>
                </a:solidFill>
              </a:rPr>
              <a:t>VETERANS EXPERIENCE OFFICE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C3D896-99EA-104F-B598-03C0EEEA518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63763" y="1407173"/>
            <a:ext cx="1958975" cy="1195388"/>
          </a:xfrm>
        </p:spPr>
        <p:txBody>
          <a:bodyPr/>
          <a:lstStyle/>
          <a:p>
            <a:endParaRPr lang="en-US"/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66580DA8-153D-4C4E-A529-A0E79CB05E6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363763" y="2748293"/>
            <a:ext cx="1958975" cy="1195388"/>
          </a:xfrm>
        </p:spPr>
        <p:txBody>
          <a:bodyPr/>
          <a:lstStyle/>
          <a:p>
            <a:endParaRPr lang="en-US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04776313-2D97-4A46-A5E5-42FDB085202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53603" y="4089413"/>
            <a:ext cx="1958975" cy="119538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23529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8"/>
            <a:ext cx="8229600" cy="551990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210" y="866009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210" y="1505770"/>
            <a:ext cx="4040188" cy="468219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0035" y="866009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0035" y="1505770"/>
            <a:ext cx="4041775" cy="468219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1478252-F837-8F40-94A1-A1FBD943B3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3124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162"/>
            <a:ext cx="8229600" cy="54875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93759" y="6357802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4043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93759" y="6357802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6271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874986"/>
            <a:ext cx="5111750" cy="5383574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874986"/>
            <a:ext cx="3008313" cy="5383573"/>
          </a:xfrm>
          <a:solidFill>
            <a:srgbClr val="FFFFFF"/>
          </a:solidFill>
          <a:ln>
            <a:solidFill>
              <a:srgbClr val="BFBFBF"/>
            </a:solidFill>
          </a:ln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41905" y="6351410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133422"/>
            <a:ext cx="8229600" cy="54449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388807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96650"/>
            <a:ext cx="5486400" cy="38192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102498"/>
            <a:ext cx="5486400" cy="613568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0668" y="109774"/>
            <a:ext cx="8229600" cy="56302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B3A188-ADCE-874A-81A4-52B48C494CA4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51EF3CB-3B26-1747-A0CC-69379BE87D00}"/>
              </a:ext>
            </a:extLst>
          </p:cNvPr>
          <p:cNvSpPr txBox="1">
            <a:spLocks/>
          </p:cNvSpPr>
          <p:nvPr userDrawn="1"/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4879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705" y="133422"/>
            <a:ext cx="8229600" cy="54449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7FBDE8-8CE0-FF4A-A202-09F8DB6C349E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32BAC-B17C-AC4D-AE5A-182E465E866A}"/>
              </a:ext>
            </a:extLst>
          </p:cNvPr>
          <p:cNvSpPr txBox="1">
            <a:spLocks/>
          </p:cNvSpPr>
          <p:nvPr userDrawn="1"/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7290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6906" y="906516"/>
            <a:ext cx="5044904" cy="515700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096" y="906518"/>
            <a:ext cx="3008313" cy="5157004"/>
          </a:xfrm>
          <a:solidFill>
            <a:srgbClr val="FFFFFF"/>
          </a:solidFill>
          <a:ln>
            <a:solidFill>
              <a:srgbClr val="BFBFBF"/>
            </a:solidFill>
          </a:ln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49096" y="133423"/>
            <a:ext cx="8229600" cy="536612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71877D7-6A87-7846-B855-A4E0590279E7}"/>
              </a:ext>
            </a:extLst>
          </p:cNvPr>
          <p:cNvSpPr txBox="1">
            <a:spLocks/>
          </p:cNvSpPr>
          <p:nvPr userDrawn="1"/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78559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199214"/>
            <a:ext cx="5486400" cy="40023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5266844"/>
            <a:ext cx="5486400" cy="613568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48742" y="133423"/>
            <a:ext cx="8229600" cy="536612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0765E-927D-6E4A-9A75-C70F64C45E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518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No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E448E6D-4898-7741-9863-F1C8A5BA9027}"/>
              </a:ext>
            </a:extLst>
          </p:cNvPr>
          <p:cNvSpPr/>
          <p:nvPr userDrawn="1"/>
        </p:nvSpPr>
        <p:spPr>
          <a:xfrm>
            <a:off x="0" y="0"/>
            <a:ext cx="9144000" cy="58908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09D613-D76A-7D40-8460-4CAE6263F144}"/>
              </a:ext>
            </a:extLst>
          </p:cNvPr>
          <p:cNvSpPr txBox="1"/>
          <p:nvPr userDrawn="1"/>
        </p:nvSpPr>
        <p:spPr>
          <a:xfrm>
            <a:off x="566751" y="4620950"/>
            <a:ext cx="4151923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fld id="{51118A9C-9ABD-A84C-846F-CC0713849565}" type="datetime4">
              <a:rPr lang="en-US" sz="1400" b="1" smtClean="0">
                <a:solidFill>
                  <a:schemeClr val="bg1"/>
                </a:solidFill>
              </a:rPr>
              <a:t>July 6, 2022</a:t>
            </a:fld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56D496D-3EAE-0643-966A-D24A621E94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6751" y="2583064"/>
            <a:ext cx="6293687" cy="1016040"/>
          </a:xfrm>
        </p:spPr>
        <p:txBody>
          <a:bodyPr lIns="0" anchor="b" anchorCtr="0">
            <a:no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144DFDF4-465A-A143-9D9B-04AB8BF3F0B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751" y="3918574"/>
            <a:ext cx="6293687" cy="508605"/>
          </a:xfrm>
        </p:spPr>
        <p:txBody>
          <a:bodyPr lIns="0">
            <a:noAutofit/>
          </a:bodyPr>
          <a:lstStyle>
            <a:lvl1pPr marL="0" indent="0">
              <a:buNone/>
              <a:defRPr sz="2000" i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2BD8274-25F7-2B4C-9DA1-BF4FAF6ABBF6}"/>
              </a:ext>
            </a:extLst>
          </p:cNvPr>
          <p:cNvCxnSpPr/>
          <p:nvPr userDrawn="1"/>
        </p:nvCxnSpPr>
        <p:spPr>
          <a:xfrm>
            <a:off x="546431" y="3726687"/>
            <a:ext cx="7519609" cy="0"/>
          </a:xfrm>
          <a:prstGeom prst="line">
            <a:avLst/>
          </a:prstGeom>
          <a:ln w="317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605F522-782B-414F-9804-2336838F24F8}"/>
              </a:ext>
            </a:extLst>
          </p:cNvPr>
          <p:cNvSpPr/>
          <p:nvPr userDrawn="1"/>
        </p:nvSpPr>
        <p:spPr>
          <a:xfrm>
            <a:off x="2500" y="5890826"/>
            <a:ext cx="3060004" cy="64008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A9D200-C85C-2046-A980-119BFA98D77F}"/>
              </a:ext>
            </a:extLst>
          </p:cNvPr>
          <p:cNvSpPr/>
          <p:nvPr userDrawn="1"/>
        </p:nvSpPr>
        <p:spPr>
          <a:xfrm>
            <a:off x="3062505" y="5890826"/>
            <a:ext cx="3047951" cy="6400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0C2771-8878-724A-A692-39B9696628BF}"/>
              </a:ext>
            </a:extLst>
          </p:cNvPr>
          <p:cNvSpPr/>
          <p:nvPr userDrawn="1"/>
        </p:nvSpPr>
        <p:spPr>
          <a:xfrm>
            <a:off x="6110457" y="5890826"/>
            <a:ext cx="3036045" cy="64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62A8F5-C541-4557-AF5C-E9AB46E4D1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2272" y="6182168"/>
            <a:ext cx="2603383" cy="58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82278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209D613-D76A-7D40-8460-4CAE6263F144}"/>
              </a:ext>
            </a:extLst>
          </p:cNvPr>
          <p:cNvSpPr txBox="1"/>
          <p:nvPr userDrawn="1"/>
        </p:nvSpPr>
        <p:spPr>
          <a:xfrm>
            <a:off x="566751" y="4620950"/>
            <a:ext cx="4151923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fld id="{51118A9C-9ABD-A84C-846F-CC0713849565}" type="datetime4">
              <a:rPr lang="en-US" sz="1400" b="1" smtClean="0">
                <a:solidFill>
                  <a:schemeClr val="accent5"/>
                </a:solidFill>
              </a:rPr>
              <a:t>July 6, 2022</a:t>
            </a:fld>
            <a:endParaRPr lang="en-US" sz="1400" b="1">
              <a:solidFill>
                <a:schemeClr val="accent5"/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56D496D-3EAE-0643-966A-D24A621E94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6751" y="2583064"/>
            <a:ext cx="6293687" cy="1016040"/>
          </a:xfrm>
        </p:spPr>
        <p:txBody>
          <a:bodyPr lIns="0" anchor="b" anchorCtr="0">
            <a:noAutofit/>
          </a:bodyPr>
          <a:lstStyle>
            <a:lvl1pPr marL="0" indent="0">
              <a:buNone/>
              <a:defRPr sz="32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144DFDF4-465A-A143-9D9B-04AB8BF3F0B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751" y="3918574"/>
            <a:ext cx="6293687" cy="508605"/>
          </a:xfrm>
        </p:spPr>
        <p:txBody>
          <a:bodyPr lIns="0">
            <a:noAutofit/>
          </a:bodyPr>
          <a:lstStyle>
            <a:lvl1pPr marL="0" indent="0">
              <a:buNone/>
              <a:defRPr sz="2000" i="1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2BD8274-25F7-2B4C-9DA1-BF4FAF6ABBF6}"/>
              </a:ext>
            </a:extLst>
          </p:cNvPr>
          <p:cNvCxnSpPr/>
          <p:nvPr userDrawn="1"/>
        </p:nvCxnSpPr>
        <p:spPr>
          <a:xfrm>
            <a:off x="546431" y="3726687"/>
            <a:ext cx="7519609" cy="0"/>
          </a:xfrm>
          <a:prstGeom prst="line">
            <a:avLst/>
          </a:prstGeom>
          <a:ln w="317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605F522-782B-414F-9804-2336838F24F8}"/>
              </a:ext>
            </a:extLst>
          </p:cNvPr>
          <p:cNvSpPr/>
          <p:nvPr userDrawn="1"/>
        </p:nvSpPr>
        <p:spPr>
          <a:xfrm>
            <a:off x="2500" y="5890826"/>
            <a:ext cx="3060004" cy="64008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A9D200-C85C-2046-A980-119BFA98D77F}"/>
              </a:ext>
            </a:extLst>
          </p:cNvPr>
          <p:cNvSpPr/>
          <p:nvPr userDrawn="1"/>
        </p:nvSpPr>
        <p:spPr>
          <a:xfrm>
            <a:off x="3062505" y="5890826"/>
            <a:ext cx="3047951" cy="6400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0C2771-8878-724A-A692-39B9696628BF}"/>
              </a:ext>
            </a:extLst>
          </p:cNvPr>
          <p:cNvSpPr/>
          <p:nvPr userDrawn="1"/>
        </p:nvSpPr>
        <p:spPr>
          <a:xfrm>
            <a:off x="6110457" y="5890826"/>
            <a:ext cx="3036045" cy="64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AE1D1A-C948-224E-97D0-5F28B8F190DD}"/>
              </a:ext>
            </a:extLst>
          </p:cNvPr>
          <p:cNvSpPr txBox="1"/>
          <p:nvPr userDrawn="1"/>
        </p:nvSpPr>
        <p:spPr>
          <a:xfrm>
            <a:off x="589302" y="2147704"/>
            <a:ext cx="4151923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400" b="0">
                <a:solidFill>
                  <a:schemeClr val="tx1"/>
                </a:solidFill>
              </a:rPr>
              <a:t>VETERANS EXPERIENCE OFFICE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67C396F-0FC7-417E-A29D-8AE6E718B24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2272" y="6182168"/>
            <a:ext cx="2603383" cy="58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586812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7592" y="4406900"/>
            <a:ext cx="8210167" cy="1362075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2800" b="0" cap="none">
                <a:solidFill>
                  <a:schemeClr val="tx1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37592" y="2906713"/>
            <a:ext cx="8210167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754DB7-DDD7-7A48-A2B7-234B7AAE7DE2}"/>
              </a:ext>
            </a:extLst>
          </p:cNvPr>
          <p:cNvSpPr/>
          <p:nvPr userDrawn="1"/>
        </p:nvSpPr>
        <p:spPr>
          <a:xfrm>
            <a:off x="6512560" y="6268720"/>
            <a:ext cx="2082800" cy="3860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225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7"/>
            <a:ext cx="8229600" cy="81066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6708"/>
            <a:ext cx="8229600" cy="5082332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4D6EE6C-D70D-3F49-ADF9-28B57FAF3D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877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B129CD-9FC2-A14D-82B1-607BD3F6790C}"/>
              </a:ext>
            </a:extLst>
          </p:cNvPr>
          <p:cNvSpPr/>
          <p:nvPr userDrawn="1"/>
        </p:nvSpPr>
        <p:spPr>
          <a:xfrm>
            <a:off x="-9144" y="0"/>
            <a:ext cx="9153144" cy="6400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2B69D9-6485-E143-9C53-16A5AC2EDCC4}"/>
              </a:ext>
            </a:extLst>
          </p:cNvPr>
          <p:cNvSpPr/>
          <p:nvPr userDrawn="1"/>
        </p:nvSpPr>
        <p:spPr>
          <a:xfrm>
            <a:off x="-9144" y="0"/>
            <a:ext cx="9153144" cy="6936828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5071"/>
            <a:ext cx="8229600" cy="80152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6708"/>
            <a:ext cx="4114800" cy="4755180"/>
          </a:xfr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4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4D6EE6C-D70D-3F49-ADF9-28B57FAF3D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868FDF-E83A-824D-8ABE-9455927344B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810125" y="1189038"/>
            <a:ext cx="3739515" cy="2274451"/>
          </a:xfrm>
          <a:solidFill>
            <a:schemeClr val="accent1"/>
          </a:solidFill>
        </p:spPr>
        <p:txBody>
          <a:bodyPr lIns="182880" tIns="182880" rIns="182880" bIns="182880">
            <a:normAutofit/>
          </a:bodyPr>
          <a:lstStyle>
            <a:lvl1pPr>
              <a:defRPr sz="1600">
                <a:solidFill>
                  <a:schemeClr val="bg1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n-lt"/>
              </a:defRPr>
            </a:lvl2pPr>
            <a:lvl3pPr>
              <a:defRPr sz="1600">
                <a:solidFill>
                  <a:schemeClr val="bg1"/>
                </a:solidFill>
                <a:latin typeface="+mn-lt"/>
              </a:defRPr>
            </a:lvl3pPr>
            <a:lvl4pPr>
              <a:defRPr sz="1600">
                <a:solidFill>
                  <a:schemeClr val="bg1"/>
                </a:solidFill>
                <a:latin typeface="+mn-lt"/>
              </a:defRPr>
            </a:lvl4pPr>
            <a:lvl5pPr>
              <a:defRPr sz="16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881CEC5D-B8B5-6640-80A3-D8A25DEAA56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823650" y="3630806"/>
            <a:ext cx="3739515" cy="2331082"/>
          </a:xfrm>
          <a:solidFill>
            <a:schemeClr val="accent1"/>
          </a:solidFill>
        </p:spPr>
        <p:txBody>
          <a:bodyPr lIns="182880" tIns="182880" rIns="182880" bIns="182880">
            <a:normAutofit/>
          </a:bodyPr>
          <a:lstStyle>
            <a:lvl1pPr>
              <a:defRPr sz="1600">
                <a:solidFill>
                  <a:schemeClr val="bg1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n-lt"/>
              </a:defRPr>
            </a:lvl2pPr>
            <a:lvl3pPr>
              <a:defRPr sz="1600">
                <a:solidFill>
                  <a:schemeClr val="bg1"/>
                </a:solidFill>
                <a:latin typeface="+mn-lt"/>
              </a:defRPr>
            </a:lvl3pPr>
            <a:lvl4pPr>
              <a:defRPr sz="1600">
                <a:solidFill>
                  <a:schemeClr val="bg1"/>
                </a:solidFill>
                <a:latin typeface="+mn-lt"/>
              </a:defRPr>
            </a:lvl4pPr>
            <a:lvl5pPr>
              <a:defRPr sz="16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77227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7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48764"/>
            <a:ext cx="4038600" cy="5009795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 marL="684213" indent="-225425"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 marL="919163" indent="-234950"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48764"/>
            <a:ext cx="4038600" cy="5009795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15BC2CF-BBEE-BB4E-BE75-E250C6DC9F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298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7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210" y="1189204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210" y="1828966"/>
            <a:ext cx="4040188" cy="4439754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0035" y="1189204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0035" y="1828966"/>
            <a:ext cx="4041775" cy="4439754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1478252-F837-8F40-94A1-A1FBD943B3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334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777AD75-3CC9-5E4C-AAE7-C8B056F501F9}"/>
              </a:ext>
            </a:extLst>
          </p:cNvPr>
          <p:cNvSpPr/>
          <p:nvPr userDrawn="1"/>
        </p:nvSpPr>
        <p:spPr>
          <a:xfrm>
            <a:off x="-6473" y="0"/>
            <a:ext cx="9144000" cy="1041816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Placeholder 1"/>
          <p:cNvSpPr txBox="1">
            <a:spLocks/>
          </p:cNvSpPr>
          <p:nvPr userDrawn="1"/>
        </p:nvSpPr>
        <p:spPr>
          <a:xfrm>
            <a:off x="457200" y="180148"/>
            <a:ext cx="8229600" cy="8106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tx1">
                    <a:lumMod val="75000"/>
                  </a:schemeClr>
                </a:solidFill>
                <a:latin typeface="Georgia"/>
                <a:ea typeface="+mj-ea"/>
                <a:cs typeface="Georgia"/>
              </a:defRPr>
            </a:lvl1pPr>
          </a:lstStyle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0801" y="1213514"/>
            <a:ext cx="8221010" cy="5068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49A0533-1C09-5C44-A98B-5B58112BCEF1}"/>
              </a:ext>
            </a:extLst>
          </p:cNvPr>
          <p:cNvGrpSpPr/>
          <p:nvPr userDrawn="1"/>
        </p:nvGrpSpPr>
        <p:grpSpPr>
          <a:xfrm>
            <a:off x="-6399" y="1011795"/>
            <a:ext cx="9148995" cy="64008"/>
            <a:chOff x="-4995" y="5896713"/>
            <a:chExt cx="9148995" cy="6400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400CA6F-A2B6-C24E-8A8F-79A1EC72DEC0}"/>
                </a:ext>
              </a:extLst>
            </p:cNvPr>
            <p:cNvSpPr/>
            <p:nvPr userDrawn="1"/>
          </p:nvSpPr>
          <p:spPr>
            <a:xfrm>
              <a:off x="-4995" y="5896713"/>
              <a:ext cx="3047951" cy="640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679272F-E79E-4443-8893-0783BEA20AE8}"/>
                </a:ext>
              </a:extLst>
            </p:cNvPr>
            <p:cNvSpPr/>
            <p:nvPr userDrawn="1"/>
          </p:nvSpPr>
          <p:spPr>
            <a:xfrm>
              <a:off x="3042956" y="5896713"/>
              <a:ext cx="3047951" cy="640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DB5FA60-D767-464D-A01D-B36B21AC7050}"/>
                </a:ext>
              </a:extLst>
            </p:cNvPr>
            <p:cNvSpPr/>
            <p:nvPr userDrawn="1"/>
          </p:nvSpPr>
          <p:spPr>
            <a:xfrm>
              <a:off x="6090907" y="5896713"/>
              <a:ext cx="3053093" cy="6400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F6EDFB-8BEC-764E-92A0-C1F68E8097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106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2" r:id="rId2"/>
    <p:sldLayoutId id="2147483682" r:id="rId3"/>
    <p:sldLayoutId id="2147483683" r:id="rId4"/>
    <p:sldLayoutId id="2147483674" r:id="rId5"/>
    <p:sldLayoutId id="2147483673" r:id="rId6"/>
    <p:sldLayoutId id="2147483685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56" r:id="rId15"/>
    <p:sldLayoutId id="2147483657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chemeClr val="tx1">
              <a:lumMod val="75000"/>
            </a:schemeClr>
          </a:solidFill>
          <a:latin typeface="Georgia"/>
          <a:ea typeface="+mj-ea"/>
          <a:cs typeface="Georgia"/>
        </a:defRPr>
      </a:lvl1pPr>
    </p:titleStyle>
    <p:bodyStyle>
      <a:lvl1pPr marL="225425" indent="-225425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1pPr>
      <a:lvl2pPr marL="458788" indent="-233363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2pPr>
      <a:lvl3pPr marL="684213" indent="-225425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3pPr>
      <a:lvl4pPr marL="919163" indent="-23495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tx1"/>
          </a:solidFill>
          <a:latin typeface="Georgia"/>
          <a:ea typeface="+mn-ea"/>
          <a:cs typeface="Georg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777AD75-3CC9-5E4C-AAE7-C8B056F501F9}"/>
              </a:ext>
            </a:extLst>
          </p:cNvPr>
          <p:cNvSpPr/>
          <p:nvPr userDrawn="1"/>
        </p:nvSpPr>
        <p:spPr>
          <a:xfrm>
            <a:off x="1410" y="0"/>
            <a:ext cx="9144000" cy="73152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Placeholder 1"/>
          <p:cNvSpPr txBox="1">
            <a:spLocks/>
          </p:cNvSpPr>
          <p:nvPr userDrawn="1"/>
        </p:nvSpPr>
        <p:spPr>
          <a:xfrm>
            <a:off x="457200" y="180148"/>
            <a:ext cx="8229600" cy="8106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tx1">
                    <a:lumMod val="75000"/>
                  </a:schemeClr>
                </a:solidFill>
                <a:latin typeface="Georgia"/>
                <a:ea typeface="+mj-ea"/>
                <a:cs typeface="Georgia"/>
              </a:defRPr>
            </a:lvl1pPr>
          </a:lstStyle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0801" y="911669"/>
            <a:ext cx="8221010" cy="5370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49A0533-1C09-5C44-A98B-5B58112BCEF1}"/>
              </a:ext>
            </a:extLst>
          </p:cNvPr>
          <p:cNvGrpSpPr/>
          <p:nvPr userDrawn="1"/>
        </p:nvGrpSpPr>
        <p:grpSpPr>
          <a:xfrm>
            <a:off x="-7883" y="681629"/>
            <a:ext cx="9148995" cy="64008"/>
            <a:chOff x="-4995" y="5896713"/>
            <a:chExt cx="9148995" cy="6400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400CA6F-A2B6-C24E-8A8F-79A1EC72DEC0}"/>
                </a:ext>
              </a:extLst>
            </p:cNvPr>
            <p:cNvSpPr/>
            <p:nvPr userDrawn="1"/>
          </p:nvSpPr>
          <p:spPr>
            <a:xfrm>
              <a:off x="-4995" y="5896713"/>
              <a:ext cx="3047951" cy="640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679272F-E79E-4443-8893-0783BEA20AE8}"/>
                </a:ext>
              </a:extLst>
            </p:cNvPr>
            <p:cNvSpPr/>
            <p:nvPr userDrawn="1"/>
          </p:nvSpPr>
          <p:spPr>
            <a:xfrm>
              <a:off x="3042956" y="5896713"/>
              <a:ext cx="3047951" cy="640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DB5FA60-D767-464D-A01D-B36B21AC7050}"/>
                </a:ext>
              </a:extLst>
            </p:cNvPr>
            <p:cNvSpPr/>
            <p:nvPr userDrawn="1"/>
          </p:nvSpPr>
          <p:spPr>
            <a:xfrm>
              <a:off x="6090907" y="5896713"/>
              <a:ext cx="3053093" cy="6400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35E763C-F584-9144-9829-6EA58B399C03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F6EDFB-8BEC-764E-92A0-C1F68E8097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669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chemeClr val="tx1">
              <a:lumMod val="75000"/>
            </a:schemeClr>
          </a:solidFill>
          <a:latin typeface="Georgia"/>
          <a:ea typeface="+mj-ea"/>
          <a:cs typeface="Georgia"/>
        </a:defRPr>
      </a:lvl1pPr>
    </p:titleStyle>
    <p:bodyStyle>
      <a:lvl1pPr marL="225425" indent="-225425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1pPr>
      <a:lvl2pPr marL="458788" indent="-233363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2pPr>
      <a:lvl3pPr marL="684213" indent="-225425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3pPr>
      <a:lvl4pPr marL="919163" indent="-23495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tx1"/>
          </a:solidFill>
          <a:latin typeface="Georgia"/>
          <a:ea typeface="+mn-ea"/>
          <a:cs typeface="Georg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4EAAF8E-7AEC-4F46-8C2E-CB5A4578AE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Omnichannel Voice Team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D8D11A-6DDE-1245-8A08-449430DE3E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Booz Allen Status Meeting</a:t>
            </a:r>
          </a:p>
        </p:txBody>
      </p:sp>
    </p:spTree>
    <p:extLst>
      <p:ext uri="{BB962C8B-B14F-4D97-AF65-F5344CB8AC3E}">
        <p14:creationId xmlns:p14="http://schemas.microsoft.com/office/powerpoint/2010/main" val="815678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3519A-D86A-E047-95B8-07C117744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Timeline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5D56F5-1028-5C4E-9CF7-DA0B24E947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B10982-348F-F659-D4CA-2A74888AB759}"/>
              </a:ext>
            </a:extLst>
          </p:cNvPr>
          <p:cNvSpPr txBox="1"/>
          <p:nvPr/>
        </p:nvSpPr>
        <p:spPr>
          <a:xfrm>
            <a:off x="-92646" y="6180355"/>
            <a:ext cx="73548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*Note: These dates are notional and subject to change pending additional scoping and decisions from project managers and stakeholders.</a:t>
            </a: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9C0B8944-607B-F73B-DF03-E399C88F42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5739800"/>
              </p:ext>
            </p:extLst>
          </p:nvPr>
        </p:nvGraphicFramePr>
        <p:xfrm>
          <a:off x="0" y="1118816"/>
          <a:ext cx="9122229" cy="5055803"/>
        </p:xfrm>
        <a:graphic>
          <a:graphicData uri="http://schemas.openxmlformats.org/drawingml/2006/table">
            <a:tbl>
              <a:tblPr firstRow="1" bandRow="1">
                <a:effectLst/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4028">
                  <a:extLst>
                    <a:ext uri="{9D8B030D-6E8A-4147-A177-3AD203B41FA5}">
                      <a16:colId xmlns:a16="http://schemas.microsoft.com/office/drawing/2014/main" val="3702565027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402404398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456511428"/>
                    </a:ext>
                  </a:extLst>
                </a:gridCol>
                <a:gridCol w="598715">
                  <a:extLst>
                    <a:ext uri="{9D8B030D-6E8A-4147-A177-3AD203B41FA5}">
                      <a16:colId xmlns:a16="http://schemas.microsoft.com/office/drawing/2014/main" val="4263596210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3196901193"/>
                    </a:ext>
                  </a:extLst>
                </a:gridCol>
                <a:gridCol w="653142">
                  <a:extLst>
                    <a:ext uri="{9D8B030D-6E8A-4147-A177-3AD203B41FA5}">
                      <a16:colId xmlns:a16="http://schemas.microsoft.com/office/drawing/2014/main" val="404858112"/>
                    </a:ext>
                  </a:extLst>
                </a:gridCol>
                <a:gridCol w="620486">
                  <a:extLst>
                    <a:ext uri="{9D8B030D-6E8A-4147-A177-3AD203B41FA5}">
                      <a16:colId xmlns:a16="http://schemas.microsoft.com/office/drawing/2014/main" val="2732786374"/>
                    </a:ext>
                  </a:extLst>
                </a:gridCol>
                <a:gridCol w="555172">
                  <a:extLst>
                    <a:ext uri="{9D8B030D-6E8A-4147-A177-3AD203B41FA5}">
                      <a16:colId xmlns:a16="http://schemas.microsoft.com/office/drawing/2014/main" val="900133005"/>
                    </a:ext>
                  </a:extLst>
                </a:gridCol>
                <a:gridCol w="576942">
                  <a:extLst>
                    <a:ext uri="{9D8B030D-6E8A-4147-A177-3AD203B41FA5}">
                      <a16:colId xmlns:a16="http://schemas.microsoft.com/office/drawing/2014/main" val="1717394059"/>
                    </a:ext>
                  </a:extLst>
                </a:gridCol>
                <a:gridCol w="598715">
                  <a:extLst>
                    <a:ext uri="{9D8B030D-6E8A-4147-A177-3AD203B41FA5}">
                      <a16:colId xmlns:a16="http://schemas.microsoft.com/office/drawing/2014/main" val="197364008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945965913"/>
                    </a:ext>
                  </a:extLst>
                </a:gridCol>
                <a:gridCol w="576943">
                  <a:extLst>
                    <a:ext uri="{9D8B030D-6E8A-4147-A177-3AD203B41FA5}">
                      <a16:colId xmlns:a16="http://schemas.microsoft.com/office/drawing/2014/main" val="3732189106"/>
                    </a:ext>
                  </a:extLst>
                </a:gridCol>
              </a:tblGrid>
              <a:tr h="420681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34290" marR="34290" marT="34290" marB="3429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200" b="0" dirty="0">
                          <a:solidFill>
                            <a:srgbClr val="FFFFFF"/>
                          </a:solidFill>
                        </a:rPr>
                        <a:t>Apr </a:t>
                      </a:r>
                    </a:p>
                    <a:p>
                      <a:pPr algn="ctr"/>
                      <a:r>
                        <a:rPr lang="en-US" sz="1200" b="0" dirty="0">
                          <a:solidFill>
                            <a:srgbClr val="FFFFFF"/>
                          </a:solidFill>
                        </a:rPr>
                        <a:t>2022</a:t>
                      </a:r>
                    </a:p>
                  </a:txBody>
                  <a:tcPr marL="0" marR="19969" marT="19969" marB="19969" anchor="b">
                    <a:lnL w="635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12E5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200" b="0" dirty="0">
                          <a:solidFill>
                            <a:srgbClr val="FFFFFF"/>
                          </a:solidFill>
                          <a:latin typeface="+mn-lt"/>
                        </a:rPr>
                        <a:t>May</a:t>
                      </a:r>
                    </a:p>
                  </a:txBody>
                  <a:tcPr marL="0" marR="19969" marT="19969" marB="19969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12E5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200" b="0" dirty="0">
                          <a:solidFill>
                            <a:srgbClr val="FFFFFF"/>
                          </a:solidFill>
                          <a:latin typeface="+mn-lt"/>
                        </a:rPr>
                        <a:t>Jun</a:t>
                      </a:r>
                    </a:p>
                  </a:txBody>
                  <a:tcPr marL="0" marR="19969" marT="19969" marB="19969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12E5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200" b="0" dirty="0">
                          <a:solidFill>
                            <a:srgbClr val="FFFFFF"/>
                          </a:solidFill>
                          <a:latin typeface="+mn-lt"/>
                        </a:rPr>
                        <a:t>Jul</a:t>
                      </a:r>
                    </a:p>
                  </a:txBody>
                  <a:tcPr marL="0" marR="19969" marT="19969" marB="19969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12E5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200" b="0" dirty="0">
                          <a:solidFill>
                            <a:srgbClr val="FFFFFF"/>
                          </a:solidFill>
                          <a:latin typeface="+mn-lt"/>
                        </a:rPr>
                        <a:t>Aug</a:t>
                      </a:r>
                    </a:p>
                  </a:txBody>
                  <a:tcPr marL="0" marR="19969" marT="19969" marB="19969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12E5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200" b="0" dirty="0">
                          <a:solidFill>
                            <a:srgbClr val="FFFFFF"/>
                          </a:solidFill>
                          <a:latin typeface="+mn-lt"/>
                        </a:rPr>
                        <a:t>Sep</a:t>
                      </a:r>
                    </a:p>
                  </a:txBody>
                  <a:tcPr marL="0" marR="19969" marT="19969" marB="19969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12E5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200" b="0" dirty="0">
                          <a:solidFill>
                            <a:srgbClr val="FFFFFF"/>
                          </a:solidFill>
                          <a:latin typeface="+mn-lt"/>
                        </a:rPr>
                        <a:t>Oct</a:t>
                      </a:r>
                    </a:p>
                  </a:txBody>
                  <a:tcPr marL="0" marR="19969" marT="19969" marB="19969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12E5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200" b="0" dirty="0">
                          <a:solidFill>
                            <a:srgbClr val="FFFFFF"/>
                          </a:solidFill>
                          <a:latin typeface="+mn-lt"/>
                        </a:rPr>
                        <a:t>Nov</a:t>
                      </a:r>
                    </a:p>
                  </a:txBody>
                  <a:tcPr marL="0" marR="19969" marT="19969" marB="19969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12E5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200" b="0" dirty="0">
                          <a:solidFill>
                            <a:srgbClr val="FFFFFF"/>
                          </a:solidFill>
                          <a:latin typeface="+mn-lt"/>
                        </a:rPr>
                        <a:t>Dec</a:t>
                      </a:r>
                    </a:p>
                  </a:txBody>
                  <a:tcPr marL="0" marR="19969" marT="19969" marB="19969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12E5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200" b="0" dirty="0">
                          <a:solidFill>
                            <a:srgbClr val="FFFFFF"/>
                          </a:solidFill>
                          <a:latin typeface="+mn-lt"/>
                        </a:rPr>
                        <a:t>Jan </a:t>
                      </a:r>
                    </a:p>
                    <a:p>
                      <a:pPr algn="ctr"/>
                      <a:r>
                        <a:rPr lang="en-US" sz="1200" b="0" dirty="0">
                          <a:solidFill>
                            <a:srgbClr val="FFFFFF"/>
                          </a:solidFill>
                          <a:latin typeface="+mn-lt"/>
                        </a:rPr>
                        <a:t>2023</a:t>
                      </a:r>
                    </a:p>
                  </a:txBody>
                  <a:tcPr marL="0" marR="19969" marT="19969" marB="19969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12E5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200" b="0" dirty="0">
                          <a:solidFill>
                            <a:srgbClr val="FFFFFF"/>
                          </a:solidFill>
                          <a:latin typeface="+mn-lt"/>
                        </a:rPr>
                        <a:t>Feb</a:t>
                      </a:r>
                    </a:p>
                  </a:txBody>
                  <a:tcPr marL="0" marR="19969" marT="19969" marB="19969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12E5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200" b="0" dirty="0">
                          <a:solidFill>
                            <a:srgbClr val="FFFFFF"/>
                          </a:solidFill>
                          <a:latin typeface="+mn-lt"/>
                        </a:rPr>
                        <a:t>Mar</a:t>
                      </a:r>
                    </a:p>
                  </a:txBody>
                  <a:tcPr marL="0" marR="19969" marT="19969" marB="19969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12E5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200" b="0" dirty="0">
                          <a:solidFill>
                            <a:srgbClr val="FFFFFF"/>
                          </a:solidFill>
                          <a:latin typeface="+mn-lt"/>
                        </a:rPr>
                        <a:t>Apr</a:t>
                      </a:r>
                    </a:p>
                  </a:txBody>
                  <a:tcPr marL="0" marR="19969" marT="19969" marB="19969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12E5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1257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1435" marR="19969" marT="19969" marB="1996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DAF1">
                        <a:lumMod val="9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`</a:t>
                      </a: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0942210"/>
                  </a:ext>
                </a:extLst>
              </a:tr>
              <a:tr h="619485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indent="0" algn="l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sz="1100" b="1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1435" marR="19969" marT="19969" marB="1996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8A463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1683380"/>
                  </a:ext>
                </a:extLst>
              </a:tr>
              <a:tr h="676876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1435" marR="19969" marT="19969" marB="1996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B81E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2915787"/>
                  </a:ext>
                </a:extLst>
              </a:tr>
              <a:tr h="676876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indent="0" algn="l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sz="1100" b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1435" marR="19969" marT="19969" marB="1996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8D75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200" b="1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6876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19969" marT="19969" marB="1996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81FF">
                        <a:alpha val="39608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7572771"/>
                  </a:ext>
                </a:extLst>
              </a:tr>
              <a:tr h="676876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19969" marT="19969" marB="1996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BC">
                        <a:lumMod val="50000"/>
                        <a:alpha val="39608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8565567"/>
                  </a:ext>
                </a:extLst>
              </a:tr>
              <a:tr h="676876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19969" marT="19969" marB="1996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1D2">
                        <a:lumMod val="25000"/>
                        <a:alpha val="39608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7206387"/>
                  </a:ext>
                </a:extLst>
              </a:tr>
            </a:tbl>
          </a:graphicData>
        </a:graphic>
      </p:graphicFrame>
      <p:sp>
        <p:nvSpPr>
          <p:cNvPr id="25" name="Arrow: Left-Right 6">
            <a:extLst>
              <a:ext uri="{FF2B5EF4-FFF2-40B4-BE49-F238E27FC236}">
                <a16:creationId xmlns:a16="http://schemas.microsoft.com/office/drawing/2014/main" id="{6EB292BB-C0A7-1390-8824-6231C957AF6D}"/>
              </a:ext>
            </a:extLst>
          </p:cNvPr>
          <p:cNvSpPr/>
          <p:nvPr/>
        </p:nvSpPr>
        <p:spPr>
          <a:xfrm>
            <a:off x="1230697" y="2295596"/>
            <a:ext cx="7881258" cy="358441"/>
          </a:xfrm>
          <a:prstGeom prst="leftRightArrow">
            <a:avLst/>
          </a:prstGeom>
          <a:solidFill>
            <a:srgbClr val="8DCDA0"/>
          </a:solidFill>
          <a:ln w="12700" cap="flat" cmpd="sng" algn="ctr">
            <a:solidFill>
              <a:srgbClr val="8DCDA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Arrow: Left-Right 11">
            <a:extLst>
              <a:ext uri="{FF2B5EF4-FFF2-40B4-BE49-F238E27FC236}">
                <a16:creationId xmlns:a16="http://schemas.microsoft.com/office/drawing/2014/main" id="{9F92FA4F-8519-79D8-230A-5FF2A57229F5}"/>
              </a:ext>
            </a:extLst>
          </p:cNvPr>
          <p:cNvSpPr/>
          <p:nvPr/>
        </p:nvSpPr>
        <p:spPr>
          <a:xfrm>
            <a:off x="1240971" y="2952790"/>
            <a:ext cx="7881258" cy="358441"/>
          </a:xfrm>
          <a:prstGeom prst="leftRightArrow">
            <a:avLst/>
          </a:prstGeom>
          <a:solidFill>
            <a:srgbClr val="FED478"/>
          </a:solidFill>
          <a:ln w="12700" cap="flat" cmpd="sng" algn="ctr">
            <a:solidFill>
              <a:srgbClr val="FED4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Arrow: Left-Right 13">
            <a:extLst>
              <a:ext uri="{FF2B5EF4-FFF2-40B4-BE49-F238E27FC236}">
                <a16:creationId xmlns:a16="http://schemas.microsoft.com/office/drawing/2014/main" id="{505EE72D-473F-6761-8FFD-CA59FA9B8A26}"/>
              </a:ext>
            </a:extLst>
          </p:cNvPr>
          <p:cNvSpPr/>
          <p:nvPr/>
        </p:nvSpPr>
        <p:spPr>
          <a:xfrm>
            <a:off x="1240971" y="3667668"/>
            <a:ext cx="7881258" cy="314534"/>
          </a:xfrm>
          <a:prstGeom prst="leftRightArrow">
            <a:avLst/>
          </a:prstGeom>
          <a:solidFill>
            <a:srgbClr val="F98D75"/>
          </a:solidFill>
          <a:ln w="12700" cap="flat" cmpd="sng" algn="ctr">
            <a:solidFill>
              <a:srgbClr val="F98D7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Arrow: Left-Right 14">
            <a:extLst>
              <a:ext uri="{FF2B5EF4-FFF2-40B4-BE49-F238E27FC236}">
                <a16:creationId xmlns:a16="http://schemas.microsoft.com/office/drawing/2014/main" id="{313B5A82-6CD9-54F8-1FA4-150C7DF108C6}"/>
              </a:ext>
            </a:extLst>
          </p:cNvPr>
          <p:cNvSpPr/>
          <p:nvPr/>
        </p:nvSpPr>
        <p:spPr>
          <a:xfrm>
            <a:off x="1262540" y="4293054"/>
            <a:ext cx="7859689" cy="310934"/>
          </a:xfrm>
          <a:prstGeom prst="leftRightArrow">
            <a:avLst/>
          </a:prstGeom>
          <a:solidFill>
            <a:srgbClr val="CACDFF"/>
          </a:solidFill>
          <a:ln w="12700" cap="flat" cmpd="sng" algn="ctr">
            <a:solidFill>
              <a:srgbClr val="CACD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Arrow: Left-Right 19">
            <a:extLst>
              <a:ext uri="{FF2B5EF4-FFF2-40B4-BE49-F238E27FC236}">
                <a16:creationId xmlns:a16="http://schemas.microsoft.com/office/drawing/2014/main" id="{A3C560C5-5A00-E92B-F812-181220EB7F14}"/>
              </a:ext>
            </a:extLst>
          </p:cNvPr>
          <p:cNvSpPr/>
          <p:nvPr/>
        </p:nvSpPr>
        <p:spPr>
          <a:xfrm>
            <a:off x="1262540" y="5022996"/>
            <a:ext cx="7849415" cy="310934"/>
          </a:xfrm>
          <a:prstGeom prst="leftRightArrow">
            <a:avLst/>
          </a:prstGeom>
          <a:solidFill>
            <a:srgbClr val="9AB1BF"/>
          </a:solidFill>
          <a:ln w="12700" cap="flat" cmpd="sng" algn="ctr">
            <a:solidFill>
              <a:srgbClr val="9AB1B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Arrow: Left-Right 21">
            <a:extLst>
              <a:ext uri="{FF2B5EF4-FFF2-40B4-BE49-F238E27FC236}">
                <a16:creationId xmlns:a16="http://schemas.microsoft.com/office/drawing/2014/main" id="{5C78A070-8D26-3BA3-DDED-03A498D75479}"/>
              </a:ext>
            </a:extLst>
          </p:cNvPr>
          <p:cNvSpPr/>
          <p:nvPr/>
        </p:nvSpPr>
        <p:spPr>
          <a:xfrm>
            <a:off x="1272816" y="5646720"/>
            <a:ext cx="7849414" cy="310934"/>
          </a:xfrm>
          <a:prstGeom prst="leftRightArrow">
            <a:avLst/>
          </a:prstGeom>
          <a:solidFill>
            <a:srgbClr val="C8BA9A"/>
          </a:solidFill>
          <a:ln w="12700" cap="flat" cmpd="sng" algn="ctr">
            <a:solidFill>
              <a:srgbClr val="C8BA9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Arrow: Left-Right 22">
            <a:extLst>
              <a:ext uri="{FF2B5EF4-FFF2-40B4-BE49-F238E27FC236}">
                <a16:creationId xmlns:a16="http://schemas.microsoft.com/office/drawing/2014/main" id="{477D628B-C3EF-A915-35B2-78812F4F865A}"/>
              </a:ext>
            </a:extLst>
          </p:cNvPr>
          <p:cNvSpPr/>
          <p:nvPr/>
        </p:nvSpPr>
        <p:spPr>
          <a:xfrm>
            <a:off x="1262540" y="1739437"/>
            <a:ext cx="7734400" cy="280987"/>
          </a:xfrm>
          <a:prstGeom prst="leftRightArrow">
            <a:avLst/>
          </a:prstGeom>
          <a:solidFill>
            <a:srgbClr val="78CDEC"/>
          </a:solidFill>
          <a:ln w="12700" cap="flat" cmpd="sng" algn="ctr">
            <a:solidFill>
              <a:srgbClr val="78CDE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7638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Team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408680"/>
            <a:ext cx="215383" cy="314249"/>
          </a:xfrm>
        </p:spPr>
        <p:txBody>
          <a:bodyPr/>
          <a:lstStyle/>
          <a:p>
            <a:fld id="{9B27D237-6C0D-5549-BE11-2040A22CBC71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1054" name="Picture 30">
            <a:extLst>
              <a:ext uri="{FF2B5EF4-FFF2-40B4-BE49-F238E27FC236}">
                <a16:creationId xmlns:a16="http://schemas.microsoft.com/office/drawing/2014/main" id="{2DE1742A-7E23-477A-8F2C-A59538DB8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393" y="1215990"/>
            <a:ext cx="1195993" cy="1195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>
            <a:extLst>
              <a:ext uri="{FF2B5EF4-FFF2-40B4-BE49-F238E27FC236}">
                <a16:creationId xmlns:a16="http://schemas.microsoft.com/office/drawing/2014/main" id="{33130640-032B-4615-8259-E2F47465C2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9687" y="1215551"/>
            <a:ext cx="1254817" cy="1235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>
            <a:extLst>
              <a:ext uri="{FF2B5EF4-FFF2-40B4-BE49-F238E27FC236}">
                <a16:creationId xmlns:a16="http://schemas.microsoft.com/office/drawing/2014/main" id="{0FBC5235-BBBF-4062-83BE-489AB5661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8738" y="1216310"/>
            <a:ext cx="1254817" cy="1254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>
            <a:extLst>
              <a:ext uri="{FF2B5EF4-FFF2-40B4-BE49-F238E27FC236}">
                <a16:creationId xmlns:a16="http://schemas.microsoft.com/office/drawing/2014/main" id="{C74F226B-CB99-48B7-B226-E4E655820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710" y="3199542"/>
            <a:ext cx="1188701" cy="1195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>
            <a:extLst>
              <a:ext uri="{FF2B5EF4-FFF2-40B4-BE49-F238E27FC236}">
                <a16:creationId xmlns:a16="http://schemas.microsoft.com/office/drawing/2014/main" id="{82F6844E-CD5B-4FC4-AD5A-FB2C1988CD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5997" y="3228355"/>
            <a:ext cx="1299573" cy="1307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4" name="Picture 40">
            <a:extLst>
              <a:ext uri="{FF2B5EF4-FFF2-40B4-BE49-F238E27FC236}">
                <a16:creationId xmlns:a16="http://schemas.microsoft.com/office/drawing/2014/main" id="{70D734EF-A557-4C24-B070-9A0B5C1273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5723" y="3148331"/>
            <a:ext cx="1361170" cy="1307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6" name="Picture 42">
            <a:extLst>
              <a:ext uri="{FF2B5EF4-FFF2-40B4-BE49-F238E27FC236}">
                <a16:creationId xmlns:a16="http://schemas.microsoft.com/office/drawing/2014/main" id="{5AEF737E-904C-4A19-B91D-6F25E7726B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416" y="5164461"/>
            <a:ext cx="1119286" cy="1089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8" name="Picture 44">
            <a:extLst>
              <a:ext uri="{FF2B5EF4-FFF2-40B4-BE49-F238E27FC236}">
                <a16:creationId xmlns:a16="http://schemas.microsoft.com/office/drawing/2014/main" id="{2319BCFB-9C1E-4623-82D4-9226725CB5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6139" y="5183195"/>
            <a:ext cx="1119286" cy="1111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0" name="Picture 46">
            <a:extLst>
              <a:ext uri="{FF2B5EF4-FFF2-40B4-BE49-F238E27FC236}">
                <a16:creationId xmlns:a16="http://schemas.microsoft.com/office/drawing/2014/main" id="{9F3F22A5-4F99-4EAF-80E9-0420D1C02D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688" y="5164461"/>
            <a:ext cx="1089237" cy="1089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B81D25E-0CAF-4865-9C27-F26C560E7ABC}"/>
              </a:ext>
            </a:extLst>
          </p:cNvPr>
          <p:cNvSpPr txBox="1"/>
          <p:nvPr/>
        </p:nvSpPr>
        <p:spPr>
          <a:xfrm>
            <a:off x="755865" y="2528251"/>
            <a:ext cx="1843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Sara Snead</a:t>
            </a:r>
          </a:p>
          <a:p>
            <a:pPr algn="ctr"/>
            <a:r>
              <a:rPr lang="en-US" sz="1400" dirty="0"/>
              <a:t>Program Manager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F74DEF0-501B-4774-8315-9CCE3F10A3B3}"/>
              </a:ext>
            </a:extLst>
          </p:cNvPr>
          <p:cNvSpPr txBox="1"/>
          <p:nvPr/>
        </p:nvSpPr>
        <p:spPr>
          <a:xfrm>
            <a:off x="3288489" y="2565090"/>
            <a:ext cx="1843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Gian Bustillo</a:t>
            </a:r>
          </a:p>
          <a:p>
            <a:pPr algn="ctr"/>
            <a:r>
              <a:rPr lang="en-US" sz="1400" dirty="0"/>
              <a:t>Project Manager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95F519C-ED03-4A28-8177-8026CE01681E}"/>
              </a:ext>
            </a:extLst>
          </p:cNvPr>
          <p:cNvSpPr txBox="1"/>
          <p:nvPr/>
        </p:nvSpPr>
        <p:spPr>
          <a:xfrm>
            <a:off x="5734632" y="2565090"/>
            <a:ext cx="1843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Kateleigh</a:t>
            </a:r>
            <a:r>
              <a:rPr lang="en-US" sz="1400" dirty="0"/>
              <a:t> Clark</a:t>
            </a:r>
          </a:p>
          <a:p>
            <a:pPr algn="ctr"/>
            <a:r>
              <a:rPr lang="en-US" sz="1400" dirty="0"/>
              <a:t>Project Advisor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E811FCD-D09F-4431-8BDC-945BDAEEACCF}"/>
              </a:ext>
            </a:extLst>
          </p:cNvPr>
          <p:cNvSpPr txBox="1"/>
          <p:nvPr/>
        </p:nvSpPr>
        <p:spPr>
          <a:xfrm>
            <a:off x="698384" y="4601343"/>
            <a:ext cx="1843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Julie Naga</a:t>
            </a:r>
          </a:p>
          <a:p>
            <a:pPr algn="ctr"/>
            <a:r>
              <a:rPr lang="en-US" sz="1400" dirty="0"/>
              <a:t>UX Lead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B4A14A3-BDFC-4216-9132-274C70B7428D}"/>
              </a:ext>
            </a:extLst>
          </p:cNvPr>
          <p:cNvSpPr txBox="1"/>
          <p:nvPr/>
        </p:nvSpPr>
        <p:spPr>
          <a:xfrm>
            <a:off x="3254107" y="4556098"/>
            <a:ext cx="18433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Ray Walther</a:t>
            </a:r>
          </a:p>
          <a:p>
            <a:pPr algn="ctr"/>
            <a:r>
              <a:rPr lang="en-US" sz="1400" dirty="0"/>
              <a:t>Cognitive Solutions &amp; Technology Lead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C7D8404-7A9E-4204-9D9F-751CBBA4FC2F}"/>
              </a:ext>
            </a:extLst>
          </p:cNvPr>
          <p:cNvSpPr txBox="1"/>
          <p:nvPr/>
        </p:nvSpPr>
        <p:spPr>
          <a:xfrm>
            <a:off x="5734632" y="4588391"/>
            <a:ext cx="1843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Filip Fafara</a:t>
            </a:r>
          </a:p>
          <a:p>
            <a:pPr algn="ctr"/>
            <a:r>
              <a:rPr lang="en-US" sz="1400" dirty="0"/>
              <a:t>Technical Advisor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18E9DF8-9335-4396-A993-C65AD5872277}"/>
              </a:ext>
            </a:extLst>
          </p:cNvPr>
          <p:cNvSpPr txBox="1"/>
          <p:nvPr/>
        </p:nvSpPr>
        <p:spPr>
          <a:xfrm>
            <a:off x="708748" y="6293596"/>
            <a:ext cx="1843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Grace Goodenough</a:t>
            </a:r>
          </a:p>
          <a:p>
            <a:pPr algn="ctr"/>
            <a:r>
              <a:rPr lang="en-US" sz="1400" dirty="0"/>
              <a:t>Project Scheduler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161445D-FF2F-416A-9BCB-6D94548DBA11}"/>
              </a:ext>
            </a:extLst>
          </p:cNvPr>
          <p:cNvSpPr txBox="1"/>
          <p:nvPr/>
        </p:nvSpPr>
        <p:spPr>
          <a:xfrm>
            <a:off x="3215419" y="6293596"/>
            <a:ext cx="1843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Sunayna</a:t>
            </a:r>
            <a:r>
              <a:rPr lang="en-US" sz="1400" dirty="0"/>
              <a:t> Goel</a:t>
            </a:r>
          </a:p>
          <a:p>
            <a:pPr algn="ctr"/>
            <a:r>
              <a:rPr lang="en-US" sz="1400" dirty="0"/>
              <a:t>Business Analyst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5665C26-2CC7-422A-A191-196B45D71B3D}"/>
              </a:ext>
            </a:extLst>
          </p:cNvPr>
          <p:cNvSpPr txBox="1"/>
          <p:nvPr/>
        </p:nvSpPr>
        <p:spPr>
          <a:xfrm>
            <a:off x="5670227" y="6306548"/>
            <a:ext cx="1843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Patrick </a:t>
            </a:r>
            <a:r>
              <a:rPr lang="en-US" sz="1400" dirty="0" err="1"/>
              <a:t>Onesty</a:t>
            </a:r>
            <a:endParaRPr lang="en-US" sz="1400" dirty="0"/>
          </a:p>
          <a:p>
            <a:pPr algn="ctr"/>
            <a:r>
              <a:rPr lang="en-US" sz="1400" dirty="0"/>
              <a:t>Technical Writer</a:t>
            </a:r>
          </a:p>
        </p:txBody>
      </p:sp>
    </p:spTree>
    <p:extLst>
      <p:ext uri="{BB962C8B-B14F-4D97-AF65-F5344CB8AC3E}">
        <p14:creationId xmlns:p14="http://schemas.microsoft.com/office/powerpoint/2010/main" val="1919599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D6393E4-F091-972F-2A4C-EAA06E3CA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6708"/>
            <a:ext cx="8229600" cy="2629568"/>
          </a:xfrm>
        </p:spPr>
        <p:txBody>
          <a:bodyPr/>
          <a:lstStyle/>
          <a:p>
            <a:r>
              <a:rPr lang="en-US" sz="2000" dirty="0"/>
              <a:t>Priority/Ad Hoc Items</a:t>
            </a:r>
          </a:p>
          <a:p>
            <a:r>
              <a:rPr lang="en-US" sz="2000" dirty="0"/>
              <a:t>Open Forum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4202350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Priority/Ad Hoc Items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2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21398D6-4401-DAB3-8C67-407658FE3F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825691"/>
              </p:ext>
            </p:extLst>
          </p:nvPr>
        </p:nvGraphicFramePr>
        <p:xfrm>
          <a:off x="11554" y="1087092"/>
          <a:ext cx="9132446" cy="4159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9439">
                  <a:extLst>
                    <a:ext uri="{9D8B030D-6E8A-4147-A177-3AD203B41FA5}">
                      <a16:colId xmlns:a16="http://schemas.microsoft.com/office/drawing/2014/main" val="142542970"/>
                    </a:ext>
                  </a:extLst>
                </a:gridCol>
                <a:gridCol w="2087954">
                  <a:extLst>
                    <a:ext uri="{9D8B030D-6E8A-4147-A177-3AD203B41FA5}">
                      <a16:colId xmlns:a16="http://schemas.microsoft.com/office/drawing/2014/main" val="2996468523"/>
                    </a:ext>
                  </a:extLst>
                </a:gridCol>
                <a:gridCol w="2478385">
                  <a:extLst>
                    <a:ext uri="{9D8B030D-6E8A-4147-A177-3AD203B41FA5}">
                      <a16:colId xmlns:a16="http://schemas.microsoft.com/office/drawing/2014/main" val="558952619"/>
                    </a:ext>
                  </a:extLst>
                </a:gridCol>
                <a:gridCol w="2461410">
                  <a:extLst>
                    <a:ext uri="{9D8B030D-6E8A-4147-A177-3AD203B41FA5}">
                      <a16:colId xmlns:a16="http://schemas.microsoft.com/office/drawing/2014/main" val="2288479559"/>
                    </a:ext>
                  </a:extLst>
                </a:gridCol>
                <a:gridCol w="955258">
                  <a:extLst>
                    <a:ext uri="{9D8B030D-6E8A-4147-A177-3AD203B41FA5}">
                      <a16:colId xmlns:a16="http://schemas.microsoft.com/office/drawing/2014/main" val="19184331"/>
                    </a:ext>
                  </a:extLst>
                </a:gridCol>
              </a:tblGrid>
              <a:tr h="271675">
                <a:tc>
                  <a:txBody>
                    <a:bodyPr/>
                    <a:lstStyle/>
                    <a:p>
                      <a:r>
                        <a:rPr lang="en-US" sz="1600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Next 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Owner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527510"/>
                  </a:ext>
                </a:extLst>
              </a:tr>
              <a:tr h="140894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/>
                        <a:t>Status Meeting Cadence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Establishing the day and time Voice team will meet for weekly status calls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latin typeface="Calibri"/>
                        </a:rPr>
                        <a:t>Voice team have not yet determined a day and time for weekly status calls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200" b="0" i="0" u="none" strike="noStrike" noProof="0" dirty="0"/>
                        <a:t>Voice team will determine a day and a time for weekly status calls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/>
                        <a:t>Gian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018500"/>
                  </a:ext>
                </a:extLst>
              </a:tr>
              <a:tr h="140894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/>
                        <a:t>Background Documentation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Documentation providing insight into processes/ systems/ research of use to Voice 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latin typeface="Calibri"/>
                        </a:rPr>
                        <a:t>Luciana provided call data reports and existing IVR workflows on 7/1 and 7/5, respectively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200" b="0" i="0" u="none" strike="noStrike" noProof="0" dirty="0"/>
                        <a:t>Booz Allen team to began to review documents in depth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,Sans-Serif"/>
                        <a:buChar char="•"/>
                        <a:tabLst/>
                        <a:defRPr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+mn-lt"/>
                        </a:rPr>
                        <a:t>Booz Allen team has follow-up questions</a:t>
                      </a:r>
                    </a:p>
                    <a:p>
                      <a:pPr marL="171450" lvl="0" indent="-171450" algn="l"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endParaRPr lang="en-US" sz="1200" b="0" i="0" u="none" strike="noStrik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/>
                        <a:t>Gian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632107"/>
                  </a:ext>
                </a:extLst>
              </a:tr>
              <a:tr h="45833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dirty="0"/>
                        <a:t>Staff Onboarding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As the project gets underway, Booz Allen team will need GFE’s and access to VA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 b="0" dirty="0"/>
                        <a:t>Booz Allen is in the process of completing their fingerprints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+mn-lt"/>
                        </a:rPr>
                        <a:t>Links to complete </a:t>
                      </a:r>
                      <a:r>
                        <a:rPr lang="en-US" sz="1200" b="0" i="0" u="none" strike="noStrike" noProof="0" dirty="0" err="1">
                          <a:solidFill>
                            <a:schemeClr val="tx1"/>
                          </a:solidFill>
                          <a:latin typeface="+mn-lt"/>
                        </a:rPr>
                        <a:t>eQIP’s</a:t>
                      </a: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+mn-lt"/>
                        </a:rPr>
                        <a:t> will be sent to the Booz Allen team to complete, 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+mn-lt"/>
                        </a:rPr>
                        <a:t>Booz Allen team to receive PIV cards and GFE’s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dirty="0"/>
                        <a:t>Booz Allen team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3333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0437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Forum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4ADDFE5-44F7-4F37-A025-97189B392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6708"/>
            <a:ext cx="8229600" cy="2629568"/>
          </a:xfrm>
        </p:spPr>
        <p:txBody>
          <a:bodyPr/>
          <a:lstStyle/>
          <a:p>
            <a:r>
              <a:rPr lang="en-US" sz="2000" dirty="0"/>
              <a:t>Next Steps</a:t>
            </a:r>
          </a:p>
          <a:p>
            <a:r>
              <a:rPr lang="en-US" sz="2000" dirty="0"/>
              <a:t>Action Items</a:t>
            </a:r>
          </a:p>
        </p:txBody>
      </p:sp>
    </p:spTree>
    <p:extLst>
      <p:ext uri="{BB962C8B-B14F-4D97-AF65-F5344CB8AC3E}">
        <p14:creationId xmlns:p14="http://schemas.microsoft.com/office/powerpoint/2010/main" val="406015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Research &amp; Testing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21398D6-4401-DAB3-8C67-407658FE3F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92427"/>
              </p:ext>
            </p:extLst>
          </p:nvPr>
        </p:nvGraphicFramePr>
        <p:xfrm>
          <a:off x="11554" y="1087092"/>
          <a:ext cx="9132446" cy="49016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9439">
                  <a:extLst>
                    <a:ext uri="{9D8B030D-6E8A-4147-A177-3AD203B41FA5}">
                      <a16:colId xmlns:a16="http://schemas.microsoft.com/office/drawing/2014/main" val="142542970"/>
                    </a:ext>
                  </a:extLst>
                </a:gridCol>
                <a:gridCol w="2087954">
                  <a:extLst>
                    <a:ext uri="{9D8B030D-6E8A-4147-A177-3AD203B41FA5}">
                      <a16:colId xmlns:a16="http://schemas.microsoft.com/office/drawing/2014/main" val="2996468523"/>
                    </a:ext>
                  </a:extLst>
                </a:gridCol>
                <a:gridCol w="2478385">
                  <a:extLst>
                    <a:ext uri="{9D8B030D-6E8A-4147-A177-3AD203B41FA5}">
                      <a16:colId xmlns:a16="http://schemas.microsoft.com/office/drawing/2014/main" val="558952619"/>
                    </a:ext>
                  </a:extLst>
                </a:gridCol>
                <a:gridCol w="2461410">
                  <a:extLst>
                    <a:ext uri="{9D8B030D-6E8A-4147-A177-3AD203B41FA5}">
                      <a16:colId xmlns:a16="http://schemas.microsoft.com/office/drawing/2014/main" val="2288479559"/>
                    </a:ext>
                  </a:extLst>
                </a:gridCol>
                <a:gridCol w="955258">
                  <a:extLst>
                    <a:ext uri="{9D8B030D-6E8A-4147-A177-3AD203B41FA5}">
                      <a16:colId xmlns:a16="http://schemas.microsoft.com/office/drawing/2014/main" val="19184331"/>
                    </a:ext>
                  </a:extLst>
                </a:gridCol>
              </a:tblGrid>
              <a:tr h="271675">
                <a:tc>
                  <a:txBody>
                    <a:bodyPr/>
                    <a:lstStyle/>
                    <a:p>
                      <a:r>
                        <a:rPr lang="en-US" sz="1600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Next 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Owner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527510"/>
                  </a:ext>
                </a:extLst>
              </a:tr>
              <a:tr h="140894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latin typeface="Calibri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200" b="0" i="0" u="none" strike="noStrike" noProof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458386"/>
                  </a:ext>
                </a:extLst>
              </a:tr>
              <a:tr h="140894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en-US" sz="1200" b="0" u="none" strike="noStrike" noProof="0" dirty="0"/>
                        <a:t>x</a:t>
                      </a:r>
                      <a:endParaRPr lang="en-US" sz="1200" b="0" i="0" u="none" strike="noStrike" noProof="0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200" b="0" u="none" strike="noStrike" noProof="0" dirty="0"/>
                        <a:t>x</a:t>
                      </a:r>
                      <a:endParaRPr lang="en-US" sz="1200" b="0" i="0" u="none" strike="noStrik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018500"/>
                  </a:ext>
                </a:extLst>
              </a:tr>
              <a:tr h="831787">
                <a:tc>
                  <a:txBody>
                    <a:bodyPr/>
                    <a:lstStyle/>
                    <a:p>
                      <a:r>
                        <a:rPr lang="en-US" sz="12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u="none" strike="noStrike" noProof="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200" b="0" i="0" u="none" strike="noStrike" noProof="0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200" b="0" u="none" strike="noStrike" noProof="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200" b="0" i="0" u="none" strike="noStrike" noProof="0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u="none" strike="noStrike" noProof="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1883111"/>
                  </a:ext>
                </a:extLst>
              </a:tr>
              <a:tr h="45833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u="none" strike="noStrike" noProof="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200" b="0" i="0" u="none" strike="noStrike" noProof="0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 b="0" dirty="0"/>
                        <a:t>x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u="none" strike="noStrike" noProof="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333378"/>
                  </a:ext>
                </a:extLst>
              </a:tr>
              <a:tr h="45833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 b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084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9214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59B74850-1F93-A972-1364-D886A64D1B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516026"/>
              </p:ext>
            </p:extLst>
          </p:nvPr>
        </p:nvGraphicFramePr>
        <p:xfrm>
          <a:off x="11554" y="1087092"/>
          <a:ext cx="9132446" cy="49016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9439">
                  <a:extLst>
                    <a:ext uri="{9D8B030D-6E8A-4147-A177-3AD203B41FA5}">
                      <a16:colId xmlns:a16="http://schemas.microsoft.com/office/drawing/2014/main" val="142542970"/>
                    </a:ext>
                  </a:extLst>
                </a:gridCol>
                <a:gridCol w="2087954">
                  <a:extLst>
                    <a:ext uri="{9D8B030D-6E8A-4147-A177-3AD203B41FA5}">
                      <a16:colId xmlns:a16="http://schemas.microsoft.com/office/drawing/2014/main" val="2996468523"/>
                    </a:ext>
                  </a:extLst>
                </a:gridCol>
                <a:gridCol w="2478385">
                  <a:extLst>
                    <a:ext uri="{9D8B030D-6E8A-4147-A177-3AD203B41FA5}">
                      <a16:colId xmlns:a16="http://schemas.microsoft.com/office/drawing/2014/main" val="558952619"/>
                    </a:ext>
                  </a:extLst>
                </a:gridCol>
                <a:gridCol w="2461410">
                  <a:extLst>
                    <a:ext uri="{9D8B030D-6E8A-4147-A177-3AD203B41FA5}">
                      <a16:colId xmlns:a16="http://schemas.microsoft.com/office/drawing/2014/main" val="2288479559"/>
                    </a:ext>
                  </a:extLst>
                </a:gridCol>
                <a:gridCol w="955258">
                  <a:extLst>
                    <a:ext uri="{9D8B030D-6E8A-4147-A177-3AD203B41FA5}">
                      <a16:colId xmlns:a16="http://schemas.microsoft.com/office/drawing/2014/main" val="19184331"/>
                    </a:ext>
                  </a:extLst>
                </a:gridCol>
              </a:tblGrid>
              <a:tr h="271675">
                <a:tc>
                  <a:txBody>
                    <a:bodyPr/>
                    <a:lstStyle/>
                    <a:p>
                      <a:r>
                        <a:rPr lang="en-US" sz="1600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Next 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Owner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527510"/>
                  </a:ext>
                </a:extLst>
              </a:tr>
              <a:tr h="140894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latin typeface="Calibri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200" b="0" i="0" u="none" strike="noStrike" noProof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458386"/>
                  </a:ext>
                </a:extLst>
              </a:tr>
              <a:tr h="140894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en-US" sz="1200" b="0" u="none" strike="noStrike" noProof="0" dirty="0"/>
                        <a:t>x</a:t>
                      </a:r>
                      <a:endParaRPr lang="en-US" sz="1200" b="0" i="0" u="none" strike="noStrike" noProof="0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200" b="0" u="none" strike="noStrike" noProof="0" dirty="0"/>
                        <a:t>x</a:t>
                      </a:r>
                      <a:endParaRPr lang="en-US" sz="1200" b="0" i="0" u="none" strike="noStrik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018500"/>
                  </a:ext>
                </a:extLst>
              </a:tr>
              <a:tr h="831787">
                <a:tc>
                  <a:txBody>
                    <a:bodyPr/>
                    <a:lstStyle/>
                    <a:p>
                      <a:r>
                        <a:rPr lang="en-US" sz="12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u="none" strike="noStrike" noProof="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200" b="0" i="0" u="none" strike="noStrike" noProof="0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200" b="0" u="none" strike="noStrike" noProof="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200" b="0" i="0" u="none" strike="noStrike" noProof="0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u="none" strike="noStrike" noProof="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1883111"/>
                  </a:ext>
                </a:extLst>
              </a:tr>
              <a:tr h="45833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u="none" strike="noStrike" noProof="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200" b="0" i="0" u="none" strike="noStrike" noProof="0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 b="0" dirty="0"/>
                        <a:t>x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u="none" strike="noStrike" noProof="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333378"/>
                  </a:ext>
                </a:extLst>
              </a:tr>
              <a:tr h="45833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 b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084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0487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AED64FED-4905-AD89-C089-65310D151E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516026"/>
              </p:ext>
            </p:extLst>
          </p:nvPr>
        </p:nvGraphicFramePr>
        <p:xfrm>
          <a:off x="11554" y="1087092"/>
          <a:ext cx="9132446" cy="49016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9439">
                  <a:extLst>
                    <a:ext uri="{9D8B030D-6E8A-4147-A177-3AD203B41FA5}">
                      <a16:colId xmlns:a16="http://schemas.microsoft.com/office/drawing/2014/main" val="142542970"/>
                    </a:ext>
                  </a:extLst>
                </a:gridCol>
                <a:gridCol w="2087954">
                  <a:extLst>
                    <a:ext uri="{9D8B030D-6E8A-4147-A177-3AD203B41FA5}">
                      <a16:colId xmlns:a16="http://schemas.microsoft.com/office/drawing/2014/main" val="2996468523"/>
                    </a:ext>
                  </a:extLst>
                </a:gridCol>
                <a:gridCol w="2478385">
                  <a:extLst>
                    <a:ext uri="{9D8B030D-6E8A-4147-A177-3AD203B41FA5}">
                      <a16:colId xmlns:a16="http://schemas.microsoft.com/office/drawing/2014/main" val="558952619"/>
                    </a:ext>
                  </a:extLst>
                </a:gridCol>
                <a:gridCol w="2461410">
                  <a:extLst>
                    <a:ext uri="{9D8B030D-6E8A-4147-A177-3AD203B41FA5}">
                      <a16:colId xmlns:a16="http://schemas.microsoft.com/office/drawing/2014/main" val="2288479559"/>
                    </a:ext>
                  </a:extLst>
                </a:gridCol>
                <a:gridCol w="955258">
                  <a:extLst>
                    <a:ext uri="{9D8B030D-6E8A-4147-A177-3AD203B41FA5}">
                      <a16:colId xmlns:a16="http://schemas.microsoft.com/office/drawing/2014/main" val="19184331"/>
                    </a:ext>
                  </a:extLst>
                </a:gridCol>
              </a:tblGrid>
              <a:tr h="271675">
                <a:tc>
                  <a:txBody>
                    <a:bodyPr/>
                    <a:lstStyle/>
                    <a:p>
                      <a:r>
                        <a:rPr lang="en-US" sz="1600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Next 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Owner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527510"/>
                  </a:ext>
                </a:extLst>
              </a:tr>
              <a:tr h="140894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latin typeface="Calibri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200" b="0" i="0" u="none" strike="noStrike" noProof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458386"/>
                  </a:ext>
                </a:extLst>
              </a:tr>
              <a:tr h="140894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en-US" sz="1200" b="0" u="none" strike="noStrike" noProof="0" dirty="0"/>
                        <a:t>x</a:t>
                      </a:r>
                      <a:endParaRPr lang="en-US" sz="1200" b="0" i="0" u="none" strike="noStrike" noProof="0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200" b="0" u="none" strike="noStrike" noProof="0" dirty="0"/>
                        <a:t>x</a:t>
                      </a:r>
                      <a:endParaRPr lang="en-US" sz="1200" b="0" i="0" u="none" strike="noStrik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018500"/>
                  </a:ext>
                </a:extLst>
              </a:tr>
              <a:tr h="831787">
                <a:tc>
                  <a:txBody>
                    <a:bodyPr/>
                    <a:lstStyle/>
                    <a:p>
                      <a:r>
                        <a:rPr lang="en-US" sz="12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u="none" strike="noStrike" noProof="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200" b="0" i="0" u="none" strike="noStrike" noProof="0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200" b="0" u="none" strike="noStrike" noProof="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200" b="0" i="0" u="none" strike="noStrike" noProof="0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u="none" strike="noStrike" noProof="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1883111"/>
                  </a:ext>
                </a:extLst>
              </a:tr>
              <a:tr h="45833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u="none" strike="noStrike" noProof="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200" b="0" i="0" u="none" strike="noStrike" noProof="0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 b="0" dirty="0"/>
                        <a:t>x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u="none" strike="noStrike" noProof="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333378"/>
                  </a:ext>
                </a:extLst>
              </a:tr>
              <a:tr h="45833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 b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084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5842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8C03A-BD52-4D46-988F-FD4ED2659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28E8B8-6D06-5244-A070-983DCEA2BA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84044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0A1C90-B309-4316-992B-318E68306AF4}"/>
              </a:ext>
            </a:extLst>
          </p:cNvPr>
          <p:cNvSpPr txBox="1"/>
          <p:nvPr/>
        </p:nvSpPr>
        <p:spPr>
          <a:xfrm>
            <a:off x="2279342" y="3246553"/>
            <a:ext cx="45764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en-US"/>
          </a:p>
        </p:txBody>
      </p:sp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C27311FE-B3CC-44A2-9022-EB45FD91F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528" y="1196485"/>
            <a:ext cx="8229600" cy="500900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29870" indent="-229870"/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Detailed scope for Omnichannel project will be voice.</a:t>
            </a:r>
            <a:endParaRPr lang="en-US" dirty="0">
              <a:solidFill>
                <a:schemeClr val="tx1"/>
              </a:solidFill>
            </a:endParaRPr>
          </a:p>
          <a:p>
            <a:pPr marL="229870" indent="-229870"/>
            <a:r>
              <a:rPr lang="en-US" dirty="0"/>
              <a:t>Discovery through building and learning—build it, learn from it, iterate it.</a:t>
            </a:r>
            <a:endParaRPr lang="en-US" dirty="0">
              <a:cs typeface="Calibri" panose="020F0502020204030204"/>
            </a:endParaRPr>
          </a:p>
          <a:p>
            <a:pPr marL="229870" indent="-229870"/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With an overall strategy of transitioning MYVA411, transition VBA to using a Natural Language Understanding (NLU) platform.</a:t>
            </a:r>
          </a:p>
          <a:p>
            <a:pPr marL="1026795" lvl="2" indent="-172720"/>
            <a:r>
              <a:rPr lang="en-US" dirty="0">
                <a:ea typeface="+mn-lt"/>
                <a:cs typeface="+mn-lt"/>
              </a:rPr>
              <a:t>Determine the problem categories and point of transition. </a:t>
            </a:r>
          </a:p>
          <a:p>
            <a:pPr marL="1026795" lvl="2" indent="-172720"/>
            <a:endParaRPr lang="en-US" dirty="0">
              <a:ea typeface="+mn-lt"/>
              <a:cs typeface="+mn-lt"/>
            </a:endParaRPr>
          </a:p>
          <a:p>
            <a:pPr lvl="1"/>
            <a:r>
              <a:rPr lang="en-US" dirty="0">
                <a:ea typeface="+mn-lt"/>
                <a:cs typeface="+mn-lt"/>
              </a:rPr>
              <a:t>Through learning and understanding how self-service and triage can be supported through voice channels, assess another product which may replace </a:t>
            </a:r>
            <a:r>
              <a:rPr lang="en-US" dirty="0" err="1">
                <a:ea typeface="+mn-lt"/>
                <a:cs typeface="+mn-lt"/>
              </a:rPr>
              <a:t>AudioCARE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pPr lvl="1"/>
            <a:endParaRPr lang="en-US" dirty="0">
              <a:ea typeface="+mn-lt"/>
              <a:cs typeface="+mn-lt"/>
            </a:endParaRPr>
          </a:p>
          <a:p>
            <a:pPr lvl="1"/>
            <a:r>
              <a:rPr lang="en-US" dirty="0">
                <a:ea typeface="+mn-lt"/>
                <a:cs typeface="+mn-lt"/>
              </a:rPr>
              <a:t>Stipulations:</a:t>
            </a:r>
            <a:endParaRPr lang="en-US" dirty="0"/>
          </a:p>
          <a:p>
            <a:pPr marL="1026795" lvl="2" indent="-172720"/>
            <a:r>
              <a:rPr lang="en-US" dirty="0">
                <a:ea typeface="+mn-lt"/>
                <a:cs typeface="+mn-lt"/>
              </a:rPr>
              <a:t>Projects must have a customer experience and Omnichannel mindset toward best customer experience for Veterans.</a:t>
            </a:r>
          </a:p>
          <a:p>
            <a:pPr marL="1026795" lvl="2" indent="-172720"/>
            <a:r>
              <a:rPr lang="en-US" dirty="0">
                <a:ea typeface="+mn-lt"/>
                <a:cs typeface="+mn-lt"/>
              </a:rPr>
              <a:t>Small iterative releases, solutions to run in parallel with existing solutions to Veterans are not negatively affected by our transitions.</a:t>
            </a:r>
          </a:p>
          <a:p>
            <a:pPr marL="1026795" lvl="2" indent="-172720"/>
            <a:r>
              <a:rPr lang="en-US" dirty="0">
                <a:ea typeface="+mn-lt"/>
                <a:cs typeface="+mn-lt"/>
              </a:rPr>
              <a:t>All products must have Veteran input. 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7723304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Two Line Header">
  <a:themeElements>
    <a:clrScheme name="VA Print Colors">
      <a:dk1>
        <a:srgbClr val="000000"/>
      </a:dk1>
      <a:lt1>
        <a:srgbClr val="FFFFFF"/>
      </a:lt1>
      <a:dk2>
        <a:srgbClr val="003F72"/>
      </a:dk2>
      <a:lt2>
        <a:srgbClr val="EEECE1"/>
      </a:lt2>
      <a:accent1>
        <a:srgbClr val="0082BD"/>
      </a:accent1>
      <a:accent2>
        <a:srgbClr val="C6262D"/>
      </a:accent2>
      <a:accent3>
        <a:srgbClr val="762431"/>
      </a:accent3>
      <a:accent4>
        <a:srgbClr val="F2CF45"/>
      </a:accent4>
      <a:accent5>
        <a:srgbClr val="828F97"/>
      </a:accent5>
      <a:accent6>
        <a:srgbClr val="DBDCDE"/>
      </a:accent6>
      <a:hlink>
        <a:srgbClr val="0082BD"/>
      </a:hlink>
      <a:folHlink>
        <a:srgbClr val="003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ne Line Header">
  <a:themeElements>
    <a:clrScheme name="VA Print Colors">
      <a:dk1>
        <a:srgbClr val="000000"/>
      </a:dk1>
      <a:lt1>
        <a:srgbClr val="FFFFFF"/>
      </a:lt1>
      <a:dk2>
        <a:srgbClr val="003F72"/>
      </a:dk2>
      <a:lt2>
        <a:srgbClr val="EEECE1"/>
      </a:lt2>
      <a:accent1>
        <a:srgbClr val="0082BD"/>
      </a:accent1>
      <a:accent2>
        <a:srgbClr val="C6262D"/>
      </a:accent2>
      <a:accent3>
        <a:srgbClr val="762431"/>
      </a:accent3>
      <a:accent4>
        <a:srgbClr val="F2CF45"/>
      </a:accent4>
      <a:accent5>
        <a:srgbClr val="828F97"/>
      </a:accent5>
      <a:accent6>
        <a:srgbClr val="DBDCDE"/>
      </a:accent6>
      <a:hlink>
        <a:srgbClr val="0082BD"/>
      </a:hlink>
      <a:folHlink>
        <a:srgbClr val="003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512e3596-e625-420a-9ef5-9aa71b26af25" xsi:nil="true"/>
    <lcf76f155ced4ddcb4097134ff3c332f xmlns="46ebe35f-6aa4-492c-9505-ccb79c855935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24ECD376D55F24CBF3F7A70EE9535B0" ma:contentTypeVersion="14" ma:contentTypeDescription="Create a new document." ma:contentTypeScope="" ma:versionID="cc638ce17b24f201d1c685be3b08f237">
  <xsd:schema xmlns:xsd="http://www.w3.org/2001/XMLSchema" xmlns:xs="http://www.w3.org/2001/XMLSchema" xmlns:p="http://schemas.microsoft.com/office/2006/metadata/properties" xmlns:ns2="46ebe35f-6aa4-492c-9505-ccb79c855935" xmlns:ns3="512e3596-e625-420a-9ef5-9aa71b26af25" targetNamespace="http://schemas.microsoft.com/office/2006/metadata/properties" ma:root="true" ma:fieldsID="559a18dd1435b7a836d53111e20aa120" ns2:_="" ns3:_="">
    <xsd:import namespace="46ebe35f-6aa4-492c-9505-ccb79c855935"/>
    <xsd:import namespace="512e3596-e625-420a-9ef5-9aa71b26af2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ebe35f-6aa4-492c-9505-ccb79c8559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6d29a467-ccb3-40ae-b171-e388b769af8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2e3596-e625-420a-9ef5-9aa71b26af25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441f0040-025d-4671-b2ed-019226ea6e4c}" ma:internalName="TaxCatchAll" ma:showField="CatchAllData" ma:web="512e3596-e625-420a-9ef5-9aa71b26af2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9AED5A4-7806-4457-BF55-36C450F8092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7FF3C9C-EB3C-4EE7-B2C7-F1122420533F}">
  <ds:schemaRefs>
    <ds:schemaRef ds:uri="http://www.w3.org/XML/1998/namespace"/>
    <ds:schemaRef ds:uri="46ebe35f-6aa4-492c-9505-ccb79c855935"/>
    <ds:schemaRef ds:uri="http://schemas.microsoft.com/office/2006/documentManagement/types"/>
    <ds:schemaRef ds:uri="http://purl.org/dc/elements/1.1/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512e3596-e625-420a-9ef5-9aa71b26af25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19F00C6F-1332-4F1B-876B-B28B338F8BB1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213</TotalTime>
  <Words>504</Words>
  <Application>Microsoft Office PowerPoint</Application>
  <PresentationFormat>On-screen Show (4:3)</PresentationFormat>
  <Paragraphs>192</Paragraphs>
  <Slides>11</Slides>
  <Notes>6</Notes>
  <HiddenSlides>3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Arial,Sans-Serif</vt:lpstr>
      <vt:lpstr>Calibri</vt:lpstr>
      <vt:lpstr>Georgia</vt:lpstr>
      <vt:lpstr>Times New Roman</vt:lpstr>
      <vt:lpstr>Two Line Header</vt:lpstr>
      <vt:lpstr>One Line Header</vt:lpstr>
      <vt:lpstr>PowerPoint Presentation</vt:lpstr>
      <vt:lpstr>Agenda</vt:lpstr>
      <vt:lpstr>Priority/Ad Hoc Items</vt:lpstr>
      <vt:lpstr>Open Forum</vt:lpstr>
      <vt:lpstr>User Research &amp; Testing</vt:lpstr>
      <vt:lpstr>Technology</vt:lpstr>
      <vt:lpstr>Integration</vt:lpstr>
      <vt:lpstr>Appendix</vt:lpstr>
      <vt:lpstr>Project Overview</vt:lpstr>
      <vt:lpstr>Project Timeline</vt:lpstr>
      <vt:lpstr>Project Team</vt:lpstr>
    </vt:vector>
  </TitlesOfParts>
  <Manager/>
  <Company>U.S. Department of Veterans Affairs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 Document Title</dc:title>
  <dc:subject>Enter Document Subject</dc:subject>
  <dc:creator>U.S. Department of Veterans Affairs, Office of Information and Technology</dc:creator>
  <cp:keywords>Enter document keywords</cp:keywords>
  <dc:description/>
  <cp:lastModifiedBy>Bustillo, Gian [USA]</cp:lastModifiedBy>
  <cp:revision>19</cp:revision>
  <cp:lastPrinted>2011-05-13T15:25:22Z</cp:lastPrinted>
  <dcterms:created xsi:type="dcterms:W3CDTF">2011-05-12T19:56:03Z</dcterms:created>
  <dcterms:modified xsi:type="dcterms:W3CDTF">2022-07-06T18:45:54Z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reviewed">
    <vt:lpwstr>yyyymmdd</vt:lpwstr>
  </property>
  <property fmtid="{D5CDD505-2E9C-101B-9397-08002B2CF9AE}" pid="3" name="Datecreated">
    <vt:lpwstr>yyyymmdd</vt:lpwstr>
  </property>
  <property fmtid="{D5CDD505-2E9C-101B-9397-08002B2CF9AE}" pid="4" name="Type">
    <vt:lpwstr>General Information</vt:lpwstr>
  </property>
  <property fmtid="{D5CDD505-2E9C-101B-9397-08002B2CF9AE}" pid="5" name="Language">
    <vt:lpwstr>En</vt:lpwstr>
  </property>
  <property fmtid="{D5CDD505-2E9C-101B-9397-08002B2CF9AE}" pid="6" name="Description">
    <vt:lpwstr>This document contains information on how to use the OIT PowerPoint Template.</vt:lpwstr>
  </property>
  <property fmtid="{D5CDD505-2E9C-101B-9397-08002B2CF9AE}" pid="7" name="Creator">
    <vt:lpwstr>U.S. Department of Veterans Affairs</vt:lpwstr>
  </property>
  <property fmtid="{D5CDD505-2E9C-101B-9397-08002B2CF9AE}" pid="8" name="ContentTypeId">
    <vt:lpwstr>0x010100624ECD376D55F24CBF3F7A70EE9535B0</vt:lpwstr>
  </property>
  <property fmtid="{D5CDD505-2E9C-101B-9397-08002B2CF9AE}" pid="9" name="MediaServiceImageTags">
    <vt:lpwstr/>
  </property>
</Properties>
</file>