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4"/>
  </p:notesMasterIdLst>
  <p:handoutMasterIdLst>
    <p:handoutMasterId r:id="rId15"/>
  </p:handoutMasterIdLst>
  <p:sldIdLst>
    <p:sldId id="273" r:id="rId6"/>
    <p:sldId id="324" r:id="rId7"/>
    <p:sldId id="325" r:id="rId8"/>
    <p:sldId id="332" r:id="rId9"/>
    <p:sldId id="299" r:id="rId10"/>
    <p:sldId id="305" r:id="rId11"/>
    <p:sldId id="328" r:id="rId12"/>
    <p:sldId id="327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C7BC-DCFB-4EA1-81F2-6ABD6B4C9BF0}" v="2" dt="2022-07-20T16:26:56.955"/>
    <p1510:client id="{5AF656CC-DC17-48BA-89C7-50A20A495E9C}" v="400" dt="2022-07-27T13:55:12.506"/>
    <p1510:client id="{7CA791B2-5DA9-4B84-8C67-CBE09867D03A}" v="4" dt="2022-07-20T16:24:28.329"/>
    <p1510:client id="{8DA3513A-5082-8925-29FA-85B3F78E5F99}" v="1359" dt="2022-07-27T12:52:47.629"/>
    <p1510:client id="{9473CB75-FD4C-E8D4-CFDF-3BE251C9FEAE}" v="417" dt="2022-07-21T15:10:21.783"/>
    <p1510:client id="{A2F97923-9D4C-4C5D-BBB2-DDB2CF886B60}" v="2" dt="2022-07-20T16:02:24.524"/>
    <p1510:client id="{C28CCB41-F83C-8073-ECF9-E4B8F866895C}" v="71" dt="2022-07-27T19:54:59.657"/>
    <p1510:client id="{D1BB6751-B5C9-0DAA-7A54-D978D86C968D}" v="686" dt="2022-07-20T16:02:06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, Julie [USA]" userId="S::524919@bah.com::d1165e67-58da-4881-b44d-d330f5e94ed8" providerId="AD" clId="Web-{5AF656CC-DC17-48BA-89C7-50A20A495E9C}"/>
    <pc:docChg chg="modSld">
      <pc:chgData name="Naga, Julie [USA]" userId="S::524919@bah.com::d1165e67-58da-4881-b44d-d330f5e94ed8" providerId="AD" clId="Web-{5AF656CC-DC17-48BA-89C7-50A20A495E9C}" dt="2022-07-27T13:55:04.380" v="391"/>
      <pc:docMkLst>
        <pc:docMk/>
      </pc:docMkLst>
      <pc:sldChg chg="modSp">
        <pc:chgData name="Naga, Julie [USA]" userId="S::524919@bah.com::d1165e67-58da-4881-b44d-d330f5e94ed8" providerId="AD" clId="Web-{5AF656CC-DC17-48BA-89C7-50A20A495E9C}" dt="2022-07-27T13:55:04.380" v="39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5AF656CC-DC17-48BA-89C7-50A20A495E9C}" dt="2022-07-27T13:55:04.380" v="39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DA3513A-5082-8925-29FA-85B3F78E5F99}"/>
    <pc:docChg chg="modSld">
      <pc:chgData name="Bustillo, Gian [USA]" userId="S::624912@bah.com::d2f80d41-3521-48e3-8b17-00e1dec3a46e" providerId="AD" clId="Web-{8DA3513A-5082-8925-29FA-85B3F78E5F99}" dt="2022-07-27T12:52:45.395" v="1296"/>
      <pc:docMkLst>
        <pc:docMk/>
      </pc:docMkLst>
      <pc:sldChg chg="modSp">
        <pc:chgData name="Bustillo, Gian [USA]" userId="S::624912@bah.com::d2f80d41-3521-48e3-8b17-00e1dec3a46e" providerId="AD" clId="Web-{8DA3513A-5082-8925-29FA-85B3F78E5F99}" dt="2022-07-27T12:52:45.395" v="129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DA3513A-5082-8925-29FA-85B3F78E5F99}" dt="2022-07-27T12:52:45.395" v="129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8CCB41-F83C-8073-ECF9-E4B8F866895C}"/>
    <pc:docChg chg="modSld">
      <pc:chgData name="Bustillo, Gian [USA]" userId="S::624912@bah.com::d2f80d41-3521-48e3-8b17-00e1dec3a46e" providerId="AD" clId="Web-{C28CCB41-F83C-8073-ECF9-E4B8F866895C}" dt="2022-07-27T19:54:59.657" v="39"/>
      <pc:docMkLst>
        <pc:docMk/>
      </pc:docMkLst>
      <pc:sldChg chg="modSp">
        <pc:chgData name="Bustillo, Gian [USA]" userId="S::624912@bah.com::d2f80d41-3521-48e3-8b17-00e1dec3a46e" providerId="AD" clId="Web-{C28CCB41-F83C-8073-ECF9-E4B8F866895C}" dt="2022-07-27T19:54:59.657" v="3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28CCB41-F83C-8073-ECF9-E4B8F866895C}" dt="2022-07-27T19:54:59.657" v="3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27,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27,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bg1"/>
                </a:solidFill>
              </a:rPr>
              <a:t>July 27, 2022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27,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/>
          <a:lstStyle/>
          <a:p>
            <a:r>
              <a:rPr lang="en-US" sz="2000"/>
              <a:t>Priority/Ad Hoc Items</a:t>
            </a:r>
          </a:p>
          <a:p>
            <a:r>
              <a:rPr lang="en-US" sz="2000"/>
              <a:t>Open Forum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13645"/>
              </p:ext>
            </p:extLst>
          </p:nvPr>
        </p:nvGraphicFramePr>
        <p:xfrm>
          <a:off x="180474" y="1134406"/>
          <a:ext cx="8653731" cy="560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927698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34847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33238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165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534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MyVA411 Call Data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Identifying most common reasons Veterans call into the MyVA411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Met with John Rocco on 7/18 to discuss call center data and reports</a:t>
                      </a:r>
                      <a:endParaRPr lang="en-US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Chante working on acquiring MyVA411 general call data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Meet with Vlad and John to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discuss reports</a:t>
                      </a:r>
                      <a:endParaRPr lang="en-US"/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Identify potential discovery items using Chante's data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794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how to improve Veteran experience when calling for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Introductions with NCC needed to begin claims discovery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Pre-discovery research exploring claims, claims process, pain points, etc.</a:t>
                      </a:r>
                      <a:br>
                        <a:rPr lang="en-US" sz="1200" b="0" i="0" u="none" strike="noStrike" noProof="0">
                          <a:latin typeface="Calibri"/>
                        </a:rPr>
                      </a:b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Kick-off meeting with NCC to be scheduled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Continue desk research using  existing VA work and open-source information to glean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VA / 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87620"/>
                  </a:ext>
                </a:extLst>
              </a:tr>
              <a:tr h="991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NLU Platform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Deciding between Amazon Lex and Google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as NLU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Comparison research has already been completed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VA waiting for response from Google for questions regarding FedRAMP level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in early August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7170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err="1"/>
                        <a:t>Voiceflow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Explore and experiment with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as an IVR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Team has created a sample IVR through </a:t>
                      </a:r>
                      <a:r>
                        <a:rPr lang="en-US" sz="1200" b="0" err="1"/>
                        <a:t>Voiceflow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Continue exploring </a:t>
                      </a:r>
                      <a:r>
                        <a:rPr lang="en-US" sz="1200" err="1"/>
                        <a:t>Voiceflow</a:t>
                      </a:r>
                      <a:r>
                        <a:rPr lang="en-US" sz="1200"/>
                        <a:t> and its offerings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  <a:tr h="8108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Staff Onboarding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Staff in onboarding process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/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to get PIV’s and GFE’s in the coming weeks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Sara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4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Next Steps</a:t>
            </a:r>
          </a:p>
          <a:p>
            <a:r>
              <a:rPr lang="en-US" sz="200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9800"/>
              </p:ext>
            </p:extLst>
          </p:nvPr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30697" y="2295596"/>
            <a:ext cx="7881258" cy="358441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952790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667668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93054"/>
            <a:ext cx="7859689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262540" y="5022996"/>
            <a:ext cx="7849415" cy="3109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272816" y="5646720"/>
            <a:ext cx="7849414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262540" y="1739437"/>
            <a:ext cx="7734400" cy="280987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6822A9-D808-47F6-B60A-B110D82B6565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Two Line Header</vt:lpstr>
      <vt:lpstr>One Line Header</vt:lpstr>
      <vt:lpstr>PowerPoint Presentation</vt:lpstr>
      <vt:lpstr>Agenda</vt:lpstr>
      <vt:lpstr>Priority/Ad Hoc Items</vt:lpstr>
      <vt:lpstr>Open Forum</vt:lpstr>
      <vt:lpstr>Appendix</vt:lpstr>
      <vt:lpstr>Project Overview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2022-07-27T19:55:03Z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