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46" r:id="rId15"/>
    <p:sldId id="305" r:id="rId16"/>
    <p:sldId id="344" r:id="rId17"/>
    <p:sldId id="32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D9F9C-F6FE-A345-273C-34AFFA81E6FB}" v="2" dt="2022-09-07T12:46:20.544"/>
    <p1510:client id="{A138EBC2-0CB9-49F8-BAE4-7F34C3E6D049}" v="92" dt="2022-09-07T15:55:18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36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September 7,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September 7,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September 8,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 Claims API (proposed new version, 2.0)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036169-24E3-4504-8050-88608EDB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7960"/>
              </p:ext>
            </p:extLst>
          </p:nvPr>
        </p:nvGraphicFramePr>
        <p:xfrm>
          <a:off x="864836" y="936592"/>
          <a:ext cx="7745764" cy="5435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493">
                  <a:extLst>
                    <a:ext uri="{9D8B030D-6E8A-4147-A177-3AD203B41FA5}">
                      <a16:colId xmlns:a16="http://schemas.microsoft.com/office/drawing/2014/main" val="3175940893"/>
                    </a:ext>
                  </a:extLst>
                </a:gridCol>
                <a:gridCol w="5361271">
                  <a:extLst>
                    <a:ext uri="{9D8B030D-6E8A-4147-A177-3AD203B41FA5}">
                      <a16:colId xmlns:a16="http://schemas.microsoft.com/office/drawing/2014/main" val="501586325"/>
                    </a:ext>
                  </a:extLst>
                </a:gridCol>
              </a:tblGrid>
              <a:tr h="1393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>
                          <a:effectLst/>
                        </a:rPr>
                        <a:t>Attributes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545811556"/>
                  </a:ext>
                </a:extLst>
              </a:tr>
              <a:tr h="139314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claimId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36378472"/>
                  </a:ext>
                </a:extLst>
              </a:tr>
              <a:tr h="41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nullable: true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600131328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Claim ID in VBMS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18906327"/>
                  </a:ext>
                </a:extLst>
              </a:tr>
              <a:tr h="413016"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string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Compensation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Name of claim 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199531583"/>
                  </a:ext>
                </a:extLst>
              </a:tr>
              <a:tr h="139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4193608443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claimDate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stringnull</a:t>
                      </a:r>
                      <a:r>
                        <a:rPr lang="en-US" sz="900" u="none" strike="noStrike" dirty="0">
                          <a:effectLst/>
                        </a:rPr>
                        <a:t>($date)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2018-06-04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Date in YYYY-MM-DD the claim was first filed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50912883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closeDate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stringnull($date)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2019-09-04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Date claim was closed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786203663"/>
                  </a:ext>
                </a:extLst>
              </a:tr>
              <a:tr h="416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developmentLetterSent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development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720326080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decisionLetterSent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a decision letter has been sent to the claimant regarding a benefit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181521300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documentsNeeded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false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If true, the claim requires additional documents to be 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588769090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endProductCode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End product code of claim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2962114690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lighthouseId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nullable: true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example: 600131328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Claim ID in Lighthouse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313344598"/>
                  </a:ext>
                </a:extLst>
              </a:tr>
              <a:tr h="6867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Status of claim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Enum: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[ PENDING, CLAIM_RECEIVED, INITIAL_REVIEW, EVIDENCE_GATHERING_REVIEW_DECISION, PREPARATION_FOR_NOTIFICATION, COMPLETE, ERRORED 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536271963"/>
                  </a:ext>
                </a:extLst>
              </a:tr>
              <a:tr h="5498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5103WaiverSubmitted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 err="1">
                          <a:effectLst/>
                        </a:rPr>
                        <a:t>boolean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nullable: true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example: false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If true, indicates a decision has been requested and/or a Waiver 5103 has been submitted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3" marR="2743" marT="2743" marB="0"/>
                </a:tc>
                <a:extLst>
                  <a:ext uri="{0D108BD9-81ED-4DB2-BD59-A6C34878D82A}">
                    <a16:rowId xmlns:a16="http://schemas.microsoft.com/office/drawing/2014/main" val="30656942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850A6F-FF2D-4144-B31B-C73169B415F2}"/>
              </a:ext>
            </a:extLst>
          </p:cNvPr>
          <p:cNvSpPr txBox="1"/>
          <p:nvPr/>
        </p:nvSpPr>
        <p:spPr>
          <a:xfrm>
            <a:off x="778933" y="6455074"/>
            <a:ext cx="4927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https://dev-developer.va.gov/explore/benefits/docs/claims?version=current</a:t>
            </a:r>
          </a:p>
        </p:txBody>
      </p:sp>
    </p:spTree>
    <p:extLst>
      <p:ext uri="{BB962C8B-B14F-4D97-AF65-F5344CB8AC3E}">
        <p14:creationId xmlns:p14="http://schemas.microsoft.com/office/powerpoint/2010/main" val="26218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44390"/>
              </p:ext>
            </p:extLst>
          </p:nvPr>
        </p:nvGraphicFramePr>
        <p:xfrm>
          <a:off x="254000" y="1075267"/>
          <a:ext cx="8653722" cy="528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3656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83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- Intent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Researching veteran’s intents for claims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UDO call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AVA Request Text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eGain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latin typeface="+mn-lt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review UDO data, begin identifying intents for Claims call types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performing analysis on CRM Tier 1 call agent notes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share findings with VA in coming weeks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begin engaging with NCC in coming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VA / 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8384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/>
                        <a:t>Documenting how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dirty="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updating workflows based on feedback provided by 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finalize happy path workflows based on VA feedback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Booz Allen to work on non-happy path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Booz Allen</a:t>
                      </a:r>
                      <a:endParaRPr lang="en-US" sz="12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940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Veteran Crisis Line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how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will support VCL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Team reviewing Crisis Mural in preparing with meeting for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Booz Allen documenting questions for Dr. Foreman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 </a:t>
                      </a:r>
                      <a:r>
                        <a:rPr lang="en-US" sz="1200" b="0" i="0" u="none" strike="noStrike" noProof="0" dirty="0"/>
                        <a:t>Dr. April Foreman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VA to provide list of crisis utterances to Booz 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00228"/>
                  </a:ext>
                </a:extLst>
              </a:tr>
              <a:tr h="8154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what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learn about PACT Act content</a:t>
                      </a:r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Call scheduled with Content team for 9/13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Telephony team to provide Kate FAQ text in MyVA411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Language to be provided by business in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VA / Booz Allen</a:t>
                      </a: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05256"/>
              </p:ext>
            </p:extLst>
          </p:nvPr>
        </p:nvGraphicFramePr>
        <p:xfrm>
          <a:off x="249854" y="1053371"/>
          <a:ext cx="865372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Google </a:t>
                      </a:r>
                      <a:r>
                        <a:rPr lang="en-US" sz="1200" b="0" dirty="0" err="1"/>
                        <a:t>DialogFlow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Deciding a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VA decided to use Google </a:t>
                      </a:r>
                      <a:r>
                        <a:rPr lang="en-US" sz="1200" b="0" dirty="0" err="1"/>
                        <a:t>DialogFlow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dirty="0"/>
                        <a:t>Booz Allen working to create sandbox on Booz Allen side to begin </a:t>
                      </a:r>
                      <a:r>
                        <a:rPr lang="en-US" sz="1200" b="0" dirty="0" err="1"/>
                        <a:t>DialogFlow</a:t>
                      </a:r>
                      <a:r>
                        <a:rPr lang="en-US" sz="1200" b="0" dirty="0"/>
                        <a:t> learning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/>
                        <a:t>Booz Allen reviewing </a:t>
                      </a:r>
                      <a:r>
                        <a:rPr lang="en-US" sz="1200" dirty="0" err="1"/>
                        <a:t>DialogFlow</a:t>
                      </a:r>
                      <a:r>
                        <a:rPr lang="en-US" sz="1200" dirty="0"/>
                        <a:t> – IVR Testing document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Training session with Google to occur in October</a:t>
                      </a:r>
                    </a:p>
                    <a:p>
                      <a:pPr marL="62865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If in-person, where?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Meet and Greet occurred with Google on 9/6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to obtain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trial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 the ATO Process for going live with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learned ATO process for Google Cloud will take at least 9 months if started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to learn how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be TRM approved and ATO approved by Launch Date of Feb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97525"/>
              </p:ext>
            </p:extLst>
          </p:nvPr>
        </p:nvGraphicFramePr>
        <p:xfrm>
          <a:off x="249854" y="1053371"/>
          <a:ext cx="8653722" cy="427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965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Familiarizing ourselves with Claims Benefit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Booz Allen met with Lighthouse API team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TBD Version 2.0 attributes and 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to rely solely on version 1.0 for planning purposes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90326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Learning how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dirty="0"/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to learn how </a:t>
                      </a:r>
                      <a:r>
                        <a:rPr lang="en-US" sz="1200" b="0" i="0" u="none" strike="noStrike" noProof="0" dirty="0" err="1"/>
                        <a:t>Voicebot</a:t>
                      </a:r>
                      <a:r>
                        <a:rPr lang="en-US" sz="1200" b="0" i="0" u="none" strike="noStrike" noProof="0" dirty="0"/>
                        <a:t> will authenticate Veteran for claims and non-claims personalized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scheduled call with Brian for 9/14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Integrating into Cisco IVR Telephony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Identifying how calls with transfer from IVR to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Nicole learning about Cisco IVR Telephony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VA scheduled call with Brian for 9/14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Identify point of transition from IVR to </a:t>
                      </a:r>
                      <a:r>
                        <a:rPr lang="en-US" sz="1200" b="0" i="0" u="none" strike="noStrike" noProof="0" dirty="0" err="1"/>
                        <a:t>Voicebot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and UDO</a:t>
                      </a:r>
                    </a:p>
                    <a:p>
                      <a:pPr lvl="0"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Unified Service Desk and UDO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to learn how claims data is made available to agent, excluding Claims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 dirty="0"/>
                        <a:t>Call scheduled with Chad to learn about Unified Service Desk and UDO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28071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Scraping information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Learning from Chatbot how to scrap VA.gov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reached out to Chatbot to learn how Chatbot scrapes information from VA.gov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to review shared information from </a:t>
                      </a:r>
                      <a:r>
                        <a:rPr lang="en-US" sz="1200" b="0" i="0" u="none" strike="noStrike" noProof="0" dirty="0" err="1"/>
                        <a:t>ThoughtWorks</a:t>
                      </a:r>
                      <a:endParaRPr lang="en-US" sz="12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3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734084"/>
              </p:ext>
            </p:extLst>
          </p:nvPr>
        </p:nvGraphicFramePr>
        <p:xfrm>
          <a:off x="1262821" y="3133399"/>
          <a:ext cx="648946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7" y="3647364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7" y="3919353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210046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4451419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4721083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3667967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640" y="4181755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470669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740333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470669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4740333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9" y="4181115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9449"/>
              </p:ext>
            </p:extLst>
          </p:nvPr>
        </p:nvGraphicFramePr>
        <p:xfrm>
          <a:off x="324005" y="1241211"/>
          <a:ext cx="849713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75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Zenhub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Learning about </a:t>
                      </a: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Zenhub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instructed to begin using </a:t>
                      </a:r>
                      <a:r>
                        <a:rPr lang="en-US" sz="1200" dirty="0" err="1">
                          <a:effectLst/>
                        </a:rPr>
                        <a:t>Github</a:t>
                      </a:r>
                      <a:r>
                        <a:rPr lang="en-US" sz="1200" dirty="0">
                          <a:effectLst/>
                        </a:rPr>
                        <a:t> for documentation and </a:t>
                      </a:r>
                      <a:r>
                        <a:rPr lang="en-US" sz="1200" dirty="0" err="1">
                          <a:effectLst/>
                        </a:rPr>
                        <a:t>Zenhub</a:t>
                      </a:r>
                      <a:r>
                        <a:rPr lang="en-US" sz="1200" dirty="0">
                          <a:effectLst/>
                        </a:rPr>
                        <a:t> for Kanban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Booz Allen to start researching how to use </a:t>
                      </a:r>
                      <a:r>
                        <a:rPr lang="en-US" sz="1200" dirty="0" err="1"/>
                        <a:t>Github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Zenhub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46787"/>
                  </a:ext>
                </a:extLst>
              </a:tr>
              <a:tr h="49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Timeline and 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Listing </a:t>
                      </a: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tasks over </a:t>
                      </a:r>
                      <a:r>
                        <a:rPr lang="en-US" sz="1200" err="1">
                          <a:effectLst/>
                        </a:rPr>
                        <a:t>PoP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shared Timeline and MVP with VA, received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dirty="0"/>
                        <a:t>Booz Allen to continue discussion with VA on 9/12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9996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988" y="3647089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7788" y="4747798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8109" y="4478588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5" y="5381133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6" y="5015340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4930" y="5015340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5865" y="4754448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0593" y="5018814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8558" y="3648287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2391" y="3914413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5547" y="3637451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3303" y="3911229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306" y="4461390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6306" y="5015288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4003" y="4181115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541" y="5348932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652" y="5375917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9066" y="3918734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976" y="5342124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7156" y="4183620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538" y="4729203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0545" y="4195422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3200" y="3908482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9846" y="3898231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855" y="3620562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083" y="5062819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469" y="5067651"/>
            <a:ext cx="190351" cy="19035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55CC96E4-ADAD-437A-AFE5-D98506B2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245" y="5392861"/>
            <a:ext cx="190351" cy="190351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B73C0667-4BE5-4CCB-9FC7-5FBA7D9D0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1854" y="5380687"/>
            <a:ext cx="190351" cy="190351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786D9B48-1527-4E8D-9FA4-B7906037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15" y="5609399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 Claims API (current version, 1.0)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http://schemas.microsoft.com/office/2006/metadata/properties"/>
    <ds:schemaRef ds:uri="46ebe35f-6aa4-492c-9505-ccb79c85593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12e3596-e625-420a-9ef5-9aa71b26af2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8DA906-B819-4D9B-8967-AC56ABD911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1360</Words>
  <Application>Microsoft Office PowerPoint</Application>
  <PresentationFormat>On-screen Show (4:3)</PresentationFormat>
  <Paragraphs>252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 (current version, 1.0)</vt:lpstr>
      <vt:lpstr>Benefit Claims API (proposed new version, 2.0)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Bustillo, Gian [USA]</cp:lastModifiedBy>
  <cp:revision>8</cp:revision>
  <cp:lastPrinted>2011-05-13T15:25:22Z</cp:lastPrinted>
  <dcterms:created xsi:type="dcterms:W3CDTF">2011-05-12T19:56:03Z</dcterms:created>
  <dcterms:modified xsi:type="dcterms:W3CDTF">2022-09-07T20:18:39Z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