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  <p:sldId id="344" r:id="rId17"/>
    <p:sldId id="327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C5D2A-FC06-3275-18B4-07EF7C0903D5}" v="98" dt="2022-09-08T17:18:25.604"/>
    <p1510:client id="{52AD9F9C-F6FE-A345-273C-34AFFA81E6FB}" v="2" dt="2022-09-07T12:46:20.544"/>
    <p1510:client id="{816E0442-EB60-547D-1649-B02F39D5B646}" v="736" dt="2022-09-14T20:18:54.076"/>
    <p1510:client id="{A138EBC2-0CB9-49F8-BAE4-7F34C3E6D049}" v="92" dt="2022-09-07T15:55:18.567"/>
    <p1510:client id="{E9C31647-FB26-B362-5355-37FF01BE6637}" v="1521" dt="2022-09-14T13:31:59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14,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14,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September 14,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</a:t>
            </a:r>
            <a:r>
              <a:rPr lang="en-US" err="1"/>
              <a:t>VoiceBot</a:t>
            </a:r>
            <a:r>
              <a:rPr lang="en-US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September 15,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claimId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</a:rPr>
                        <a:t>nullable: true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600131328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Claim ID in VBMS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</a:rPr>
                        <a:t>string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Compensation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Name of claim 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stringnull</a:t>
                      </a:r>
                      <a:r>
                        <a:rPr lang="en-US" sz="900" u="none" strike="noStrike" dirty="0">
                          <a:effectLst/>
                        </a:rPr>
                        <a:t>($date)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2018-06-04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developmentLetterSent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boolean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nullable: true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false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User Concern + </a:t>
            </a:r>
            <a:r>
              <a:rPr lang="en-US" err="1">
                <a:ea typeface="+mj-lt"/>
                <a:cs typeface="+mj-lt"/>
              </a:rPr>
              <a:t>VoiceBot</a:t>
            </a:r>
            <a:r>
              <a:rPr lang="en-US">
                <a:ea typeface="+mj-lt"/>
                <a:cs typeface="+mj-lt"/>
              </a:rPr>
              <a:t> Flows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46C3-1597-4A82-B86E-6BA0511E3B6A}"/>
              </a:ext>
            </a:extLst>
          </p:cNvPr>
          <p:cNvSpPr txBox="1"/>
          <p:nvPr/>
        </p:nvSpPr>
        <p:spPr>
          <a:xfrm>
            <a:off x="-248398" y="1563447"/>
            <a:ext cx="1624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What's happening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F3FD-AC78-4EA2-AB46-C3C62C4CBAFF}"/>
              </a:ext>
            </a:extLst>
          </p:cNvPr>
          <p:cNvSpPr txBox="1"/>
          <p:nvPr/>
        </p:nvSpPr>
        <p:spPr>
          <a:xfrm>
            <a:off x="4314638" y="1392233"/>
            <a:ext cx="218353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does it mean when..?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A1CD-0AA0-40BD-9F36-F409C11B4169}"/>
              </a:ext>
            </a:extLst>
          </p:cNvPr>
          <p:cNvSpPr txBox="1"/>
          <p:nvPr/>
        </p:nvSpPr>
        <p:spPr>
          <a:xfrm>
            <a:off x="6606988" y="1497105"/>
            <a:ext cx="196974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can I do about it..?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C6689-3B6B-4EB8-9D41-02D56F7B8ED7}"/>
              </a:ext>
            </a:extLst>
          </p:cNvPr>
          <p:cNvSpPr txBox="1"/>
          <p:nvPr/>
        </p:nvSpPr>
        <p:spPr>
          <a:xfrm>
            <a:off x="1864659" y="1530731"/>
            <a:ext cx="170404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How’ much longer..?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92524-F141-48D8-B450-38CA3E1228FF}"/>
              </a:ext>
            </a:extLst>
          </p:cNvPr>
          <p:cNvSpPr txBox="1"/>
          <p:nvPr/>
        </p:nvSpPr>
        <p:spPr>
          <a:xfrm>
            <a:off x="8738064" y="1424947"/>
            <a:ext cx="155316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Where do I find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C800D-E1DE-4C51-A3FE-44F1C9911C2B}"/>
              </a:ext>
            </a:extLst>
          </p:cNvPr>
          <p:cNvSpPr txBox="1"/>
          <p:nvPr/>
        </p:nvSpPr>
        <p:spPr>
          <a:xfrm>
            <a:off x="8166100" y="2139348"/>
            <a:ext cx="13038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8374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33252"/>
              </p:ext>
            </p:extLst>
          </p:nvPr>
        </p:nvGraphicFramePr>
        <p:xfrm>
          <a:off x="254000" y="1075267"/>
          <a:ext cx="8653722" cy="528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3656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83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- Intent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Researching veteran’s intents for claims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has performed analysis on agent notes from MyVA411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AVA Request Text data provided to Booz Allen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UDO conditioned call data to be made available on 10/4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share with the VA other identified claims utterances – possible additions to MVP?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performing analysis on AVA data</a:t>
                      </a:r>
                      <a:endParaRPr lang="en-US" sz="1200" b="0" i="0" u="none" strike="noStrike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review UDO data when available</a:t>
                      </a:r>
                      <a:endParaRPr lang="en-US" dirty="0"/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begin engaging with NCC in coming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VA / 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8384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Documenting how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dirty="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updating workflows based on feedback provided by VA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uploaded flows to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VA to review and provide feedback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reach out to Content Team for follow-up call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set-up call?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Booz Allen</a:t>
                      </a:r>
                      <a:endParaRPr lang="en-US" sz="12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9409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Veteran Crisis Line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how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will support VCL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Team reviewing Crisis Mural in preparing with meeting for Dr. Foreman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 provided list of crisis utterances to Booz Allen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documenting questions for Dr. Foreman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to schedule call with </a:t>
                      </a:r>
                      <a:r>
                        <a:rPr lang="en-US" sz="1200" b="0" i="0" u="none" strike="noStrike" noProof="0" dirty="0"/>
                        <a:t>Dr. April Foreman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Discuss VCL scope in </a:t>
                      </a:r>
                      <a:r>
                        <a:rPr lang="en-US" sz="1200" b="0" i="0" u="none" strike="noStrike" noProof="0" dirty="0" err="1"/>
                        <a:t>Voicebot</a:t>
                      </a:r>
                      <a:r>
                        <a:rPr lang="en-US" sz="1200" b="0" i="0" u="none" strike="noStrike" noProof="0" dirty="0"/>
                        <a:t> based on Brian Mahlum's recent 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00228"/>
                  </a:ext>
                </a:extLst>
              </a:tr>
              <a:tr h="8154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what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learn about PACT Act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created PACT Act workflow based on existing PACT text from MyVA411 and NCC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Discussion around text to begin with Content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VA / Booz Allen</a:t>
                      </a:r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7077"/>
              </p:ext>
            </p:extLst>
          </p:nvPr>
        </p:nvGraphicFramePr>
        <p:xfrm>
          <a:off x="249854" y="1053371"/>
          <a:ext cx="8653722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 err="1"/>
                        <a:t>Voicebot</a:t>
                      </a:r>
                      <a:r>
                        <a:rPr lang="en-US" sz="1200" b="0" dirty="0"/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Deciding a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working to create sandbox 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dirty="0"/>
                        <a:t>Booz Allen investigating Amazon Lex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Training session with Google to occur in October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hold call with Amazon Lex architect the week of 9/19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 the ATO Process for going live with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 beginning for a Feb 1 launch 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to begin ATO 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59861"/>
              </p:ext>
            </p:extLst>
          </p:nvPr>
        </p:nvGraphicFramePr>
        <p:xfrm>
          <a:off x="249854" y="1053371"/>
          <a:ext cx="8653722" cy="427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how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learn how </a:t>
                      </a:r>
                      <a:r>
                        <a:rPr lang="en-US" sz="12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 for claims and non-claims personalized information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held with Identity Team on 9/14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Follow-up call needed with Identity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Nicole learning about Cisco IVR Telephony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Call held with Identity Team on 9/14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Follow-up call needed with Identity Team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Service Desk and UDO</a:t>
                      </a:r>
                    </a:p>
                    <a:p>
                      <a:pPr lvl="0"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Unified Service Desk and UDO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had call scheduled with 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Chad to send BGS documentation and POC for BGS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Chad to provide UDO demo to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07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Scraping information from VA.gov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from Chatbot how to scrap VA.gov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reached out to Chatbot to learn how Chatbot scrapes information from VA.gov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ThoughtWorks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3016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Benefit Lighthouse 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Familiarizing ourselves with Claims Benefit 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Booz Allen met with Lighthouse API team</a:t>
                      </a:r>
                      <a:endParaRPr lang="en-US"/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TBD Version 2.0 attributes and timeline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rely solely on version 1.0 for planning purposes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Gian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83102"/>
              </p:ext>
            </p:extLst>
          </p:nvPr>
        </p:nvGraphicFramePr>
        <p:xfrm>
          <a:off x="1262821" y="3133399"/>
          <a:ext cx="648946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78917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898613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Teams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Slack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 dirty="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9348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7" y="3647364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7" y="3919353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4210046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4451419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4721083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3667967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640" y="4181755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9" y="4470669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9" y="4740333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4470669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4740333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9" y="4181115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1311"/>
              </p:ext>
            </p:extLst>
          </p:nvPr>
        </p:nvGraphicFramePr>
        <p:xfrm>
          <a:off x="324005" y="1241211"/>
          <a:ext cx="849713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Zenhub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Learning about </a:t>
                      </a: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Zenhub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created </a:t>
                      </a: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accounts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Voicebot</a:t>
                      </a:r>
                      <a:r>
                        <a:rPr lang="en-US" sz="1200" dirty="0">
                          <a:effectLst/>
                        </a:rPr>
                        <a:t> repo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VA to designate Booz Allen </a:t>
                      </a:r>
                      <a:r>
                        <a:rPr lang="en-US" sz="1200" dirty="0" err="1"/>
                        <a:t>github</a:t>
                      </a:r>
                      <a:r>
                        <a:rPr lang="en-US" sz="1200" dirty="0"/>
                        <a:t> accounts as VA Org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787"/>
                  </a:ext>
                </a:extLst>
              </a:tr>
              <a:tr h="491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Timeline and 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Listing </a:t>
                      </a:r>
                      <a:r>
                        <a:rPr lang="en-US" sz="1200" dirty="0" err="1">
                          <a:effectLst/>
                        </a:rPr>
                        <a:t>Voicebot</a:t>
                      </a:r>
                      <a:r>
                        <a:rPr lang="en-US" sz="1200" dirty="0">
                          <a:effectLst/>
                        </a:rPr>
                        <a:t> tasks over </a:t>
                      </a:r>
                      <a:r>
                        <a:rPr lang="en-US" sz="1200" dirty="0" err="1">
                          <a:effectLst/>
                        </a:rPr>
                        <a:t>PoP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shared Timeline and MVP with VA, received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Booz Allen made Timeline available through MURAL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89996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988" y="3647089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7788" y="4747798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8109" y="4478588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5" y="5381133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5015340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4930" y="5015340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5865" y="4754448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0593" y="5018814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8" y="3648287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3914413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5547" y="3637451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3303" y="3911229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6306" y="4461390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6306" y="5015288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003" y="4181115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541" y="5348932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652" y="5375917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9066" y="3918734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976" y="5342124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7156" y="4183620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538" y="4729203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0545" y="4195422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3200" y="3908482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9846" y="3898231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1855" y="3620562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083" y="5062819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469" y="5067651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245" y="5392861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1854" y="5380687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5" y="5609399"/>
            <a:ext cx="190351" cy="190351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01F0828D-72CD-C7CA-343E-632ABFFC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0062" y="5641256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http://schemas.microsoft.com/office/2006/metadata/properties"/>
    <ds:schemaRef ds:uri="46ebe35f-6aa4-492c-9505-ccb79c85593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12e3596-e625-420a-9ef5-9aa71b26af2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DBB8DD-4659-4D61-B1A7-AF6B563A8F7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1360</Words>
  <Application>Microsoft Office PowerPoint</Application>
  <PresentationFormat>On-screen Show (4:3)</PresentationFormat>
  <Paragraphs>252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  <vt:lpstr>User Concern + VoiceBot Flows 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Bustillo, Gian [USA]</cp:lastModifiedBy>
  <cp:revision>148</cp:revision>
  <cp:lastPrinted>2011-05-13T15:25:22Z</cp:lastPrinted>
  <dcterms:created xsi:type="dcterms:W3CDTF">2011-05-12T19:56:03Z</dcterms:created>
  <dcterms:modified xsi:type="dcterms:W3CDTF">2022-09-14T20:18:56Z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