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3"/>
  </p:notesMasterIdLst>
  <p:handoutMasterIdLst>
    <p:handoutMasterId r:id="rId14"/>
  </p:handoutMasterIdLst>
  <p:sldIdLst>
    <p:sldId id="273" r:id="rId6"/>
    <p:sldId id="324" r:id="rId7"/>
    <p:sldId id="325" r:id="rId8"/>
    <p:sldId id="299" r:id="rId9"/>
    <p:sldId id="305" r:id="rId10"/>
    <p:sldId id="328" r:id="rId11"/>
    <p:sldId id="327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D18E4-B4B9-E849-814C-3820F82B3B99}" v="1" dt="2022-04-14T03:09:45.086"/>
    <p1510:client id="{53654D10-6B81-0443-B9E6-7228A25F26A8}" v="212" dt="2022-04-14T10:48:34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108" d="100"/>
          <a:sy n="108" d="100"/>
        </p:scale>
        <p:origin x="1608" y="102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June 24,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June 24,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D27F7D8-144E-2B40-BF48-FAB2134779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995" y="6137198"/>
            <a:ext cx="2597150" cy="582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bg1"/>
                </a:solidFill>
              </a:rPr>
              <a:t>June 24, 2022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D27F7D8-144E-2B40-BF48-FAB2134779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995" y="6137198"/>
            <a:ext cx="2597150" cy="582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June 24,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X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Status Meeting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909798-7449-4618-984B-6DE076904E66}"/>
              </a:ext>
            </a:extLst>
          </p:cNvPr>
          <p:cNvSpPr/>
          <p:nvPr/>
        </p:nvSpPr>
        <p:spPr>
          <a:xfrm>
            <a:off x="2441359" y="1811045"/>
            <a:ext cx="4500979" cy="2503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probably update to an OIT template if anyone has one they can share. This is the VA VEO template. Happy to adjust and leverage this if preferred.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2629568"/>
          </a:xfrm>
        </p:spPr>
        <p:txBody>
          <a:bodyPr/>
          <a:lstStyle/>
          <a:p>
            <a:r>
              <a:rPr lang="en-US" sz="2000" dirty="0"/>
              <a:t>Priority Items</a:t>
            </a:r>
          </a:p>
          <a:p>
            <a:r>
              <a:rPr lang="en-US" sz="2000" dirty="0"/>
              <a:t>Review Project Status</a:t>
            </a:r>
          </a:p>
          <a:p>
            <a:r>
              <a:rPr lang="en-US" sz="2000" dirty="0"/>
              <a:t>Actions &amp; Next Steps</a:t>
            </a:r>
          </a:p>
          <a:p>
            <a:r>
              <a:rPr lang="en-US" sz="2000" dirty="0"/>
              <a:t>Open Forum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47525"/>
              </p:ext>
            </p:extLst>
          </p:nvPr>
        </p:nvGraphicFramePr>
        <p:xfrm>
          <a:off x="11554" y="1087092"/>
          <a:ext cx="9132446" cy="490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3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08795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478385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6141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55258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271675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08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Ad Hoc/Priority Items…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58386"/>
                  </a:ext>
                </a:extLst>
              </a:tr>
              <a:tr h="1408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Pre-Discovery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Review of current process &amp; user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u="none" strike="noStrike" noProof="0" dirty="0"/>
                        <a:t>x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u="none" strike="noStrike" noProof="0" dirty="0"/>
                        <a:t>x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18500"/>
                  </a:ext>
                </a:extLst>
              </a:tr>
              <a:tr h="831787">
                <a:tc>
                  <a:txBody>
                    <a:bodyPr/>
                    <a:lstStyle/>
                    <a:p>
                      <a:r>
                        <a:rPr lang="en-US" sz="12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83111"/>
                  </a:ext>
                </a:extLst>
              </a:tr>
              <a:tr h="458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3378"/>
                  </a:ext>
                </a:extLst>
              </a:tr>
              <a:tr h="458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B7C2-38B7-4342-800C-309252B1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2113436"/>
          </a:xfrm>
        </p:spPr>
        <p:txBody>
          <a:bodyPr/>
          <a:lstStyle/>
          <a:p>
            <a:r>
              <a:rPr lang="en-US" sz="1200" dirty="0"/>
              <a:t>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519A-D86A-E047-95B8-07C117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56F5-1028-5C4E-9CF7-DA0B24E94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10982-348F-F659-D4CA-2A74888AB759}"/>
              </a:ext>
            </a:extLst>
          </p:cNvPr>
          <p:cNvSpPr txBox="1"/>
          <p:nvPr/>
        </p:nvSpPr>
        <p:spPr>
          <a:xfrm>
            <a:off x="-92646" y="6180355"/>
            <a:ext cx="7354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*Note: These dates are notional and subject to change pending additional scoping and decisions from project managers and stakeholders.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C0B8944-607B-F73B-DF03-E399C88F42EA}"/>
              </a:ext>
            </a:extLst>
          </p:cNvPr>
          <p:cNvGraphicFramePr>
            <a:graphicFrameLocks noGrp="1"/>
          </p:cNvGraphicFramePr>
          <p:nvPr/>
        </p:nvGraphicFramePr>
        <p:xfrm>
          <a:off x="0" y="1118816"/>
          <a:ext cx="9122229" cy="505580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028">
                  <a:extLst>
                    <a:ext uri="{9D8B030D-6E8A-4147-A177-3AD203B41FA5}">
                      <a16:colId xmlns:a16="http://schemas.microsoft.com/office/drawing/2014/main" val="3702565027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40240439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11428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426359621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96901193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4048581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732786374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90013300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717394059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19736400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45965913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3732189106"/>
                    </a:ext>
                  </a:extLst>
                </a:gridCol>
              </a:tblGrid>
              <a:tr h="4206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34290" marR="3429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</a:rPr>
                        <a:t>Apr 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</a:rPr>
                        <a:t>2022</a:t>
                      </a:r>
                    </a:p>
                  </a:txBody>
                  <a:tcPr marL="0" marR="19969" marT="19969" marB="19969" anchor="b">
                    <a:lnL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May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Jun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Jul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Aug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Sep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Oct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Nov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Dec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Jan 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2023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Feb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Mar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Apr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25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Comms</a:t>
                      </a: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DAF1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`</a:t>
                      </a: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42210"/>
                  </a:ext>
                </a:extLst>
              </a:tr>
              <a:tr h="61948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Brand</a:t>
                      </a: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46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683380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 Listening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81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1578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Experience Measurements / Dashboard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D7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</a:t>
                      </a: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81FF"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572771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 Design &amp; Change </a:t>
                      </a:r>
                      <a:r>
                        <a:rPr lang="en-US" sz="11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Mgmt</a:t>
                      </a:r>
                      <a:endParaRPr lang="en-US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>
                        <a:lumMod val="50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6556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Leadership Support &amp; Org Strategy</a:t>
                      </a: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D2">
                        <a:lumMod val="25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06387"/>
                  </a:ext>
                </a:extLst>
              </a:tr>
            </a:tbl>
          </a:graphicData>
        </a:graphic>
      </p:graphicFrame>
      <p:sp>
        <p:nvSpPr>
          <p:cNvPr id="25" name="Arrow: Left-Right 6">
            <a:extLst>
              <a:ext uri="{FF2B5EF4-FFF2-40B4-BE49-F238E27FC236}">
                <a16:creationId xmlns:a16="http://schemas.microsoft.com/office/drawing/2014/main" id="{6EB292BB-C0A7-1390-8824-6231C957AF6D}"/>
              </a:ext>
            </a:extLst>
          </p:cNvPr>
          <p:cNvSpPr/>
          <p:nvPr/>
        </p:nvSpPr>
        <p:spPr>
          <a:xfrm>
            <a:off x="1240971" y="2182582"/>
            <a:ext cx="2841171" cy="288479"/>
          </a:xfrm>
          <a:prstGeom prst="leftRightArrow">
            <a:avLst/>
          </a:prstGeom>
          <a:solidFill>
            <a:srgbClr val="8DCDA0"/>
          </a:solidFill>
          <a:ln w="12700" cap="flat" cmpd="sng" algn="ctr">
            <a:solidFill>
              <a:srgbClr val="8DCD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ORMDI Rebranding</a:t>
            </a:r>
          </a:p>
        </p:txBody>
      </p:sp>
      <p:sp>
        <p:nvSpPr>
          <p:cNvPr id="26" name="Arrow: Left-Right 9">
            <a:extLst>
              <a:ext uri="{FF2B5EF4-FFF2-40B4-BE49-F238E27FC236}">
                <a16:creationId xmlns:a16="http://schemas.microsoft.com/office/drawing/2014/main" id="{3CD08CD5-7EAF-F162-243A-98F53BF8D997}"/>
              </a:ext>
            </a:extLst>
          </p:cNvPr>
          <p:cNvSpPr/>
          <p:nvPr/>
        </p:nvSpPr>
        <p:spPr>
          <a:xfrm>
            <a:off x="2079171" y="2367623"/>
            <a:ext cx="4713515" cy="288479"/>
          </a:xfrm>
          <a:prstGeom prst="leftRightArrow">
            <a:avLst/>
          </a:prstGeom>
          <a:solidFill>
            <a:srgbClr val="8DCDA0"/>
          </a:solidFill>
          <a:ln w="12700" cap="flat" cmpd="sng" algn="ctr">
            <a:solidFill>
              <a:srgbClr val="8DCD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Conscious I-DEA Campaign</a:t>
            </a:r>
          </a:p>
        </p:txBody>
      </p:sp>
      <p:sp>
        <p:nvSpPr>
          <p:cNvPr id="27" name="Arrow: Left-Right 10">
            <a:extLst>
              <a:ext uri="{FF2B5EF4-FFF2-40B4-BE49-F238E27FC236}">
                <a16:creationId xmlns:a16="http://schemas.microsoft.com/office/drawing/2014/main" id="{FC5BF104-7B40-FE23-BAA5-819E3D7CB37B}"/>
              </a:ext>
            </a:extLst>
          </p:cNvPr>
          <p:cNvSpPr/>
          <p:nvPr/>
        </p:nvSpPr>
        <p:spPr>
          <a:xfrm>
            <a:off x="2542374" y="2541023"/>
            <a:ext cx="2841171" cy="288479"/>
          </a:xfrm>
          <a:prstGeom prst="leftRightArrow">
            <a:avLst/>
          </a:prstGeom>
          <a:solidFill>
            <a:srgbClr val="8DCDA0"/>
          </a:solidFill>
          <a:ln w="12700" cap="flat" cmpd="sng" algn="ctr">
            <a:solidFill>
              <a:srgbClr val="8DCD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ORMDI Re-Naming</a:t>
            </a:r>
          </a:p>
        </p:txBody>
      </p:sp>
      <p:sp>
        <p:nvSpPr>
          <p:cNvPr id="28" name="Arrow: Left-Right 11">
            <a:extLst>
              <a:ext uri="{FF2B5EF4-FFF2-40B4-BE49-F238E27FC236}">
                <a16:creationId xmlns:a16="http://schemas.microsoft.com/office/drawing/2014/main" id="{9F92FA4F-8519-79D8-230A-5FF2A57229F5}"/>
              </a:ext>
            </a:extLst>
          </p:cNvPr>
          <p:cNvSpPr/>
          <p:nvPr/>
        </p:nvSpPr>
        <p:spPr>
          <a:xfrm>
            <a:off x="1240971" y="2829502"/>
            <a:ext cx="7881258" cy="358441"/>
          </a:xfrm>
          <a:prstGeom prst="leftRightArrow">
            <a:avLst/>
          </a:prstGeom>
          <a:solidFill>
            <a:srgbClr val="FED478"/>
          </a:solidFill>
          <a:ln w="12700" cap="flat" cmpd="sng" algn="ctr">
            <a:solidFill>
              <a:srgbClr val="FED4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D&amp;I2 – D&amp;I Digital Insights Program Support &amp; Weekly Reporting</a:t>
            </a:r>
          </a:p>
        </p:txBody>
      </p:sp>
      <p:sp>
        <p:nvSpPr>
          <p:cNvPr id="29" name="Arrow: Left-Right 12">
            <a:extLst>
              <a:ext uri="{FF2B5EF4-FFF2-40B4-BE49-F238E27FC236}">
                <a16:creationId xmlns:a16="http://schemas.microsoft.com/office/drawing/2014/main" id="{915AD3C2-8089-FAC7-A197-4CEA1B1DA5BE}"/>
              </a:ext>
            </a:extLst>
          </p:cNvPr>
          <p:cNvSpPr/>
          <p:nvPr/>
        </p:nvSpPr>
        <p:spPr>
          <a:xfrm>
            <a:off x="1240971" y="3502477"/>
            <a:ext cx="2841171" cy="288479"/>
          </a:xfrm>
          <a:prstGeom prst="leftRightArrow">
            <a:avLst/>
          </a:prstGeom>
          <a:solidFill>
            <a:srgbClr val="F98D75"/>
          </a:solidFill>
          <a:ln w="12700" cap="flat" cmpd="sng" algn="ctr">
            <a:solidFill>
              <a:srgbClr val="F98D7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 Refinement</a:t>
            </a:r>
          </a:p>
        </p:txBody>
      </p:sp>
      <p:sp>
        <p:nvSpPr>
          <p:cNvPr id="30" name="Arrow: Left-Right 13">
            <a:extLst>
              <a:ext uri="{FF2B5EF4-FFF2-40B4-BE49-F238E27FC236}">
                <a16:creationId xmlns:a16="http://schemas.microsoft.com/office/drawing/2014/main" id="{505EE72D-473F-6761-8FFD-CA59FA9B8A26}"/>
              </a:ext>
            </a:extLst>
          </p:cNvPr>
          <p:cNvSpPr/>
          <p:nvPr/>
        </p:nvSpPr>
        <p:spPr>
          <a:xfrm>
            <a:off x="1240971" y="3790956"/>
            <a:ext cx="7881258" cy="314534"/>
          </a:xfrm>
          <a:prstGeom prst="leftRightArrow">
            <a:avLst/>
          </a:prstGeom>
          <a:solidFill>
            <a:srgbClr val="F98D75"/>
          </a:solidFill>
          <a:ln w="12700" cap="flat" cmpd="sng" algn="ctr">
            <a:solidFill>
              <a:srgbClr val="F98D7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 Support &amp; Maintenance</a:t>
            </a:r>
          </a:p>
        </p:txBody>
      </p:sp>
      <p:sp>
        <p:nvSpPr>
          <p:cNvPr id="31" name="Arrow: Left-Right 14">
            <a:extLst>
              <a:ext uri="{FF2B5EF4-FFF2-40B4-BE49-F238E27FC236}">
                <a16:creationId xmlns:a16="http://schemas.microsoft.com/office/drawing/2014/main" id="{313B5A82-6CD9-54F8-1FA4-150C7DF108C6}"/>
              </a:ext>
            </a:extLst>
          </p:cNvPr>
          <p:cNvSpPr/>
          <p:nvPr/>
        </p:nvSpPr>
        <p:spPr>
          <a:xfrm>
            <a:off x="1262540" y="4200588"/>
            <a:ext cx="2427717" cy="339600"/>
          </a:xfrm>
          <a:prstGeom prst="leftRightArrow">
            <a:avLst/>
          </a:prstGeom>
          <a:solidFill>
            <a:srgbClr val="CACDFF"/>
          </a:solidFill>
          <a:ln w="12700" cap="flat" cmpd="sng" algn="ctr">
            <a:solidFill>
              <a:srgbClr val="CACD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Quarterly Reporting</a:t>
            </a:r>
          </a:p>
        </p:txBody>
      </p:sp>
      <p:sp>
        <p:nvSpPr>
          <p:cNvPr id="32" name="Arrow: Left-Right 15">
            <a:extLst>
              <a:ext uri="{FF2B5EF4-FFF2-40B4-BE49-F238E27FC236}">
                <a16:creationId xmlns:a16="http://schemas.microsoft.com/office/drawing/2014/main" id="{82C53C61-17AA-75DB-5302-2A0CD71B69B5}"/>
              </a:ext>
            </a:extLst>
          </p:cNvPr>
          <p:cNvSpPr/>
          <p:nvPr/>
        </p:nvSpPr>
        <p:spPr>
          <a:xfrm>
            <a:off x="3798912" y="4196988"/>
            <a:ext cx="1839888" cy="314534"/>
          </a:xfrm>
          <a:prstGeom prst="leftRightArrow">
            <a:avLst/>
          </a:prstGeom>
          <a:solidFill>
            <a:srgbClr val="CACDFF"/>
          </a:solidFill>
          <a:ln w="12700" cap="flat" cmpd="sng" algn="ctr">
            <a:solidFill>
              <a:srgbClr val="CACD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Quarterly Reporting</a:t>
            </a:r>
          </a:p>
        </p:txBody>
      </p:sp>
      <p:sp>
        <p:nvSpPr>
          <p:cNvPr id="33" name="Arrow: Left-Right 16">
            <a:extLst>
              <a:ext uri="{FF2B5EF4-FFF2-40B4-BE49-F238E27FC236}">
                <a16:creationId xmlns:a16="http://schemas.microsoft.com/office/drawing/2014/main" id="{1A49C3A6-9639-0964-0712-199ED17C8EB2}"/>
              </a:ext>
            </a:extLst>
          </p:cNvPr>
          <p:cNvSpPr/>
          <p:nvPr/>
        </p:nvSpPr>
        <p:spPr>
          <a:xfrm>
            <a:off x="5649281" y="4200588"/>
            <a:ext cx="1736474" cy="310934"/>
          </a:xfrm>
          <a:prstGeom prst="leftRightArrow">
            <a:avLst/>
          </a:prstGeom>
          <a:solidFill>
            <a:srgbClr val="CACDFF"/>
          </a:solidFill>
          <a:ln w="12700" cap="flat" cmpd="sng" algn="ctr">
            <a:solidFill>
              <a:srgbClr val="CACD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Quarterly Reporting</a:t>
            </a:r>
          </a:p>
        </p:txBody>
      </p:sp>
      <p:sp>
        <p:nvSpPr>
          <p:cNvPr id="34" name="Arrow: Left-Right 17">
            <a:extLst>
              <a:ext uri="{FF2B5EF4-FFF2-40B4-BE49-F238E27FC236}">
                <a16:creationId xmlns:a16="http://schemas.microsoft.com/office/drawing/2014/main" id="{5D5CE79C-42B0-0603-7793-DC085E1564BE}"/>
              </a:ext>
            </a:extLst>
          </p:cNvPr>
          <p:cNvSpPr/>
          <p:nvPr/>
        </p:nvSpPr>
        <p:spPr>
          <a:xfrm>
            <a:off x="7385755" y="4192118"/>
            <a:ext cx="1736474" cy="316969"/>
          </a:xfrm>
          <a:prstGeom prst="leftRightArrow">
            <a:avLst/>
          </a:prstGeom>
          <a:solidFill>
            <a:srgbClr val="CACDFF"/>
          </a:solidFill>
          <a:ln w="12700" cap="flat" cmpd="sng" algn="ctr">
            <a:solidFill>
              <a:srgbClr val="CACD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Quarterly Reporting</a:t>
            </a:r>
          </a:p>
        </p:txBody>
      </p:sp>
      <p:sp>
        <p:nvSpPr>
          <p:cNvPr id="35" name="Arrow: Left-Right 18">
            <a:extLst>
              <a:ext uri="{FF2B5EF4-FFF2-40B4-BE49-F238E27FC236}">
                <a16:creationId xmlns:a16="http://schemas.microsoft.com/office/drawing/2014/main" id="{BD17276C-296C-E3BA-CABD-353FC106AE51}"/>
              </a:ext>
            </a:extLst>
          </p:cNvPr>
          <p:cNvSpPr/>
          <p:nvPr/>
        </p:nvSpPr>
        <p:spPr>
          <a:xfrm>
            <a:off x="1856013" y="5003470"/>
            <a:ext cx="3140529" cy="314534"/>
          </a:xfrm>
          <a:prstGeom prst="leftRightArrow">
            <a:avLst/>
          </a:prstGeom>
          <a:solidFill>
            <a:srgbClr val="9AB1BF"/>
          </a:solidFill>
          <a:ln w="12700" cap="flat" cmpd="sng" algn="ctr">
            <a:solidFill>
              <a:srgbClr val="9AB1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Comms &amp; Sponsorship</a:t>
            </a:r>
          </a:p>
        </p:txBody>
      </p:sp>
      <p:sp>
        <p:nvSpPr>
          <p:cNvPr id="36" name="Arrow: Left-Right 19">
            <a:extLst>
              <a:ext uri="{FF2B5EF4-FFF2-40B4-BE49-F238E27FC236}">
                <a16:creationId xmlns:a16="http://schemas.microsoft.com/office/drawing/2014/main" id="{A3C560C5-5A00-E92B-F812-181220EB7F14}"/>
              </a:ext>
            </a:extLst>
          </p:cNvPr>
          <p:cNvSpPr/>
          <p:nvPr/>
        </p:nvSpPr>
        <p:spPr>
          <a:xfrm>
            <a:off x="1578327" y="4786694"/>
            <a:ext cx="1534987" cy="314534"/>
          </a:xfrm>
          <a:prstGeom prst="leftRightArrow">
            <a:avLst/>
          </a:prstGeom>
          <a:solidFill>
            <a:srgbClr val="9AB1BF"/>
          </a:solidFill>
          <a:ln w="12700" cap="flat" cmpd="sng" algn="ctr">
            <a:solidFill>
              <a:srgbClr val="9AB1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Refinement</a:t>
            </a:r>
          </a:p>
        </p:txBody>
      </p:sp>
      <p:sp>
        <p:nvSpPr>
          <p:cNvPr id="37" name="Arrow: Left-Right 20">
            <a:extLst>
              <a:ext uri="{FF2B5EF4-FFF2-40B4-BE49-F238E27FC236}">
                <a16:creationId xmlns:a16="http://schemas.microsoft.com/office/drawing/2014/main" id="{EE877A44-7BFF-5169-B16A-5F06B1B3B8F9}"/>
              </a:ext>
            </a:extLst>
          </p:cNvPr>
          <p:cNvSpPr/>
          <p:nvPr/>
        </p:nvSpPr>
        <p:spPr>
          <a:xfrm>
            <a:off x="3798912" y="5220246"/>
            <a:ext cx="3053643" cy="304571"/>
          </a:xfrm>
          <a:prstGeom prst="leftRightArrow">
            <a:avLst/>
          </a:prstGeom>
          <a:solidFill>
            <a:srgbClr val="9AB1BF"/>
          </a:solidFill>
          <a:ln w="12700" cap="flat" cmpd="sng" algn="ctr">
            <a:solidFill>
              <a:srgbClr val="9AB1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Coaching &amp; Training</a:t>
            </a:r>
          </a:p>
        </p:txBody>
      </p:sp>
      <p:sp>
        <p:nvSpPr>
          <p:cNvPr id="38" name="Arrow: Left-Right 21">
            <a:extLst>
              <a:ext uri="{FF2B5EF4-FFF2-40B4-BE49-F238E27FC236}">
                <a16:creationId xmlns:a16="http://schemas.microsoft.com/office/drawing/2014/main" id="{5C78A070-8D26-3BA3-DDED-03A498D75479}"/>
              </a:ext>
            </a:extLst>
          </p:cNvPr>
          <p:cNvSpPr/>
          <p:nvPr/>
        </p:nvSpPr>
        <p:spPr>
          <a:xfrm>
            <a:off x="1578326" y="5646720"/>
            <a:ext cx="7543903" cy="310934"/>
          </a:xfrm>
          <a:prstGeom prst="leftRightArrow">
            <a:avLst/>
          </a:prstGeom>
          <a:solidFill>
            <a:srgbClr val="C8BA9A"/>
          </a:solidFill>
          <a:ln w="12700" cap="flat" cmpd="sng" algn="ctr">
            <a:solidFill>
              <a:srgbClr val="C8BA9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Ongoing Leadership Support &amp; Organizational Strategy</a:t>
            </a:r>
          </a:p>
        </p:txBody>
      </p:sp>
      <p:sp>
        <p:nvSpPr>
          <p:cNvPr id="39" name="Arrow: Left-Right 22">
            <a:extLst>
              <a:ext uri="{FF2B5EF4-FFF2-40B4-BE49-F238E27FC236}">
                <a16:creationId xmlns:a16="http://schemas.microsoft.com/office/drawing/2014/main" id="{477D628B-C3EF-A915-35B2-78812F4F865A}"/>
              </a:ext>
            </a:extLst>
          </p:cNvPr>
          <p:cNvSpPr/>
          <p:nvPr/>
        </p:nvSpPr>
        <p:spPr>
          <a:xfrm>
            <a:off x="1578326" y="1739437"/>
            <a:ext cx="7418614" cy="313652"/>
          </a:xfrm>
          <a:prstGeom prst="leftRightArrow">
            <a:avLst/>
          </a:prstGeom>
          <a:solidFill>
            <a:srgbClr val="78CDEC"/>
          </a:solidFill>
          <a:ln w="12700" cap="flat" cmpd="sng" algn="ctr">
            <a:solidFill>
              <a:srgbClr val="78CD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Comms Campaign Support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9EAEEB-F7E4-18E3-7597-3A542D7BF169}"/>
              </a:ext>
            </a:extLst>
          </p:cNvPr>
          <p:cNvSpPr/>
          <p:nvPr/>
        </p:nvSpPr>
        <p:spPr>
          <a:xfrm>
            <a:off x="402772" y="2460175"/>
            <a:ext cx="7277101" cy="31912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91763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BDF64-7B44-439E-891E-170671F20C8E}"/>
              </a:ext>
            </a:extLst>
          </p:cNvPr>
          <p:cNvSpPr txBox="1"/>
          <p:nvPr/>
        </p:nvSpPr>
        <p:spPr>
          <a:xfrm>
            <a:off x="6687902" y="3032803"/>
            <a:ext cx="193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Sara Snead</a:t>
            </a:r>
            <a:br>
              <a:rPr lang="en-US" dirty="0"/>
            </a:br>
            <a:r>
              <a:rPr lang="en-US" sz="1400" dirty="0"/>
              <a:t>VEO Lead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6FD44B-7113-42F2-8E6A-A8C164C7A0B6}"/>
              </a:ext>
            </a:extLst>
          </p:cNvPr>
          <p:cNvSpPr txBox="1"/>
          <p:nvPr/>
        </p:nvSpPr>
        <p:spPr>
          <a:xfrm>
            <a:off x="3651470" y="5827307"/>
            <a:ext cx="193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Miriah</a:t>
            </a:r>
            <a:r>
              <a:rPr lang="en-US" b="1" dirty="0"/>
              <a:t> Murphy</a:t>
            </a:r>
          </a:p>
          <a:p>
            <a:pPr algn="ctr"/>
            <a:r>
              <a:rPr lang="en-US" sz="1400" dirty="0"/>
              <a:t>UX/UI SME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ECAF38-7695-4350-8F2E-3E5377219108}"/>
              </a:ext>
            </a:extLst>
          </p:cNvPr>
          <p:cNvSpPr txBox="1"/>
          <p:nvPr/>
        </p:nvSpPr>
        <p:spPr>
          <a:xfrm>
            <a:off x="500740" y="5827306"/>
            <a:ext cx="193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Ted Perez</a:t>
            </a:r>
          </a:p>
          <a:p>
            <a:pPr algn="ctr"/>
            <a:r>
              <a:rPr lang="en-US" sz="1400" dirty="0"/>
              <a:t>Project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2E2570-4B55-40ED-9E6A-68E27DE21CA5}"/>
              </a:ext>
            </a:extLst>
          </p:cNvPr>
          <p:cNvSpPr txBox="1"/>
          <p:nvPr/>
        </p:nvSpPr>
        <p:spPr>
          <a:xfrm>
            <a:off x="6896097" y="5792503"/>
            <a:ext cx="193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Juhi Ghosh</a:t>
            </a:r>
          </a:p>
          <a:p>
            <a:pPr algn="ctr"/>
            <a:r>
              <a:rPr lang="en-US" sz="1400" dirty="0"/>
              <a:t>HCD SME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D12AE8-4FBE-46B3-81A9-08772FAC30F6}"/>
              </a:ext>
            </a:extLst>
          </p:cNvPr>
          <p:cNvSpPr txBox="1"/>
          <p:nvPr/>
        </p:nvSpPr>
        <p:spPr>
          <a:xfrm>
            <a:off x="500740" y="3056647"/>
            <a:ext cx="19376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Santiago Milian</a:t>
            </a:r>
          </a:p>
          <a:p>
            <a:pPr algn="ctr"/>
            <a:r>
              <a:rPr lang="en-US" sz="1400" dirty="0"/>
              <a:t>Booz Allen VEO Program Manager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808290-77F6-401E-AD8E-8B1AF00FDDB9}"/>
              </a:ext>
            </a:extLst>
          </p:cNvPr>
          <p:cNvSpPr txBox="1"/>
          <p:nvPr/>
        </p:nvSpPr>
        <p:spPr>
          <a:xfrm>
            <a:off x="3480020" y="3078511"/>
            <a:ext cx="22206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Kat Siedlecki</a:t>
            </a:r>
            <a:br>
              <a:rPr lang="en-US" dirty="0"/>
            </a:br>
            <a:r>
              <a:rPr lang="en-US" sz="1400" dirty="0"/>
              <a:t>Booz Allen VEO Portfolio Lead &amp; HCD SME</a:t>
            </a:r>
            <a:endParaRPr lang="en-US" dirty="0"/>
          </a:p>
        </p:txBody>
      </p:sp>
      <p:pic>
        <p:nvPicPr>
          <p:cNvPr id="1026" name="Picture 2" descr="Profile photo for Santiago Milian">
            <a:extLst>
              <a:ext uri="{FF2B5EF4-FFF2-40B4-BE49-F238E27FC236}">
                <a16:creationId xmlns:a16="http://schemas.microsoft.com/office/drawing/2014/main" id="{9AE2FE31-1DEE-4D81-86D2-4C9E32E3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249711"/>
            <a:ext cx="1828800" cy="182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for Kat">
            <a:extLst>
              <a:ext uri="{FF2B5EF4-FFF2-40B4-BE49-F238E27FC236}">
                <a16:creationId xmlns:a16="http://schemas.microsoft.com/office/drawing/2014/main" id="{BAB931B0-F805-4620-BD66-FA26DA4D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8" y="1249711"/>
            <a:ext cx="1828800" cy="182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 photo for Sara Snead">
            <a:extLst>
              <a:ext uri="{FF2B5EF4-FFF2-40B4-BE49-F238E27FC236}">
                <a16:creationId xmlns:a16="http://schemas.microsoft.com/office/drawing/2014/main" id="{B3ABE139-80BC-4E05-8A57-5770D7FF7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31" y="1249711"/>
            <a:ext cx="1828800" cy="182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file photo for Murphy">
            <a:extLst>
              <a:ext uri="{FF2B5EF4-FFF2-40B4-BE49-F238E27FC236}">
                <a16:creationId xmlns:a16="http://schemas.microsoft.com/office/drawing/2014/main" id="{E85AA8E1-BD84-4384-8505-B8D0F56B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70" y="3963703"/>
            <a:ext cx="1828800" cy="182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file photo for ted_perez">
            <a:extLst>
              <a:ext uri="{FF2B5EF4-FFF2-40B4-BE49-F238E27FC236}">
                <a16:creationId xmlns:a16="http://schemas.microsoft.com/office/drawing/2014/main" id="{1801288D-3EC8-4D36-B333-3B899AC74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1"/>
          <a:stretch/>
        </p:blipFill>
        <p:spPr bwMode="auto">
          <a:xfrm>
            <a:off x="536794" y="3998505"/>
            <a:ext cx="1807707" cy="182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file photo for juhighosh">
            <a:extLst>
              <a:ext uri="{FF2B5EF4-FFF2-40B4-BE49-F238E27FC236}">
                <a16:creationId xmlns:a16="http://schemas.microsoft.com/office/drawing/2014/main" id="{70FD5BD4-BFD4-48D5-845C-BCFD3FF4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96" y="3998505"/>
            <a:ext cx="1828800" cy="182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3E4CDA38-4F81-4918-A2A9-3536611913FF}"/>
              </a:ext>
            </a:extLst>
          </p:cNvPr>
          <p:cNvSpPr/>
          <p:nvPr/>
        </p:nvSpPr>
        <p:spPr>
          <a:xfrm>
            <a:off x="846656" y="1796025"/>
            <a:ext cx="7277101" cy="31912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309bf251-415b-4d6e-a0f8-921c7a21c569"/>
    <ds:schemaRef ds:uri="6d3df575-2165-4a64-b9c5-c9b4b817fbb1"/>
    <ds:schemaRef ds:uri="74ea459b-7bbf-43af-834e-d16fbea12f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FB20D7C-B5F7-4FA5-BAC1-7D3B9615027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256</Words>
  <Application>Microsoft Office PowerPoint</Application>
  <PresentationFormat>On-screen Show (4:3)</PresentationFormat>
  <Paragraphs>99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Arial,Sans-Serif</vt:lpstr>
      <vt:lpstr>Calibri</vt:lpstr>
      <vt:lpstr>Georgia</vt:lpstr>
      <vt:lpstr>Two Line Header</vt:lpstr>
      <vt:lpstr>One Line Header</vt:lpstr>
      <vt:lpstr>PowerPoint Presentation</vt:lpstr>
      <vt:lpstr>Agenda</vt:lpstr>
      <vt:lpstr>Status Review</vt:lpstr>
      <vt:lpstr>Appendix</vt:lpstr>
      <vt:lpstr>Project Overview &amp; Scope</vt:lpstr>
      <vt:lpstr>Project Timeline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Snead, Sara [USA]</cp:lastModifiedBy>
  <cp:revision>10</cp:revision>
  <cp:lastPrinted>2011-05-13T15:25:22Z</cp:lastPrinted>
  <dcterms:created xsi:type="dcterms:W3CDTF">2011-05-12T19:56:03Z</dcterms:created>
  <dcterms:modified xsi:type="dcterms:W3CDTF">2022-06-24T20:16:45Z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