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DCD68E-1BA3-469F-A1C0-F71503F816F0}">
  <a:tblStyle styleId="{3BDCD68E-1BA3-469F-A1C0-F71503F816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7fd49323c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57fd49323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45ccca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45ccca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a56e2a4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a56e2a4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a56e2a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a56e2a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a56e2a4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a56e2a4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cb3638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cb3638c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a56e2a4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a56e2a4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6a56e2a4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6a56e2a4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6a56e2a4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6a56e2a4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401416" y="215915"/>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C56"/>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58" name="Google Shape;58;p14"/>
          <p:cNvSpPr txBox="1"/>
          <p:nvPr>
            <p:ph idx="1" type="body"/>
          </p:nvPr>
        </p:nvSpPr>
        <p:spPr>
          <a:xfrm>
            <a:off x="208720"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6"/>
          <p:cNvSpPr txBox="1"/>
          <p:nvPr>
            <p:ph type="title"/>
          </p:nvPr>
        </p:nvSpPr>
        <p:spPr>
          <a:xfrm>
            <a:off x="1401416" y="215913"/>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435"/>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67" name="Google Shape;67;p16"/>
          <p:cNvSpPr txBox="1"/>
          <p:nvPr>
            <p:ph idx="1" type="body"/>
          </p:nvPr>
        </p:nvSpPr>
        <p:spPr>
          <a:xfrm>
            <a:off x="208718"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ype="title">
  <p:cSld name="TITLE">
    <p:spTree>
      <p:nvGrpSpPr>
        <p:cNvPr id="69" name="Shape 69"/>
        <p:cNvGrpSpPr/>
        <p:nvPr/>
      </p:nvGrpSpPr>
      <p:grpSpPr>
        <a:xfrm>
          <a:off x="0" y="0"/>
          <a:ext cx="0" cy="0"/>
          <a:chOff x="0" y="0"/>
          <a:chExt cx="0" cy="0"/>
        </a:xfrm>
      </p:grpSpPr>
      <p:pic>
        <p:nvPicPr>
          <p:cNvPr id="70" name="Google Shape;70;p18"/>
          <p:cNvPicPr preferRelativeResize="0"/>
          <p:nvPr/>
        </p:nvPicPr>
        <p:blipFill rotWithShape="1">
          <a:blip r:embed="rId2">
            <a:alphaModFix/>
          </a:blip>
          <a:srcRect b="0" l="0" r="0" t="0"/>
          <a:stretch/>
        </p:blipFill>
        <p:spPr>
          <a:xfrm>
            <a:off x="0" y="0"/>
            <a:ext cx="9144000" cy="5129100"/>
          </a:xfrm>
          <a:prstGeom prst="rect">
            <a:avLst/>
          </a:prstGeom>
          <a:noFill/>
          <a:ln>
            <a:noFill/>
          </a:ln>
        </p:spPr>
      </p:pic>
      <p:sp>
        <p:nvSpPr>
          <p:cNvPr id="71" name="Google Shape;71;p18"/>
          <p:cNvSpPr/>
          <p:nvPr/>
        </p:nvSpPr>
        <p:spPr>
          <a:xfrm>
            <a:off x="0" y="0"/>
            <a:ext cx="9144000" cy="51435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2" name="Google Shape;72;p18"/>
          <p:cNvSpPr txBox="1"/>
          <p:nvPr>
            <p:ph type="ctrTitle"/>
          </p:nvPr>
        </p:nvSpPr>
        <p:spPr>
          <a:xfrm>
            <a:off x="1063487" y="1898373"/>
            <a:ext cx="7007100" cy="745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6C56"/>
              </a:buClr>
              <a:buSzPts val="3600"/>
              <a:buFont typeface="Arial"/>
              <a:buNone/>
              <a:defRPr b="0" i="0" sz="36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73" name="Google Shape;73;p18"/>
          <p:cNvSpPr txBox="1"/>
          <p:nvPr>
            <p:ph idx="1" type="subTitle"/>
          </p:nvPr>
        </p:nvSpPr>
        <p:spPr>
          <a:xfrm>
            <a:off x="1063487" y="2870488"/>
            <a:ext cx="7007100" cy="508800"/>
          </a:xfrm>
          <a:prstGeom prst="rect">
            <a:avLst/>
          </a:prstGeom>
          <a:noFill/>
          <a:ln>
            <a:noFill/>
          </a:ln>
        </p:spPr>
        <p:txBody>
          <a:bodyPr anchorCtr="0" anchor="t" bIns="91425" lIns="91425" spcFirstLastPara="1" rIns="91425" wrap="square" tIns="91425"/>
          <a:lstStyle>
            <a:lvl1pPr lvl="0" marR="0" rtl="0" algn="ctr">
              <a:lnSpc>
                <a:spcPct val="100000"/>
              </a:lnSpc>
              <a:spcBef>
                <a:spcPts val="480"/>
              </a:spcBef>
              <a:spcAft>
                <a:spcPts val="0"/>
              </a:spcAft>
              <a:buClr>
                <a:schemeClr val="dk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74" name="Google Shape;74;p18"/>
          <p:cNvSpPr/>
          <p:nvPr/>
        </p:nvSpPr>
        <p:spPr>
          <a:xfrm>
            <a:off x="0" y="4731601"/>
            <a:ext cx="9144000" cy="4119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5" name="Google Shape;75;p18"/>
          <p:cNvSpPr/>
          <p:nvPr/>
        </p:nvSpPr>
        <p:spPr>
          <a:xfrm>
            <a:off x="3657600" y="4814439"/>
            <a:ext cx="18288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a:off x="0" y="392"/>
            <a:ext cx="91440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7" name="Google Shape;77;p18"/>
          <p:cNvSpPr txBox="1"/>
          <p:nvPr/>
        </p:nvSpPr>
        <p:spPr>
          <a:xfrm>
            <a:off x="2330824" y="160989"/>
            <a:ext cx="4472400"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
              <a:buFont typeface="Arial"/>
              <a:buNone/>
            </a:pPr>
            <a:r>
              <a:rPr b="1" i="0" lang="en-GB" sz="1200" u="none" cap="none" strike="noStrike">
                <a:solidFill>
                  <a:schemeClr val="lt1"/>
                </a:solidFill>
                <a:latin typeface="Arial"/>
                <a:ea typeface="Arial"/>
                <a:cs typeface="Arial"/>
                <a:sym typeface="Arial"/>
              </a:rPr>
              <a:t>Street Manager</a:t>
            </a:r>
            <a:endParaRPr b="0" i="0" sz="1400" u="none" cap="none" strike="noStrike">
              <a:solidFill>
                <a:srgbClr val="000000"/>
              </a:solidFill>
              <a:latin typeface="Arial"/>
              <a:ea typeface="Arial"/>
              <a:cs typeface="Arial"/>
              <a:sym typeface="Arial"/>
            </a:endParaRPr>
          </a:p>
        </p:txBody>
      </p:sp>
      <p:pic>
        <p:nvPicPr>
          <p:cNvPr id="78" name="Google Shape;78;p18"/>
          <p:cNvPicPr preferRelativeResize="0"/>
          <p:nvPr/>
        </p:nvPicPr>
        <p:blipFill rotWithShape="1">
          <a:blip r:embed="rId3">
            <a:alphaModFix/>
          </a:blip>
          <a:srcRect b="0" l="0" r="0" t="0"/>
          <a:stretch/>
        </p:blipFill>
        <p:spPr>
          <a:xfrm>
            <a:off x="244557" y="186593"/>
            <a:ext cx="798600" cy="512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C56"/>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53" name="Google Shape;53;p13"/>
          <p:cNvPicPr preferRelativeResize="0"/>
          <p:nvPr/>
        </p:nvPicPr>
        <p:blipFill rotWithShape="1">
          <a:blip r:embed="rId1">
            <a:alphaModFix/>
          </a:blip>
          <a:srcRect b="0" l="0" r="0" t="0"/>
          <a:stretch/>
        </p:blipFill>
        <p:spPr>
          <a:xfrm>
            <a:off x="218661" y="219141"/>
            <a:ext cx="872700" cy="528300"/>
          </a:xfrm>
          <a:prstGeom prst="rect">
            <a:avLst/>
          </a:prstGeom>
          <a:noFill/>
          <a:ln>
            <a:noFill/>
          </a:ln>
        </p:spPr>
      </p:pic>
      <p:cxnSp>
        <p:nvCxnSpPr>
          <p:cNvPr id="54" name="Google Shape;54;p13"/>
          <p:cNvCxnSpPr/>
          <p:nvPr/>
        </p:nvCxnSpPr>
        <p:spPr>
          <a:xfrm rot="10800000">
            <a:off x="218660" y="954157"/>
            <a:ext cx="8686800" cy="0"/>
          </a:xfrm>
          <a:prstGeom prst="straightConnector1">
            <a:avLst/>
          </a:prstGeom>
          <a:noFill/>
          <a:ln cap="flat" cmpd="sng" w="9525">
            <a:solidFill>
              <a:srgbClr val="006B56"/>
            </a:solidFill>
            <a:prstDash val="solid"/>
            <a:round/>
            <a:headEnd len="sm" w="sm" type="none"/>
            <a:tailEnd len="sm" w="sm" type="none"/>
          </a:ln>
        </p:spPr>
      </p:cxnSp>
      <p:sp>
        <p:nvSpPr>
          <p:cNvPr id="55" name="Google Shape;55;p13"/>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5"/>
          <p:cNvSpPr/>
          <p:nvPr/>
        </p:nvSpPr>
        <p:spPr>
          <a:xfrm>
            <a:off x="0" y="4731601"/>
            <a:ext cx="9144000" cy="411900"/>
          </a:xfrm>
          <a:prstGeom prst="rect">
            <a:avLst/>
          </a:prstGeom>
          <a:solidFill>
            <a:srgbClr val="006435"/>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61" name="Google Shape;61;p15"/>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62" name="Google Shape;62;p15"/>
          <p:cNvPicPr preferRelativeResize="0"/>
          <p:nvPr/>
        </p:nvPicPr>
        <p:blipFill rotWithShape="1">
          <a:blip r:embed="rId1">
            <a:alphaModFix/>
          </a:blip>
          <a:srcRect b="0" l="0" r="0" t="0"/>
          <a:stretch/>
        </p:blipFill>
        <p:spPr>
          <a:xfrm>
            <a:off x="218661" y="219139"/>
            <a:ext cx="872700" cy="528300"/>
          </a:xfrm>
          <a:prstGeom prst="rect">
            <a:avLst/>
          </a:prstGeom>
          <a:noFill/>
          <a:ln>
            <a:noFill/>
          </a:ln>
        </p:spPr>
      </p:pic>
      <p:cxnSp>
        <p:nvCxnSpPr>
          <p:cNvPr id="63" name="Google Shape;63;p15"/>
          <p:cNvCxnSpPr/>
          <p:nvPr/>
        </p:nvCxnSpPr>
        <p:spPr>
          <a:xfrm rot="10800000">
            <a:off x="218659" y="954157"/>
            <a:ext cx="8686800" cy="0"/>
          </a:xfrm>
          <a:prstGeom prst="straightConnector1">
            <a:avLst/>
          </a:prstGeom>
          <a:noFill/>
          <a:ln cap="flat" cmpd="sng" w="9525">
            <a:solidFill>
              <a:srgbClr val="006435"/>
            </a:solidFill>
            <a:prstDash val="solid"/>
            <a:round/>
            <a:headEnd len="sm" w="sm" type="none"/>
            <a:tailEnd len="sm" w="sm" type="none"/>
          </a:ln>
        </p:spPr>
      </p:cxnSp>
      <p:sp>
        <p:nvSpPr>
          <p:cNvPr id="64" name="Google Shape;64;p15"/>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A screen shot of a computer&#10;&#10;Description generated with high confidence" id="83" name="Google Shape;83;p19"/>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85" name="Google Shape;85;p19"/>
          <p:cNvSpPr/>
          <p:nvPr/>
        </p:nvSpPr>
        <p:spPr>
          <a:xfrm>
            <a:off x="0" y="392"/>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87" name="Google Shape;87;p19"/>
          <p:cNvSpPr txBox="1"/>
          <p:nvPr/>
        </p:nvSpPr>
        <p:spPr>
          <a:xfrm>
            <a:off x="1251748" y="1556669"/>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0" i="0" lang="en-GB" sz="4000" u="none" cap="none" strike="noStrike">
                <a:solidFill>
                  <a:schemeClr val="lt1"/>
                </a:solidFill>
                <a:latin typeface="Arial"/>
                <a:ea typeface="Arial"/>
                <a:cs typeface="Arial"/>
                <a:sym typeface="Arial"/>
              </a:rPr>
              <a:t>Street Manager </a:t>
            </a:r>
            <a:br>
              <a:rPr b="0" i="0" lang="en-GB" sz="4000" u="none" cap="none" strike="noStrike">
                <a:solidFill>
                  <a:schemeClr val="lt1"/>
                </a:solidFill>
                <a:latin typeface="Arial"/>
                <a:ea typeface="Arial"/>
                <a:cs typeface="Arial"/>
                <a:sym typeface="Arial"/>
              </a:rPr>
            </a:br>
            <a:r>
              <a:rPr lang="en-GB" sz="4000">
                <a:solidFill>
                  <a:schemeClr val="lt1"/>
                </a:solidFill>
              </a:rPr>
              <a:t>High-level roadmap</a:t>
            </a:r>
            <a:endParaRPr b="0" i="0" sz="1400" u="none" cap="none" strike="noStrike">
              <a:solidFill>
                <a:srgbClr val="000000"/>
              </a:solidFill>
              <a:latin typeface="Arial"/>
              <a:ea typeface="Arial"/>
              <a:cs typeface="Arial"/>
              <a:sym typeface="Arial"/>
            </a:endParaRPr>
          </a:p>
        </p:txBody>
      </p:sp>
      <p:sp>
        <p:nvSpPr>
          <p:cNvPr id="88" name="Google Shape;88;p19"/>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chemeClr val="lt1"/>
                </a:solidFill>
                <a:latin typeface="Arial"/>
                <a:ea typeface="Arial"/>
                <a:cs typeface="Arial"/>
                <a:sym typeface="Arial"/>
              </a:rPr>
              <a:t>@ Crown copyright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94" name="Google Shape;94;p20"/>
          <p:cNvSpPr txBox="1"/>
          <p:nvPr>
            <p:ph idx="1" type="body"/>
          </p:nvPr>
        </p:nvSpPr>
        <p:spPr>
          <a:xfrm>
            <a:off x="208725" y="934275"/>
            <a:ext cx="8686800" cy="3753300"/>
          </a:xfrm>
          <a:prstGeom prst="rect">
            <a:avLst/>
          </a:prstGeom>
        </p:spPr>
        <p:txBody>
          <a:bodyPr anchorCtr="0" anchor="t" bIns="91425" lIns="91425" spcFirstLastPara="1" rIns="91425" wrap="square" tIns="91425">
            <a:noAutofit/>
          </a:bodyPr>
          <a:lstStyle/>
          <a:p>
            <a:pPr indent="-304800" lvl="0" marL="457200" rtl="0" algn="l">
              <a:spcBef>
                <a:spcPts val="640"/>
              </a:spcBef>
              <a:spcAft>
                <a:spcPts val="0"/>
              </a:spcAft>
              <a:buClr>
                <a:srgbClr val="666666"/>
              </a:buClr>
              <a:buSzPts val="1200"/>
              <a:buAutoNum type="arabicParenR"/>
            </a:pPr>
            <a:r>
              <a:rPr lang="en-GB" sz="1200">
                <a:solidFill>
                  <a:srgbClr val="666666"/>
                </a:solidFill>
              </a:rPr>
              <a:t>Introduction and guidance</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Early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Mid-Public Beta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Late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Early adoption via API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Mid-Public Beta adoption via API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Late adoption via API</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Introduction and guidance</a:t>
            </a:r>
            <a:endParaRPr/>
          </a:p>
        </p:txBody>
      </p:sp>
      <p:sp>
        <p:nvSpPr>
          <p:cNvPr id="100" name="Google Shape;100;p21"/>
          <p:cNvSpPr txBox="1"/>
          <p:nvPr>
            <p:ph idx="1" type="body"/>
          </p:nvPr>
        </p:nvSpPr>
        <p:spPr>
          <a:xfrm>
            <a:off x="208720" y="9342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Introduction: </a:t>
            </a:r>
            <a:r>
              <a:rPr lang="en-GB" sz="1400"/>
              <a:t>This document provides indicative roadmaps for Street Manager adoption. Options are available for 6 different scenarios based on timing of transition (early, mid-Public beta, and late) and adoption method (API vs UI). You will need to move around, edit the description and duration of existing activities and add new ones to fit with your individual circumstances.</a:t>
            </a:r>
            <a:endParaRPr sz="1400"/>
          </a:p>
          <a:p>
            <a:pPr indent="0" lvl="0" marL="0" rtl="0" algn="l">
              <a:spcBef>
                <a:spcPts val="640"/>
              </a:spcBef>
              <a:spcAft>
                <a:spcPts val="0"/>
              </a:spcAft>
              <a:buNone/>
            </a:pPr>
            <a:r>
              <a:t/>
            </a:r>
            <a:endParaRPr b="1" sz="1400"/>
          </a:p>
          <a:p>
            <a:pPr indent="0" lvl="0" marL="0" rtl="0" algn="l">
              <a:spcBef>
                <a:spcPts val="640"/>
              </a:spcBef>
              <a:spcAft>
                <a:spcPts val="0"/>
              </a:spcAft>
              <a:buNone/>
            </a:pPr>
            <a:r>
              <a:rPr b="1" lang="en-GB" sz="1400"/>
              <a:t>Note: </a:t>
            </a:r>
            <a:r>
              <a:rPr lang="en-GB" sz="1400"/>
              <a:t>All of the activities currently listed will need to be performed one way or another to ensure successful transition but how and when is up to you and your organisation.</a:t>
            </a:r>
            <a:endParaRPr sz="1400"/>
          </a:p>
          <a:p>
            <a:pPr indent="0" lvl="0" marL="0" rtl="0" algn="l">
              <a:spcBef>
                <a:spcPts val="640"/>
              </a:spcBef>
              <a:spcAft>
                <a:spcPts val="0"/>
              </a:spcAft>
              <a:buNone/>
            </a:pPr>
            <a:r>
              <a:t/>
            </a:r>
            <a:endParaRPr b="1" sz="1400"/>
          </a:p>
          <a:p>
            <a:pPr indent="0" lvl="0" marL="0" rtl="0" algn="l">
              <a:spcBef>
                <a:spcPts val="640"/>
              </a:spcBef>
              <a:spcAft>
                <a:spcPts val="0"/>
              </a:spcAft>
              <a:buNone/>
            </a:pPr>
            <a:r>
              <a:rPr b="1" lang="en-GB" sz="1400"/>
              <a:t>Best practice:</a:t>
            </a:r>
            <a:r>
              <a:rPr lang="en-GB" sz="1400"/>
              <a:t> Pick and update the relevant slide for your organisation as soon as possible to inform more detailed delivery plan and actions, but treat this as a live document and make sure it is updated throughout the lifecycle of the project. Use the initial version as a baseline to enable discussions around deviations and slippage from initial plan.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Early transition</a:t>
            </a:r>
            <a:endParaRPr/>
          </a:p>
        </p:txBody>
      </p:sp>
      <p:graphicFrame>
        <p:nvGraphicFramePr>
          <p:cNvPr id="106" name="Google Shape;106;p22"/>
          <p:cNvGraphicFramePr/>
          <p:nvPr/>
        </p:nvGraphicFramePr>
        <p:xfrm>
          <a:off x="56150" y="1202000"/>
          <a:ext cx="3000000" cy="3000000"/>
        </p:xfrm>
        <a:graphic>
          <a:graphicData uri="http://schemas.openxmlformats.org/drawingml/2006/table">
            <a:tbl>
              <a:tblPr>
                <a:noFill/>
                <a:tableStyleId>{3BDCD68E-1BA3-469F-A1C0-F71503F816F0}</a:tableStyleId>
              </a:tblPr>
              <a:tblGrid>
                <a:gridCol w="872350"/>
                <a:gridCol w="1405775"/>
                <a:gridCol w="1339175"/>
                <a:gridCol w="1339175"/>
                <a:gridCol w="1339175"/>
                <a:gridCol w="1339175"/>
                <a:gridCol w="133917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07" name="Google Shape;107;p22"/>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08" name="Google Shape;108;p22"/>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09" name="Google Shape;109;p22"/>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10" name="Google Shape;110;p22"/>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11" name="Google Shape;111;p22"/>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12" name="Google Shape;112;p22"/>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13" name="Google Shape;113;p22"/>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14" name="Google Shape;114;p22"/>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15" name="Google Shape;115;p22"/>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16" name="Google Shape;116;p22"/>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17" name="Google Shape;117;p22"/>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18" name="Google Shape;118;p22"/>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and provide feedback</a:t>
            </a:r>
            <a:endParaRPr sz="800"/>
          </a:p>
        </p:txBody>
      </p:sp>
      <p:sp>
        <p:nvSpPr>
          <p:cNvPr id="119" name="Google Shape;119;p22"/>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21" name="Google Shape;121;p22"/>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122" name="Google Shape;122;p22"/>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123" name="Google Shape;123;p22"/>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124" name="Google Shape;124;p22"/>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125" name="Google Shape;125;p22"/>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126" name="Google Shape;126;p22"/>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127" name="Google Shape;127;p22"/>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128" name="Google Shape;128;p22"/>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129" name="Google Shape;129;p22"/>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130" name="Google Shape;130;p22"/>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131" name="Google Shape;131;p22"/>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132" name="Google Shape;132;p22"/>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133" name="Google Shape;133;p22"/>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134" name="Google Shape;134;p22"/>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135" name="Google Shape;135;p22"/>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136" name="Google Shape;136;p22"/>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137" name="Google Shape;137;p22"/>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139" name="Google Shape;139;p22"/>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401425" y="215925"/>
            <a:ext cx="43794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mid-Public beta transition</a:t>
            </a:r>
            <a:endParaRPr/>
          </a:p>
        </p:txBody>
      </p:sp>
      <p:graphicFrame>
        <p:nvGraphicFramePr>
          <p:cNvPr id="145" name="Google Shape;145;p23"/>
          <p:cNvGraphicFramePr/>
          <p:nvPr/>
        </p:nvGraphicFramePr>
        <p:xfrm>
          <a:off x="56150" y="1202000"/>
          <a:ext cx="3000000" cy="3000000"/>
        </p:xfrm>
        <a:graphic>
          <a:graphicData uri="http://schemas.openxmlformats.org/drawingml/2006/table">
            <a:tbl>
              <a:tblPr>
                <a:noFill/>
                <a:tableStyleId>{3BDCD68E-1BA3-469F-A1C0-F71503F816F0}</a:tableStyleId>
              </a:tblPr>
              <a:tblGrid>
                <a:gridCol w="783900"/>
                <a:gridCol w="910000"/>
                <a:gridCol w="910000"/>
                <a:gridCol w="910000"/>
                <a:gridCol w="910000"/>
                <a:gridCol w="910000"/>
                <a:gridCol w="910000"/>
                <a:gridCol w="910000"/>
                <a:gridCol w="910000"/>
                <a:gridCol w="91000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3">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46" name="Google Shape;146;p23"/>
          <p:cNvSpPr txBox="1"/>
          <p:nvPr/>
        </p:nvSpPr>
        <p:spPr>
          <a:xfrm>
            <a:off x="5612200" y="-13550"/>
            <a:ext cx="33414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47" name="Google Shape;147;p23"/>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48" name="Google Shape;148;p23"/>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49" name="Google Shape;149;p23"/>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50" name="Google Shape;150;p23"/>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51" name="Google Shape;151;p23"/>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52" name="Google Shape;152;p23"/>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53" name="Google Shape;153;p23"/>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54" name="Google Shape;154;p23"/>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55" name="Google Shape;155;p23"/>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56" name="Google Shape;156;p23"/>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57" name="Google Shape;157;p23"/>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and provide feedback</a:t>
            </a:r>
            <a:endParaRPr sz="800"/>
          </a:p>
        </p:txBody>
      </p:sp>
      <p:sp>
        <p:nvSpPr>
          <p:cNvPr id="158" name="Google Shape;158;p23"/>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60" name="Google Shape;160;p23"/>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161" name="Google Shape;161;p23"/>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162" name="Google Shape;162;p23"/>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163" name="Google Shape;163;p23"/>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164" name="Google Shape;164;p23"/>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165" name="Google Shape;165;p23"/>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166" name="Google Shape;166;p23"/>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167" name="Google Shape;167;p23"/>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168" name="Google Shape;168;p23"/>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169" name="Google Shape;169;p23"/>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170" name="Google Shape;170;p23"/>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171" name="Google Shape;171;p23"/>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172" name="Google Shape;172;p23"/>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173" name="Google Shape;173;p23"/>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all stakeholders to ensure they are aware of the changes, their role and what that means to them</a:t>
            </a:r>
            <a:endParaRPr sz="800"/>
          </a:p>
        </p:txBody>
      </p:sp>
      <p:sp>
        <p:nvSpPr>
          <p:cNvPr id="174" name="Google Shape;174;p23"/>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all users: system, processes and ways of working</a:t>
            </a:r>
            <a:endParaRPr sz="800"/>
          </a:p>
        </p:txBody>
      </p:sp>
      <p:sp>
        <p:nvSpPr>
          <p:cNvPr id="175" name="Google Shape;175;p23"/>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176" name="Google Shape;176;p23"/>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178" name="Google Shape;178;p23"/>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Late transition</a:t>
            </a:r>
            <a:endParaRPr/>
          </a:p>
        </p:txBody>
      </p:sp>
      <p:graphicFrame>
        <p:nvGraphicFramePr>
          <p:cNvPr id="184" name="Google Shape;184;p24"/>
          <p:cNvGraphicFramePr/>
          <p:nvPr/>
        </p:nvGraphicFramePr>
        <p:xfrm>
          <a:off x="56150" y="1202000"/>
          <a:ext cx="3000000" cy="3000000"/>
        </p:xfrm>
        <a:graphic>
          <a:graphicData uri="http://schemas.openxmlformats.org/drawingml/2006/table">
            <a:tbl>
              <a:tblPr>
                <a:noFill/>
                <a:tableStyleId>{3BDCD68E-1BA3-469F-A1C0-F71503F816F0}</a:tableStyleId>
              </a:tblPr>
              <a:tblGrid>
                <a:gridCol w="872350"/>
                <a:gridCol w="736525"/>
                <a:gridCol w="736525"/>
                <a:gridCol w="736525"/>
                <a:gridCol w="736525"/>
                <a:gridCol w="736525"/>
                <a:gridCol w="736525"/>
                <a:gridCol w="736525"/>
                <a:gridCol w="736525"/>
                <a:gridCol w="736525"/>
                <a:gridCol w="736525"/>
                <a:gridCol w="73652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5">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Feb</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Mar</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85" name="Google Shape;185;p24"/>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86" name="Google Shape;186;p24"/>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87" name="Google Shape;187;p24"/>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88" name="Google Shape;188;p24"/>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89" name="Google Shape;189;p24"/>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90" name="Google Shape;190;p24"/>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91" name="Google Shape;191;p24"/>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92" name="Google Shape;192;p24"/>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93" name="Google Shape;193;p24"/>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94" name="Google Shape;194;p24"/>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95" name="Google Shape;195;p24"/>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96" name="Google Shape;196;p24"/>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and provide feedback</a:t>
            </a:r>
            <a:endParaRPr sz="800"/>
          </a:p>
        </p:txBody>
      </p:sp>
      <p:sp>
        <p:nvSpPr>
          <p:cNvPr id="197" name="Google Shape;197;p24"/>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99" name="Google Shape;199;p24"/>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00" name="Google Shape;200;p24"/>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01" name="Google Shape;201;p24"/>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02" name="Google Shape;202;p24"/>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03" name="Google Shape;203;p24"/>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a:t>
            </a:r>
            <a:r>
              <a:rPr lang="en-GB" sz="800"/>
              <a:t>delivery against plan, manage risks and issues and track benefits and KPIs</a:t>
            </a:r>
            <a:endParaRPr sz="800"/>
          </a:p>
        </p:txBody>
      </p:sp>
      <p:sp>
        <p:nvSpPr>
          <p:cNvPr id="204" name="Google Shape;204;p24"/>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05" name="Google Shape;205;p24"/>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06" name="Google Shape;206;p24"/>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07" name="Google Shape;207;p24"/>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08" name="Google Shape;208;p24"/>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09" name="Google Shape;209;p24"/>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10" name="Google Shape;210;p24"/>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11" name="Google Shape;211;p24"/>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a:t>
            </a:r>
            <a:r>
              <a:rPr lang="en-GB" sz="800"/>
              <a:t> readiness assessment</a:t>
            </a:r>
            <a:endParaRPr sz="800"/>
          </a:p>
        </p:txBody>
      </p:sp>
      <p:sp>
        <p:nvSpPr>
          <p:cNvPr id="212" name="Google Shape;212;p24"/>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13" name="Google Shape;213;p24"/>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14" name="Google Shape;214;p24"/>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15" name="Google Shape;215;p24"/>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17" name="Google Shape;217;p24"/>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Early transition</a:t>
            </a:r>
            <a:endParaRPr/>
          </a:p>
        </p:txBody>
      </p:sp>
      <p:graphicFrame>
        <p:nvGraphicFramePr>
          <p:cNvPr id="223" name="Google Shape;223;p25"/>
          <p:cNvGraphicFramePr/>
          <p:nvPr/>
        </p:nvGraphicFramePr>
        <p:xfrm>
          <a:off x="56150" y="1202000"/>
          <a:ext cx="3000000" cy="3000000"/>
        </p:xfrm>
        <a:graphic>
          <a:graphicData uri="http://schemas.openxmlformats.org/drawingml/2006/table">
            <a:tbl>
              <a:tblPr>
                <a:noFill/>
                <a:tableStyleId>{3BDCD68E-1BA3-469F-A1C0-F71503F816F0}</a:tableStyleId>
              </a:tblPr>
              <a:tblGrid>
                <a:gridCol w="872350"/>
                <a:gridCol w="1350250"/>
                <a:gridCol w="1350250"/>
                <a:gridCol w="1350250"/>
                <a:gridCol w="1350250"/>
                <a:gridCol w="1350250"/>
                <a:gridCol w="135025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224" name="Google Shape;224;p25"/>
          <p:cNvSpPr txBox="1"/>
          <p:nvPr/>
        </p:nvSpPr>
        <p:spPr>
          <a:xfrm>
            <a:off x="5578025" y="-13550"/>
            <a:ext cx="33756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225" name="Google Shape;225;p25"/>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226" name="Google Shape;226;p25"/>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227" name="Google Shape;227;p25"/>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228" name="Google Shape;228;p25"/>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229" name="Google Shape;229;p25"/>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230" name="Google Shape;230;p25"/>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231" name="Google Shape;231;p25"/>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232" name="Google Shape;232;p25"/>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233" name="Google Shape;233;p25"/>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234" name="Google Shape;234;p25"/>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235" name="Google Shape;235;p25"/>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236" name="Google Shape;236;p25"/>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238" name="Google Shape;238;p25"/>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39" name="Google Shape;239;p25"/>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40" name="Google Shape;240;p25"/>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41" name="Google Shape;241;p25"/>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42" name="Google Shape;242;p25"/>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243" name="Google Shape;243;p25"/>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44" name="Google Shape;244;p25"/>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45" name="Google Shape;245;p25"/>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46" name="Google Shape;246;p25"/>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47" name="Google Shape;247;p25"/>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48" name="Google Shape;248;p25"/>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49" name="Google Shape;249;p25"/>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50" name="Google Shape;250;p25"/>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251" name="Google Shape;251;p25"/>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52" name="Google Shape;252;p25"/>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53" name="Google Shape;253;p25"/>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254" name="Google Shape;254;p25"/>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55" name="Google Shape;255;p25"/>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57" name="Google Shape;257;p25"/>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mid-Public beta transition</a:t>
            </a:r>
            <a:endParaRPr/>
          </a:p>
        </p:txBody>
      </p:sp>
      <p:graphicFrame>
        <p:nvGraphicFramePr>
          <p:cNvPr id="263" name="Google Shape;263;p26"/>
          <p:cNvGraphicFramePr/>
          <p:nvPr/>
        </p:nvGraphicFramePr>
        <p:xfrm>
          <a:off x="56150" y="1202000"/>
          <a:ext cx="3000000" cy="3000000"/>
        </p:xfrm>
        <a:graphic>
          <a:graphicData uri="http://schemas.openxmlformats.org/drawingml/2006/table">
            <a:tbl>
              <a:tblPr>
                <a:noFill/>
                <a:tableStyleId>{3BDCD68E-1BA3-469F-A1C0-F71503F816F0}</a:tableStyleId>
              </a:tblPr>
              <a:tblGrid>
                <a:gridCol w="783900"/>
                <a:gridCol w="910000"/>
                <a:gridCol w="910000"/>
                <a:gridCol w="910000"/>
                <a:gridCol w="910000"/>
                <a:gridCol w="910000"/>
                <a:gridCol w="910000"/>
                <a:gridCol w="910000"/>
                <a:gridCol w="910000"/>
                <a:gridCol w="91000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3">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264" name="Google Shape;264;p26"/>
          <p:cNvSpPr txBox="1"/>
          <p:nvPr/>
        </p:nvSpPr>
        <p:spPr>
          <a:xfrm>
            <a:off x="5578025" y="-13550"/>
            <a:ext cx="33756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265" name="Google Shape;265;p26"/>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266" name="Google Shape;266;p26"/>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267" name="Google Shape;267;p26"/>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268" name="Google Shape;268;p26"/>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269" name="Google Shape;269;p26"/>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270" name="Google Shape;270;p26"/>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271" name="Google Shape;271;p26"/>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272" name="Google Shape;272;p26"/>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273" name="Google Shape;273;p26"/>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274" name="Google Shape;274;p26"/>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275" name="Google Shape;275;p26"/>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276" name="Google Shape;276;p26"/>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278" name="Google Shape;278;p26"/>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79" name="Google Shape;279;p26"/>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80" name="Google Shape;280;p26"/>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81" name="Google Shape;281;p26"/>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82" name="Google Shape;282;p26"/>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283" name="Google Shape;283;p26"/>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84" name="Google Shape;284;p26"/>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85" name="Google Shape;285;p26"/>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86" name="Google Shape;286;p26"/>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87" name="Google Shape;287;p26"/>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88" name="Google Shape;288;p26"/>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89" name="Google Shape;289;p26"/>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90" name="Google Shape;290;p26"/>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291" name="Google Shape;291;p26"/>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92" name="Google Shape;292;p26"/>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93" name="Google Shape;293;p26"/>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294" name="Google Shape;294;p26"/>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95" name="Google Shape;295;p26"/>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97" name="Google Shape;297;p26"/>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Late transition</a:t>
            </a:r>
            <a:endParaRPr/>
          </a:p>
        </p:txBody>
      </p:sp>
      <p:graphicFrame>
        <p:nvGraphicFramePr>
          <p:cNvPr id="303" name="Google Shape;303;p27"/>
          <p:cNvGraphicFramePr/>
          <p:nvPr/>
        </p:nvGraphicFramePr>
        <p:xfrm>
          <a:off x="56150" y="1202000"/>
          <a:ext cx="3000000" cy="3000000"/>
        </p:xfrm>
        <a:graphic>
          <a:graphicData uri="http://schemas.openxmlformats.org/drawingml/2006/table">
            <a:tbl>
              <a:tblPr>
                <a:noFill/>
                <a:tableStyleId>{3BDCD68E-1BA3-469F-A1C0-F71503F816F0}</a:tableStyleId>
              </a:tblPr>
              <a:tblGrid>
                <a:gridCol w="872350"/>
                <a:gridCol w="736525"/>
                <a:gridCol w="736525"/>
                <a:gridCol w="736525"/>
                <a:gridCol w="736525"/>
                <a:gridCol w="736525"/>
                <a:gridCol w="736525"/>
                <a:gridCol w="736525"/>
                <a:gridCol w="736525"/>
                <a:gridCol w="736525"/>
                <a:gridCol w="736525"/>
                <a:gridCol w="73652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5">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Feb</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Mar</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304" name="Google Shape;304;p27"/>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305" name="Google Shape;305;p27"/>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306" name="Google Shape;306;p27"/>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307" name="Google Shape;307;p27"/>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308" name="Google Shape;308;p27"/>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309" name="Google Shape;309;p27"/>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310" name="Google Shape;310;p27"/>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311" name="Google Shape;311;p27"/>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312" name="Google Shape;312;p27"/>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313" name="Google Shape;313;p27"/>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314" name="Google Shape;314;p27"/>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315" name="Google Shape;315;p27"/>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316" name="Google Shape;316;p27"/>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318" name="Google Shape;318;p27"/>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319" name="Google Shape;319;p27"/>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320" name="Google Shape;320;p27"/>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321" name="Google Shape;321;p27"/>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322" name="Google Shape;322;p27"/>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323" name="Google Shape;323;p27"/>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324" name="Google Shape;324;p27"/>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325" name="Google Shape;325;p27"/>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326" name="Google Shape;326;p27"/>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327" name="Google Shape;327;p27"/>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328" name="Google Shape;328;p27"/>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329" name="Google Shape;329;p27"/>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330" name="Google Shape;330;p27"/>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331" name="Google Shape;331;p27"/>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332" name="Google Shape;332;p27"/>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333" name="Google Shape;333;p27"/>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334" name="Google Shape;334;p27"/>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335" name="Google Shape;335;p27"/>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337" name="Google Shape;337;p27"/>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