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4"/>
    <p:sldMasterId id="2147483665" r:id="rId5"/>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B2684-7E34-45EA-5DE4-5CD19FC96BA6}" v="358" dt="2019-05-15T17:14:05.051"/>
  </p1510:revLst>
</p1510:revInfo>
</file>

<file path=ppt/tableStyles.xml><?xml version="1.0" encoding="utf-8"?>
<a:tblStyleLst xmlns:a="http://schemas.openxmlformats.org/drawingml/2006/main" def="{460B152D-6C7A-4757-845B-1C1944C9C3C6}">
  <a:tblStyle styleId="{460B152D-6C7A-4757-845B-1C1944C9C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fd49323c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57fd49323c_2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45cccac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45cccac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6a56e2a4c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6a56e2a4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6a56e2a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6a56e2a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a56e2a4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6a56e2a4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7cb3638c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7cb3638c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6a56e2a4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6a56e2a4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6a56e2a4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6a56e2a4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6a56e2a4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6a56e2a4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C56"/>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208720"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401416" y="215913"/>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435"/>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67" name="Google Shape;67;p16"/>
          <p:cNvSpPr txBox="1">
            <a:spLocks noGrp="1"/>
          </p:cNvSpPr>
          <p:nvPr>
            <p:ph type="body" idx="1"/>
          </p:nvPr>
        </p:nvSpPr>
        <p:spPr>
          <a:xfrm>
            <a:off x="208718"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type="title">
  <p:cSld name="TITLE">
    <p:spTree>
      <p:nvGrpSpPr>
        <p:cNvPr id="1" name="Shape 69"/>
        <p:cNvGrpSpPr/>
        <p:nvPr/>
      </p:nvGrpSpPr>
      <p:grpSpPr>
        <a:xfrm>
          <a:off x="0" y="0"/>
          <a:ext cx="0" cy="0"/>
          <a:chOff x="0" y="0"/>
          <a:chExt cx="0" cy="0"/>
        </a:xfrm>
      </p:grpSpPr>
      <p:pic>
        <p:nvPicPr>
          <p:cNvPr id="70" name="Google Shape;70;p18"/>
          <p:cNvPicPr preferRelativeResize="0"/>
          <p:nvPr/>
        </p:nvPicPr>
        <p:blipFill rotWithShape="1">
          <a:blip r:embed="rId2">
            <a:alphaModFix/>
          </a:blip>
          <a:srcRect/>
          <a:stretch/>
        </p:blipFill>
        <p:spPr>
          <a:xfrm>
            <a:off x="0" y="0"/>
            <a:ext cx="9144000" cy="5129100"/>
          </a:xfrm>
          <a:prstGeom prst="rect">
            <a:avLst/>
          </a:prstGeom>
          <a:noFill/>
          <a:ln>
            <a:noFill/>
          </a:ln>
        </p:spPr>
      </p:pic>
      <p:sp>
        <p:nvSpPr>
          <p:cNvPr id="71" name="Google Shape;71;p18"/>
          <p:cNvSpPr/>
          <p:nvPr/>
        </p:nvSpPr>
        <p:spPr>
          <a:xfrm>
            <a:off x="0" y="0"/>
            <a:ext cx="9144000" cy="5143500"/>
          </a:xfrm>
          <a:prstGeom prst="rect">
            <a:avLst/>
          </a:prstGeom>
          <a:solidFill>
            <a:srgbClr val="006435">
              <a:alpha val="6824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2" name="Google Shape;72;p18"/>
          <p:cNvSpPr txBox="1">
            <a:spLocks noGrp="1"/>
          </p:cNvSpPr>
          <p:nvPr>
            <p:ph type="ctrTitle"/>
          </p:nvPr>
        </p:nvSpPr>
        <p:spPr>
          <a:xfrm>
            <a:off x="1063487" y="1898373"/>
            <a:ext cx="7007100" cy="745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6C56"/>
              </a:buClr>
              <a:buSzPts val="3600"/>
              <a:buFont typeface="Arial"/>
              <a:buNone/>
              <a:defRPr sz="3600" b="0" i="0" u="none" strike="noStrike" cap="none">
                <a:solidFill>
                  <a:schemeClr val="lt1"/>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73" name="Google Shape;73;p18"/>
          <p:cNvSpPr txBox="1">
            <a:spLocks noGrp="1"/>
          </p:cNvSpPr>
          <p:nvPr>
            <p:ph type="subTitle" idx="1"/>
          </p:nvPr>
        </p:nvSpPr>
        <p:spPr>
          <a:xfrm>
            <a:off x="1063487" y="2870488"/>
            <a:ext cx="7007100" cy="5088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chemeClr val="dk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74" name="Google Shape;74;p18"/>
          <p:cNvSpPr/>
          <p:nvPr/>
        </p:nvSpPr>
        <p:spPr>
          <a:xfrm>
            <a:off x="0" y="4731601"/>
            <a:ext cx="9144000" cy="4119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5" name="Google Shape;75;p18"/>
          <p:cNvSpPr/>
          <p:nvPr/>
        </p:nvSpPr>
        <p:spPr>
          <a:xfrm>
            <a:off x="3657600" y="4814439"/>
            <a:ext cx="18288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a:off x="0" y="392"/>
            <a:ext cx="91440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77" name="Google Shape;77;p18"/>
          <p:cNvSpPr txBox="1"/>
          <p:nvPr/>
        </p:nvSpPr>
        <p:spPr>
          <a:xfrm>
            <a:off x="2330824" y="160989"/>
            <a:ext cx="4472400" cy="5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
              <a:buFont typeface="Arial"/>
              <a:buNone/>
            </a:pPr>
            <a:r>
              <a:rPr lang="en-GB" sz="1200" b="1" i="0" u="none" strike="noStrike" cap="none">
                <a:solidFill>
                  <a:schemeClr val="lt1"/>
                </a:solidFill>
                <a:latin typeface="Arial"/>
                <a:ea typeface="Arial"/>
                <a:cs typeface="Arial"/>
                <a:sym typeface="Arial"/>
              </a:rPr>
              <a:t>Street Manager</a:t>
            </a:r>
            <a:endParaRPr sz="1400" b="0" i="0" u="none" strike="noStrike" cap="none">
              <a:solidFill>
                <a:srgbClr val="000000"/>
              </a:solidFill>
              <a:latin typeface="Arial"/>
              <a:ea typeface="Arial"/>
              <a:cs typeface="Arial"/>
              <a:sym typeface="Arial"/>
            </a:endParaRPr>
          </a:p>
        </p:txBody>
      </p:sp>
      <p:pic>
        <p:nvPicPr>
          <p:cNvPr id="78" name="Google Shape;78;p18"/>
          <p:cNvPicPr preferRelativeResize="0"/>
          <p:nvPr/>
        </p:nvPicPr>
        <p:blipFill rotWithShape="1">
          <a:blip r:embed="rId3">
            <a:alphaModFix/>
          </a:blip>
          <a:srcRect/>
          <a:stretch/>
        </p:blipFill>
        <p:spPr>
          <a:xfrm>
            <a:off x="244557" y="186593"/>
            <a:ext cx="798600" cy="512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731601"/>
            <a:ext cx="9144000" cy="411900"/>
          </a:xfrm>
          <a:prstGeom prst="rect">
            <a:avLst/>
          </a:prstGeom>
          <a:solidFill>
            <a:srgbClr val="006C56"/>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52" name="Google Shape;52;p13"/>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53" name="Google Shape;53;p13"/>
          <p:cNvPicPr preferRelativeResize="0"/>
          <p:nvPr/>
        </p:nvPicPr>
        <p:blipFill rotWithShape="1">
          <a:blip r:embed="rId3">
            <a:alphaModFix/>
          </a:blip>
          <a:srcRect/>
          <a:stretch/>
        </p:blipFill>
        <p:spPr>
          <a:xfrm>
            <a:off x="218661" y="219141"/>
            <a:ext cx="872700" cy="528300"/>
          </a:xfrm>
          <a:prstGeom prst="rect">
            <a:avLst/>
          </a:prstGeom>
          <a:noFill/>
          <a:ln>
            <a:noFill/>
          </a:ln>
        </p:spPr>
      </p:pic>
      <p:cxnSp>
        <p:nvCxnSpPr>
          <p:cNvPr id="54" name="Google Shape;54;p13"/>
          <p:cNvCxnSpPr/>
          <p:nvPr/>
        </p:nvCxnSpPr>
        <p:spPr>
          <a:xfrm rot="10800000">
            <a:off x="218660" y="954157"/>
            <a:ext cx="8686800" cy="0"/>
          </a:xfrm>
          <a:prstGeom prst="straightConnector1">
            <a:avLst/>
          </a:prstGeom>
          <a:noFill/>
          <a:ln w="9525" cap="flat" cmpd="sng">
            <a:solidFill>
              <a:srgbClr val="006B56"/>
            </a:solidFill>
            <a:prstDash val="solid"/>
            <a:round/>
            <a:headEnd type="none" w="sm" len="sm"/>
            <a:tailEnd type="none" w="sm" len="sm"/>
          </a:ln>
        </p:spPr>
      </p:cxnSp>
      <p:sp>
        <p:nvSpPr>
          <p:cNvPr id="55" name="Google Shape;55;p13"/>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p:nvPr/>
        </p:nvSpPr>
        <p:spPr>
          <a:xfrm>
            <a:off x="0" y="4731601"/>
            <a:ext cx="9144000" cy="411900"/>
          </a:xfrm>
          <a:prstGeom prst="rect">
            <a:avLst/>
          </a:prstGeom>
          <a:solidFill>
            <a:srgbClr val="006435"/>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61" name="Google Shape;61;p15"/>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62" name="Google Shape;62;p15"/>
          <p:cNvPicPr preferRelativeResize="0"/>
          <p:nvPr/>
        </p:nvPicPr>
        <p:blipFill rotWithShape="1">
          <a:blip r:embed="rId5">
            <a:alphaModFix/>
          </a:blip>
          <a:srcRect/>
          <a:stretch/>
        </p:blipFill>
        <p:spPr>
          <a:xfrm>
            <a:off x="218661" y="219139"/>
            <a:ext cx="872700" cy="528300"/>
          </a:xfrm>
          <a:prstGeom prst="rect">
            <a:avLst/>
          </a:prstGeom>
          <a:noFill/>
          <a:ln>
            <a:noFill/>
          </a:ln>
        </p:spPr>
      </p:pic>
      <p:cxnSp>
        <p:nvCxnSpPr>
          <p:cNvPr id="63" name="Google Shape;63;p15"/>
          <p:cNvCxnSpPr/>
          <p:nvPr/>
        </p:nvCxnSpPr>
        <p:spPr>
          <a:xfrm rot="10800000">
            <a:off x="218659" y="954157"/>
            <a:ext cx="8686800" cy="0"/>
          </a:xfrm>
          <a:prstGeom prst="straightConnector1">
            <a:avLst/>
          </a:prstGeom>
          <a:noFill/>
          <a:ln w="9525" cap="flat" cmpd="sng">
            <a:solidFill>
              <a:srgbClr val="006435"/>
            </a:solidFill>
            <a:prstDash val="solid"/>
            <a:round/>
            <a:headEnd type="none" w="sm" len="sm"/>
            <a:tailEnd type="none" w="sm" len="sm"/>
          </a:ln>
        </p:spPr>
      </p:cxnSp>
      <p:sp>
        <p:nvSpPr>
          <p:cNvPr id="64" name="Google Shape;64;p15"/>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9" descr="A screen shot of a computer&#10;&#10;Description generated with high confidence"/>
          <p:cNvPicPr preferRelativeResize="0"/>
          <p:nvPr/>
        </p:nvPicPr>
        <p:blipFill rotWithShape="1">
          <a:blip r:embed="rId3">
            <a:alphaModFix/>
          </a:blip>
          <a:srcRect/>
          <a:stretch/>
        </p:blipFill>
        <p:spPr>
          <a:xfrm>
            <a:off x="-8670" y="1"/>
            <a:ext cx="9181317" cy="5171060"/>
          </a:xfrm>
          <a:prstGeom prst="rect">
            <a:avLst/>
          </a:prstGeom>
          <a:noFill/>
          <a:ln>
            <a:noFill/>
          </a:ln>
        </p:spPr>
      </p:pic>
      <p:sp>
        <p:nvSpPr>
          <p:cNvPr id="84" name="Google Shape;84;p19"/>
          <p:cNvSpPr/>
          <p:nvPr/>
        </p:nvSpPr>
        <p:spPr>
          <a:xfrm>
            <a:off x="-4195" y="-20"/>
            <a:ext cx="9189900" cy="5171100"/>
          </a:xfrm>
          <a:prstGeom prst="rect">
            <a:avLst/>
          </a:prstGeom>
          <a:solidFill>
            <a:srgbClr val="006435">
              <a:alpha val="6824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sp>
        <p:nvSpPr>
          <p:cNvPr id="85" name="Google Shape;85;p19"/>
          <p:cNvSpPr/>
          <p:nvPr/>
        </p:nvSpPr>
        <p:spPr>
          <a:xfrm>
            <a:off x="0" y="392"/>
            <a:ext cx="91815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pic>
        <p:nvPicPr>
          <p:cNvPr id="86" name="Google Shape;86;p19"/>
          <p:cNvPicPr preferRelativeResize="0"/>
          <p:nvPr/>
        </p:nvPicPr>
        <p:blipFill rotWithShape="1">
          <a:blip r:embed="rId4">
            <a:alphaModFix/>
          </a:blip>
          <a:srcRect/>
          <a:stretch/>
        </p:blipFill>
        <p:spPr>
          <a:xfrm>
            <a:off x="244557" y="186593"/>
            <a:ext cx="798600" cy="512100"/>
          </a:xfrm>
          <a:prstGeom prst="rect">
            <a:avLst/>
          </a:prstGeom>
          <a:noFill/>
          <a:ln>
            <a:noFill/>
          </a:ln>
        </p:spPr>
      </p:pic>
      <p:sp>
        <p:nvSpPr>
          <p:cNvPr id="87" name="Google Shape;87;p19"/>
          <p:cNvSpPr txBox="1"/>
          <p:nvPr/>
        </p:nvSpPr>
        <p:spPr>
          <a:xfrm>
            <a:off x="1251748" y="1556669"/>
            <a:ext cx="7007100" cy="1945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GB" sz="4000" b="0" i="0" u="none" strike="noStrike" cap="none">
                <a:solidFill>
                  <a:schemeClr val="lt1"/>
                </a:solidFill>
                <a:latin typeface="Arial"/>
                <a:ea typeface="Arial"/>
                <a:cs typeface="Arial"/>
                <a:sym typeface="Arial"/>
              </a:rPr>
              <a:t>Street Manager </a:t>
            </a:r>
            <a:br>
              <a:rPr lang="en-GB" sz="4000" b="0" i="0" u="none" strike="noStrike" cap="none">
                <a:solidFill>
                  <a:schemeClr val="lt1"/>
                </a:solidFill>
                <a:latin typeface="Arial"/>
                <a:ea typeface="Arial"/>
                <a:cs typeface="Arial"/>
                <a:sym typeface="Arial"/>
              </a:rPr>
            </a:br>
            <a:r>
              <a:rPr lang="en-GB" sz="4000">
                <a:solidFill>
                  <a:schemeClr val="lt1"/>
                </a:solidFill>
              </a:rPr>
              <a:t>High-level roadmap</a:t>
            </a:r>
            <a:endParaRPr sz="1400" b="0" i="0" u="none" strike="noStrike" cap="none">
              <a:solidFill>
                <a:srgbClr val="000000"/>
              </a:solidFill>
              <a:latin typeface="Arial"/>
              <a:ea typeface="Arial"/>
              <a:cs typeface="Arial"/>
              <a:sym typeface="Arial"/>
            </a:endParaRPr>
          </a:p>
        </p:txBody>
      </p:sp>
      <p:sp>
        <p:nvSpPr>
          <p:cNvPr id="88" name="Google Shape;88;p19"/>
          <p:cNvSpPr txBox="1"/>
          <p:nvPr/>
        </p:nvSpPr>
        <p:spPr>
          <a:xfrm>
            <a:off x="7082287" y="4736980"/>
            <a:ext cx="27432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GB" sz="1000" b="0" i="0" u="none" strike="noStrike" cap="none">
                <a:solidFill>
                  <a:schemeClr val="lt1"/>
                </a:solidFill>
                <a:latin typeface="Arial"/>
                <a:ea typeface="Arial"/>
                <a:cs typeface="Arial"/>
                <a:sym typeface="Arial"/>
              </a:rPr>
              <a:t>@ Crown copyright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Contents</a:t>
            </a:r>
            <a:endParaRPr/>
          </a:p>
        </p:txBody>
      </p:sp>
      <p:sp>
        <p:nvSpPr>
          <p:cNvPr id="94" name="Google Shape;94;p20"/>
          <p:cNvSpPr txBox="1">
            <a:spLocks noGrp="1"/>
          </p:cNvSpPr>
          <p:nvPr>
            <p:ph type="body" idx="1"/>
          </p:nvPr>
        </p:nvSpPr>
        <p:spPr>
          <a:xfrm>
            <a:off x="208725" y="934275"/>
            <a:ext cx="8686800" cy="3753300"/>
          </a:xfrm>
          <a:prstGeom prst="rect">
            <a:avLst/>
          </a:prstGeom>
        </p:spPr>
        <p:txBody>
          <a:bodyPr spcFirstLastPara="1" wrap="square" lIns="91425" tIns="91425" rIns="91425" bIns="91425" anchor="t" anchorCtr="0">
            <a:noAutofit/>
          </a:bodyPr>
          <a:lstStyle/>
          <a:p>
            <a:pPr marL="457200" lvl="0" indent="-304800" algn="l" rtl="0">
              <a:spcBef>
                <a:spcPts val="640"/>
              </a:spcBef>
              <a:spcAft>
                <a:spcPts val="0"/>
              </a:spcAft>
              <a:buClr>
                <a:srgbClr val="666666"/>
              </a:buClr>
              <a:buSzPts val="1200"/>
              <a:buAutoNum type="arabicParenR"/>
            </a:pPr>
            <a:r>
              <a:rPr lang="en-GB" sz="1200">
                <a:solidFill>
                  <a:srgbClr val="666666"/>
                </a:solidFill>
              </a:rPr>
              <a:t>Introduction and guidance</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indent="-304800">
              <a:buClr>
                <a:srgbClr val="666666"/>
              </a:buClr>
              <a:buSzPts val="1200"/>
              <a:buAutoNum type="arabicParenR"/>
            </a:pPr>
            <a:r>
              <a:rPr lang="en-GB" sz="1200">
                <a:solidFill>
                  <a:srgbClr val="666666"/>
                </a:solidFill>
              </a:rPr>
              <a:t>Roadmap: Early adoption via User Interface (UI)</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a:solidFill>
                  <a:srgbClr val="666666"/>
                </a:solidFill>
              </a:rPr>
              <a:t>Roadmap: Mid-Public Beta adoption via UI</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a:solidFill>
                  <a:srgbClr val="666666"/>
                </a:solidFill>
              </a:rPr>
              <a:t>Roadmap: Late adoption via UI</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a:solidFill>
                  <a:srgbClr val="666666"/>
                </a:solidFill>
              </a:rPr>
              <a:t>Roadmap: Early adoption via API</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a:solidFill>
                  <a:srgbClr val="666666"/>
                </a:solidFill>
              </a:rPr>
              <a:t>Roadmap: Mid-Public Beta adoption via API</a:t>
            </a:r>
            <a:endParaRPr sz="1200">
              <a:solidFill>
                <a:srgbClr val="666666"/>
              </a:solidFill>
            </a:endParaRPr>
          </a:p>
          <a:p>
            <a:pPr marL="457200" lvl="0" indent="0" algn="l" rtl="0">
              <a:spcBef>
                <a:spcPts val="640"/>
              </a:spcBef>
              <a:spcAft>
                <a:spcPts val="0"/>
              </a:spcAft>
              <a:buNone/>
            </a:pPr>
            <a:endParaRPr sz="1200">
              <a:solidFill>
                <a:srgbClr val="666666"/>
              </a:solidFill>
            </a:endParaRPr>
          </a:p>
          <a:p>
            <a:pPr marL="457200" lvl="0" indent="-304800" algn="l" rtl="0">
              <a:spcBef>
                <a:spcPts val="640"/>
              </a:spcBef>
              <a:spcAft>
                <a:spcPts val="0"/>
              </a:spcAft>
              <a:buClr>
                <a:srgbClr val="666666"/>
              </a:buClr>
              <a:buSzPts val="1200"/>
              <a:buAutoNum type="arabicParenR"/>
            </a:pPr>
            <a:r>
              <a:rPr lang="en-GB" sz="1200">
                <a:solidFill>
                  <a:srgbClr val="666666"/>
                </a:solidFill>
              </a:rPr>
              <a:t>Roadmap: Late adoption via API</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 and guidance</a:t>
            </a:r>
            <a:endParaRPr/>
          </a:p>
        </p:txBody>
      </p:sp>
      <p:sp>
        <p:nvSpPr>
          <p:cNvPr id="100" name="Google Shape;100;p21"/>
          <p:cNvSpPr txBox="1">
            <a:spLocks noGrp="1"/>
          </p:cNvSpPr>
          <p:nvPr>
            <p:ph type="body" idx="1"/>
          </p:nvPr>
        </p:nvSpPr>
        <p:spPr>
          <a:xfrm>
            <a:off x="208720" y="934278"/>
            <a:ext cx="8686800" cy="34317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GB" sz="1400" b="1"/>
              <a:t>Introduction: </a:t>
            </a:r>
            <a:r>
              <a:rPr lang="en-GB" sz="1400"/>
              <a:t>This document provides indicative roadmaps for Street Manager adoption. Options are available for 6 different scenarios based on timing of transition (early, mid-Public beta, and late) and adoption method (API vs UI). You will need to move around, edit the description and duration of existing activities and add new ones to fit with your individual circumstances.</a:t>
            </a:r>
            <a:endParaRPr sz="1400"/>
          </a:p>
          <a:p>
            <a:pPr marL="0" indent="0">
              <a:buNone/>
            </a:pPr>
            <a:r>
              <a:rPr lang="en-GB" sz="1400" b="1"/>
              <a:t>Notes: </a:t>
            </a:r>
            <a:endParaRPr lang="en-GB" sz="1400"/>
          </a:p>
          <a:p>
            <a:pPr marL="0" indent="0">
              <a:buNone/>
            </a:pPr>
            <a:r>
              <a:rPr lang="en-GB" sz="1400"/>
              <a:t>The following slides simply provide examples of indicative timelines, the actual timelines will depend on your organisation's requirements. There is </a:t>
            </a:r>
            <a:r>
              <a:rPr lang="en-GB" sz="1400" b="1"/>
              <a:t>no set date for Go-live or transition completion – this is entirely up to you, as long as done prior to the March 2020 deadline</a:t>
            </a:r>
            <a:r>
              <a:rPr lang="en-GB" sz="1400"/>
              <a:t>. </a:t>
            </a:r>
          </a:p>
          <a:p>
            <a:pPr marL="0" indent="0">
              <a:buNone/>
            </a:pPr>
            <a:r>
              <a:rPr lang="en-GB" sz="1400"/>
              <a:t>All of the activities currently listed will need to be performed one way or another to ensure successful transition but how and when is up to you and your organisation.</a:t>
            </a:r>
            <a:endParaRPr sz="1400"/>
          </a:p>
          <a:p>
            <a:pPr marL="0" lvl="0" indent="0" algn="l" rtl="0">
              <a:spcBef>
                <a:spcPts val="640"/>
              </a:spcBef>
              <a:spcAft>
                <a:spcPts val="0"/>
              </a:spcAft>
              <a:buNone/>
            </a:pPr>
            <a:r>
              <a:rPr lang="en-GB" sz="1400" b="1"/>
              <a:t>Best practice:</a:t>
            </a:r>
            <a:r>
              <a:rPr lang="en-GB" sz="1400"/>
              <a:t> Pick and update the relevant slide for your organisation as soon as possible to inform more detailed delivery plan and actions, but treat this as a live document and make sure it is updated throughout the lifecycle of the project. Use the initial version as a baseline to enable discussions around deviations and slippage from initial plan.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Early transition</a:t>
            </a:r>
            <a:endParaRPr/>
          </a:p>
        </p:txBody>
      </p:sp>
      <p:graphicFrame>
        <p:nvGraphicFramePr>
          <p:cNvPr id="106" name="Google Shape;106;p22"/>
          <p:cNvGraphicFramePr/>
          <p:nvPr/>
        </p:nvGraphicFramePr>
        <p:xfrm>
          <a:off x="56150" y="1202000"/>
          <a:ext cx="897400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405775">
                  <a:extLst>
                    <a:ext uri="{9D8B030D-6E8A-4147-A177-3AD203B41FA5}">
                      <a16:colId xmlns:a16="http://schemas.microsoft.com/office/drawing/2014/main" val="20001"/>
                    </a:ext>
                  </a:extLst>
                </a:gridCol>
                <a:gridCol w="1339175">
                  <a:extLst>
                    <a:ext uri="{9D8B030D-6E8A-4147-A177-3AD203B41FA5}">
                      <a16:colId xmlns:a16="http://schemas.microsoft.com/office/drawing/2014/main" val="20002"/>
                    </a:ext>
                  </a:extLst>
                </a:gridCol>
                <a:gridCol w="1339175">
                  <a:extLst>
                    <a:ext uri="{9D8B030D-6E8A-4147-A177-3AD203B41FA5}">
                      <a16:colId xmlns:a16="http://schemas.microsoft.com/office/drawing/2014/main" val="20003"/>
                    </a:ext>
                  </a:extLst>
                </a:gridCol>
                <a:gridCol w="1339175">
                  <a:extLst>
                    <a:ext uri="{9D8B030D-6E8A-4147-A177-3AD203B41FA5}">
                      <a16:colId xmlns:a16="http://schemas.microsoft.com/office/drawing/2014/main" val="20004"/>
                    </a:ext>
                  </a:extLst>
                </a:gridCol>
                <a:gridCol w="1339175">
                  <a:extLst>
                    <a:ext uri="{9D8B030D-6E8A-4147-A177-3AD203B41FA5}">
                      <a16:colId xmlns:a16="http://schemas.microsoft.com/office/drawing/2014/main" val="20005"/>
                    </a:ext>
                  </a:extLst>
                </a:gridCol>
                <a:gridCol w="1339175">
                  <a:extLst>
                    <a:ext uri="{9D8B030D-6E8A-4147-A177-3AD203B41FA5}">
                      <a16:colId xmlns:a16="http://schemas.microsoft.com/office/drawing/2014/main" val="20006"/>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07" name="Google Shape;107;p22"/>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08" name="Google Shape;108;p22"/>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09" name="Google Shape;109;p22"/>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10" name="Google Shape;110;p22"/>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11" name="Google Shape;111;p22"/>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12" name="Google Shape;112;p22"/>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13" name="Google Shape;113;p22"/>
          <p:cNvSpPr/>
          <p:nvPr/>
        </p:nvSpPr>
        <p:spPr>
          <a:xfrm>
            <a:off x="2034279"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Provide DfT with user details</a:t>
            </a:r>
            <a:endParaRPr sz="800"/>
          </a:p>
        </p:txBody>
      </p:sp>
      <p:sp>
        <p:nvSpPr>
          <p:cNvPr id="114" name="Google Shape;114;p22"/>
          <p:cNvSpPr/>
          <p:nvPr/>
        </p:nvSpPr>
        <p:spPr>
          <a:xfrm>
            <a:off x="2861837" y="1979100"/>
            <a:ext cx="115174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15" name="Google Shape;115;p22"/>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16" name="Google Shape;116;p22"/>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17" name="Google Shape;117;p22"/>
          <p:cNvSpPr/>
          <p:nvPr/>
        </p:nvSpPr>
        <p:spPr>
          <a:xfrm>
            <a:off x="7866370" y="2389650"/>
            <a:ext cx="116229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18" name="Google Shape;118;p22"/>
          <p:cNvSpPr/>
          <p:nvPr/>
        </p:nvSpPr>
        <p:spPr>
          <a:xfrm>
            <a:off x="6878209"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19" name="Google Shape;119;p22"/>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20" name="Google Shape;120;p22"/>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22" name="Google Shape;122;p22"/>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23" name="Google Shape;123;p22"/>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24" name="Google Shape;124;p22"/>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25" name="Google Shape;125;p22"/>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126" name="Google Shape;126;p22"/>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127" name="Google Shape;127;p22"/>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128" name="Google Shape;128;p22"/>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129" name="Google Shape;129;p22"/>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130" name="Google Shape;130;p22"/>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131" name="Google Shape;131;p22"/>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132" name="Google Shape;132;p22"/>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133" name="Google Shape;133;p22"/>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134" name="Google Shape;134;p22"/>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135" name="Google Shape;135;p22"/>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136" name="Google Shape;136;p22"/>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137" name="Google Shape;137;p22"/>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1401425" y="215925"/>
            <a:ext cx="43794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mid-Public beta transition</a:t>
            </a:r>
            <a:endParaRPr/>
          </a:p>
        </p:txBody>
      </p:sp>
      <p:graphicFrame>
        <p:nvGraphicFramePr>
          <p:cNvPr id="143" name="Google Shape;143;p23"/>
          <p:cNvGraphicFramePr/>
          <p:nvPr/>
        </p:nvGraphicFramePr>
        <p:xfrm>
          <a:off x="56150" y="1202000"/>
          <a:ext cx="89739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012700">
                  <a:extLst>
                    <a:ext uri="{9D8B030D-6E8A-4147-A177-3AD203B41FA5}">
                      <a16:colId xmlns:a16="http://schemas.microsoft.com/office/drawing/2014/main" val="20001"/>
                    </a:ext>
                  </a:extLst>
                </a:gridCol>
                <a:gridCol w="1012700">
                  <a:extLst>
                    <a:ext uri="{9D8B030D-6E8A-4147-A177-3AD203B41FA5}">
                      <a16:colId xmlns:a16="http://schemas.microsoft.com/office/drawing/2014/main" val="20002"/>
                    </a:ext>
                  </a:extLst>
                </a:gridCol>
                <a:gridCol w="1012700">
                  <a:extLst>
                    <a:ext uri="{9D8B030D-6E8A-4147-A177-3AD203B41FA5}">
                      <a16:colId xmlns:a16="http://schemas.microsoft.com/office/drawing/2014/main" val="20003"/>
                    </a:ext>
                  </a:extLst>
                </a:gridCol>
                <a:gridCol w="1012700">
                  <a:extLst>
                    <a:ext uri="{9D8B030D-6E8A-4147-A177-3AD203B41FA5}">
                      <a16:colId xmlns:a16="http://schemas.microsoft.com/office/drawing/2014/main" val="20004"/>
                    </a:ext>
                  </a:extLst>
                </a:gridCol>
                <a:gridCol w="1012700">
                  <a:extLst>
                    <a:ext uri="{9D8B030D-6E8A-4147-A177-3AD203B41FA5}">
                      <a16:colId xmlns:a16="http://schemas.microsoft.com/office/drawing/2014/main" val="20005"/>
                    </a:ext>
                  </a:extLst>
                </a:gridCol>
                <a:gridCol w="1012700">
                  <a:extLst>
                    <a:ext uri="{9D8B030D-6E8A-4147-A177-3AD203B41FA5}">
                      <a16:colId xmlns:a16="http://schemas.microsoft.com/office/drawing/2014/main" val="20006"/>
                    </a:ext>
                  </a:extLst>
                </a:gridCol>
                <a:gridCol w="1012700">
                  <a:extLst>
                    <a:ext uri="{9D8B030D-6E8A-4147-A177-3AD203B41FA5}">
                      <a16:colId xmlns:a16="http://schemas.microsoft.com/office/drawing/2014/main" val="20007"/>
                    </a:ext>
                  </a:extLst>
                </a:gridCol>
                <a:gridCol w="1012700">
                  <a:extLst>
                    <a:ext uri="{9D8B030D-6E8A-4147-A177-3AD203B41FA5}">
                      <a16:colId xmlns:a16="http://schemas.microsoft.com/office/drawing/2014/main" val="20008"/>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44" name="Google Shape;144;p23"/>
          <p:cNvSpPr txBox="1"/>
          <p:nvPr/>
        </p:nvSpPr>
        <p:spPr>
          <a:xfrm>
            <a:off x="5612200" y="-13550"/>
            <a:ext cx="33414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45" name="Google Shape;145;p23"/>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46" name="Google Shape;146;p23"/>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47" name="Google Shape;147;p23"/>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48" name="Google Shape;148;p23"/>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49" name="Google Shape;149;p23"/>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50" name="Google Shape;150;p23"/>
          <p:cNvSpPr/>
          <p:nvPr/>
        </p:nvSpPr>
        <p:spPr>
          <a:xfrm>
            <a:off x="2034279"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Provide </a:t>
            </a:r>
            <a:r>
              <a:rPr lang="en-GB" sz="800" err="1"/>
              <a:t>DfT</a:t>
            </a:r>
            <a:r>
              <a:rPr lang="en-GB" sz="800"/>
              <a:t> with user details</a:t>
            </a:r>
            <a:endParaRPr sz="800"/>
          </a:p>
        </p:txBody>
      </p:sp>
      <p:sp>
        <p:nvSpPr>
          <p:cNvPr id="151" name="Google Shape;151;p23"/>
          <p:cNvSpPr/>
          <p:nvPr/>
        </p:nvSpPr>
        <p:spPr>
          <a:xfrm>
            <a:off x="2882249" y="1979100"/>
            <a:ext cx="112112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52" name="Google Shape;152;p23"/>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53" name="Google Shape;153;p23"/>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54" name="Google Shape;154;p23"/>
          <p:cNvSpPr/>
          <p:nvPr/>
        </p:nvSpPr>
        <p:spPr>
          <a:xfrm>
            <a:off x="7866370" y="2389650"/>
            <a:ext cx="1050031"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55" name="Google Shape;155;p23"/>
          <p:cNvSpPr/>
          <p:nvPr/>
        </p:nvSpPr>
        <p:spPr>
          <a:xfrm>
            <a:off x="6868004"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56" name="Google Shape;156;p23"/>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57" name="Google Shape;157;p23"/>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59" name="Google Shape;159;p23"/>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60" name="Google Shape;160;p23"/>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61" name="Google Shape;161;p23"/>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62" name="Google Shape;162;p23"/>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163" name="Google Shape;163;p23"/>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164" name="Google Shape;164;p23"/>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165" name="Google Shape;165;p23"/>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166" name="Google Shape;166;p23"/>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167" name="Google Shape;167;p23"/>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168" name="Google Shape;168;p23"/>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169" name="Google Shape;169;p23"/>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170" name="Google Shape;170;p23"/>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171" name="Google Shape;171;p23"/>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172" name="Google Shape;172;p23"/>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all stakeholders to ensure they are aware of the changes, their role and what that means to them</a:t>
            </a:r>
            <a:endParaRPr sz="800"/>
          </a:p>
        </p:txBody>
      </p:sp>
      <p:sp>
        <p:nvSpPr>
          <p:cNvPr id="173" name="Google Shape;173;p23"/>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all users: system, processes and ways of working</a:t>
            </a:r>
            <a:endParaRPr sz="800"/>
          </a:p>
        </p:txBody>
      </p:sp>
      <p:sp>
        <p:nvSpPr>
          <p:cNvPr id="174" name="Google Shape;174;p23"/>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UI option</a:t>
            </a:r>
            <a:endParaRPr/>
          </a:p>
          <a:p>
            <a:pPr marL="0" lvl="0" indent="0" algn="l" rtl="0">
              <a:spcBef>
                <a:spcPts val="0"/>
              </a:spcBef>
              <a:spcAft>
                <a:spcPts val="0"/>
              </a:spcAft>
              <a:buNone/>
            </a:pPr>
            <a:r>
              <a:rPr lang="en-GB"/>
              <a:t>Late transition</a:t>
            </a:r>
            <a:endParaRPr/>
          </a:p>
        </p:txBody>
      </p:sp>
      <p:graphicFrame>
        <p:nvGraphicFramePr>
          <p:cNvPr id="180" name="Google Shape;180;p24"/>
          <p:cNvGraphicFramePr/>
          <p:nvPr/>
        </p:nvGraphicFramePr>
        <p:xfrm>
          <a:off x="56150" y="1202000"/>
          <a:ext cx="8974125"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736525">
                  <a:extLst>
                    <a:ext uri="{9D8B030D-6E8A-4147-A177-3AD203B41FA5}">
                      <a16:colId xmlns:a16="http://schemas.microsoft.com/office/drawing/2014/main" val="20001"/>
                    </a:ext>
                  </a:extLst>
                </a:gridCol>
                <a:gridCol w="736525">
                  <a:extLst>
                    <a:ext uri="{9D8B030D-6E8A-4147-A177-3AD203B41FA5}">
                      <a16:colId xmlns:a16="http://schemas.microsoft.com/office/drawing/2014/main" val="20002"/>
                    </a:ext>
                  </a:extLst>
                </a:gridCol>
                <a:gridCol w="736525">
                  <a:extLst>
                    <a:ext uri="{9D8B030D-6E8A-4147-A177-3AD203B41FA5}">
                      <a16:colId xmlns:a16="http://schemas.microsoft.com/office/drawing/2014/main" val="20003"/>
                    </a:ext>
                  </a:extLst>
                </a:gridCol>
                <a:gridCol w="736525">
                  <a:extLst>
                    <a:ext uri="{9D8B030D-6E8A-4147-A177-3AD203B41FA5}">
                      <a16:colId xmlns:a16="http://schemas.microsoft.com/office/drawing/2014/main" val="20004"/>
                    </a:ext>
                  </a:extLst>
                </a:gridCol>
                <a:gridCol w="736525">
                  <a:extLst>
                    <a:ext uri="{9D8B030D-6E8A-4147-A177-3AD203B41FA5}">
                      <a16:colId xmlns:a16="http://schemas.microsoft.com/office/drawing/2014/main" val="20005"/>
                    </a:ext>
                  </a:extLst>
                </a:gridCol>
                <a:gridCol w="736525">
                  <a:extLst>
                    <a:ext uri="{9D8B030D-6E8A-4147-A177-3AD203B41FA5}">
                      <a16:colId xmlns:a16="http://schemas.microsoft.com/office/drawing/2014/main" val="20006"/>
                    </a:ext>
                  </a:extLst>
                </a:gridCol>
                <a:gridCol w="736525">
                  <a:extLst>
                    <a:ext uri="{9D8B030D-6E8A-4147-A177-3AD203B41FA5}">
                      <a16:colId xmlns:a16="http://schemas.microsoft.com/office/drawing/2014/main" val="20007"/>
                    </a:ext>
                  </a:extLst>
                </a:gridCol>
                <a:gridCol w="736525">
                  <a:extLst>
                    <a:ext uri="{9D8B030D-6E8A-4147-A177-3AD203B41FA5}">
                      <a16:colId xmlns:a16="http://schemas.microsoft.com/office/drawing/2014/main" val="20008"/>
                    </a:ext>
                  </a:extLst>
                </a:gridCol>
                <a:gridCol w="736525">
                  <a:extLst>
                    <a:ext uri="{9D8B030D-6E8A-4147-A177-3AD203B41FA5}">
                      <a16:colId xmlns:a16="http://schemas.microsoft.com/office/drawing/2014/main" val="20009"/>
                    </a:ext>
                  </a:extLst>
                </a:gridCol>
                <a:gridCol w="736525">
                  <a:extLst>
                    <a:ext uri="{9D8B030D-6E8A-4147-A177-3AD203B41FA5}">
                      <a16:colId xmlns:a16="http://schemas.microsoft.com/office/drawing/2014/main" val="20010"/>
                    </a:ext>
                  </a:extLst>
                </a:gridCol>
                <a:gridCol w="736525">
                  <a:extLst>
                    <a:ext uri="{9D8B030D-6E8A-4147-A177-3AD203B41FA5}">
                      <a16:colId xmlns:a16="http://schemas.microsoft.com/office/drawing/2014/main" val="20011"/>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Jan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Feb</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Mar</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81" name="Google Shape;181;p24"/>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182" name="Google Shape;182;p24"/>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183" name="Google Shape;183;p24"/>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184" name="Google Shape;184;p24"/>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185" name="Google Shape;185;p24"/>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186" name="Google Shape;186;p24"/>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Check you’re using a supported browser</a:t>
            </a:r>
            <a:endParaRPr sz="800"/>
          </a:p>
        </p:txBody>
      </p:sp>
      <p:sp>
        <p:nvSpPr>
          <p:cNvPr id="187" name="Google Shape;187;p24"/>
          <p:cNvSpPr/>
          <p:nvPr/>
        </p:nvSpPr>
        <p:spPr>
          <a:xfrm>
            <a:off x="2044484" y="197910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Provide DfT with user details</a:t>
            </a:r>
            <a:endParaRPr sz="800"/>
          </a:p>
        </p:txBody>
      </p:sp>
      <p:sp>
        <p:nvSpPr>
          <p:cNvPr id="188" name="Google Shape;188;p24"/>
          <p:cNvSpPr/>
          <p:nvPr/>
        </p:nvSpPr>
        <p:spPr>
          <a:xfrm>
            <a:off x="2902659" y="1979100"/>
            <a:ext cx="110071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to terms of use for test environment</a:t>
            </a:r>
            <a:endParaRPr sz="800"/>
          </a:p>
        </p:txBody>
      </p:sp>
      <p:sp>
        <p:nvSpPr>
          <p:cNvPr id="189" name="Google Shape;189;p24"/>
          <p:cNvSpPr/>
          <p:nvPr/>
        </p:nvSpPr>
        <p:spPr>
          <a:xfrm>
            <a:off x="3867675"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Receive user logins for test environment</a:t>
            </a:r>
            <a:endParaRPr sz="800"/>
          </a:p>
        </p:txBody>
      </p:sp>
      <p:sp>
        <p:nvSpPr>
          <p:cNvPr id="190" name="Google Shape;190;p24"/>
          <p:cNvSpPr/>
          <p:nvPr/>
        </p:nvSpPr>
        <p:spPr>
          <a:xfrm>
            <a:off x="5683675" y="2389650"/>
            <a:ext cx="1330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191" name="Google Shape;191;p24"/>
          <p:cNvSpPr/>
          <p:nvPr/>
        </p:nvSpPr>
        <p:spPr>
          <a:xfrm>
            <a:off x="7866370" y="2389650"/>
            <a:ext cx="1080647"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and charging model</a:t>
            </a:r>
            <a:endParaRPr sz="800"/>
          </a:p>
        </p:txBody>
      </p:sp>
      <p:sp>
        <p:nvSpPr>
          <p:cNvPr id="192" name="Google Shape;192;p24"/>
          <p:cNvSpPr/>
          <p:nvPr/>
        </p:nvSpPr>
        <p:spPr>
          <a:xfrm>
            <a:off x="6868004" y="2389650"/>
            <a:ext cx="11313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Provide details for additional users</a:t>
            </a:r>
            <a:endParaRPr sz="800"/>
          </a:p>
        </p:txBody>
      </p:sp>
      <p:sp>
        <p:nvSpPr>
          <p:cNvPr id="193" name="Google Shape;193;p24"/>
          <p:cNvSpPr/>
          <p:nvPr/>
        </p:nvSpPr>
        <p:spPr>
          <a:xfrm>
            <a:off x="42861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system and provide feedback</a:t>
            </a:r>
            <a:endParaRPr sz="800"/>
          </a:p>
        </p:txBody>
      </p:sp>
      <p:sp>
        <p:nvSpPr>
          <p:cNvPr id="194" name="Google Shape;194;p24"/>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196" name="Google Shape;196;p24"/>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197" name="Google Shape;197;p24"/>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198" name="Google Shape;198;p24"/>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199" name="Google Shape;199;p24"/>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00" name="Google Shape;200;p24"/>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01" name="Google Shape;201;p24"/>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02" name="Google Shape;202;p24"/>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03" name="Google Shape;203;p24"/>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04" name="Google Shape;204;p24"/>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05" name="Google Shape;205;p24"/>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06" name="Google Shape;206;p24"/>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07" name="Google Shape;207;p24"/>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08" name="Google Shape;208;p24"/>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09" name="Google Shape;209;p24"/>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10" name="Google Shape;210;p24"/>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11" name="Google Shape;211;p24"/>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API option</a:t>
            </a:r>
            <a:endParaRPr/>
          </a:p>
          <a:p>
            <a:pPr marL="0" lvl="0" indent="0" algn="l" rtl="0">
              <a:spcBef>
                <a:spcPts val="0"/>
              </a:spcBef>
              <a:spcAft>
                <a:spcPts val="0"/>
              </a:spcAft>
              <a:buNone/>
            </a:pPr>
            <a:r>
              <a:rPr lang="en-GB"/>
              <a:t>mid-Public beta transition</a:t>
            </a:r>
            <a:endParaRPr/>
          </a:p>
        </p:txBody>
      </p:sp>
      <p:graphicFrame>
        <p:nvGraphicFramePr>
          <p:cNvPr id="217" name="Google Shape;217;p25"/>
          <p:cNvGraphicFramePr/>
          <p:nvPr/>
        </p:nvGraphicFramePr>
        <p:xfrm>
          <a:off x="56150" y="1202000"/>
          <a:ext cx="89739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012700">
                  <a:extLst>
                    <a:ext uri="{9D8B030D-6E8A-4147-A177-3AD203B41FA5}">
                      <a16:colId xmlns:a16="http://schemas.microsoft.com/office/drawing/2014/main" val="20001"/>
                    </a:ext>
                  </a:extLst>
                </a:gridCol>
                <a:gridCol w="1012700">
                  <a:extLst>
                    <a:ext uri="{9D8B030D-6E8A-4147-A177-3AD203B41FA5}">
                      <a16:colId xmlns:a16="http://schemas.microsoft.com/office/drawing/2014/main" val="20002"/>
                    </a:ext>
                  </a:extLst>
                </a:gridCol>
                <a:gridCol w="1012700">
                  <a:extLst>
                    <a:ext uri="{9D8B030D-6E8A-4147-A177-3AD203B41FA5}">
                      <a16:colId xmlns:a16="http://schemas.microsoft.com/office/drawing/2014/main" val="20003"/>
                    </a:ext>
                  </a:extLst>
                </a:gridCol>
                <a:gridCol w="1012700">
                  <a:extLst>
                    <a:ext uri="{9D8B030D-6E8A-4147-A177-3AD203B41FA5}">
                      <a16:colId xmlns:a16="http://schemas.microsoft.com/office/drawing/2014/main" val="20004"/>
                    </a:ext>
                  </a:extLst>
                </a:gridCol>
                <a:gridCol w="1012700">
                  <a:extLst>
                    <a:ext uri="{9D8B030D-6E8A-4147-A177-3AD203B41FA5}">
                      <a16:colId xmlns:a16="http://schemas.microsoft.com/office/drawing/2014/main" val="20005"/>
                    </a:ext>
                  </a:extLst>
                </a:gridCol>
                <a:gridCol w="1012700">
                  <a:extLst>
                    <a:ext uri="{9D8B030D-6E8A-4147-A177-3AD203B41FA5}">
                      <a16:colId xmlns:a16="http://schemas.microsoft.com/office/drawing/2014/main" val="20006"/>
                    </a:ext>
                  </a:extLst>
                </a:gridCol>
                <a:gridCol w="1012700">
                  <a:extLst>
                    <a:ext uri="{9D8B030D-6E8A-4147-A177-3AD203B41FA5}">
                      <a16:colId xmlns:a16="http://schemas.microsoft.com/office/drawing/2014/main" val="20007"/>
                    </a:ext>
                  </a:extLst>
                </a:gridCol>
                <a:gridCol w="1012700">
                  <a:extLst>
                    <a:ext uri="{9D8B030D-6E8A-4147-A177-3AD203B41FA5}">
                      <a16:colId xmlns:a16="http://schemas.microsoft.com/office/drawing/2014/main" val="20008"/>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18" name="Google Shape;218;p25"/>
          <p:cNvSpPr txBox="1"/>
          <p:nvPr/>
        </p:nvSpPr>
        <p:spPr>
          <a:xfrm>
            <a:off x="5578025" y="-13550"/>
            <a:ext cx="33756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19" name="Google Shape;219;p25"/>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220" name="Google Shape;220;p25"/>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221" name="Google Shape;221;p25"/>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222" name="Google Shape;222;p25"/>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223" name="Google Shape;223;p25"/>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Familiarise yourself with the API docs</a:t>
            </a:r>
            <a:endParaRPr sz="800"/>
          </a:p>
        </p:txBody>
      </p:sp>
      <p:sp>
        <p:nvSpPr>
          <p:cNvPr id="224" name="Google Shape;224;p25"/>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Plan how to make systems API compatible</a:t>
            </a:r>
            <a:endParaRPr sz="800"/>
          </a:p>
        </p:txBody>
      </p:sp>
      <p:sp>
        <p:nvSpPr>
          <p:cNvPr id="225" name="Google Shape;225;p25"/>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Request API access from DfT</a:t>
            </a:r>
            <a:endParaRPr sz="800"/>
          </a:p>
        </p:txBody>
      </p:sp>
      <p:sp>
        <p:nvSpPr>
          <p:cNvPr id="226" name="Google Shape;226;p25"/>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for sandbox</a:t>
            </a:r>
            <a:endParaRPr sz="800"/>
          </a:p>
        </p:txBody>
      </p:sp>
      <p:sp>
        <p:nvSpPr>
          <p:cNvPr id="227" name="Google Shape;227;p25"/>
          <p:cNvSpPr/>
          <p:nvPr/>
        </p:nvSpPr>
        <p:spPr>
          <a:xfrm>
            <a:off x="5547409" y="2389650"/>
            <a:ext cx="126956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228" name="Google Shape;228;p25"/>
          <p:cNvSpPr/>
          <p:nvPr/>
        </p:nvSpPr>
        <p:spPr>
          <a:xfrm>
            <a:off x="7615238" y="2389650"/>
            <a:ext cx="145326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a:solidFill>
                  <a:schemeClr val="dk1"/>
                </a:solidFill>
              </a:rPr>
              <a:t>Move to production and ensure accuracy of data submitted</a:t>
            </a:r>
            <a:endParaRPr sz="800"/>
          </a:p>
        </p:txBody>
      </p:sp>
      <p:sp>
        <p:nvSpPr>
          <p:cNvPr id="229" name="Google Shape;229;p25"/>
          <p:cNvSpPr/>
          <p:nvPr/>
        </p:nvSpPr>
        <p:spPr>
          <a:xfrm>
            <a:off x="6682249" y="2389650"/>
            <a:ext cx="1050032"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Agree T&amp;C and charging model</a:t>
            </a:r>
            <a:endParaRPr sz="800"/>
          </a:p>
        </p:txBody>
      </p:sp>
      <p:sp>
        <p:nvSpPr>
          <p:cNvPr id="230" name="Google Shape;230;p25"/>
          <p:cNvSpPr/>
          <p:nvPr/>
        </p:nvSpPr>
        <p:spPr>
          <a:xfrm>
            <a:off x="4189539"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API in sandbox environment</a:t>
            </a:r>
            <a:endParaRPr sz="800"/>
          </a:p>
        </p:txBody>
      </p:sp>
      <p:sp>
        <p:nvSpPr>
          <p:cNvPr id="231" name="Google Shape;231;p25"/>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233" name="Google Shape;233;p25"/>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234" name="Google Shape;234;p25"/>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235" name="Google Shape;235;p25"/>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236" name="Google Shape;236;p25"/>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37" name="Google Shape;237;p25"/>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38" name="Google Shape;238;p25"/>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39" name="Google Shape;239;p25"/>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40" name="Google Shape;240;p25"/>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41" name="Google Shape;241;p25"/>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42" name="Google Shape;242;p25"/>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43" name="Google Shape;243;p25"/>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44" name="Google Shape;244;p25"/>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45" name="Google Shape;245;p25"/>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46" name="Google Shape;246;p25"/>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47" name="Google Shape;247;p25"/>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48" name="Google Shape;248;p25"/>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IT in-house / engage with IT supplier</a:t>
            </a:r>
            <a:endParaRPr sz="800"/>
          </a:p>
        </p:txBody>
      </p:sp>
      <p:sp>
        <p:nvSpPr>
          <p:cNvPr id="249" name="Google Shape;249;p25"/>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
        <p:nvSpPr>
          <p:cNvPr id="36" name="Google Shape;248;p25">
            <a:extLst>
              <a:ext uri="{FF2B5EF4-FFF2-40B4-BE49-F238E27FC236}">
                <a16:creationId xmlns:a16="http://schemas.microsoft.com/office/drawing/2014/main" id="{75D41B26-98A9-4140-B519-10C484083D54}"/>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a:t>If using an </a:t>
            </a:r>
            <a:r>
              <a:rPr lang="en-GB" sz="800" err="1"/>
              <a:t>EToN</a:t>
            </a:r>
            <a:r>
              <a:rPr lang="en-GB" sz="800"/>
              <a:t> vendor, review options, agree timelines and decide if an upgrade is needed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API option</a:t>
            </a:r>
            <a:endParaRPr/>
          </a:p>
          <a:p>
            <a:pPr marL="0" lvl="0" indent="0" algn="l" rtl="0">
              <a:spcBef>
                <a:spcPts val="0"/>
              </a:spcBef>
              <a:spcAft>
                <a:spcPts val="0"/>
              </a:spcAft>
              <a:buNone/>
            </a:pPr>
            <a:r>
              <a:rPr lang="en-GB"/>
              <a:t>Early transition</a:t>
            </a:r>
            <a:endParaRPr/>
          </a:p>
        </p:txBody>
      </p:sp>
      <p:graphicFrame>
        <p:nvGraphicFramePr>
          <p:cNvPr id="255" name="Google Shape;255;p26"/>
          <p:cNvGraphicFramePr/>
          <p:nvPr/>
        </p:nvGraphicFramePr>
        <p:xfrm>
          <a:off x="56150" y="1202000"/>
          <a:ext cx="8973850"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1350250">
                  <a:extLst>
                    <a:ext uri="{9D8B030D-6E8A-4147-A177-3AD203B41FA5}">
                      <a16:colId xmlns:a16="http://schemas.microsoft.com/office/drawing/2014/main" val="20001"/>
                    </a:ext>
                  </a:extLst>
                </a:gridCol>
                <a:gridCol w="1350250">
                  <a:extLst>
                    <a:ext uri="{9D8B030D-6E8A-4147-A177-3AD203B41FA5}">
                      <a16:colId xmlns:a16="http://schemas.microsoft.com/office/drawing/2014/main" val="20002"/>
                    </a:ext>
                  </a:extLst>
                </a:gridCol>
                <a:gridCol w="1350250">
                  <a:extLst>
                    <a:ext uri="{9D8B030D-6E8A-4147-A177-3AD203B41FA5}">
                      <a16:colId xmlns:a16="http://schemas.microsoft.com/office/drawing/2014/main" val="20003"/>
                    </a:ext>
                  </a:extLst>
                </a:gridCol>
                <a:gridCol w="1350250">
                  <a:extLst>
                    <a:ext uri="{9D8B030D-6E8A-4147-A177-3AD203B41FA5}">
                      <a16:colId xmlns:a16="http://schemas.microsoft.com/office/drawing/2014/main" val="20004"/>
                    </a:ext>
                  </a:extLst>
                </a:gridCol>
                <a:gridCol w="1350250">
                  <a:extLst>
                    <a:ext uri="{9D8B030D-6E8A-4147-A177-3AD203B41FA5}">
                      <a16:colId xmlns:a16="http://schemas.microsoft.com/office/drawing/2014/main" val="20005"/>
                    </a:ext>
                  </a:extLst>
                </a:gridCol>
                <a:gridCol w="1350250">
                  <a:extLst>
                    <a:ext uri="{9D8B030D-6E8A-4147-A177-3AD203B41FA5}">
                      <a16:colId xmlns:a16="http://schemas.microsoft.com/office/drawing/2014/main" val="20006"/>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56" name="Google Shape;256;p26"/>
          <p:cNvSpPr txBox="1"/>
          <p:nvPr/>
        </p:nvSpPr>
        <p:spPr>
          <a:xfrm>
            <a:off x="5578025" y="-13550"/>
            <a:ext cx="33756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57" name="Google Shape;257;p26"/>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258" name="Google Shape;258;p26"/>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259" name="Google Shape;259;p26"/>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260" name="Google Shape;260;p26"/>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261" name="Google Shape;261;p26"/>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Familiarise yourself with the API docs</a:t>
            </a:r>
            <a:endParaRPr sz="800"/>
          </a:p>
        </p:txBody>
      </p:sp>
      <p:sp>
        <p:nvSpPr>
          <p:cNvPr id="262" name="Google Shape;262;p26"/>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Plan how to make systems API compatible</a:t>
            </a:r>
            <a:endParaRPr sz="800"/>
          </a:p>
        </p:txBody>
      </p:sp>
      <p:sp>
        <p:nvSpPr>
          <p:cNvPr id="263" name="Google Shape;263;p26"/>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Request API access from DfT</a:t>
            </a:r>
            <a:endParaRPr sz="800"/>
          </a:p>
        </p:txBody>
      </p:sp>
      <p:sp>
        <p:nvSpPr>
          <p:cNvPr id="264" name="Google Shape;264;p26"/>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for sandbox</a:t>
            </a:r>
            <a:endParaRPr sz="800"/>
          </a:p>
        </p:txBody>
      </p:sp>
      <p:sp>
        <p:nvSpPr>
          <p:cNvPr id="265" name="Google Shape;265;p26"/>
          <p:cNvSpPr/>
          <p:nvPr/>
        </p:nvSpPr>
        <p:spPr>
          <a:xfrm>
            <a:off x="5578025" y="2389650"/>
            <a:ext cx="124915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DfT when you want to move to production</a:t>
            </a:r>
            <a:endParaRPr sz="800"/>
          </a:p>
        </p:txBody>
      </p:sp>
      <p:sp>
        <p:nvSpPr>
          <p:cNvPr id="266" name="Google Shape;266;p26"/>
          <p:cNvSpPr/>
          <p:nvPr/>
        </p:nvSpPr>
        <p:spPr>
          <a:xfrm>
            <a:off x="7605033" y="2389650"/>
            <a:ext cx="147367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a:solidFill>
                  <a:schemeClr val="dk1"/>
                </a:solidFill>
              </a:rPr>
              <a:t>Move to production and ensure accuracy of data submitted</a:t>
            </a:r>
            <a:endParaRPr sz="800"/>
          </a:p>
        </p:txBody>
      </p:sp>
      <p:sp>
        <p:nvSpPr>
          <p:cNvPr id="267" name="Google Shape;267;p26"/>
          <p:cNvSpPr/>
          <p:nvPr/>
        </p:nvSpPr>
        <p:spPr>
          <a:xfrm>
            <a:off x="6682250" y="2389650"/>
            <a:ext cx="1070443"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Agree T&amp;C and charging model</a:t>
            </a:r>
            <a:endParaRPr sz="800"/>
          </a:p>
        </p:txBody>
      </p:sp>
      <p:sp>
        <p:nvSpPr>
          <p:cNvPr id="268" name="Google Shape;268;p26"/>
          <p:cNvSpPr/>
          <p:nvPr/>
        </p:nvSpPr>
        <p:spPr>
          <a:xfrm>
            <a:off x="42099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API in sandbox environment</a:t>
            </a:r>
            <a:endParaRPr sz="800"/>
          </a:p>
        </p:txBody>
      </p:sp>
      <p:sp>
        <p:nvSpPr>
          <p:cNvPr id="269" name="Google Shape;269;p26"/>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271" name="Google Shape;271;p26"/>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272" name="Google Shape;272;p26"/>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273" name="Google Shape;273;p26"/>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274" name="Google Shape;274;p26"/>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275" name="Google Shape;275;p26"/>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276" name="Google Shape;276;p26"/>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277" name="Google Shape;277;p26"/>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278" name="Google Shape;278;p26"/>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279" name="Google Shape;279;p26"/>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280" name="Google Shape;280;p26"/>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281" name="Google Shape;281;p26"/>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282" name="Google Shape;282;p26"/>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283" name="Google Shape;283;p26"/>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284" name="Google Shape;284;p26"/>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285" name="Google Shape;285;p26"/>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286" name="Google Shape;286;p26"/>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IT in-house / engage with IT supplier</a:t>
            </a:r>
            <a:endParaRPr sz="800"/>
          </a:p>
        </p:txBody>
      </p:sp>
      <p:sp>
        <p:nvSpPr>
          <p:cNvPr id="287" name="Google Shape;287;p26"/>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
        <p:nvSpPr>
          <p:cNvPr id="2" name="Google Shape;248;p25">
            <a:extLst>
              <a:ext uri="{FF2B5EF4-FFF2-40B4-BE49-F238E27FC236}">
                <a16:creationId xmlns:a16="http://schemas.microsoft.com/office/drawing/2014/main" id="{67141C23-B5D6-4F76-98F4-266D1C04F0EF}"/>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a:t>If using an </a:t>
            </a:r>
            <a:r>
              <a:rPr lang="en-GB" sz="800" err="1"/>
              <a:t>EToN</a:t>
            </a:r>
            <a:r>
              <a:rPr lang="en-GB" sz="800"/>
              <a:t> vendor, review options, agree timelines and decide if an upgrade is needed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Roadmap - API option</a:t>
            </a:r>
            <a:endParaRPr/>
          </a:p>
          <a:p>
            <a:pPr marL="0" lvl="0" indent="0" algn="l" rtl="0">
              <a:spcBef>
                <a:spcPts val="0"/>
              </a:spcBef>
              <a:spcAft>
                <a:spcPts val="0"/>
              </a:spcAft>
              <a:buNone/>
            </a:pPr>
            <a:r>
              <a:rPr lang="en-GB"/>
              <a:t>Late transition</a:t>
            </a:r>
            <a:endParaRPr/>
          </a:p>
        </p:txBody>
      </p:sp>
      <p:graphicFrame>
        <p:nvGraphicFramePr>
          <p:cNvPr id="293" name="Google Shape;293;p27"/>
          <p:cNvGraphicFramePr/>
          <p:nvPr>
            <p:extLst>
              <p:ext uri="{D42A27DB-BD31-4B8C-83A1-F6EECF244321}">
                <p14:modId xmlns:p14="http://schemas.microsoft.com/office/powerpoint/2010/main" val="590923775"/>
              </p:ext>
            </p:extLst>
          </p:nvPr>
        </p:nvGraphicFramePr>
        <p:xfrm>
          <a:off x="56150" y="1202000"/>
          <a:ext cx="8974125" cy="3567445"/>
        </p:xfrm>
        <a:graphic>
          <a:graphicData uri="http://schemas.openxmlformats.org/drawingml/2006/table">
            <a:tbl>
              <a:tblPr>
                <a:noFill/>
                <a:tableStyleId>{460B152D-6C7A-4757-845B-1C1944C9C3C6}</a:tableStyleId>
              </a:tblPr>
              <a:tblGrid>
                <a:gridCol w="872350">
                  <a:extLst>
                    <a:ext uri="{9D8B030D-6E8A-4147-A177-3AD203B41FA5}">
                      <a16:colId xmlns:a16="http://schemas.microsoft.com/office/drawing/2014/main" val="20000"/>
                    </a:ext>
                  </a:extLst>
                </a:gridCol>
                <a:gridCol w="736525">
                  <a:extLst>
                    <a:ext uri="{9D8B030D-6E8A-4147-A177-3AD203B41FA5}">
                      <a16:colId xmlns:a16="http://schemas.microsoft.com/office/drawing/2014/main" val="20001"/>
                    </a:ext>
                  </a:extLst>
                </a:gridCol>
                <a:gridCol w="736525">
                  <a:extLst>
                    <a:ext uri="{9D8B030D-6E8A-4147-A177-3AD203B41FA5}">
                      <a16:colId xmlns:a16="http://schemas.microsoft.com/office/drawing/2014/main" val="20002"/>
                    </a:ext>
                  </a:extLst>
                </a:gridCol>
                <a:gridCol w="736525">
                  <a:extLst>
                    <a:ext uri="{9D8B030D-6E8A-4147-A177-3AD203B41FA5}">
                      <a16:colId xmlns:a16="http://schemas.microsoft.com/office/drawing/2014/main" val="20003"/>
                    </a:ext>
                  </a:extLst>
                </a:gridCol>
                <a:gridCol w="736525">
                  <a:extLst>
                    <a:ext uri="{9D8B030D-6E8A-4147-A177-3AD203B41FA5}">
                      <a16:colId xmlns:a16="http://schemas.microsoft.com/office/drawing/2014/main" val="20004"/>
                    </a:ext>
                  </a:extLst>
                </a:gridCol>
                <a:gridCol w="736525">
                  <a:extLst>
                    <a:ext uri="{9D8B030D-6E8A-4147-A177-3AD203B41FA5}">
                      <a16:colId xmlns:a16="http://schemas.microsoft.com/office/drawing/2014/main" val="20005"/>
                    </a:ext>
                  </a:extLst>
                </a:gridCol>
                <a:gridCol w="736525">
                  <a:extLst>
                    <a:ext uri="{9D8B030D-6E8A-4147-A177-3AD203B41FA5}">
                      <a16:colId xmlns:a16="http://schemas.microsoft.com/office/drawing/2014/main" val="20006"/>
                    </a:ext>
                  </a:extLst>
                </a:gridCol>
                <a:gridCol w="736525">
                  <a:extLst>
                    <a:ext uri="{9D8B030D-6E8A-4147-A177-3AD203B41FA5}">
                      <a16:colId xmlns:a16="http://schemas.microsoft.com/office/drawing/2014/main" val="20007"/>
                    </a:ext>
                  </a:extLst>
                </a:gridCol>
                <a:gridCol w="736525">
                  <a:extLst>
                    <a:ext uri="{9D8B030D-6E8A-4147-A177-3AD203B41FA5}">
                      <a16:colId xmlns:a16="http://schemas.microsoft.com/office/drawing/2014/main" val="20008"/>
                    </a:ext>
                  </a:extLst>
                </a:gridCol>
                <a:gridCol w="736525">
                  <a:extLst>
                    <a:ext uri="{9D8B030D-6E8A-4147-A177-3AD203B41FA5}">
                      <a16:colId xmlns:a16="http://schemas.microsoft.com/office/drawing/2014/main" val="20009"/>
                    </a:ext>
                  </a:extLst>
                </a:gridCol>
                <a:gridCol w="736525">
                  <a:extLst>
                    <a:ext uri="{9D8B030D-6E8A-4147-A177-3AD203B41FA5}">
                      <a16:colId xmlns:a16="http://schemas.microsoft.com/office/drawing/2014/main" val="20010"/>
                    </a:ext>
                  </a:extLst>
                </a:gridCol>
                <a:gridCol w="736525">
                  <a:extLst>
                    <a:ext uri="{9D8B030D-6E8A-4147-A177-3AD203B41FA5}">
                      <a16:colId xmlns:a16="http://schemas.microsoft.com/office/drawing/2014/main" val="20011"/>
                    </a:ext>
                  </a:extLst>
                </a:gridCol>
              </a:tblGrid>
              <a:tr h="365725">
                <a:tc rowSpan="2">
                  <a:txBody>
                    <a:bodyPr/>
                    <a:lstStyle/>
                    <a:p>
                      <a:pPr marL="0" lvl="0" indent="0" algn="l" rtl="0">
                        <a:spcBef>
                          <a:spcPts val="0"/>
                        </a:spcBef>
                        <a:spcAft>
                          <a:spcPts val="0"/>
                        </a:spcAft>
                        <a:buNone/>
                      </a:pPr>
                      <a:r>
                        <a:rPr lang="en-GB" sz="1200" b="1">
                          <a:solidFill>
                            <a:srgbClr val="FFFFFF"/>
                          </a:solidFill>
                        </a:rPr>
                        <a:t>Stream</a:t>
                      </a:r>
                      <a:endParaRPr sz="1200" b="1">
                        <a:solidFill>
                          <a:srgbClr val="FFFFFF"/>
                        </a:solidFill>
                      </a:endParaRPr>
                    </a:p>
                  </a:txBody>
                  <a:tcPr marL="91425" marR="91425" marT="91425" marB="91425">
                    <a:solidFill>
                      <a:srgbClr val="1F497D"/>
                    </a:solidFill>
                  </a:tcPr>
                </a:tc>
                <a:tc gridSpan="6">
                  <a:txBody>
                    <a:bodyPr/>
                    <a:lstStyle/>
                    <a:p>
                      <a:pPr marL="0" lvl="0" indent="0" algn="ctr" rtl="0">
                        <a:spcBef>
                          <a:spcPts val="0"/>
                        </a:spcBef>
                        <a:spcAft>
                          <a:spcPts val="0"/>
                        </a:spcAft>
                        <a:buNone/>
                      </a:pPr>
                      <a:r>
                        <a:rPr lang="en-GB" sz="1200" b="1">
                          <a:solidFill>
                            <a:srgbClr val="FFFFFF"/>
                          </a:solidFill>
                        </a:rPr>
                        <a:t>Private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lvl="0" indent="0" algn="ctr" rtl="0">
                        <a:spcBef>
                          <a:spcPts val="0"/>
                        </a:spcBef>
                        <a:spcAft>
                          <a:spcPts val="0"/>
                        </a:spcAft>
                        <a:buNone/>
                      </a:pPr>
                      <a:r>
                        <a:rPr lang="en-GB" sz="1200" b="1">
                          <a:solidFill>
                            <a:srgbClr val="FFFFFF"/>
                          </a:solidFill>
                        </a:rPr>
                        <a:t>Public beta</a:t>
                      </a:r>
                      <a:endParaRPr sz="1200" b="1">
                        <a:solidFill>
                          <a:srgbClr val="FFFFFF"/>
                        </a:solidFill>
                      </a:endParaRPr>
                    </a:p>
                  </a:txBody>
                  <a:tcPr marL="91425" marR="91425" marT="91425" marB="91425">
                    <a:solidFill>
                      <a:srgbClr val="1F497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lvl="0" indent="0" algn="ctr" rtl="0">
                        <a:spcBef>
                          <a:spcPts val="0"/>
                        </a:spcBef>
                        <a:spcAft>
                          <a:spcPts val="0"/>
                        </a:spcAft>
                        <a:buNone/>
                      </a:pPr>
                      <a:r>
                        <a:rPr lang="en-GB" sz="1100" i="1"/>
                        <a:t>May</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Jul</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Aug</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Sep</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Oct</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Nov</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Dec</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Jan</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Feb</a:t>
                      </a:r>
                      <a:endParaRPr sz="1100" i="1"/>
                    </a:p>
                  </a:txBody>
                  <a:tcPr marL="91425" marR="91425" marT="91425" marB="91425">
                    <a:solidFill>
                      <a:srgbClr val="FCE5CD"/>
                    </a:solidFill>
                  </a:tcPr>
                </a:tc>
                <a:tc>
                  <a:txBody>
                    <a:bodyPr/>
                    <a:lstStyle/>
                    <a:p>
                      <a:pPr marL="0" lvl="0" indent="0" algn="ctr" rtl="0">
                        <a:spcBef>
                          <a:spcPts val="0"/>
                        </a:spcBef>
                        <a:spcAft>
                          <a:spcPts val="0"/>
                        </a:spcAft>
                        <a:buNone/>
                      </a:pPr>
                      <a:r>
                        <a:rPr lang="en-GB" sz="1100" i="1"/>
                        <a:t>Mar</a:t>
                      </a:r>
                      <a:endParaRPr sz="1100" i="1"/>
                    </a:p>
                  </a:txBody>
                  <a:tcPr marL="91425" marR="91425" marT="91425" marB="91425">
                    <a:solidFill>
                      <a:srgbClr val="FCE5CD"/>
                    </a:solidFill>
                  </a:tcPr>
                </a:tc>
                <a:extLst>
                  <a:ext uri="{0D108BD9-81ED-4DB2-BD59-A6C34878D82A}">
                    <a16:rowId xmlns:a16="http://schemas.microsoft.com/office/drawing/2014/main" val="10001"/>
                  </a:ext>
                </a:extLst>
              </a:tr>
              <a:tr h="1303825">
                <a:tc>
                  <a:txBody>
                    <a:bodyPr/>
                    <a:lstStyle/>
                    <a:p>
                      <a:pPr marL="0" lvl="0" indent="0" algn="l" rtl="0">
                        <a:spcBef>
                          <a:spcPts val="0"/>
                        </a:spcBef>
                        <a:spcAft>
                          <a:spcPts val="0"/>
                        </a:spcAft>
                        <a:buNone/>
                      </a:pPr>
                      <a:r>
                        <a:rPr lang="en-GB" sz="1100"/>
                        <a:t>Technical adoption</a:t>
                      </a:r>
                      <a:endParaRPr sz="1100"/>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tc>
                  <a:txBody>
                    <a:bodyPr/>
                    <a:lstStyle/>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2"/>
                  </a:ext>
                </a:extLst>
              </a:tr>
              <a:tr h="1547400">
                <a:tc>
                  <a:txBody>
                    <a:bodyPr/>
                    <a:lstStyle/>
                    <a:p>
                      <a:pPr marL="0" lvl="0" indent="0" algn="l" rtl="0">
                        <a:spcBef>
                          <a:spcPts val="0"/>
                        </a:spcBef>
                        <a:spcAft>
                          <a:spcPts val="0"/>
                        </a:spcAft>
                        <a:buNone/>
                      </a:pPr>
                      <a:r>
                        <a:rPr lang="en-GB" sz="1100"/>
                        <a:t>Business change</a:t>
                      </a:r>
                      <a:endParaRPr sz="1100"/>
                    </a:p>
                  </a:txBody>
                  <a:tcPr marL="91425" marR="91425" marT="91425" marB="91425">
                    <a:solidFill>
                      <a:srgbClr val="D9D9D9"/>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294" name="Google Shape;294;p27"/>
          <p:cNvSpPr txBox="1"/>
          <p:nvPr/>
        </p:nvSpPr>
        <p:spPr>
          <a:xfrm>
            <a:off x="4935450" y="138850"/>
            <a:ext cx="40182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980000"/>
                </a:solidFill>
              </a:rPr>
              <a:t>Indicative roadmap - move around and edit activities and their duration where needed to align to your individual circumstances  </a:t>
            </a:r>
            <a:endParaRPr sz="1300" b="1">
              <a:solidFill>
                <a:srgbClr val="980000"/>
              </a:solidFill>
            </a:endParaRPr>
          </a:p>
          <a:p>
            <a:pPr marL="225425" lvl="0" indent="3175" algn="l" rtl="0">
              <a:spcBef>
                <a:spcPts val="0"/>
              </a:spcBef>
              <a:spcAft>
                <a:spcPts val="0"/>
              </a:spcAft>
              <a:buNone/>
            </a:pPr>
            <a:endParaRPr sz="1300" b="1">
              <a:solidFill>
                <a:srgbClr val="980000"/>
              </a:solidFill>
            </a:endParaRPr>
          </a:p>
          <a:p>
            <a:pPr marL="225425" lvl="0" indent="3175" algn="l" rtl="0">
              <a:spcBef>
                <a:spcPts val="0"/>
              </a:spcBef>
              <a:spcAft>
                <a:spcPts val="0"/>
              </a:spcAft>
              <a:buNone/>
            </a:pPr>
            <a:endParaRPr sz="1300" b="1">
              <a:solidFill>
                <a:srgbClr val="980000"/>
              </a:solidFill>
            </a:endParaRPr>
          </a:p>
        </p:txBody>
      </p:sp>
      <p:sp>
        <p:nvSpPr>
          <p:cNvPr id="295" name="Google Shape;295;p27"/>
          <p:cNvSpPr/>
          <p:nvPr/>
        </p:nvSpPr>
        <p:spPr>
          <a:xfrm>
            <a:off x="5683675" y="866025"/>
            <a:ext cx="737100" cy="310200"/>
          </a:xfrm>
          <a:prstGeom prst="homePlate">
            <a:avLst>
              <a:gd name="adj" fmla="val 50000"/>
            </a:avLst>
          </a:prstGeom>
          <a:solidFill>
            <a:srgbClr val="006435">
              <a:alpha val="682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solidFill>
                  <a:srgbClr val="FFFFFF"/>
                </a:solidFill>
              </a:rPr>
              <a:t>Complete</a:t>
            </a:r>
            <a:endParaRPr sz="800">
              <a:solidFill>
                <a:srgbClr val="FFFFFF"/>
              </a:solidFill>
            </a:endParaRPr>
          </a:p>
        </p:txBody>
      </p:sp>
      <p:sp>
        <p:nvSpPr>
          <p:cNvPr id="296" name="Google Shape;296;p27"/>
          <p:cNvSpPr/>
          <p:nvPr/>
        </p:nvSpPr>
        <p:spPr>
          <a:xfrm>
            <a:off x="6479825" y="8660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In progress</a:t>
            </a:r>
            <a:endParaRPr sz="800"/>
          </a:p>
        </p:txBody>
      </p:sp>
      <p:sp>
        <p:nvSpPr>
          <p:cNvPr id="297" name="Google Shape;297;p27"/>
          <p:cNvSpPr/>
          <p:nvPr/>
        </p:nvSpPr>
        <p:spPr>
          <a:xfrm>
            <a:off x="8037975" y="866025"/>
            <a:ext cx="855900" cy="310200"/>
          </a:xfrm>
          <a:prstGeom prst="homePlate">
            <a:avLst>
              <a:gd name="adj" fmla="val 50000"/>
            </a:avLst>
          </a:prstGeom>
          <a:solidFill>
            <a:schemeClr val="accent1"/>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Tech dependency</a:t>
            </a:r>
            <a:endParaRPr sz="800"/>
          </a:p>
        </p:txBody>
      </p:sp>
      <p:sp>
        <p:nvSpPr>
          <p:cNvPr id="298" name="Google Shape;298;p27"/>
          <p:cNvSpPr/>
          <p:nvPr/>
        </p:nvSpPr>
        <p:spPr>
          <a:xfrm>
            <a:off x="7241825" y="8660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Not started</a:t>
            </a:r>
            <a:endParaRPr sz="800"/>
          </a:p>
        </p:txBody>
      </p:sp>
      <p:sp>
        <p:nvSpPr>
          <p:cNvPr id="299" name="Google Shape;299;p27"/>
          <p:cNvSpPr/>
          <p:nvPr/>
        </p:nvSpPr>
        <p:spPr>
          <a:xfrm>
            <a:off x="995100" y="1979100"/>
            <a:ext cx="11787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Familiarise yourself with the API docs</a:t>
            </a:r>
            <a:endParaRPr sz="800"/>
          </a:p>
        </p:txBody>
      </p:sp>
      <p:sp>
        <p:nvSpPr>
          <p:cNvPr id="300" name="Google Shape;300;p27"/>
          <p:cNvSpPr/>
          <p:nvPr/>
        </p:nvSpPr>
        <p:spPr>
          <a:xfrm>
            <a:off x="2075100" y="1979100"/>
            <a:ext cx="1232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Plan how to make systems API compatible</a:t>
            </a:r>
            <a:endParaRPr sz="800"/>
          </a:p>
        </p:txBody>
      </p:sp>
      <p:sp>
        <p:nvSpPr>
          <p:cNvPr id="301" name="Google Shape;301;p27"/>
          <p:cNvSpPr/>
          <p:nvPr/>
        </p:nvSpPr>
        <p:spPr>
          <a:xfrm>
            <a:off x="3390475" y="1979100"/>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Request API access from </a:t>
            </a:r>
            <a:r>
              <a:rPr lang="en-GB" sz="800" err="1"/>
              <a:t>DfT</a:t>
            </a:r>
            <a:endParaRPr sz="800" err="1"/>
          </a:p>
        </p:txBody>
      </p:sp>
      <p:sp>
        <p:nvSpPr>
          <p:cNvPr id="302" name="Google Shape;302;p27"/>
          <p:cNvSpPr/>
          <p:nvPr/>
        </p:nvSpPr>
        <p:spPr>
          <a:xfrm>
            <a:off x="4248675" y="1979100"/>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Agree T&amp;C for sandbox</a:t>
            </a:r>
            <a:endParaRPr sz="800"/>
          </a:p>
        </p:txBody>
      </p:sp>
      <p:sp>
        <p:nvSpPr>
          <p:cNvPr id="303" name="Google Shape;303;p27"/>
          <p:cNvSpPr/>
          <p:nvPr/>
        </p:nvSpPr>
        <p:spPr>
          <a:xfrm>
            <a:off x="5578025" y="2389650"/>
            <a:ext cx="1269568"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Inform </a:t>
            </a:r>
            <a:r>
              <a:rPr lang="en-GB" sz="800" err="1"/>
              <a:t>DfT</a:t>
            </a:r>
            <a:r>
              <a:rPr lang="en-GB" sz="800"/>
              <a:t> when you want to move to production</a:t>
            </a:r>
            <a:endParaRPr sz="800"/>
          </a:p>
        </p:txBody>
      </p:sp>
      <p:sp>
        <p:nvSpPr>
          <p:cNvPr id="304" name="Google Shape;304;p27"/>
          <p:cNvSpPr/>
          <p:nvPr/>
        </p:nvSpPr>
        <p:spPr>
          <a:xfrm>
            <a:off x="7605033" y="2389650"/>
            <a:ext cx="1422647"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0" tIns="91425" rIns="18000" bIns="91425" anchor="ctr" anchorCtr="0">
            <a:noAutofit/>
          </a:bodyPr>
          <a:lstStyle/>
          <a:p>
            <a:pPr marL="0" lvl="0" indent="0" algn="l" rtl="0">
              <a:spcBef>
                <a:spcPts val="0"/>
              </a:spcBef>
              <a:spcAft>
                <a:spcPts val="0"/>
              </a:spcAft>
              <a:buNone/>
            </a:pPr>
            <a:r>
              <a:rPr lang="en-GB" sz="800">
                <a:solidFill>
                  <a:schemeClr val="dk1"/>
                </a:solidFill>
              </a:rPr>
              <a:t>Move to production and ensure accuracy of data submitted</a:t>
            </a:r>
            <a:endParaRPr sz="800"/>
          </a:p>
        </p:txBody>
      </p:sp>
      <p:sp>
        <p:nvSpPr>
          <p:cNvPr id="305" name="Google Shape;305;p27"/>
          <p:cNvSpPr/>
          <p:nvPr/>
        </p:nvSpPr>
        <p:spPr>
          <a:xfrm>
            <a:off x="6702661" y="2389650"/>
            <a:ext cx="1019416"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Agree T&amp;C and charging model</a:t>
            </a:r>
            <a:endParaRPr sz="800"/>
          </a:p>
        </p:txBody>
      </p:sp>
      <p:sp>
        <p:nvSpPr>
          <p:cNvPr id="306" name="Google Shape;306;p27"/>
          <p:cNvSpPr/>
          <p:nvPr/>
        </p:nvSpPr>
        <p:spPr>
          <a:xfrm>
            <a:off x="4209950" y="2389650"/>
            <a:ext cx="1494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Test API in sandbox environment</a:t>
            </a:r>
            <a:endParaRPr sz="800"/>
          </a:p>
        </p:txBody>
      </p:sp>
      <p:sp>
        <p:nvSpPr>
          <p:cNvPr id="307" name="Google Shape;307;p27"/>
          <p:cNvSpPr/>
          <p:nvPr/>
        </p:nvSpPr>
        <p:spPr>
          <a:xfrm>
            <a:off x="8745425" y="2637675"/>
            <a:ext cx="284700" cy="310200"/>
          </a:xfrm>
          <a:prstGeom prst="diamond">
            <a:avLst/>
          </a:prstGeom>
          <a:solidFill>
            <a:srgbClr val="000000"/>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txBox="1"/>
          <p:nvPr/>
        </p:nvSpPr>
        <p:spPr>
          <a:xfrm>
            <a:off x="8657375" y="2870675"/>
            <a:ext cx="505200" cy="31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800" b="1"/>
              <a:t>GO-</a:t>
            </a:r>
            <a:endParaRPr sz="800" b="1"/>
          </a:p>
          <a:p>
            <a:pPr marL="0" lvl="0" indent="0" algn="ctr" rtl="0">
              <a:spcBef>
                <a:spcPts val="0"/>
              </a:spcBef>
              <a:spcAft>
                <a:spcPts val="0"/>
              </a:spcAft>
              <a:buNone/>
            </a:pPr>
            <a:r>
              <a:rPr lang="en-GB" sz="800" b="1"/>
              <a:t>LIVE</a:t>
            </a:r>
            <a:endParaRPr sz="800" b="1"/>
          </a:p>
        </p:txBody>
      </p:sp>
      <p:sp>
        <p:nvSpPr>
          <p:cNvPr id="309" name="Google Shape;309;p27"/>
          <p:cNvSpPr/>
          <p:nvPr/>
        </p:nvSpPr>
        <p:spPr>
          <a:xfrm>
            <a:off x="928500" y="3225850"/>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Impact and readiness assessment</a:t>
            </a:r>
            <a:endParaRPr sz="800"/>
          </a:p>
        </p:txBody>
      </p:sp>
      <p:sp>
        <p:nvSpPr>
          <p:cNvPr id="310" name="Google Shape;310;p27"/>
          <p:cNvSpPr/>
          <p:nvPr/>
        </p:nvSpPr>
        <p:spPr>
          <a:xfrm>
            <a:off x="1702825"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Business case sign-off</a:t>
            </a:r>
            <a:endParaRPr sz="800"/>
          </a:p>
        </p:txBody>
      </p:sp>
      <p:sp>
        <p:nvSpPr>
          <p:cNvPr id="311" name="Google Shape;311;p27"/>
          <p:cNvSpPr/>
          <p:nvPr/>
        </p:nvSpPr>
        <p:spPr>
          <a:xfrm>
            <a:off x="258600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delivery plan</a:t>
            </a:r>
            <a:endParaRPr sz="800"/>
          </a:p>
        </p:txBody>
      </p:sp>
      <p:sp>
        <p:nvSpPr>
          <p:cNvPr id="312" name="Google Shape;312;p27"/>
          <p:cNvSpPr/>
          <p:nvPr/>
        </p:nvSpPr>
        <p:spPr>
          <a:xfrm>
            <a:off x="3478550" y="3225850"/>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Define benefits and KPIs</a:t>
            </a:r>
            <a:endParaRPr sz="800"/>
          </a:p>
        </p:txBody>
      </p:sp>
      <p:sp>
        <p:nvSpPr>
          <p:cNvPr id="313" name="Google Shape;313;p27"/>
          <p:cNvSpPr/>
          <p:nvPr/>
        </p:nvSpPr>
        <p:spPr>
          <a:xfrm>
            <a:off x="2775875" y="3668675"/>
            <a:ext cx="6021600" cy="2100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Monitor delivery against plan, manage risks and issues and track benefits and KPIs</a:t>
            </a:r>
            <a:endParaRPr sz="800"/>
          </a:p>
        </p:txBody>
      </p:sp>
      <p:sp>
        <p:nvSpPr>
          <p:cNvPr id="314" name="Google Shape;314;p27"/>
          <p:cNvSpPr/>
          <p:nvPr/>
        </p:nvSpPr>
        <p:spPr>
          <a:xfrm>
            <a:off x="928500" y="3957875"/>
            <a:ext cx="855900" cy="364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t>Stakeholder analysis</a:t>
            </a:r>
            <a:endParaRPr sz="800"/>
          </a:p>
        </p:txBody>
      </p:sp>
      <p:sp>
        <p:nvSpPr>
          <p:cNvPr id="315" name="Google Shape;315;p27"/>
          <p:cNvSpPr/>
          <p:nvPr/>
        </p:nvSpPr>
        <p:spPr>
          <a:xfrm>
            <a:off x="1702825"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stakeholder strategy</a:t>
            </a:r>
            <a:endParaRPr sz="800"/>
          </a:p>
        </p:txBody>
      </p:sp>
      <p:sp>
        <p:nvSpPr>
          <p:cNvPr id="316" name="Google Shape;316;p27"/>
          <p:cNvSpPr/>
          <p:nvPr/>
        </p:nvSpPr>
        <p:spPr>
          <a:xfrm>
            <a:off x="2586000" y="3957875"/>
            <a:ext cx="9888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a:t>
            </a:r>
            <a:endParaRPr sz="800"/>
          </a:p>
        </p:txBody>
      </p:sp>
      <p:sp>
        <p:nvSpPr>
          <p:cNvPr id="317" name="Google Shape;317;p27"/>
          <p:cNvSpPr/>
          <p:nvPr/>
        </p:nvSpPr>
        <p:spPr>
          <a:xfrm>
            <a:off x="3478550" y="3957875"/>
            <a:ext cx="1749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Engage key stakeholders to secure buy-in and support</a:t>
            </a:r>
            <a:endParaRPr sz="800"/>
          </a:p>
        </p:txBody>
      </p:sp>
      <p:sp>
        <p:nvSpPr>
          <p:cNvPr id="318" name="Google Shape;318;p27"/>
          <p:cNvSpPr/>
          <p:nvPr/>
        </p:nvSpPr>
        <p:spPr>
          <a:xfrm>
            <a:off x="3874600" y="4401275"/>
            <a:ext cx="8559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Deliver training to testers</a:t>
            </a:r>
            <a:endParaRPr sz="800"/>
          </a:p>
        </p:txBody>
      </p:sp>
      <p:sp>
        <p:nvSpPr>
          <p:cNvPr id="319" name="Google Shape;319;p27"/>
          <p:cNvSpPr/>
          <p:nvPr/>
        </p:nvSpPr>
        <p:spPr>
          <a:xfrm>
            <a:off x="5100075" y="39672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Review sentiments</a:t>
            </a:r>
            <a:endParaRPr sz="800"/>
          </a:p>
        </p:txBody>
      </p:sp>
      <p:sp>
        <p:nvSpPr>
          <p:cNvPr id="320" name="Google Shape;320;p27"/>
          <p:cNvSpPr/>
          <p:nvPr/>
        </p:nvSpPr>
        <p:spPr>
          <a:xfrm>
            <a:off x="5462875" y="3242675"/>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Second iteration of readiness assessment</a:t>
            </a:r>
            <a:endParaRPr sz="800"/>
          </a:p>
        </p:txBody>
      </p:sp>
      <p:sp>
        <p:nvSpPr>
          <p:cNvPr id="321" name="Google Shape;321;p27"/>
          <p:cNvSpPr/>
          <p:nvPr/>
        </p:nvSpPr>
        <p:spPr>
          <a:xfrm>
            <a:off x="7871375" y="3242675"/>
            <a:ext cx="950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Final  readiness assessment</a:t>
            </a:r>
            <a:endParaRPr sz="800"/>
          </a:p>
        </p:txBody>
      </p:sp>
      <p:sp>
        <p:nvSpPr>
          <p:cNvPr id="322" name="Google Shape;322;p27"/>
          <p:cNvSpPr/>
          <p:nvPr/>
        </p:nvSpPr>
        <p:spPr>
          <a:xfrm>
            <a:off x="5958425" y="3967275"/>
            <a:ext cx="28632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Engage all stakeholders to ensure they are aware of the changes, their role and what that means to them</a:t>
            </a:r>
            <a:endParaRPr sz="800"/>
          </a:p>
        </p:txBody>
      </p:sp>
      <p:sp>
        <p:nvSpPr>
          <p:cNvPr id="323" name="Google Shape;323;p27"/>
          <p:cNvSpPr/>
          <p:nvPr/>
        </p:nvSpPr>
        <p:spPr>
          <a:xfrm>
            <a:off x="6361025" y="4379450"/>
            <a:ext cx="23844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solidFill>
                  <a:schemeClr val="dk1"/>
                </a:solidFill>
              </a:rPr>
              <a:t>Deliver training to all users: system, processes and ways of working</a:t>
            </a:r>
            <a:endParaRPr sz="800"/>
          </a:p>
        </p:txBody>
      </p:sp>
      <p:sp>
        <p:nvSpPr>
          <p:cNvPr id="324" name="Google Shape;324;p27"/>
          <p:cNvSpPr/>
          <p:nvPr/>
        </p:nvSpPr>
        <p:spPr>
          <a:xfrm>
            <a:off x="2342275" y="2381350"/>
            <a:ext cx="19986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Develop IT in-house / engage with IT supplier</a:t>
            </a:r>
            <a:endParaRPr sz="800"/>
          </a:p>
        </p:txBody>
      </p:sp>
      <p:sp>
        <p:nvSpPr>
          <p:cNvPr id="325" name="Google Shape;325;p27"/>
          <p:cNvSpPr/>
          <p:nvPr/>
        </p:nvSpPr>
        <p:spPr>
          <a:xfrm>
            <a:off x="4392950" y="3225850"/>
            <a:ext cx="1178700" cy="364200"/>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l" rtl="0">
              <a:spcBef>
                <a:spcPts val="0"/>
              </a:spcBef>
              <a:spcAft>
                <a:spcPts val="0"/>
              </a:spcAft>
              <a:buNone/>
            </a:pPr>
            <a:r>
              <a:rPr lang="en-GB" sz="800"/>
              <a:t>Update processes where needed</a:t>
            </a:r>
            <a:endParaRPr sz="800"/>
          </a:p>
        </p:txBody>
      </p:sp>
      <p:sp>
        <p:nvSpPr>
          <p:cNvPr id="2" name="Google Shape;248;p25">
            <a:extLst>
              <a:ext uri="{FF2B5EF4-FFF2-40B4-BE49-F238E27FC236}">
                <a16:creationId xmlns:a16="http://schemas.microsoft.com/office/drawing/2014/main" id="{9CCE9076-E071-4857-A473-2A62B5AA1E1A}"/>
              </a:ext>
            </a:extLst>
          </p:cNvPr>
          <p:cNvSpPr/>
          <p:nvPr/>
        </p:nvSpPr>
        <p:spPr>
          <a:xfrm>
            <a:off x="995167" y="2758948"/>
            <a:ext cx="2641537" cy="374405"/>
          </a:xfrm>
          <a:prstGeom prst="chevron">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r>
              <a:rPr lang="en-GB" sz="800"/>
              <a:t>If using an </a:t>
            </a:r>
            <a:r>
              <a:rPr lang="en-GB" sz="800" err="1"/>
              <a:t>EToN</a:t>
            </a:r>
            <a:r>
              <a:rPr lang="en-GB" sz="800"/>
              <a:t> vendor, review options, agree timelines and decide if an upgrade is needed</a:t>
            </a:r>
            <a:endParaRPr lang="en-US"/>
          </a:p>
        </p:txBody>
      </p:sp>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29BB8E3779674C990F1B9EC9E2DCF0" ma:contentTypeVersion="10" ma:contentTypeDescription="Create a new document." ma:contentTypeScope="" ma:versionID="82d1d8934e05b88950a20bcfe9854ac7">
  <xsd:schema xmlns:xsd="http://www.w3.org/2001/XMLSchema" xmlns:xs="http://www.w3.org/2001/XMLSchema" xmlns:p="http://schemas.microsoft.com/office/2006/metadata/properties" xmlns:ns2="f764b324-afff-45d0-a2e4-4747da733eb8" xmlns:ns3="ee88558a-8df4-4dc2-8278-52d7053ebc22" targetNamespace="http://schemas.microsoft.com/office/2006/metadata/properties" ma:root="true" ma:fieldsID="2507ad04630dc505d390d75ecba9bcf9" ns2:_="" ns3:_="">
    <xsd:import namespace="f764b324-afff-45d0-a2e4-4747da733eb8"/>
    <xsd:import namespace="ee88558a-8df4-4dc2-8278-52d7053ebc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4b324-afff-45d0-a2e4-4747da733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88558a-8df4-4dc2-8278-52d7053ebc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EE5512-5E9D-4380-946E-12B58B3D2D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895F40-F03D-489D-BC0C-AE3D52079DDD}">
  <ds:schemaRefs>
    <ds:schemaRef ds:uri="http://schemas.microsoft.com/sharepoint/v3/contenttype/forms"/>
  </ds:schemaRefs>
</ds:datastoreItem>
</file>

<file path=customXml/itemProps3.xml><?xml version="1.0" encoding="utf-8"?>
<ds:datastoreItem xmlns:ds="http://schemas.openxmlformats.org/officeDocument/2006/customXml" ds:itemID="{0E1A3BD4-71FD-4196-A713-F9902517A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4b324-afff-45d0-a2e4-4747da733eb8"/>
    <ds:schemaRef ds:uri="ee88558a-8df4-4dc2-8278-52d7053ebc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1392</Words>
  <Application>Microsoft Macintosh PowerPoint</Application>
  <PresentationFormat>On-screen Show (16:9)</PresentationFormat>
  <Paragraphs>304</Paragraphs>
  <Slides>9</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Noto Sans Symbols</vt:lpstr>
      <vt:lpstr>Default Design</vt:lpstr>
      <vt:lpstr>Default Design</vt:lpstr>
      <vt:lpstr>PowerPoint Presentation</vt:lpstr>
      <vt:lpstr>Contents</vt:lpstr>
      <vt:lpstr>Introduction and guidance</vt:lpstr>
      <vt:lpstr>Roadmap - UI option Early transition</vt:lpstr>
      <vt:lpstr>Roadmap - UI option mid-Public beta transition</vt:lpstr>
      <vt:lpstr>Roadmap - UI option Late transition</vt:lpstr>
      <vt:lpstr>Roadmap - API option mid-Public beta transition</vt:lpstr>
      <vt:lpstr>Roadmap - API option Early transition</vt:lpstr>
      <vt:lpstr>Roadmap - API option Late transition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Daisy Butler.Gallie</cp:lastModifiedBy>
  <cp:revision>1</cp:revision>
  <dcterms:modified xsi:type="dcterms:W3CDTF">2019-05-15T17:52:47Z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0x0101003029BB8E3779674C990F1B9EC9E2DCF0</vt:lpwstr>
  </property>
</Properties>
</file>