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4"/>
    <p:sldMasterId id="2147483664" r:id="rId5"/>
    <p:sldMasterId id="214748366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4.xml"/><Relationship Id="rId22" Type="http://schemas.openxmlformats.org/officeDocument/2006/relationships/font" Target="fonts/Roboto-italic.fntdata"/><Relationship Id="rId10" Type="http://schemas.openxmlformats.org/officeDocument/2006/relationships/slide" Target="slides/slide3.xml"/><Relationship Id="rId21" Type="http://schemas.openxmlformats.org/officeDocument/2006/relationships/font" Target="fonts/Roboto-bold.fntdata"/><Relationship Id="rId13" Type="http://schemas.openxmlformats.org/officeDocument/2006/relationships/slide" Target="slides/slide6.xml"/><Relationship Id="rId12" Type="http://schemas.openxmlformats.org/officeDocument/2006/relationships/slide" Target="slides/slide5.xml"/><Relationship Id="rId23" Type="http://schemas.openxmlformats.org/officeDocument/2006/relationships/font" Target="fonts/Roboto-boldItalic.fntdata"/><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slide" Target="slides/slide12.xml"/><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88b6dd2d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 name="Google Shape;81;g588b6dd2d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88b6dd2d3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88b6dd2d3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88b6dd2d3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88b6dd2d3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88b6dd2d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88b6dd2d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5cec258c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5cec258c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88b6dd2d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88b6dd2d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88b6dd2d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88b6dd2d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88b6dd2d3_0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g588b6dd2d3_0_1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88b6dd2d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88b6dd2d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88b6dd2d3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88b6dd2d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88b6dd2d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88b6dd2d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88b6dd2d3_0_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g588b6dd2d3_0_1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6" name="Shape 56"/>
        <p:cNvGrpSpPr/>
        <p:nvPr/>
      </p:nvGrpSpPr>
      <p:grpSpPr>
        <a:xfrm>
          <a:off x="0" y="0"/>
          <a:ext cx="0" cy="0"/>
          <a:chOff x="0" y="0"/>
          <a:chExt cx="0" cy="0"/>
        </a:xfrm>
      </p:grpSpPr>
      <p:sp>
        <p:nvSpPr>
          <p:cNvPr id="57" name="Google Shape;57;p14"/>
          <p:cNvSpPr txBox="1"/>
          <p:nvPr>
            <p:ph type="title"/>
          </p:nvPr>
        </p:nvSpPr>
        <p:spPr>
          <a:xfrm>
            <a:off x="1401416" y="215913"/>
            <a:ext cx="7494000" cy="509700"/>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rgbClr val="006C56"/>
              </a:buClr>
              <a:buSzPts val="2800"/>
              <a:buFont typeface="Arial"/>
              <a:buNone/>
              <a:defRPr b="0" i="0" sz="2800" u="none" cap="none" strike="noStrike">
                <a:solidFill>
                  <a:srgbClr val="006435"/>
                </a:solidFill>
                <a:latin typeface="Arial"/>
                <a:ea typeface="Arial"/>
                <a:cs typeface="Arial"/>
                <a:sym typeface="Arial"/>
              </a:defRPr>
            </a:lvl1pPr>
            <a:lvl2pPr lvl="1"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2pPr>
            <a:lvl3pPr lvl="2"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3pPr>
            <a:lvl4pPr lvl="3"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4pPr>
            <a:lvl5pPr lvl="4"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5pPr>
            <a:lvl6pPr lvl="5"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6pPr>
            <a:lvl7pPr lvl="6"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7pPr>
            <a:lvl8pPr lvl="7"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8pPr>
            <a:lvl9pPr lvl="8"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9pPr>
          </a:lstStyle>
          <a:p/>
        </p:txBody>
      </p:sp>
      <p:sp>
        <p:nvSpPr>
          <p:cNvPr id="58" name="Google Shape;58;p14"/>
          <p:cNvSpPr txBox="1"/>
          <p:nvPr>
            <p:ph idx="1" type="body"/>
          </p:nvPr>
        </p:nvSpPr>
        <p:spPr>
          <a:xfrm>
            <a:off x="208718" y="1162878"/>
            <a:ext cx="8686800" cy="343170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640"/>
              </a:spcBef>
              <a:spcAft>
                <a:spcPts val="0"/>
              </a:spcAft>
              <a:buClr>
                <a:srgbClr val="006B56"/>
              </a:buClr>
              <a:buSzPts val="1800"/>
              <a:buFont typeface="Noto Sans Symbols"/>
              <a:buChar char="▪"/>
              <a:defRPr b="0" i="0" sz="1800" u="none" cap="none" strike="noStrike">
                <a:solidFill>
                  <a:srgbClr val="595959"/>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59" name="Shape 5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type="title">
  <p:cSld name="TITLE">
    <p:spTree>
      <p:nvGrpSpPr>
        <p:cNvPr id="60" name="Shape 60"/>
        <p:cNvGrpSpPr/>
        <p:nvPr/>
      </p:nvGrpSpPr>
      <p:grpSpPr>
        <a:xfrm>
          <a:off x="0" y="0"/>
          <a:ext cx="0" cy="0"/>
          <a:chOff x="0" y="0"/>
          <a:chExt cx="0" cy="0"/>
        </a:xfrm>
      </p:grpSpPr>
      <p:pic>
        <p:nvPicPr>
          <p:cNvPr id="61" name="Google Shape;61;p16"/>
          <p:cNvPicPr preferRelativeResize="0"/>
          <p:nvPr/>
        </p:nvPicPr>
        <p:blipFill rotWithShape="1">
          <a:blip r:embed="rId2">
            <a:alphaModFix/>
          </a:blip>
          <a:srcRect b="0" l="0" r="0" t="0"/>
          <a:stretch/>
        </p:blipFill>
        <p:spPr>
          <a:xfrm>
            <a:off x="0" y="0"/>
            <a:ext cx="9144000" cy="5129100"/>
          </a:xfrm>
          <a:prstGeom prst="rect">
            <a:avLst/>
          </a:prstGeom>
          <a:noFill/>
          <a:ln>
            <a:noFill/>
          </a:ln>
        </p:spPr>
      </p:pic>
      <p:sp>
        <p:nvSpPr>
          <p:cNvPr id="62" name="Google Shape;62;p16"/>
          <p:cNvSpPr/>
          <p:nvPr/>
        </p:nvSpPr>
        <p:spPr>
          <a:xfrm>
            <a:off x="0" y="0"/>
            <a:ext cx="9144000" cy="5143500"/>
          </a:xfrm>
          <a:prstGeom prst="rect">
            <a:avLst/>
          </a:prstGeom>
          <a:solidFill>
            <a:srgbClr val="006435">
              <a:alpha val="68240"/>
            </a:srgbClr>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63" name="Google Shape;63;p16"/>
          <p:cNvSpPr txBox="1"/>
          <p:nvPr>
            <p:ph type="ctrTitle"/>
          </p:nvPr>
        </p:nvSpPr>
        <p:spPr>
          <a:xfrm>
            <a:off x="1063487" y="1898373"/>
            <a:ext cx="7007100" cy="7455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rgbClr val="006C56"/>
              </a:buClr>
              <a:buSzPts val="3600"/>
              <a:buFont typeface="Arial"/>
              <a:buNone/>
              <a:defRPr b="0" i="0" sz="3600" u="none" cap="none" strike="noStrike">
                <a:solidFill>
                  <a:schemeClr val="lt1"/>
                </a:solidFill>
                <a:latin typeface="Arial"/>
                <a:ea typeface="Arial"/>
                <a:cs typeface="Arial"/>
                <a:sym typeface="Arial"/>
              </a:defRPr>
            </a:lvl1pPr>
            <a:lvl2pPr lvl="1"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2pPr>
            <a:lvl3pPr lvl="2"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3pPr>
            <a:lvl4pPr lvl="3"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4pPr>
            <a:lvl5pPr lvl="4"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5pPr>
            <a:lvl6pPr lvl="5"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6pPr>
            <a:lvl7pPr lvl="6"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7pPr>
            <a:lvl8pPr lvl="7"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8pPr>
            <a:lvl9pPr lvl="8"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9pPr>
          </a:lstStyle>
          <a:p/>
        </p:txBody>
      </p:sp>
      <p:sp>
        <p:nvSpPr>
          <p:cNvPr id="64" name="Google Shape;64;p16"/>
          <p:cNvSpPr txBox="1"/>
          <p:nvPr>
            <p:ph idx="1" type="subTitle"/>
          </p:nvPr>
        </p:nvSpPr>
        <p:spPr>
          <a:xfrm>
            <a:off x="1063487" y="2870488"/>
            <a:ext cx="7007100" cy="508800"/>
          </a:xfrm>
          <a:prstGeom prst="rect">
            <a:avLst/>
          </a:prstGeom>
          <a:noFill/>
          <a:ln>
            <a:noFill/>
          </a:ln>
        </p:spPr>
        <p:txBody>
          <a:bodyPr anchorCtr="0" anchor="t" bIns="91425" lIns="91425" spcFirstLastPara="1" rIns="91425" wrap="square" tIns="91425"/>
          <a:lstStyle>
            <a:lvl1pPr lvl="0" marR="0" rtl="0" algn="ctr">
              <a:lnSpc>
                <a:spcPct val="100000"/>
              </a:lnSpc>
              <a:spcBef>
                <a:spcPts val="480"/>
              </a:spcBef>
              <a:spcAft>
                <a:spcPts val="0"/>
              </a:spcAft>
              <a:buClr>
                <a:schemeClr val="dk1"/>
              </a:buClr>
              <a:buSzPts val="1800"/>
              <a:buFont typeface="Arial"/>
              <a:buNone/>
              <a:defRPr b="0" i="0" sz="1800" u="none" cap="none" strike="noStrike">
                <a:solidFill>
                  <a:schemeClr val="lt1"/>
                </a:solidFill>
                <a:latin typeface="Arial"/>
                <a:ea typeface="Arial"/>
                <a:cs typeface="Arial"/>
                <a:sym typeface="Arial"/>
              </a:defRPr>
            </a:lvl1pPr>
            <a:lvl2pPr lvl="1" marR="0" rtl="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lvl="2" marR="0" rtl="0" algn="ctr">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ctr">
              <a:lnSpc>
                <a:spcPct val="100000"/>
              </a:lnSpc>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ctr">
              <a:lnSpc>
                <a:spcPct val="100000"/>
              </a:lnSpc>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65" name="Google Shape;65;p16"/>
          <p:cNvSpPr/>
          <p:nvPr/>
        </p:nvSpPr>
        <p:spPr>
          <a:xfrm>
            <a:off x="0" y="4731601"/>
            <a:ext cx="9144000" cy="411900"/>
          </a:xfrm>
          <a:prstGeom prst="rect">
            <a:avLst/>
          </a:prstGeom>
          <a:solidFill>
            <a:srgbClr val="006435">
              <a:alpha val="60000"/>
            </a:srgbClr>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66" name="Google Shape;66;p16"/>
          <p:cNvSpPr/>
          <p:nvPr/>
        </p:nvSpPr>
        <p:spPr>
          <a:xfrm>
            <a:off x="3657600" y="4814439"/>
            <a:ext cx="1828800" cy="215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
              <a:buFont typeface="Arial"/>
              <a:buNone/>
            </a:pPr>
            <a:r>
              <a:rPr b="0" i="0" lang="en-GB" sz="800" u="none" cap="none" strike="noStrike">
                <a:solidFill>
                  <a:schemeClr val="lt1"/>
                </a:solidFill>
                <a:latin typeface="Arial"/>
                <a:ea typeface="Arial"/>
                <a:cs typeface="Arial"/>
                <a:sym typeface="Arial"/>
              </a:rPr>
              <a:t>© Crown copyright</a:t>
            </a:r>
            <a:endParaRPr b="0" i="0" sz="1400" u="none" cap="none" strike="noStrike">
              <a:solidFill>
                <a:srgbClr val="000000"/>
              </a:solidFill>
              <a:latin typeface="Arial"/>
              <a:ea typeface="Arial"/>
              <a:cs typeface="Arial"/>
              <a:sym typeface="Arial"/>
            </a:endParaRPr>
          </a:p>
        </p:txBody>
      </p:sp>
      <p:sp>
        <p:nvSpPr>
          <p:cNvPr id="67" name="Google Shape;67;p16"/>
          <p:cNvSpPr/>
          <p:nvPr/>
        </p:nvSpPr>
        <p:spPr>
          <a:xfrm>
            <a:off x="0" y="392"/>
            <a:ext cx="9144000" cy="889800"/>
          </a:xfrm>
          <a:prstGeom prst="rect">
            <a:avLst/>
          </a:prstGeom>
          <a:solidFill>
            <a:srgbClr val="006435">
              <a:alpha val="60000"/>
            </a:srgbClr>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68" name="Google Shape;68;p16"/>
          <p:cNvSpPr txBox="1"/>
          <p:nvPr/>
        </p:nvSpPr>
        <p:spPr>
          <a:xfrm>
            <a:off x="2330824" y="160989"/>
            <a:ext cx="4472400" cy="568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
              <a:buFont typeface="Arial"/>
              <a:buNone/>
            </a:pPr>
            <a:r>
              <a:rPr b="1" i="0" lang="en-GB" sz="1200" u="none" cap="none" strike="noStrike">
                <a:solidFill>
                  <a:schemeClr val="lt1"/>
                </a:solidFill>
                <a:latin typeface="Arial"/>
                <a:ea typeface="Arial"/>
                <a:cs typeface="Arial"/>
                <a:sym typeface="Arial"/>
              </a:rPr>
              <a:t>Street Manager</a:t>
            </a:r>
            <a:endParaRPr b="0" i="0" sz="1400" u="none" cap="none" strike="noStrike">
              <a:solidFill>
                <a:srgbClr val="000000"/>
              </a:solidFill>
              <a:latin typeface="Arial"/>
              <a:ea typeface="Arial"/>
              <a:cs typeface="Arial"/>
              <a:sym typeface="Arial"/>
            </a:endParaRPr>
          </a:p>
        </p:txBody>
      </p:sp>
      <p:pic>
        <p:nvPicPr>
          <p:cNvPr id="69" name="Google Shape;69;p16"/>
          <p:cNvPicPr preferRelativeResize="0"/>
          <p:nvPr/>
        </p:nvPicPr>
        <p:blipFill rotWithShape="1">
          <a:blip r:embed="rId3">
            <a:alphaModFix/>
          </a:blip>
          <a:srcRect b="0" l="0" r="0" t="0"/>
          <a:stretch/>
        </p:blipFill>
        <p:spPr>
          <a:xfrm>
            <a:off x="244557" y="186593"/>
            <a:ext cx="798600" cy="5121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76" name="Shape 76"/>
        <p:cNvGrpSpPr/>
        <p:nvPr/>
      </p:nvGrpSpPr>
      <p:grpSpPr>
        <a:xfrm>
          <a:off x="0" y="0"/>
          <a:ext cx="0" cy="0"/>
          <a:chOff x="0" y="0"/>
          <a:chExt cx="0" cy="0"/>
        </a:xfrm>
      </p:grpSpPr>
      <p:sp>
        <p:nvSpPr>
          <p:cNvPr id="77" name="Google Shape;77;p18"/>
          <p:cNvSpPr txBox="1"/>
          <p:nvPr>
            <p:ph type="title"/>
          </p:nvPr>
        </p:nvSpPr>
        <p:spPr>
          <a:xfrm>
            <a:off x="1401416" y="215915"/>
            <a:ext cx="7494000" cy="509700"/>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rgbClr val="006C56"/>
              </a:buClr>
              <a:buSzPts val="2800"/>
              <a:buFont typeface="Arial"/>
              <a:buNone/>
              <a:defRPr b="0" i="0" sz="2800" u="none" cap="none" strike="noStrike">
                <a:solidFill>
                  <a:srgbClr val="006C56"/>
                </a:solidFill>
                <a:latin typeface="Arial"/>
                <a:ea typeface="Arial"/>
                <a:cs typeface="Arial"/>
                <a:sym typeface="Arial"/>
              </a:defRPr>
            </a:lvl1pPr>
            <a:lvl2pPr lvl="1"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2pPr>
            <a:lvl3pPr lvl="2"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3pPr>
            <a:lvl4pPr lvl="3"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4pPr>
            <a:lvl5pPr lvl="4"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5pPr>
            <a:lvl6pPr lvl="5"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6pPr>
            <a:lvl7pPr lvl="6"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7pPr>
            <a:lvl8pPr lvl="7"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8pPr>
            <a:lvl9pPr lvl="8"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9pPr>
          </a:lstStyle>
          <a:p/>
        </p:txBody>
      </p:sp>
      <p:sp>
        <p:nvSpPr>
          <p:cNvPr id="78" name="Google Shape;78;p18"/>
          <p:cNvSpPr txBox="1"/>
          <p:nvPr>
            <p:ph idx="1" type="body"/>
          </p:nvPr>
        </p:nvSpPr>
        <p:spPr>
          <a:xfrm>
            <a:off x="208720" y="1162878"/>
            <a:ext cx="8686800" cy="343170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640"/>
              </a:spcBef>
              <a:spcAft>
                <a:spcPts val="0"/>
              </a:spcAft>
              <a:buClr>
                <a:srgbClr val="006B56"/>
              </a:buClr>
              <a:buSzPts val="1800"/>
              <a:buFont typeface="Noto Sans Symbols"/>
              <a:buChar char="▪"/>
              <a:defRPr b="0" i="0" sz="1800" u="none" cap="none" strike="noStrike">
                <a:solidFill>
                  <a:srgbClr val="595959"/>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4731601"/>
            <a:ext cx="9144000" cy="411900"/>
          </a:xfrm>
          <a:prstGeom prst="rect">
            <a:avLst/>
          </a:prstGeom>
          <a:solidFill>
            <a:srgbClr val="006435"/>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52" name="Google Shape;52;p13"/>
          <p:cNvSpPr txBox="1"/>
          <p:nvPr/>
        </p:nvSpPr>
        <p:spPr>
          <a:xfrm>
            <a:off x="8400560" y="4834500"/>
            <a:ext cx="504900" cy="206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200"/>
              <a:buFont typeface="Arial"/>
              <a:buNone/>
            </a:pPr>
            <a:fld id="{00000000-1234-1234-1234-123412341234}" type="slidenum">
              <a:rPr b="0" i="0" lang="en-GB" sz="800" u="none" cap="none" strike="noStrike">
                <a:solidFill>
                  <a:schemeClr val="lt1"/>
                </a:solidFill>
                <a:latin typeface="Arial"/>
                <a:ea typeface="Arial"/>
                <a:cs typeface="Arial"/>
                <a:sym typeface="Arial"/>
              </a:rPr>
              <a:t>‹#›</a:t>
            </a:fld>
            <a:endParaRPr b="0" i="0" sz="800" u="none" cap="none" strike="noStrike">
              <a:solidFill>
                <a:schemeClr val="lt1"/>
              </a:solidFill>
              <a:latin typeface="Arial"/>
              <a:ea typeface="Arial"/>
              <a:cs typeface="Arial"/>
              <a:sym typeface="Arial"/>
            </a:endParaRPr>
          </a:p>
        </p:txBody>
      </p:sp>
      <p:pic>
        <p:nvPicPr>
          <p:cNvPr id="53" name="Google Shape;53;p13"/>
          <p:cNvPicPr preferRelativeResize="0"/>
          <p:nvPr/>
        </p:nvPicPr>
        <p:blipFill rotWithShape="1">
          <a:blip r:embed="rId1">
            <a:alphaModFix/>
          </a:blip>
          <a:srcRect b="0" l="0" r="0" t="0"/>
          <a:stretch/>
        </p:blipFill>
        <p:spPr>
          <a:xfrm>
            <a:off x="218661" y="219139"/>
            <a:ext cx="872700" cy="528300"/>
          </a:xfrm>
          <a:prstGeom prst="rect">
            <a:avLst/>
          </a:prstGeom>
          <a:noFill/>
          <a:ln>
            <a:noFill/>
          </a:ln>
        </p:spPr>
      </p:pic>
      <p:cxnSp>
        <p:nvCxnSpPr>
          <p:cNvPr id="54" name="Google Shape;54;p13"/>
          <p:cNvCxnSpPr/>
          <p:nvPr/>
        </p:nvCxnSpPr>
        <p:spPr>
          <a:xfrm rot="10800000">
            <a:off x="218659" y="954157"/>
            <a:ext cx="8686800" cy="0"/>
          </a:xfrm>
          <a:prstGeom prst="straightConnector1">
            <a:avLst/>
          </a:prstGeom>
          <a:noFill/>
          <a:ln cap="flat" cmpd="sng" w="9525">
            <a:solidFill>
              <a:srgbClr val="006435"/>
            </a:solidFill>
            <a:prstDash val="solid"/>
            <a:round/>
            <a:headEnd len="sm" w="sm" type="none"/>
            <a:tailEnd len="sm" w="sm" type="none"/>
          </a:ln>
        </p:spPr>
      </p:cxnSp>
      <p:sp>
        <p:nvSpPr>
          <p:cNvPr id="55" name="Google Shape;55;p13"/>
          <p:cNvSpPr/>
          <p:nvPr/>
        </p:nvSpPr>
        <p:spPr>
          <a:xfrm>
            <a:off x="218661" y="4814439"/>
            <a:ext cx="10326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00"/>
              <a:buFont typeface="Arial"/>
              <a:buNone/>
            </a:pPr>
            <a:r>
              <a:rPr b="0" i="0" lang="en-GB" sz="800" u="none" cap="none" strike="noStrike">
                <a:solidFill>
                  <a:schemeClr val="lt1"/>
                </a:solidFill>
                <a:latin typeface="Arial"/>
                <a:ea typeface="Arial"/>
                <a:cs typeface="Arial"/>
                <a:sym typeface="Arial"/>
              </a:rPr>
              <a:t>© Crown copyright</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0" name="Shape 70"/>
        <p:cNvGrpSpPr/>
        <p:nvPr/>
      </p:nvGrpSpPr>
      <p:grpSpPr>
        <a:xfrm>
          <a:off x="0" y="0"/>
          <a:ext cx="0" cy="0"/>
          <a:chOff x="0" y="0"/>
          <a:chExt cx="0" cy="0"/>
        </a:xfrm>
      </p:grpSpPr>
      <p:sp>
        <p:nvSpPr>
          <p:cNvPr id="71" name="Google Shape;71;p17"/>
          <p:cNvSpPr/>
          <p:nvPr/>
        </p:nvSpPr>
        <p:spPr>
          <a:xfrm>
            <a:off x="0" y="4731601"/>
            <a:ext cx="9144000" cy="411900"/>
          </a:xfrm>
          <a:prstGeom prst="rect">
            <a:avLst/>
          </a:prstGeom>
          <a:solidFill>
            <a:srgbClr val="006C56"/>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72" name="Google Shape;72;p17"/>
          <p:cNvSpPr txBox="1"/>
          <p:nvPr/>
        </p:nvSpPr>
        <p:spPr>
          <a:xfrm>
            <a:off x="8400560" y="4834500"/>
            <a:ext cx="504900" cy="206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200"/>
              <a:buFont typeface="Arial"/>
              <a:buNone/>
            </a:pPr>
            <a:fld id="{00000000-1234-1234-1234-123412341234}" type="slidenum">
              <a:rPr b="0" i="0" lang="en-GB" sz="800" u="none" cap="none" strike="noStrike">
                <a:solidFill>
                  <a:schemeClr val="lt1"/>
                </a:solidFill>
                <a:latin typeface="Arial"/>
                <a:ea typeface="Arial"/>
                <a:cs typeface="Arial"/>
                <a:sym typeface="Arial"/>
              </a:rPr>
              <a:t>‹#›</a:t>
            </a:fld>
            <a:endParaRPr b="0" i="0" sz="800" u="none" cap="none" strike="noStrike">
              <a:solidFill>
                <a:schemeClr val="lt1"/>
              </a:solidFill>
              <a:latin typeface="Arial"/>
              <a:ea typeface="Arial"/>
              <a:cs typeface="Arial"/>
              <a:sym typeface="Arial"/>
            </a:endParaRPr>
          </a:p>
        </p:txBody>
      </p:sp>
      <p:pic>
        <p:nvPicPr>
          <p:cNvPr id="73" name="Google Shape;73;p17"/>
          <p:cNvPicPr preferRelativeResize="0"/>
          <p:nvPr/>
        </p:nvPicPr>
        <p:blipFill rotWithShape="1">
          <a:blip r:embed="rId1">
            <a:alphaModFix/>
          </a:blip>
          <a:srcRect b="0" l="0" r="0" t="0"/>
          <a:stretch/>
        </p:blipFill>
        <p:spPr>
          <a:xfrm>
            <a:off x="218661" y="219141"/>
            <a:ext cx="872700" cy="528300"/>
          </a:xfrm>
          <a:prstGeom prst="rect">
            <a:avLst/>
          </a:prstGeom>
          <a:noFill/>
          <a:ln>
            <a:noFill/>
          </a:ln>
        </p:spPr>
      </p:pic>
      <p:cxnSp>
        <p:nvCxnSpPr>
          <p:cNvPr id="74" name="Google Shape;74;p17"/>
          <p:cNvCxnSpPr/>
          <p:nvPr/>
        </p:nvCxnSpPr>
        <p:spPr>
          <a:xfrm rot="10800000">
            <a:off x="218660" y="954157"/>
            <a:ext cx="8686800" cy="0"/>
          </a:xfrm>
          <a:prstGeom prst="straightConnector1">
            <a:avLst/>
          </a:prstGeom>
          <a:noFill/>
          <a:ln cap="flat" cmpd="sng" w="9525">
            <a:solidFill>
              <a:srgbClr val="006B56"/>
            </a:solidFill>
            <a:prstDash val="solid"/>
            <a:round/>
            <a:headEnd len="sm" w="sm" type="none"/>
            <a:tailEnd len="sm" w="sm" type="none"/>
          </a:ln>
        </p:spPr>
      </p:cxnSp>
      <p:sp>
        <p:nvSpPr>
          <p:cNvPr id="75" name="Google Shape;75;p17"/>
          <p:cNvSpPr/>
          <p:nvPr/>
        </p:nvSpPr>
        <p:spPr>
          <a:xfrm>
            <a:off x="218661" y="4814439"/>
            <a:ext cx="10326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00"/>
              <a:buFont typeface="Arial"/>
              <a:buNone/>
            </a:pPr>
            <a:r>
              <a:rPr b="0" i="0" lang="en-GB" sz="800" u="none" cap="none" strike="noStrike">
                <a:solidFill>
                  <a:schemeClr val="lt1"/>
                </a:solidFill>
                <a:latin typeface="Arial"/>
                <a:ea typeface="Arial"/>
                <a:cs typeface="Arial"/>
                <a:sym typeface="Arial"/>
              </a:rPr>
              <a:t>© Crown copyright</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hyperlink" Target="https://departmentfortransport.github.io/street-manager-docs/business-change/#documentati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hyperlink" Target="https://departmentfortransport.github.io/street-manager-docs/business-change/#documentati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hyperlink" Target="https://departmentfortransport.github.io/street-manager-docs/business-chang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hyperlink" Target="https://departmentfortransport.github.io/street-manager-docs/business-change/#documenta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hyperlink" Target="https://departmentfortransport.github.io/street-manager-docs/business-change/#documentation" TargetMode="External"/><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hyperlink" Target="https://departmentfortransport.github.io/street-manager-docs/business-change/#documenta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hyperlink" Target="https://departmentfortransport.github.io/street-manager-docs/business-change/#documenta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hyperlink" Target="https://departmentfortransport.github.io/street-manager-docs/business-change/#documenta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pic>
        <p:nvPicPr>
          <p:cNvPr descr="A screen shot of a computer&#10;&#10;Description generated with high confidence" id="83" name="Google Shape;83;p19"/>
          <p:cNvPicPr preferRelativeResize="0"/>
          <p:nvPr/>
        </p:nvPicPr>
        <p:blipFill rotWithShape="1">
          <a:blip r:embed="rId3">
            <a:alphaModFix/>
          </a:blip>
          <a:srcRect b="0" l="0" r="0" t="0"/>
          <a:stretch/>
        </p:blipFill>
        <p:spPr>
          <a:xfrm>
            <a:off x="-8670" y="1"/>
            <a:ext cx="9181317" cy="5171060"/>
          </a:xfrm>
          <a:prstGeom prst="rect">
            <a:avLst/>
          </a:prstGeom>
          <a:noFill/>
          <a:ln>
            <a:noFill/>
          </a:ln>
        </p:spPr>
      </p:pic>
      <p:sp>
        <p:nvSpPr>
          <p:cNvPr id="84" name="Google Shape;84;p19"/>
          <p:cNvSpPr/>
          <p:nvPr/>
        </p:nvSpPr>
        <p:spPr>
          <a:xfrm>
            <a:off x="-4195" y="-20"/>
            <a:ext cx="9189900" cy="5171100"/>
          </a:xfrm>
          <a:prstGeom prst="rect">
            <a:avLst/>
          </a:prstGeom>
          <a:solidFill>
            <a:srgbClr val="006435">
              <a:alpha val="68240"/>
            </a:srgbClr>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lt1"/>
              </a:solidFill>
              <a:latin typeface="Arial"/>
              <a:ea typeface="Arial"/>
              <a:cs typeface="Arial"/>
              <a:sym typeface="Arial"/>
            </a:endParaRPr>
          </a:p>
        </p:txBody>
      </p:sp>
      <p:sp>
        <p:nvSpPr>
          <p:cNvPr id="85" name="Google Shape;85;p19"/>
          <p:cNvSpPr/>
          <p:nvPr/>
        </p:nvSpPr>
        <p:spPr>
          <a:xfrm>
            <a:off x="0" y="-2258"/>
            <a:ext cx="9181500" cy="889800"/>
          </a:xfrm>
          <a:prstGeom prst="rect">
            <a:avLst/>
          </a:prstGeom>
          <a:solidFill>
            <a:srgbClr val="006435">
              <a:alpha val="60000"/>
            </a:srgbClr>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lt1"/>
              </a:solidFill>
              <a:latin typeface="Arial"/>
              <a:ea typeface="Arial"/>
              <a:cs typeface="Arial"/>
              <a:sym typeface="Arial"/>
            </a:endParaRPr>
          </a:p>
        </p:txBody>
      </p:sp>
      <p:pic>
        <p:nvPicPr>
          <p:cNvPr id="86" name="Google Shape;86;p19"/>
          <p:cNvPicPr preferRelativeResize="0"/>
          <p:nvPr/>
        </p:nvPicPr>
        <p:blipFill rotWithShape="1">
          <a:blip r:embed="rId4">
            <a:alphaModFix/>
          </a:blip>
          <a:srcRect b="0" l="0" r="0" t="0"/>
          <a:stretch/>
        </p:blipFill>
        <p:spPr>
          <a:xfrm>
            <a:off x="244557" y="186593"/>
            <a:ext cx="798600" cy="512100"/>
          </a:xfrm>
          <a:prstGeom prst="rect">
            <a:avLst/>
          </a:prstGeom>
          <a:noFill/>
          <a:ln>
            <a:noFill/>
          </a:ln>
        </p:spPr>
      </p:pic>
      <p:sp>
        <p:nvSpPr>
          <p:cNvPr id="87" name="Google Shape;87;p19"/>
          <p:cNvSpPr txBox="1"/>
          <p:nvPr/>
        </p:nvSpPr>
        <p:spPr>
          <a:xfrm>
            <a:off x="1216823" y="1599144"/>
            <a:ext cx="7007100" cy="1945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lang="en-GB" sz="4000">
                <a:solidFill>
                  <a:schemeClr val="lt1"/>
                </a:solidFill>
              </a:rPr>
              <a:t>Playbook:</a:t>
            </a:r>
            <a:endParaRPr sz="4000">
              <a:solidFill>
                <a:schemeClr val="lt1"/>
              </a:solidFill>
            </a:endParaRPr>
          </a:p>
          <a:p>
            <a:pPr indent="0" lvl="0" marL="0" marR="0" rtl="0" algn="ctr">
              <a:lnSpc>
                <a:spcPct val="100000"/>
              </a:lnSpc>
              <a:spcBef>
                <a:spcPts val="0"/>
              </a:spcBef>
              <a:spcAft>
                <a:spcPts val="0"/>
              </a:spcAft>
              <a:buClr>
                <a:srgbClr val="000000"/>
              </a:buClr>
              <a:buSzPts val="4000"/>
              <a:buFont typeface="Arial"/>
              <a:buNone/>
            </a:pPr>
            <a:r>
              <a:rPr lang="en-GB" sz="4000">
                <a:solidFill>
                  <a:schemeClr val="lt1"/>
                </a:solidFill>
              </a:rPr>
              <a:t> Part 2 (Deliver) &amp; </a:t>
            </a:r>
            <a:endParaRPr sz="4000">
              <a:solidFill>
                <a:schemeClr val="lt1"/>
              </a:solidFill>
            </a:endParaRPr>
          </a:p>
          <a:p>
            <a:pPr indent="0" lvl="0" marL="0" marR="0" rtl="0" algn="ctr">
              <a:lnSpc>
                <a:spcPct val="100000"/>
              </a:lnSpc>
              <a:spcBef>
                <a:spcPts val="0"/>
              </a:spcBef>
              <a:spcAft>
                <a:spcPts val="0"/>
              </a:spcAft>
              <a:buClr>
                <a:srgbClr val="000000"/>
              </a:buClr>
              <a:buSzPts val="4000"/>
              <a:buFont typeface="Arial"/>
              <a:buNone/>
            </a:pPr>
            <a:r>
              <a:rPr lang="en-GB" sz="4000">
                <a:solidFill>
                  <a:schemeClr val="lt1"/>
                </a:solidFill>
              </a:rPr>
              <a:t>3 (Measure)</a:t>
            </a:r>
            <a:endParaRPr sz="4000">
              <a:solidFill>
                <a:schemeClr val="lt1"/>
              </a:solidFill>
            </a:endParaRPr>
          </a:p>
        </p:txBody>
      </p:sp>
      <p:sp>
        <p:nvSpPr>
          <p:cNvPr id="88" name="Google Shape;88;p19"/>
          <p:cNvSpPr txBox="1"/>
          <p:nvPr/>
        </p:nvSpPr>
        <p:spPr>
          <a:xfrm>
            <a:off x="7082287" y="4736980"/>
            <a:ext cx="2743200" cy="246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Arial"/>
                <a:ea typeface="Arial"/>
                <a:cs typeface="Arial"/>
                <a:sym typeface="Arial"/>
              </a:rPr>
              <a:t>@ Crown copyright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GB"/>
              <a:t>Engagement and training needs assessment and progress tracker</a:t>
            </a:r>
            <a:endParaRPr/>
          </a:p>
        </p:txBody>
      </p:sp>
      <p:sp>
        <p:nvSpPr>
          <p:cNvPr id="186" name="Google Shape;186;p28"/>
          <p:cNvSpPr txBox="1"/>
          <p:nvPr/>
        </p:nvSpPr>
        <p:spPr>
          <a:xfrm>
            <a:off x="682475" y="1002913"/>
            <a:ext cx="1939800" cy="31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Purpose &amp; Content </a:t>
            </a:r>
            <a:endParaRPr b="1"/>
          </a:p>
        </p:txBody>
      </p:sp>
      <p:sp>
        <p:nvSpPr>
          <p:cNvPr id="187" name="Google Shape;187;p28"/>
          <p:cNvSpPr txBox="1"/>
          <p:nvPr/>
        </p:nvSpPr>
        <p:spPr>
          <a:xfrm>
            <a:off x="4046475" y="1002925"/>
            <a:ext cx="1536000" cy="31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Best Practice </a:t>
            </a:r>
            <a:endParaRPr b="1"/>
          </a:p>
        </p:txBody>
      </p:sp>
      <p:sp>
        <p:nvSpPr>
          <p:cNvPr id="188" name="Google Shape;188;p28"/>
          <p:cNvSpPr txBox="1"/>
          <p:nvPr/>
        </p:nvSpPr>
        <p:spPr>
          <a:xfrm>
            <a:off x="7006663" y="982400"/>
            <a:ext cx="1536000" cy="31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Benefits</a:t>
            </a:r>
            <a:endParaRPr b="1"/>
          </a:p>
        </p:txBody>
      </p:sp>
      <p:sp>
        <p:nvSpPr>
          <p:cNvPr id="189" name="Google Shape;189;p28"/>
          <p:cNvSpPr txBox="1"/>
          <p:nvPr/>
        </p:nvSpPr>
        <p:spPr>
          <a:xfrm>
            <a:off x="516600" y="1815375"/>
            <a:ext cx="2567100" cy="21294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457200" rtl="0" algn="l">
              <a:spcBef>
                <a:spcPts val="0"/>
              </a:spcBef>
              <a:spcAft>
                <a:spcPts val="0"/>
              </a:spcAft>
              <a:buNone/>
            </a:pPr>
            <a:r>
              <a:t/>
            </a:r>
            <a:endParaRPr sz="10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rPr lang="en-GB" sz="1000">
                <a:solidFill>
                  <a:schemeClr val="dk1"/>
                </a:solidFill>
                <a:highlight>
                  <a:srgbClr val="FFFFFF"/>
                </a:highlight>
                <a:latin typeface="Roboto"/>
                <a:ea typeface="Roboto"/>
                <a:cs typeface="Roboto"/>
                <a:sym typeface="Roboto"/>
              </a:rPr>
              <a:t>This tracker allows you to methodically assess the engagement / communication and training needs of all your stakeholders - both internal and external - as well as the progress made in completing them. The tool allows you to go down to individual stakeholder details.</a:t>
            </a:r>
            <a:endParaRPr sz="1000">
              <a:solidFill>
                <a:schemeClr val="dk1"/>
              </a:solidFill>
              <a:latin typeface="Roboto"/>
              <a:ea typeface="Roboto"/>
              <a:cs typeface="Roboto"/>
              <a:sym typeface="Roboto"/>
            </a:endParaRPr>
          </a:p>
        </p:txBody>
      </p:sp>
      <p:sp>
        <p:nvSpPr>
          <p:cNvPr id="190" name="Google Shape;190;p28"/>
          <p:cNvSpPr/>
          <p:nvPr/>
        </p:nvSpPr>
        <p:spPr>
          <a:xfrm>
            <a:off x="1140425" y="1421875"/>
            <a:ext cx="1023900" cy="816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1" name="Google Shape;191;p28"/>
          <p:cNvPicPr preferRelativeResize="0"/>
          <p:nvPr/>
        </p:nvPicPr>
        <p:blipFill rotWithShape="1">
          <a:blip r:embed="rId3">
            <a:alphaModFix/>
          </a:blip>
          <a:srcRect b="0" l="0" r="0" t="0"/>
          <a:stretch/>
        </p:blipFill>
        <p:spPr>
          <a:xfrm>
            <a:off x="1369575" y="1598825"/>
            <a:ext cx="565609" cy="557000"/>
          </a:xfrm>
          <a:prstGeom prst="rect">
            <a:avLst/>
          </a:prstGeom>
          <a:noFill/>
          <a:ln>
            <a:noFill/>
          </a:ln>
        </p:spPr>
      </p:pic>
      <p:sp>
        <p:nvSpPr>
          <p:cNvPr id="192" name="Google Shape;192;p28"/>
          <p:cNvSpPr txBox="1"/>
          <p:nvPr/>
        </p:nvSpPr>
        <p:spPr>
          <a:xfrm>
            <a:off x="3559350" y="1815375"/>
            <a:ext cx="2462400" cy="21294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GB" sz="1000">
                <a:solidFill>
                  <a:schemeClr val="dk1"/>
                </a:solidFill>
                <a:highlight>
                  <a:schemeClr val="lt1"/>
                </a:highlight>
                <a:latin typeface="Roboto"/>
                <a:ea typeface="Roboto"/>
                <a:cs typeface="Roboto"/>
                <a:sym typeface="Roboto"/>
              </a:rPr>
              <a:t>This comprehensive tool allows you to get both a quick view of needs and progress via Dashboards, as well as into the detail by looking at the Needs assessment and Progress Tracker tabs.</a:t>
            </a:r>
            <a:endParaRPr sz="1000">
              <a:solidFill>
                <a:schemeClr val="dk1"/>
              </a:solidFill>
              <a:highlight>
                <a:schemeClr val="lt1"/>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000">
                <a:solidFill>
                  <a:schemeClr val="dk1"/>
                </a:solidFill>
                <a:highlight>
                  <a:schemeClr val="lt1"/>
                </a:highlight>
                <a:latin typeface="Roboto"/>
                <a:ea typeface="Roboto"/>
                <a:cs typeface="Roboto"/>
                <a:sym typeface="Roboto"/>
              </a:rPr>
              <a:t>Use this in conjunction with the Change management, Communications approach and Training approach for guidance on techniques</a:t>
            </a:r>
            <a:endParaRPr sz="1000">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t/>
            </a:r>
            <a:endParaRPr sz="1000">
              <a:solidFill>
                <a:schemeClr val="dk1"/>
              </a:solidFill>
              <a:highlight>
                <a:schemeClr val="lt1"/>
              </a:highlight>
              <a:latin typeface="Roboto"/>
              <a:ea typeface="Roboto"/>
              <a:cs typeface="Roboto"/>
              <a:sym typeface="Roboto"/>
            </a:endParaRPr>
          </a:p>
          <a:p>
            <a:pPr indent="0" lvl="0" marL="0" rtl="0" algn="l">
              <a:lnSpc>
                <a:spcPct val="115000"/>
              </a:lnSpc>
              <a:spcBef>
                <a:spcPts val="0"/>
              </a:spcBef>
              <a:spcAft>
                <a:spcPts val="0"/>
              </a:spcAft>
              <a:buNone/>
            </a:pPr>
            <a:r>
              <a:t/>
            </a:r>
            <a:endParaRPr/>
          </a:p>
        </p:txBody>
      </p:sp>
      <p:sp>
        <p:nvSpPr>
          <p:cNvPr id="193" name="Google Shape;193;p28"/>
          <p:cNvSpPr txBox="1"/>
          <p:nvPr/>
        </p:nvSpPr>
        <p:spPr>
          <a:xfrm>
            <a:off x="6380450" y="1815375"/>
            <a:ext cx="2462400" cy="21294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92100" lvl="0" marL="457200" rtl="0" algn="l">
              <a:lnSpc>
                <a:spcPct val="115000"/>
              </a:lnSpc>
              <a:spcBef>
                <a:spcPts val="0"/>
              </a:spcBef>
              <a:spcAft>
                <a:spcPts val="0"/>
              </a:spcAft>
              <a:buClr>
                <a:schemeClr val="dk1"/>
              </a:buClr>
              <a:buSzPts val="1000"/>
              <a:buFont typeface="Roboto"/>
              <a:buChar char="●"/>
            </a:pPr>
            <a:r>
              <a:rPr lang="en-GB" sz="1000">
                <a:solidFill>
                  <a:schemeClr val="dk1"/>
                </a:solidFill>
                <a:latin typeface="Roboto"/>
                <a:ea typeface="Roboto"/>
                <a:cs typeface="Roboto"/>
                <a:sym typeface="Roboto"/>
              </a:rPr>
              <a:t>Record what type and intensity of engagement and training is needed and by when. </a:t>
            </a:r>
            <a:endParaRPr sz="1000">
              <a:solidFill>
                <a:schemeClr val="dk1"/>
              </a:solidFill>
              <a:latin typeface="Roboto"/>
              <a:ea typeface="Roboto"/>
              <a:cs typeface="Roboto"/>
              <a:sym typeface="Roboto"/>
            </a:endParaRPr>
          </a:p>
          <a:p>
            <a:pPr indent="-292100" lvl="0" marL="457200" rtl="0" algn="l">
              <a:lnSpc>
                <a:spcPct val="115000"/>
              </a:lnSpc>
              <a:spcBef>
                <a:spcPts val="0"/>
              </a:spcBef>
              <a:spcAft>
                <a:spcPts val="0"/>
              </a:spcAft>
              <a:buClr>
                <a:schemeClr val="dk1"/>
              </a:buClr>
              <a:buSzPts val="1000"/>
              <a:buFont typeface="Roboto"/>
              <a:buChar char="●"/>
            </a:pPr>
            <a:r>
              <a:rPr lang="en-GB" sz="1000">
                <a:solidFill>
                  <a:schemeClr val="dk1"/>
                </a:solidFill>
                <a:latin typeface="Roboto"/>
                <a:ea typeface="Roboto"/>
                <a:cs typeface="Roboto"/>
                <a:sym typeface="Roboto"/>
              </a:rPr>
              <a:t>Track progress against each activity as well as how effective the intervention has been in achieving the desired outcome and take any actions as needed</a:t>
            </a:r>
            <a:endParaRPr/>
          </a:p>
        </p:txBody>
      </p:sp>
      <p:sp>
        <p:nvSpPr>
          <p:cNvPr id="194" name="Google Shape;194;p28"/>
          <p:cNvSpPr/>
          <p:nvPr/>
        </p:nvSpPr>
        <p:spPr>
          <a:xfrm>
            <a:off x="4278600" y="1421875"/>
            <a:ext cx="1023900" cy="816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5" name="Google Shape;195;p28"/>
          <p:cNvPicPr preferRelativeResize="0"/>
          <p:nvPr/>
        </p:nvPicPr>
        <p:blipFill rotWithShape="1">
          <a:blip r:embed="rId4">
            <a:alphaModFix/>
          </a:blip>
          <a:srcRect b="0" l="0" r="0" t="0"/>
          <a:stretch/>
        </p:blipFill>
        <p:spPr>
          <a:xfrm>
            <a:off x="4571999" y="1545209"/>
            <a:ext cx="565600" cy="569327"/>
          </a:xfrm>
          <a:prstGeom prst="rect">
            <a:avLst/>
          </a:prstGeom>
          <a:noFill/>
          <a:ln>
            <a:noFill/>
          </a:ln>
        </p:spPr>
      </p:pic>
      <p:sp>
        <p:nvSpPr>
          <p:cNvPr id="196" name="Google Shape;196;p28"/>
          <p:cNvSpPr/>
          <p:nvPr/>
        </p:nvSpPr>
        <p:spPr>
          <a:xfrm>
            <a:off x="7262725" y="1404625"/>
            <a:ext cx="1023900" cy="816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7" name="Google Shape;197;p28"/>
          <p:cNvPicPr preferRelativeResize="0"/>
          <p:nvPr/>
        </p:nvPicPr>
        <p:blipFill rotWithShape="1">
          <a:blip r:embed="rId5">
            <a:alphaModFix/>
          </a:blip>
          <a:srcRect b="15345" l="19092" r="35492" t="22975"/>
          <a:stretch/>
        </p:blipFill>
        <p:spPr>
          <a:xfrm>
            <a:off x="7458812" y="1557775"/>
            <a:ext cx="631725" cy="509700"/>
          </a:xfrm>
          <a:prstGeom prst="rect">
            <a:avLst/>
          </a:prstGeom>
          <a:noFill/>
          <a:ln>
            <a:noFill/>
          </a:ln>
        </p:spPr>
      </p:pic>
      <p:sp>
        <p:nvSpPr>
          <p:cNvPr id="198" name="Google Shape;198;p28"/>
          <p:cNvSpPr txBox="1"/>
          <p:nvPr/>
        </p:nvSpPr>
        <p:spPr>
          <a:xfrm>
            <a:off x="512025" y="4026350"/>
            <a:ext cx="8183100" cy="509700"/>
          </a:xfrm>
          <a:prstGeom prst="rect">
            <a:avLst/>
          </a:prstGeom>
          <a:solidFill>
            <a:srgbClr val="006435"/>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lang="en-GB" u="sng">
                <a:solidFill>
                  <a:srgbClr val="FFFFFF"/>
                </a:solidFill>
                <a:hlinkClick r:id="rId6"/>
              </a:rPr>
              <a:t>Link to document</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GB"/>
              <a:t>Progress of benefits</a:t>
            </a:r>
            <a:r>
              <a:rPr lang="en-GB"/>
              <a:t> tracker</a:t>
            </a:r>
            <a:endParaRPr/>
          </a:p>
        </p:txBody>
      </p:sp>
      <p:sp>
        <p:nvSpPr>
          <p:cNvPr id="204" name="Google Shape;204;p29"/>
          <p:cNvSpPr txBox="1"/>
          <p:nvPr/>
        </p:nvSpPr>
        <p:spPr>
          <a:xfrm>
            <a:off x="682475" y="1002913"/>
            <a:ext cx="1939800" cy="31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Purpose &amp; Content </a:t>
            </a:r>
            <a:endParaRPr b="1"/>
          </a:p>
        </p:txBody>
      </p:sp>
      <p:sp>
        <p:nvSpPr>
          <p:cNvPr id="205" name="Google Shape;205;p29"/>
          <p:cNvSpPr txBox="1"/>
          <p:nvPr/>
        </p:nvSpPr>
        <p:spPr>
          <a:xfrm>
            <a:off x="4046475" y="1002925"/>
            <a:ext cx="1536000" cy="31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Best Practice </a:t>
            </a:r>
            <a:endParaRPr b="1"/>
          </a:p>
        </p:txBody>
      </p:sp>
      <p:sp>
        <p:nvSpPr>
          <p:cNvPr id="206" name="Google Shape;206;p29"/>
          <p:cNvSpPr txBox="1"/>
          <p:nvPr/>
        </p:nvSpPr>
        <p:spPr>
          <a:xfrm>
            <a:off x="7006663" y="982400"/>
            <a:ext cx="1536000" cy="31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Benefits</a:t>
            </a:r>
            <a:endParaRPr b="1"/>
          </a:p>
        </p:txBody>
      </p:sp>
      <p:sp>
        <p:nvSpPr>
          <p:cNvPr id="207" name="Google Shape;207;p29"/>
          <p:cNvSpPr txBox="1"/>
          <p:nvPr/>
        </p:nvSpPr>
        <p:spPr>
          <a:xfrm>
            <a:off x="516600" y="1815375"/>
            <a:ext cx="2567100" cy="21294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GB" sz="1000">
                <a:solidFill>
                  <a:schemeClr val="dk1"/>
                </a:solidFill>
                <a:latin typeface="Roboto"/>
                <a:ea typeface="Roboto"/>
                <a:cs typeface="Roboto"/>
                <a:sym typeface="Roboto"/>
              </a:rPr>
              <a:t>This document comes with best practice on how to identify, categorise, prioritise and plan the achievement of short and long-term benefits as well as automated tracker and dashboards to monitor progress made. ensuring you can easily see whether or not you are on track as well as when the benefit has been achieved.</a:t>
            </a:r>
            <a:endParaRPr sz="1000">
              <a:solidFill>
                <a:schemeClr val="dk1"/>
              </a:solidFill>
              <a:latin typeface="Roboto"/>
              <a:ea typeface="Roboto"/>
              <a:cs typeface="Roboto"/>
              <a:sym typeface="Roboto"/>
            </a:endParaRPr>
          </a:p>
        </p:txBody>
      </p:sp>
      <p:sp>
        <p:nvSpPr>
          <p:cNvPr id="208" name="Google Shape;208;p29"/>
          <p:cNvSpPr/>
          <p:nvPr/>
        </p:nvSpPr>
        <p:spPr>
          <a:xfrm>
            <a:off x="1140425" y="1421875"/>
            <a:ext cx="1023900" cy="816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9" name="Google Shape;209;p29"/>
          <p:cNvPicPr preferRelativeResize="0"/>
          <p:nvPr/>
        </p:nvPicPr>
        <p:blipFill rotWithShape="1">
          <a:blip r:embed="rId3">
            <a:alphaModFix/>
          </a:blip>
          <a:srcRect b="0" l="0" r="0" t="0"/>
          <a:stretch/>
        </p:blipFill>
        <p:spPr>
          <a:xfrm>
            <a:off x="1369575" y="1598825"/>
            <a:ext cx="565609" cy="557000"/>
          </a:xfrm>
          <a:prstGeom prst="rect">
            <a:avLst/>
          </a:prstGeom>
          <a:noFill/>
          <a:ln>
            <a:noFill/>
          </a:ln>
        </p:spPr>
      </p:pic>
      <p:sp>
        <p:nvSpPr>
          <p:cNvPr id="210" name="Google Shape;210;p29"/>
          <p:cNvSpPr txBox="1"/>
          <p:nvPr/>
        </p:nvSpPr>
        <p:spPr>
          <a:xfrm>
            <a:off x="3559350" y="1815375"/>
            <a:ext cx="2462400" cy="20598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GB" sz="1000">
                <a:solidFill>
                  <a:schemeClr val="dk1"/>
                </a:solidFill>
                <a:highlight>
                  <a:schemeClr val="lt1"/>
                </a:highlight>
                <a:latin typeface="Roboto"/>
                <a:ea typeface="Roboto"/>
                <a:cs typeface="Roboto"/>
                <a:sym typeface="Roboto"/>
              </a:rPr>
              <a:t>A Benefits approach and tracker is usually started at the early stages of any project after the business case has been finalised.</a:t>
            </a:r>
            <a:endParaRPr sz="1000">
              <a:solidFill>
                <a:schemeClr val="dk1"/>
              </a:solidFill>
              <a:highlight>
                <a:schemeClr val="lt1"/>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000">
                <a:solidFill>
                  <a:schemeClr val="dk1"/>
                </a:solidFill>
                <a:highlight>
                  <a:schemeClr val="lt1"/>
                </a:highlight>
                <a:latin typeface="Roboto"/>
                <a:ea typeface="Roboto"/>
                <a:cs typeface="Roboto"/>
                <a:sym typeface="Roboto"/>
              </a:rPr>
              <a:t>Treat this as a live document and monitor any movements so that the benefits can be kept relevant and updated if needed in line with progress made.</a:t>
            </a:r>
            <a:endParaRPr/>
          </a:p>
          <a:p>
            <a:pPr indent="0" lvl="0" marL="0" rtl="0" algn="l">
              <a:lnSpc>
                <a:spcPct val="115000"/>
              </a:lnSpc>
              <a:spcBef>
                <a:spcPts val="0"/>
              </a:spcBef>
              <a:spcAft>
                <a:spcPts val="0"/>
              </a:spcAft>
              <a:buNone/>
            </a:pPr>
            <a:r>
              <a:t/>
            </a:r>
            <a:endParaRPr sz="1000">
              <a:solidFill>
                <a:schemeClr val="dk1"/>
              </a:solidFill>
              <a:highlight>
                <a:schemeClr val="lt1"/>
              </a:highlight>
              <a:latin typeface="Roboto"/>
              <a:ea typeface="Roboto"/>
              <a:cs typeface="Roboto"/>
              <a:sym typeface="Roboto"/>
            </a:endParaRPr>
          </a:p>
          <a:p>
            <a:pPr indent="0" lvl="0" marL="0" rtl="0" algn="l">
              <a:lnSpc>
                <a:spcPct val="115000"/>
              </a:lnSpc>
              <a:spcBef>
                <a:spcPts val="0"/>
              </a:spcBef>
              <a:spcAft>
                <a:spcPts val="0"/>
              </a:spcAft>
              <a:buNone/>
            </a:pPr>
            <a:r>
              <a:t/>
            </a:r>
            <a:endParaRPr/>
          </a:p>
        </p:txBody>
      </p:sp>
      <p:sp>
        <p:nvSpPr>
          <p:cNvPr id="211" name="Google Shape;211;p29"/>
          <p:cNvSpPr txBox="1"/>
          <p:nvPr/>
        </p:nvSpPr>
        <p:spPr>
          <a:xfrm>
            <a:off x="6380450" y="1815363"/>
            <a:ext cx="2462400" cy="20598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92100" lvl="0" marL="457200" rtl="0" algn="l">
              <a:lnSpc>
                <a:spcPct val="115000"/>
              </a:lnSpc>
              <a:spcBef>
                <a:spcPts val="0"/>
              </a:spcBef>
              <a:spcAft>
                <a:spcPts val="0"/>
              </a:spcAft>
              <a:buClr>
                <a:schemeClr val="dk1"/>
              </a:buClr>
              <a:buSzPts val="1000"/>
              <a:buFont typeface="Roboto"/>
              <a:buChar char="●"/>
            </a:pPr>
            <a:r>
              <a:rPr lang="en-GB" sz="1000">
                <a:solidFill>
                  <a:schemeClr val="dk1"/>
                </a:solidFill>
                <a:latin typeface="Roboto"/>
                <a:ea typeface="Roboto"/>
                <a:cs typeface="Roboto"/>
                <a:sym typeface="Roboto"/>
              </a:rPr>
              <a:t>Monitor the benefits that you are receiving from the introduction of Street Manager and track the progress of targets achievements through Key Performance Indicators. </a:t>
            </a:r>
            <a:endParaRPr sz="1000">
              <a:solidFill>
                <a:schemeClr val="dk1"/>
              </a:solidFill>
              <a:latin typeface="Roboto"/>
              <a:ea typeface="Roboto"/>
              <a:cs typeface="Roboto"/>
              <a:sym typeface="Roboto"/>
            </a:endParaRPr>
          </a:p>
          <a:p>
            <a:pPr indent="-292100" lvl="0" marL="457200" rtl="0" algn="l">
              <a:lnSpc>
                <a:spcPct val="115000"/>
              </a:lnSpc>
              <a:spcBef>
                <a:spcPts val="0"/>
              </a:spcBef>
              <a:spcAft>
                <a:spcPts val="0"/>
              </a:spcAft>
              <a:buClr>
                <a:schemeClr val="dk1"/>
              </a:buClr>
              <a:buSzPts val="1000"/>
              <a:buFont typeface="Roboto"/>
              <a:buChar char="●"/>
            </a:pPr>
            <a:r>
              <a:rPr lang="en-GB" sz="1000">
                <a:solidFill>
                  <a:schemeClr val="dk1"/>
                </a:solidFill>
                <a:latin typeface="Roboto"/>
                <a:ea typeface="Roboto"/>
                <a:cs typeface="Roboto"/>
                <a:sym typeface="Roboto"/>
              </a:rPr>
              <a:t>Quick dashboard view allow you to easily communicate information to key stakeholders</a:t>
            </a:r>
            <a:endParaRPr sz="10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a:p>
        </p:txBody>
      </p:sp>
      <p:sp>
        <p:nvSpPr>
          <p:cNvPr id="212" name="Google Shape;212;p29"/>
          <p:cNvSpPr/>
          <p:nvPr/>
        </p:nvSpPr>
        <p:spPr>
          <a:xfrm>
            <a:off x="4278600" y="1421875"/>
            <a:ext cx="1023900" cy="816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3" name="Google Shape;213;p29"/>
          <p:cNvPicPr preferRelativeResize="0"/>
          <p:nvPr/>
        </p:nvPicPr>
        <p:blipFill rotWithShape="1">
          <a:blip r:embed="rId4">
            <a:alphaModFix/>
          </a:blip>
          <a:srcRect b="0" l="0" r="0" t="0"/>
          <a:stretch/>
        </p:blipFill>
        <p:spPr>
          <a:xfrm>
            <a:off x="4571999" y="1545209"/>
            <a:ext cx="565600" cy="569327"/>
          </a:xfrm>
          <a:prstGeom prst="rect">
            <a:avLst/>
          </a:prstGeom>
          <a:noFill/>
          <a:ln>
            <a:noFill/>
          </a:ln>
        </p:spPr>
      </p:pic>
      <p:sp>
        <p:nvSpPr>
          <p:cNvPr id="214" name="Google Shape;214;p29"/>
          <p:cNvSpPr/>
          <p:nvPr/>
        </p:nvSpPr>
        <p:spPr>
          <a:xfrm>
            <a:off x="7262725" y="1404625"/>
            <a:ext cx="1023900" cy="816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5" name="Google Shape;215;p29"/>
          <p:cNvPicPr preferRelativeResize="0"/>
          <p:nvPr/>
        </p:nvPicPr>
        <p:blipFill rotWithShape="1">
          <a:blip r:embed="rId5">
            <a:alphaModFix/>
          </a:blip>
          <a:srcRect b="15345" l="19092" r="35492" t="22975"/>
          <a:stretch/>
        </p:blipFill>
        <p:spPr>
          <a:xfrm>
            <a:off x="7458812" y="1557775"/>
            <a:ext cx="631725" cy="509700"/>
          </a:xfrm>
          <a:prstGeom prst="rect">
            <a:avLst/>
          </a:prstGeom>
          <a:noFill/>
          <a:ln>
            <a:noFill/>
          </a:ln>
        </p:spPr>
      </p:pic>
      <p:sp>
        <p:nvSpPr>
          <p:cNvPr id="216" name="Google Shape;216;p29"/>
          <p:cNvSpPr txBox="1"/>
          <p:nvPr/>
        </p:nvSpPr>
        <p:spPr>
          <a:xfrm>
            <a:off x="512025" y="4026350"/>
            <a:ext cx="8183100" cy="509700"/>
          </a:xfrm>
          <a:prstGeom prst="rect">
            <a:avLst/>
          </a:prstGeom>
          <a:solidFill>
            <a:srgbClr val="006435"/>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lang="en-GB" u="sng">
                <a:solidFill>
                  <a:srgbClr val="FFFFFF"/>
                </a:solidFill>
                <a:hlinkClick r:id="rId6"/>
              </a:rPr>
              <a:t>Link to document</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0"/>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GB"/>
              <a:t>Questions</a:t>
            </a:r>
            <a:endParaRPr/>
          </a:p>
        </p:txBody>
      </p:sp>
      <p:sp>
        <p:nvSpPr>
          <p:cNvPr id="222" name="Google Shape;222;p30"/>
          <p:cNvSpPr txBox="1"/>
          <p:nvPr>
            <p:ph idx="1" type="body"/>
          </p:nvPr>
        </p:nvSpPr>
        <p:spPr>
          <a:xfrm>
            <a:off x="208720" y="1162878"/>
            <a:ext cx="8686800" cy="34317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GB"/>
              <a:t>For any questions or comments, get in touch with us via:</a:t>
            </a:r>
            <a:endParaRPr/>
          </a:p>
          <a:p>
            <a:pPr indent="0" lvl="0" marL="0" rtl="0" algn="l">
              <a:spcBef>
                <a:spcPts val="640"/>
              </a:spcBef>
              <a:spcAft>
                <a:spcPts val="0"/>
              </a:spcAft>
              <a:buNone/>
            </a:pPr>
            <a:r>
              <a:t/>
            </a:r>
            <a:endParaRPr/>
          </a:p>
          <a:p>
            <a:pPr indent="-342900" lvl="0" marL="457200" rtl="0" algn="l">
              <a:spcBef>
                <a:spcPts val="640"/>
              </a:spcBef>
              <a:spcAft>
                <a:spcPts val="0"/>
              </a:spcAft>
              <a:buSzPts val="1800"/>
              <a:buChar char="▪"/>
            </a:pPr>
            <a:r>
              <a:rPr lang="en-GB"/>
              <a:t>streetmanager@dft.gov.uk</a:t>
            </a:r>
            <a:endParaRPr/>
          </a:p>
          <a:p>
            <a:pPr indent="-342900" lvl="0" marL="457200" rtl="0" algn="l">
              <a:spcBef>
                <a:spcPts val="0"/>
              </a:spcBef>
              <a:spcAft>
                <a:spcPts val="0"/>
              </a:spcAft>
              <a:buSzPts val="1800"/>
              <a:buChar char="▪"/>
            </a:pPr>
            <a:r>
              <a:rPr lang="en-GB"/>
              <a:t>#businesschange slack channel </a:t>
            </a:r>
            <a:endParaRPr/>
          </a:p>
          <a:p>
            <a:pPr indent="0" lvl="0" marL="0" rtl="0" algn="l">
              <a:spcBef>
                <a:spcPts val="640"/>
              </a:spcBef>
              <a:spcAft>
                <a:spcPts val="0"/>
              </a:spcAft>
              <a:buNone/>
            </a:pPr>
            <a:r>
              <a:t/>
            </a:r>
            <a:endParaRPr/>
          </a:p>
          <a:p>
            <a:pPr indent="0" lvl="0" marL="0" rtl="0" algn="l">
              <a:spcBef>
                <a:spcPts val="640"/>
              </a:spcBef>
              <a:spcAft>
                <a:spcPts val="0"/>
              </a:spcAft>
              <a:buNone/>
            </a:pPr>
            <a:r>
              <a:rPr lang="en-GB"/>
              <a:t>All documentation can be found here: </a:t>
            </a:r>
            <a:endParaRPr/>
          </a:p>
          <a:p>
            <a:pPr indent="0" lvl="0" marL="0" rtl="0" algn="l">
              <a:spcBef>
                <a:spcPts val="640"/>
              </a:spcBef>
              <a:spcAft>
                <a:spcPts val="0"/>
              </a:spcAft>
              <a:buNone/>
            </a:pPr>
            <a:r>
              <a:rPr lang="en-GB" u="sng">
                <a:solidFill>
                  <a:schemeClr val="hlink"/>
                </a:solidFill>
                <a:hlinkClick r:id="rId3"/>
              </a:rPr>
              <a:t>https://departmentfortransport.github.io/street-manager-docs/business-change/</a:t>
            </a:r>
            <a:r>
              <a:rPr lang="en-GB"/>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20"/>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GB"/>
              <a:t>Contents</a:t>
            </a:r>
            <a:endParaRPr/>
          </a:p>
        </p:txBody>
      </p:sp>
      <p:sp>
        <p:nvSpPr>
          <p:cNvPr id="94" name="Google Shape;94;p20"/>
          <p:cNvSpPr txBox="1"/>
          <p:nvPr>
            <p:ph idx="1" type="body"/>
          </p:nvPr>
        </p:nvSpPr>
        <p:spPr>
          <a:xfrm>
            <a:off x="208720" y="1010478"/>
            <a:ext cx="8686800" cy="3431700"/>
          </a:xfrm>
          <a:prstGeom prst="rect">
            <a:avLst/>
          </a:prstGeom>
        </p:spPr>
        <p:txBody>
          <a:bodyPr anchorCtr="0" anchor="ctr" bIns="91425" lIns="91425" spcFirstLastPara="1" rIns="91425" wrap="square" tIns="91425">
            <a:noAutofit/>
          </a:bodyPr>
          <a:lstStyle/>
          <a:p>
            <a:pPr indent="0" lvl="0" marL="0" rtl="0" algn="l">
              <a:spcBef>
                <a:spcPts val="640"/>
              </a:spcBef>
              <a:spcAft>
                <a:spcPts val="0"/>
              </a:spcAft>
              <a:buNone/>
            </a:pPr>
            <a:r>
              <a:t/>
            </a:r>
            <a:endParaRPr sz="1400"/>
          </a:p>
          <a:p>
            <a:pPr indent="0" lvl="0" marL="0" rtl="0" algn="l">
              <a:spcBef>
                <a:spcPts val="640"/>
              </a:spcBef>
              <a:spcAft>
                <a:spcPts val="0"/>
              </a:spcAft>
              <a:buNone/>
            </a:pPr>
            <a:r>
              <a:t/>
            </a:r>
            <a:endParaRPr sz="1400">
              <a:highlight>
                <a:srgbClr val="A4C2F4"/>
              </a:highlight>
            </a:endParaRPr>
          </a:p>
          <a:p>
            <a:pPr indent="0" lvl="0" marL="0" rtl="0" algn="l">
              <a:spcBef>
                <a:spcPts val="640"/>
              </a:spcBef>
              <a:spcAft>
                <a:spcPts val="0"/>
              </a:spcAft>
              <a:buNone/>
            </a:pPr>
            <a:r>
              <a:t/>
            </a:r>
            <a:endParaRPr sz="1400"/>
          </a:p>
          <a:p>
            <a:pPr indent="-317500" lvl="0" marL="457200" rtl="0" algn="l">
              <a:spcBef>
                <a:spcPts val="640"/>
              </a:spcBef>
              <a:spcAft>
                <a:spcPts val="0"/>
              </a:spcAft>
              <a:buSzPts val="1400"/>
              <a:buAutoNum type="alphaUcPeriod"/>
            </a:pPr>
            <a:r>
              <a:rPr b="1" lang="en-GB" sz="1400"/>
              <a:t>Deliver</a:t>
            </a:r>
            <a:endParaRPr b="1" sz="1400"/>
          </a:p>
          <a:p>
            <a:pPr indent="0" lvl="0" marL="457200" rtl="0" algn="l">
              <a:spcBef>
                <a:spcPts val="640"/>
              </a:spcBef>
              <a:spcAft>
                <a:spcPts val="0"/>
              </a:spcAft>
              <a:buNone/>
            </a:pPr>
            <a:r>
              <a:t/>
            </a:r>
            <a:endParaRPr sz="1400"/>
          </a:p>
          <a:p>
            <a:pPr indent="-317500" lvl="0" marL="457200" rtl="0" algn="l">
              <a:spcBef>
                <a:spcPts val="640"/>
              </a:spcBef>
              <a:spcAft>
                <a:spcPts val="0"/>
              </a:spcAft>
              <a:buSzPts val="1400"/>
              <a:buAutoNum type="arabicParenR"/>
            </a:pPr>
            <a:r>
              <a:rPr lang="en-GB" sz="1400"/>
              <a:t>Change management strategy</a:t>
            </a:r>
            <a:endParaRPr sz="1400"/>
          </a:p>
          <a:p>
            <a:pPr indent="-317500" lvl="0" marL="457200" rtl="0" algn="l">
              <a:spcBef>
                <a:spcPts val="0"/>
              </a:spcBef>
              <a:spcAft>
                <a:spcPts val="0"/>
              </a:spcAft>
              <a:buSzPts val="1400"/>
              <a:buAutoNum type="arabicParenR"/>
            </a:pPr>
            <a:r>
              <a:rPr lang="en-GB" sz="1400"/>
              <a:t>Communications approach</a:t>
            </a:r>
            <a:endParaRPr sz="1400"/>
          </a:p>
          <a:p>
            <a:pPr indent="-317500" lvl="0" marL="457200" rtl="0" algn="l">
              <a:spcBef>
                <a:spcPts val="0"/>
              </a:spcBef>
              <a:spcAft>
                <a:spcPts val="0"/>
              </a:spcAft>
              <a:buSzPts val="1400"/>
              <a:buAutoNum type="arabicParenR"/>
            </a:pPr>
            <a:r>
              <a:rPr lang="en-GB" sz="1400"/>
              <a:t>Training approach</a:t>
            </a:r>
            <a:endParaRPr sz="1400"/>
          </a:p>
          <a:p>
            <a:pPr indent="0" lvl="0" marL="457200" rtl="0" algn="l">
              <a:spcBef>
                <a:spcPts val="640"/>
              </a:spcBef>
              <a:spcAft>
                <a:spcPts val="0"/>
              </a:spcAft>
              <a:buNone/>
            </a:pPr>
            <a:r>
              <a:t/>
            </a:r>
            <a:endParaRPr sz="1400"/>
          </a:p>
          <a:p>
            <a:pPr indent="-317500" lvl="0" marL="457200" rtl="0" algn="l">
              <a:spcBef>
                <a:spcPts val="640"/>
              </a:spcBef>
              <a:spcAft>
                <a:spcPts val="0"/>
              </a:spcAft>
              <a:buSzPts val="1400"/>
              <a:buAutoNum type="alphaUcPeriod"/>
            </a:pPr>
            <a:r>
              <a:rPr b="1" lang="en-GB" sz="1400"/>
              <a:t>Measure</a:t>
            </a:r>
            <a:endParaRPr b="1" sz="1400"/>
          </a:p>
          <a:p>
            <a:pPr indent="0" lvl="0" marL="457200" rtl="0" algn="l">
              <a:spcBef>
                <a:spcPts val="640"/>
              </a:spcBef>
              <a:spcAft>
                <a:spcPts val="0"/>
              </a:spcAft>
              <a:buNone/>
            </a:pPr>
            <a:r>
              <a:t/>
            </a:r>
            <a:endParaRPr sz="1400"/>
          </a:p>
          <a:p>
            <a:pPr indent="-317500" lvl="0" marL="457200" rtl="0" algn="l">
              <a:spcBef>
                <a:spcPts val="640"/>
              </a:spcBef>
              <a:spcAft>
                <a:spcPts val="0"/>
              </a:spcAft>
              <a:buSzPts val="1400"/>
              <a:buAutoNum type="arabicParenR"/>
            </a:pPr>
            <a:r>
              <a:rPr lang="en-GB" sz="1400"/>
              <a:t>Engagement and Training Needs Assessment and Progress Tracker</a:t>
            </a:r>
            <a:endParaRPr sz="1400"/>
          </a:p>
          <a:p>
            <a:pPr indent="-317500" lvl="0" marL="457200" rtl="0" algn="l">
              <a:spcBef>
                <a:spcPts val="0"/>
              </a:spcBef>
              <a:spcAft>
                <a:spcPts val="0"/>
              </a:spcAft>
              <a:buSzPts val="1400"/>
              <a:buAutoNum type="arabicParenR"/>
            </a:pPr>
            <a:r>
              <a:rPr lang="en-GB" sz="1400"/>
              <a:t>Progress and b</a:t>
            </a:r>
            <a:r>
              <a:rPr lang="en-GB" sz="1400"/>
              <a:t>enefits dashboard</a:t>
            </a:r>
            <a:endParaRPr sz="1400"/>
          </a:p>
          <a:p>
            <a:pPr indent="0" lvl="0" marL="0" rtl="0" algn="l">
              <a:spcBef>
                <a:spcPts val="640"/>
              </a:spcBef>
              <a:spcAft>
                <a:spcPts val="0"/>
              </a:spcAft>
              <a:buNone/>
            </a:pPr>
            <a:r>
              <a:t/>
            </a:r>
            <a:endParaRPr sz="1400">
              <a:highlight>
                <a:srgbClr val="FFE599"/>
              </a:highlight>
            </a:endParaRPr>
          </a:p>
          <a:p>
            <a:pPr indent="0" lvl="0" marL="0" rtl="0" algn="l">
              <a:spcBef>
                <a:spcPts val="640"/>
              </a:spcBef>
              <a:spcAft>
                <a:spcPts val="0"/>
              </a:spcAft>
              <a:buNone/>
            </a:pPr>
            <a:r>
              <a:t/>
            </a:r>
            <a:endParaRPr sz="1400"/>
          </a:p>
          <a:p>
            <a:pPr indent="0" lvl="0" marL="457200" rtl="0" algn="l">
              <a:spcBef>
                <a:spcPts val="640"/>
              </a:spcBef>
              <a:spcAft>
                <a:spcPts val="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1"/>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GB"/>
              <a:t>Introduction</a:t>
            </a:r>
            <a:endParaRPr/>
          </a:p>
        </p:txBody>
      </p:sp>
      <p:sp>
        <p:nvSpPr>
          <p:cNvPr id="100" name="Google Shape;100;p21"/>
          <p:cNvSpPr txBox="1"/>
          <p:nvPr>
            <p:ph idx="1" type="body"/>
          </p:nvPr>
        </p:nvSpPr>
        <p:spPr>
          <a:xfrm>
            <a:off x="208720" y="934278"/>
            <a:ext cx="8686800" cy="34317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GB" sz="1400"/>
              <a:t>This document is the second part of the Business change Playbook (Part 2: Deliver and Part 3: Measure).</a:t>
            </a:r>
            <a:endParaRPr sz="1400"/>
          </a:p>
          <a:p>
            <a:pPr indent="0" lvl="0" marL="0" rtl="0" algn="l">
              <a:spcBef>
                <a:spcPts val="640"/>
              </a:spcBef>
              <a:spcAft>
                <a:spcPts val="0"/>
              </a:spcAft>
              <a:buNone/>
            </a:pPr>
            <a:r>
              <a:rPr lang="en-GB" sz="1400"/>
              <a:t>It contains a set of tools, templates and guidance documents that will support you in delivering the transition as well as measuring the progress you have made at any given point.</a:t>
            </a:r>
            <a:endParaRPr sz="1400"/>
          </a:p>
          <a:p>
            <a:pPr indent="0" lvl="0" marL="0" rtl="0" algn="l">
              <a:spcBef>
                <a:spcPts val="640"/>
              </a:spcBef>
              <a:spcAft>
                <a:spcPts val="0"/>
              </a:spcAft>
              <a:buNone/>
            </a:pPr>
            <a:r>
              <a:rPr lang="en-GB" sz="1400"/>
              <a:t>While it includes Street Manager specific content, most of the information that needs to be inputted into these templates and tools is unique to your organisation, hence you will need to adapt the documents to fit your circumstances.</a:t>
            </a:r>
            <a:endParaRPr sz="1400"/>
          </a:p>
          <a:p>
            <a:pPr indent="0" lvl="0" marL="0" rtl="0" algn="l">
              <a:spcBef>
                <a:spcPts val="640"/>
              </a:spcBef>
              <a:spcAft>
                <a:spcPts val="0"/>
              </a:spcAft>
              <a:buNone/>
            </a:pPr>
            <a:r>
              <a:rPr lang="en-GB" sz="1400"/>
              <a:t>Each document comes with guidance on how to use the tools, the purpose of the document in question, as well as best practice on when to develop and what questions to consider when filling in the details. The detailed guidance is enclosed within each of the individual documents, whilst a summary is provided on each of the following one-pagers.  </a:t>
            </a:r>
            <a:endParaRPr sz="1400"/>
          </a:p>
          <a:p>
            <a:pPr indent="0" lvl="0" marL="0" rtl="0" algn="l">
              <a:spcBef>
                <a:spcPts val="640"/>
              </a:spcBef>
              <a:spcAft>
                <a:spcPts val="0"/>
              </a:spcAft>
              <a:buNone/>
            </a:pPr>
            <a:r>
              <a:rPr lang="en-GB" sz="1400"/>
              <a:t>The methodologies included are intended to help you deliver and measure the success of the transition to Street Manager, however they are not prescriptive and it is up to you to decide whether and how to use each one of them. In addition, some activities may be more or less relevant to you depending on your organisation profile - please refer to the tables in the checklist for more information.</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GB"/>
              <a:t>Checklist</a:t>
            </a:r>
            <a:endParaRPr/>
          </a:p>
        </p:txBody>
      </p:sp>
      <p:sp>
        <p:nvSpPr>
          <p:cNvPr id="106" name="Google Shape;106;p22"/>
          <p:cNvSpPr txBox="1"/>
          <p:nvPr>
            <p:ph idx="1" type="body"/>
          </p:nvPr>
        </p:nvSpPr>
        <p:spPr>
          <a:xfrm>
            <a:off x="208720" y="1162878"/>
            <a:ext cx="8686800" cy="34317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GB"/>
              <a:t>We have developed a suggested checklist for you with recommended order of activities.</a:t>
            </a:r>
            <a:endParaRPr/>
          </a:p>
          <a:p>
            <a:pPr indent="0" lvl="0" marL="0" rtl="0" algn="l">
              <a:spcBef>
                <a:spcPts val="640"/>
              </a:spcBef>
              <a:spcAft>
                <a:spcPts val="0"/>
              </a:spcAft>
              <a:buNone/>
            </a:pPr>
            <a:r>
              <a:rPr lang="en-GB"/>
              <a:t>The checklist also provides view of which documents and tools are recommended for everyone, and which ones are more suited to a certain type of organisations.</a:t>
            </a:r>
            <a:endParaRPr/>
          </a:p>
          <a:p>
            <a:pPr indent="0" lvl="0" marL="0" rtl="0" algn="l">
              <a:spcBef>
                <a:spcPts val="640"/>
              </a:spcBef>
              <a:spcAft>
                <a:spcPts val="0"/>
              </a:spcAft>
              <a:buNone/>
            </a:pPr>
            <a:r>
              <a:t/>
            </a:r>
            <a:endParaRPr/>
          </a:p>
          <a:p>
            <a:pPr indent="0" lvl="0" marL="0" rtl="0" algn="l">
              <a:spcBef>
                <a:spcPts val="640"/>
              </a:spcBef>
              <a:spcAft>
                <a:spcPts val="0"/>
              </a:spcAft>
              <a:buNone/>
            </a:pPr>
            <a:r>
              <a:rPr lang="en-GB" u="sng">
                <a:solidFill>
                  <a:schemeClr val="hlink"/>
                </a:solidFill>
                <a:hlinkClick r:id="rId3"/>
              </a:rPr>
              <a:t>Link to Checklist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descr="A screen shot of a computer&#10;&#10;Description generated with high confidence" id="111" name="Google Shape;111;p23"/>
          <p:cNvPicPr preferRelativeResize="0"/>
          <p:nvPr/>
        </p:nvPicPr>
        <p:blipFill rotWithShape="1">
          <a:blip r:embed="rId3">
            <a:alphaModFix/>
          </a:blip>
          <a:srcRect b="0" l="0" r="0" t="0"/>
          <a:stretch/>
        </p:blipFill>
        <p:spPr>
          <a:xfrm>
            <a:off x="-8670" y="1"/>
            <a:ext cx="9181317" cy="5171060"/>
          </a:xfrm>
          <a:prstGeom prst="rect">
            <a:avLst/>
          </a:prstGeom>
          <a:noFill/>
          <a:ln>
            <a:noFill/>
          </a:ln>
        </p:spPr>
      </p:pic>
      <p:sp>
        <p:nvSpPr>
          <p:cNvPr id="112" name="Google Shape;112;p23"/>
          <p:cNvSpPr/>
          <p:nvPr/>
        </p:nvSpPr>
        <p:spPr>
          <a:xfrm>
            <a:off x="-4195" y="-20"/>
            <a:ext cx="9189900" cy="5171100"/>
          </a:xfrm>
          <a:prstGeom prst="rect">
            <a:avLst/>
          </a:prstGeom>
          <a:solidFill>
            <a:srgbClr val="006435">
              <a:alpha val="68240"/>
            </a:srgbClr>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lt1"/>
              </a:solidFill>
              <a:latin typeface="Arial"/>
              <a:ea typeface="Arial"/>
              <a:cs typeface="Arial"/>
              <a:sym typeface="Arial"/>
            </a:endParaRPr>
          </a:p>
        </p:txBody>
      </p:sp>
      <p:sp>
        <p:nvSpPr>
          <p:cNvPr id="113" name="Google Shape;113;p23"/>
          <p:cNvSpPr/>
          <p:nvPr/>
        </p:nvSpPr>
        <p:spPr>
          <a:xfrm>
            <a:off x="0" y="-2258"/>
            <a:ext cx="9181500" cy="889800"/>
          </a:xfrm>
          <a:prstGeom prst="rect">
            <a:avLst/>
          </a:prstGeom>
          <a:solidFill>
            <a:srgbClr val="006435">
              <a:alpha val="60000"/>
            </a:srgbClr>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lt1"/>
              </a:solidFill>
              <a:latin typeface="Arial"/>
              <a:ea typeface="Arial"/>
              <a:cs typeface="Arial"/>
              <a:sym typeface="Arial"/>
            </a:endParaRPr>
          </a:p>
        </p:txBody>
      </p:sp>
      <p:pic>
        <p:nvPicPr>
          <p:cNvPr id="114" name="Google Shape;114;p23"/>
          <p:cNvPicPr preferRelativeResize="0"/>
          <p:nvPr/>
        </p:nvPicPr>
        <p:blipFill rotWithShape="1">
          <a:blip r:embed="rId4">
            <a:alphaModFix/>
          </a:blip>
          <a:srcRect b="0" l="0" r="0" t="0"/>
          <a:stretch/>
        </p:blipFill>
        <p:spPr>
          <a:xfrm>
            <a:off x="244557" y="186593"/>
            <a:ext cx="798600" cy="512100"/>
          </a:xfrm>
          <a:prstGeom prst="rect">
            <a:avLst/>
          </a:prstGeom>
          <a:noFill/>
          <a:ln>
            <a:noFill/>
          </a:ln>
        </p:spPr>
      </p:pic>
      <p:sp>
        <p:nvSpPr>
          <p:cNvPr id="115" name="Google Shape;115;p23"/>
          <p:cNvSpPr txBox="1"/>
          <p:nvPr/>
        </p:nvSpPr>
        <p:spPr>
          <a:xfrm>
            <a:off x="1216823" y="1599144"/>
            <a:ext cx="7007100" cy="1945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lang="en-GB" sz="4000">
                <a:solidFill>
                  <a:schemeClr val="lt1"/>
                </a:solidFill>
              </a:rPr>
              <a:t>Playbook:</a:t>
            </a:r>
            <a:endParaRPr sz="4000">
              <a:solidFill>
                <a:schemeClr val="lt1"/>
              </a:solidFill>
            </a:endParaRPr>
          </a:p>
          <a:p>
            <a:pPr indent="0" lvl="0" marL="0" marR="0" rtl="0" algn="ctr">
              <a:lnSpc>
                <a:spcPct val="100000"/>
              </a:lnSpc>
              <a:spcBef>
                <a:spcPts val="0"/>
              </a:spcBef>
              <a:spcAft>
                <a:spcPts val="0"/>
              </a:spcAft>
              <a:buClr>
                <a:srgbClr val="000000"/>
              </a:buClr>
              <a:buSzPts val="4000"/>
              <a:buFont typeface="Arial"/>
              <a:buNone/>
            </a:pPr>
            <a:r>
              <a:rPr lang="en-GB" sz="4000">
                <a:solidFill>
                  <a:schemeClr val="lt1"/>
                </a:solidFill>
              </a:rPr>
              <a:t> Part 2 (Deliver)</a:t>
            </a:r>
            <a:endParaRPr sz="4000">
              <a:solidFill>
                <a:schemeClr val="lt1"/>
              </a:solidFill>
            </a:endParaRPr>
          </a:p>
        </p:txBody>
      </p:sp>
      <p:sp>
        <p:nvSpPr>
          <p:cNvPr id="116" name="Google Shape;116;p23"/>
          <p:cNvSpPr txBox="1"/>
          <p:nvPr/>
        </p:nvSpPr>
        <p:spPr>
          <a:xfrm>
            <a:off x="7082287" y="4736980"/>
            <a:ext cx="2743200" cy="246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Arial"/>
                <a:ea typeface="Arial"/>
                <a:cs typeface="Arial"/>
                <a:sym typeface="Arial"/>
              </a:rPr>
              <a:t>@ Crown copyright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GB"/>
              <a:t>Change management strategy</a:t>
            </a:r>
            <a:endParaRPr/>
          </a:p>
        </p:txBody>
      </p:sp>
      <p:sp>
        <p:nvSpPr>
          <p:cNvPr id="122" name="Google Shape;122;p24"/>
          <p:cNvSpPr txBox="1"/>
          <p:nvPr/>
        </p:nvSpPr>
        <p:spPr>
          <a:xfrm>
            <a:off x="682475" y="1002913"/>
            <a:ext cx="1939800" cy="31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Purpose &amp; Content </a:t>
            </a:r>
            <a:endParaRPr b="1"/>
          </a:p>
        </p:txBody>
      </p:sp>
      <p:sp>
        <p:nvSpPr>
          <p:cNvPr id="123" name="Google Shape;123;p24"/>
          <p:cNvSpPr txBox="1"/>
          <p:nvPr/>
        </p:nvSpPr>
        <p:spPr>
          <a:xfrm>
            <a:off x="4046475" y="1002925"/>
            <a:ext cx="1536000" cy="31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Best Practice </a:t>
            </a:r>
            <a:endParaRPr b="1"/>
          </a:p>
        </p:txBody>
      </p:sp>
      <p:sp>
        <p:nvSpPr>
          <p:cNvPr id="124" name="Google Shape;124;p24"/>
          <p:cNvSpPr txBox="1"/>
          <p:nvPr/>
        </p:nvSpPr>
        <p:spPr>
          <a:xfrm>
            <a:off x="7006663" y="982400"/>
            <a:ext cx="1536000" cy="31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Benefits</a:t>
            </a:r>
            <a:endParaRPr b="1"/>
          </a:p>
        </p:txBody>
      </p:sp>
      <p:sp>
        <p:nvSpPr>
          <p:cNvPr id="125" name="Google Shape;125;p24"/>
          <p:cNvSpPr txBox="1"/>
          <p:nvPr/>
        </p:nvSpPr>
        <p:spPr>
          <a:xfrm>
            <a:off x="516600" y="1815375"/>
            <a:ext cx="2567100" cy="24396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1000">
                <a:solidFill>
                  <a:schemeClr val="dk1"/>
                </a:solidFill>
                <a:latin typeface="Roboto"/>
                <a:ea typeface="Roboto"/>
                <a:cs typeface="Roboto"/>
                <a:sym typeface="Roboto"/>
              </a:rPr>
              <a:t>This document outlines the end-to-end approach and best practice to Change management to support the transition to Street Manager by enabling your stakeholders to act in a way that facilitates the progress of this project.</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GB" sz="1000">
                <a:solidFill>
                  <a:schemeClr val="dk1"/>
                </a:solidFill>
                <a:latin typeface="Roboto"/>
                <a:ea typeface="Roboto"/>
                <a:cs typeface="Roboto"/>
                <a:sym typeface="Roboto"/>
              </a:rPr>
              <a:t>You do not need to use the exact approach included, however it is highly recommended that you develop and follow a comprehensive Change management strategy to ensure that your transition is successful.</a:t>
            </a:r>
            <a:endParaRPr sz="1000">
              <a:solidFill>
                <a:schemeClr val="dk1"/>
              </a:solidFill>
              <a:latin typeface="Roboto"/>
              <a:ea typeface="Roboto"/>
              <a:cs typeface="Roboto"/>
              <a:sym typeface="Roboto"/>
            </a:endParaRPr>
          </a:p>
        </p:txBody>
      </p:sp>
      <p:sp>
        <p:nvSpPr>
          <p:cNvPr id="126" name="Google Shape;126;p24"/>
          <p:cNvSpPr/>
          <p:nvPr/>
        </p:nvSpPr>
        <p:spPr>
          <a:xfrm>
            <a:off x="1140425" y="1421875"/>
            <a:ext cx="1023900" cy="816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24"/>
          <p:cNvPicPr preferRelativeResize="0"/>
          <p:nvPr/>
        </p:nvPicPr>
        <p:blipFill rotWithShape="1">
          <a:blip r:embed="rId3">
            <a:alphaModFix/>
          </a:blip>
          <a:srcRect b="0" l="0" r="0" t="0"/>
          <a:stretch/>
        </p:blipFill>
        <p:spPr>
          <a:xfrm>
            <a:off x="1369575" y="1598825"/>
            <a:ext cx="565609" cy="557000"/>
          </a:xfrm>
          <a:prstGeom prst="rect">
            <a:avLst/>
          </a:prstGeom>
          <a:noFill/>
          <a:ln>
            <a:noFill/>
          </a:ln>
        </p:spPr>
      </p:pic>
      <p:sp>
        <p:nvSpPr>
          <p:cNvPr id="128" name="Google Shape;128;p24"/>
          <p:cNvSpPr txBox="1"/>
          <p:nvPr/>
        </p:nvSpPr>
        <p:spPr>
          <a:xfrm>
            <a:off x="3559350" y="1815392"/>
            <a:ext cx="2462400" cy="24396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GB" sz="1000">
                <a:solidFill>
                  <a:schemeClr val="dk1"/>
                </a:solidFill>
                <a:highlight>
                  <a:schemeClr val="lt1"/>
                </a:highlight>
                <a:latin typeface="Roboto"/>
                <a:ea typeface="Roboto"/>
                <a:cs typeface="Roboto"/>
                <a:sym typeface="Roboto"/>
              </a:rPr>
              <a:t>It is recommended that you complete the Impact, Readiness and Stakeholder analyses for a comprehensive assessment of your stakeholder environment You can find these tools </a:t>
            </a:r>
            <a:r>
              <a:rPr lang="en-GB" sz="1000" u="sng">
                <a:solidFill>
                  <a:schemeClr val="hlink"/>
                </a:solidFill>
                <a:highlight>
                  <a:schemeClr val="lt1"/>
                </a:highlight>
                <a:latin typeface="Roboto"/>
                <a:ea typeface="Roboto"/>
                <a:cs typeface="Roboto"/>
                <a:sym typeface="Roboto"/>
                <a:hlinkClick r:id="rId4"/>
              </a:rPr>
              <a:t>here</a:t>
            </a:r>
            <a:r>
              <a:rPr lang="en-GB" sz="1000">
                <a:solidFill>
                  <a:schemeClr val="dk1"/>
                </a:solidFill>
                <a:highlight>
                  <a:schemeClr val="lt1"/>
                </a:highlight>
                <a:latin typeface="Roboto"/>
                <a:ea typeface="Roboto"/>
                <a:cs typeface="Roboto"/>
                <a:sym typeface="Roboto"/>
              </a:rPr>
              <a:t>.</a:t>
            </a:r>
            <a:endParaRPr sz="1000">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rPr lang="en-GB" sz="1000">
                <a:latin typeface="Roboto"/>
                <a:ea typeface="Roboto"/>
                <a:cs typeface="Roboto"/>
                <a:sym typeface="Roboto"/>
              </a:rPr>
              <a:t>Whatever methods and techniques you choose, make sure that you consider all internal and external stakeholders, and have realistic goals with measurable outcomes.</a:t>
            </a:r>
            <a:endParaRPr sz="1000">
              <a:latin typeface="Roboto"/>
              <a:ea typeface="Roboto"/>
              <a:cs typeface="Roboto"/>
              <a:sym typeface="Roboto"/>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t/>
            </a:r>
            <a:endParaRPr sz="1000">
              <a:solidFill>
                <a:schemeClr val="dk1"/>
              </a:solidFill>
              <a:highlight>
                <a:schemeClr val="lt1"/>
              </a:highlight>
              <a:latin typeface="Roboto"/>
              <a:ea typeface="Roboto"/>
              <a:cs typeface="Roboto"/>
              <a:sym typeface="Roboto"/>
            </a:endParaRPr>
          </a:p>
          <a:p>
            <a:pPr indent="0" lvl="0" marL="0" rtl="0" algn="l">
              <a:lnSpc>
                <a:spcPct val="115000"/>
              </a:lnSpc>
              <a:spcBef>
                <a:spcPts val="0"/>
              </a:spcBef>
              <a:spcAft>
                <a:spcPts val="0"/>
              </a:spcAft>
              <a:buNone/>
            </a:pPr>
            <a:r>
              <a:t/>
            </a:r>
            <a:endParaRPr/>
          </a:p>
        </p:txBody>
      </p:sp>
      <p:sp>
        <p:nvSpPr>
          <p:cNvPr id="129" name="Google Shape;129;p24"/>
          <p:cNvSpPr txBox="1"/>
          <p:nvPr/>
        </p:nvSpPr>
        <p:spPr>
          <a:xfrm>
            <a:off x="6380450" y="1815377"/>
            <a:ext cx="2462400" cy="24396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92100" lvl="0" marL="457200" rtl="0" algn="l">
              <a:lnSpc>
                <a:spcPct val="115000"/>
              </a:lnSpc>
              <a:spcBef>
                <a:spcPts val="0"/>
              </a:spcBef>
              <a:spcAft>
                <a:spcPts val="0"/>
              </a:spcAft>
              <a:buClr>
                <a:schemeClr val="dk1"/>
              </a:buClr>
              <a:buSzPts val="1000"/>
              <a:buFont typeface="Roboto"/>
              <a:buChar char="●"/>
            </a:pPr>
            <a:r>
              <a:rPr lang="en-GB" sz="1000">
                <a:solidFill>
                  <a:schemeClr val="dk1"/>
                </a:solidFill>
                <a:latin typeface="Roboto"/>
                <a:ea typeface="Roboto"/>
                <a:cs typeface="Roboto"/>
                <a:sym typeface="Roboto"/>
              </a:rPr>
              <a:t>Ensure you are aware of and actioning any risks and opportunities that your stakeholder environment provides</a:t>
            </a:r>
            <a:endParaRPr sz="1000">
              <a:solidFill>
                <a:schemeClr val="dk1"/>
              </a:solidFill>
              <a:latin typeface="Roboto"/>
              <a:ea typeface="Roboto"/>
              <a:cs typeface="Roboto"/>
              <a:sym typeface="Roboto"/>
            </a:endParaRPr>
          </a:p>
          <a:p>
            <a:pPr indent="-292100" lvl="0" marL="457200" rtl="0" algn="l">
              <a:lnSpc>
                <a:spcPct val="115000"/>
              </a:lnSpc>
              <a:spcBef>
                <a:spcPts val="0"/>
              </a:spcBef>
              <a:spcAft>
                <a:spcPts val="0"/>
              </a:spcAft>
              <a:buClr>
                <a:schemeClr val="dk1"/>
              </a:buClr>
              <a:buSzPts val="1000"/>
              <a:buFont typeface="Roboto"/>
              <a:buChar char="●"/>
            </a:pPr>
            <a:r>
              <a:rPr lang="en-GB" sz="1000">
                <a:solidFill>
                  <a:schemeClr val="dk1"/>
                </a:solidFill>
                <a:latin typeface="Roboto"/>
                <a:ea typeface="Roboto"/>
                <a:cs typeface="Roboto"/>
                <a:sym typeface="Roboto"/>
              </a:rPr>
              <a:t>Develop and execute a plan to manage the most complex factor of any change process - the people involved in it who will be impacted by or can impact the change</a:t>
            </a:r>
            <a:endParaRPr sz="10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a:p>
        </p:txBody>
      </p:sp>
      <p:sp>
        <p:nvSpPr>
          <p:cNvPr id="130" name="Google Shape;130;p24"/>
          <p:cNvSpPr/>
          <p:nvPr/>
        </p:nvSpPr>
        <p:spPr>
          <a:xfrm>
            <a:off x="4278600" y="1421875"/>
            <a:ext cx="1023900" cy="816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1" name="Google Shape;131;p24"/>
          <p:cNvPicPr preferRelativeResize="0"/>
          <p:nvPr/>
        </p:nvPicPr>
        <p:blipFill rotWithShape="1">
          <a:blip r:embed="rId5">
            <a:alphaModFix/>
          </a:blip>
          <a:srcRect b="0" l="0" r="0" t="0"/>
          <a:stretch/>
        </p:blipFill>
        <p:spPr>
          <a:xfrm>
            <a:off x="4571999" y="1545209"/>
            <a:ext cx="565600" cy="569327"/>
          </a:xfrm>
          <a:prstGeom prst="rect">
            <a:avLst/>
          </a:prstGeom>
          <a:noFill/>
          <a:ln>
            <a:noFill/>
          </a:ln>
        </p:spPr>
      </p:pic>
      <p:sp>
        <p:nvSpPr>
          <p:cNvPr id="132" name="Google Shape;132;p24"/>
          <p:cNvSpPr/>
          <p:nvPr/>
        </p:nvSpPr>
        <p:spPr>
          <a:xfrm>
            <a:off x="7262725" y="1404625"/>
            <a:ext cx="1023900" cy="816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3" name="Google Shape;133;p24"/>
          <p:cNvPicPr preferRelativeResize="0"/>
          <p:nvPr/>
        </p:nvPicPr>
        <p:blipFill rotWithShape="1">
          <a:blip r:embed="rId6">
            <a:alphaModFix/>
          </a:blip>
          <a:srcRect b="15345" l="19092" r="35492" t="22975"/>
          <a:stretch/>
        </p:blipFill>
        <p:spPr>
          <a:xfrm>
            <a:off x="7458812" y="1557775"/>
            <a:ext cx="631725" cy="509700"/>
          </a:xfrm>
          <a:prstGeom prst="rect">
            <a:avLst/>
          </a:prstGeom>
          <a:noFill/>
          <a:ln>
            <a:noFill/>
          </a:ln>
        </p:spPr>
      </p:pic>
      <p:sp>
        <p:nvSpPr>
          <p:cNvPr id="134" name="Google Shape;134;p24"/>
          <p:cNvSpPr txBox="1"/>
          <p:nvPr/>
        </p:nvSpPr>
        <p:spPr>
          <a:xfrm>
            <a:off x="516600" y="4363100"/>
            <a:ext cx="8326200" cy="318600"/>
          </a:xfrm>
          <a:prstGeom prst="rect">
            <a:avLst/>
          </a:prstGeom>
          <a:solidFill>
            <a:srgbClr val="006435"/>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lang="en-GB" u="sng">
                <a:solidFill>
                  <a:srgbClr val="FFFFFF"/>
                </a:solidFill>
                <a:hlinkClick r:id="rId7"/>
              </a:rPr>
              <a:t>Link to document</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GB"/>
              <a:t>Communications approach</a:t>
            </a:r>
            <a:endParaRPr/>
          </a:p>
        </p:txBody>
      </p:sp>
      <p:sp>
        <p:nvSpPr>
          <p:cNvPr id="140" name="Google Shape;140;p25"/>
          <p:cNvSpPr txBox="1"/>
          <p:nvPr/>
        </p:nvSpPr>
        <p:spPr>
          <a:xfrm>
            <a:off x="682475" y="1002913"/>
            <a:ext cx="1939800" cy="31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Purpose &amp; Content </a:t>
            </a:r>
            <a:endParaRPr b="1"/>
          </a:p>
        </p:txBody>
      </p:sp>
      <p:sp>
        <p:nvSpPr>
          <p:cNvPr id="141" name="Google Shape;141;p25"/>
          <p:cNvSpPr txBox="1"/>
          <p:nvPr/>
        </p:nvSpPr>
        <p:spPr>
          <a:xfrm>
            <a:off x="4046475" y="1002925"/>
            <a:ext cx="1536000" cy="31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Best Practice </a:t>
            </a:r>
            <a:endParaRPr b="1"/>
          </a:p>
        </p:txBody>
      </p:sp>
      <p:sp>
        <p:nvSpPr>
          <p:cNvPr id="142" name="Google Shape;142;p25"/>
          <p:cNvSpPr txBox="1"/>
          <p:nvPr/>
        </p:nvSpPr>
        <p:spPr>
          <a:xfrm>
            <a:off x="7006663" y="982400"/>
            <a:ext cx="1536000" cy="31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Benefits</a:t>
            </a:r>
            <a:endParaRPr b="1"/>
          </a:p>
        </p:txBody>
      </p:sp>
      <p:sp>
        <p:nvSpPr>
          <p:cNvPr id="143" name="Google Shape;143;p25"/>
          <p:cNvSpPr txBox="1"/>
          <p:nvPr/>
        </p:nvSpPr>
        <p:spPr>
          <a:xfrm>
            <a:off x="516600" y="1815375"/>
            <a:ext cx="2567100" cy="21294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1000">
                <a:solidFill>
                  <a:schemeClr val="dk1"/>
                </a:solidFill>
                <a:latin typeface="Roboto"/>
                <a:ea typeface="Roboto"/>
                <a:cs typeface="Roboto"/>
                <a:sym typeface="Roboto"/>
              </a:rPr>
              <a:t>This document outlines the possible approaches, best practices and triggers for communications regarding Street Manager. It provides support for both internal stakeholders within your organisations and external stakeholders that sit outside of your direct organisation.  </a:t>
            </a:r>
            <a:endParaRPr sz="1000">
              <a:solidFill>
                <a:schemeClr val="dk1"/>
              </a:solidFill>
              <a:latin typeface="Roboto"/>
              <a:ea typeface="Roboto"/>
              <a:cs typeface="Roboto"/>
              <a:sym typeface="Roboto"/>
            </a:endParaRPr>
          </a:p>
          <a:p>
            <a:pPr indent="0" lvl="0" marL="0" rtl="0" algn="l">
              <a:spcBef>
                <a:spcPts val="0"/>
              </a:spcBef>
              <a:spcAft>
                <a:spcPts val="0"/>
              </a:spcAft>
              <a:buNone/>
            </a:pPr>
            <a:r>
              <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GB" sz="1000">
                <a:solidFill>
                  <a:schemeClr val="dk1"/>
                </a:solidFill>
                <a:latin typeface="Roboto"/>
                <a:ea typeface="Roboto"/>
                <a:cs typeface="Roboto"/>
                <a:sym typeface="Roboto"/>
              </a:rPr>
              <a:t>It is intended for guidance only. </a:t>
            </a:r>
            <a:endParaRPr sz="1100">
              <a:solidFill>
                <a:schemeClr val="dk1"/>
              </a:solidFill>
            </a:endParaRPr>
          </a:p>
        </p:txBody>
      </p:sp>
      <p:sp>
        <p:nvSpPr>
          <p:cNvPr id="144" name="Google Shape;144;p25"/>
          <p:cNvSpPr/>
          <p:nvPr/>
        </p:nvSpPr>
        <p:spPr>
          <a:xfrm>
            <a:off x="1140425" y="1421875"/>
            <a:ext cx="1023900" cy="816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25"/>
          <p:cNvPicPr preferRelativeResize="0"/>
          <p:nvPr/>
        </p:nvPicPr>
        <p:blipFill rotWithShape="1">
          <a:blip r:embed="rId3">
            <a:alphaModFix/>
          </a:blip>
          <a:srcRect b="0" l="0" r="0" t="0"/>
          <a:stretch/>
        </p:blipFill>
        <p:spPr>
          <a:xfrm>
            <a:off x="1369575" y="1598825"/>
            <a:ext cx="565609" cy="557000"/>
          </a:xfrm>
          <a:prstGeom prst="rect">
            <a:avLst/>
          </a:prstGeom>
          <a:noFill/>
          <a:ln>
            <a:noFill/>
          </a:ln>
        </p:spPr>
      </p:pic>
      <p:sp>
        <p:nvSpPr>
          <p:cNvPr id="146" name="Google Shape;146;p25"/>
          <p:cNvSpPr txBox="1"/>
          <p:nvPr/>
        </p:nvSpPr>
        <p:spPr>
          <a:xfrm>
            <a:off x="3559350" y="1815375"/>
            <a:ext cx="2462400" cy="20598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GB" sz="1000">
                <a:solidFill>
                  <a:schemeClr val="dk1"/>
                </a:solidFill>
                <a:highlight>
                  <a:schemeClr val="lt1"/>
                </a:highlight>
                <a:latin typeface="Roboto"/>
                <a:ea typeface="Roboto"/>
                <a:cs typeface="Roboto"/>
                <a:sym typeface="Roboto"/>
              </a:rPr>
              <a:t>Read through the comms approach in advance of planning and commencing any communication activities. </a:t>
            </a:r>
            <a:endParaRPr sz="1000">
              <a:solidFill>
                <a:schemeClr val="dk1"/>
              </a:solidFill>
              <a:highlight>
                <a:schemeClr val="lt1"/>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000">
                <a:solidFill>
                  <a:schemeClr val="dk1"/>
                </a:solidFill>
                <a:highlight>
                  <a:schemeClr val="lt1"/>
                </a:highlight>
                <a:latin typeface="Roboto"/>
                <a:ea typeface="Roboto"/>
                <a:cs typeface="Roboto"/>
                <a:sym typeface="Roboto"/>
              </a:rPr>
              <a:t>Consider which methods best suit you and your organisation. </a:t>
            </a:r>
            <a:endParaRPr sz="1000">
              <a:solidFill>
                <a:schemeClr val="dk1"/>
              </a:solidFill>
              <a:highlight>
                <a:schemeClr val="lt1"/>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000">
                <a:solidFill>
                  <a:schemeClr val="dk1"/>
                </a:solidFill>
                <a:highlight>
                  <a:schemeClr val="lt1"/>
                </a:highlight>
                <a:latin typeface="Roboto"/>
                <a:ea typeface="Roboto"/>
                <a:cs typeface="Roboto"/>
                <a:sym typeface="Roboto"/>
              </a:rPr>
              <a:t>Make sure to adjust to fit your stakeholder needs.</a:t>
            </a:r>
            <a:endParaRPr sz="1000">
              <a:solidFill>
                <a:schemeClr val="dk1"/>
              </a:solidFill>
              <a:highlight>
                <a:schemeClr val="lt1"/>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000">
                <a:solidFill>
                  <a:schemeClr val="dk1"/>
                </a:solidFill>
                <a:highlight>
                  <a:schemeClr val="lt1"/>
                </a:highlight>
                <a:latin typeface="Roboto"/>
                <a:ea typeface="Roboto"/>
                <a:cs typeface="Roboto"/>
                <a:sym typeface="Roboto"/>
              </a:rPr>
              <a:t>Use it in conjunction with the Engagement Needs Assessment </a:t>
            </a:r>
            <a:endParaRPr/>
          </a:p>
        </p:txBody>
      </p:sp>
      <p:sp>
        <p:nvSpPr>
          <p:cNvPr id="147" name="Google Shape;147;p25"/>
          <p:cNvSpPr txBox="1"/>
          <p:nvPr/>
        </p:nvSpPr>
        <p:spPr>
          <a:xfrm>
            <a:off x="6380450" y="1815363"/>
            <a:ext cx="2462400" cy="20598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92100" lvl="0" marL="457200" rtl="0" algn="l">
              <a:lnSpc>
                <a:spcPct val="115000"/>
              </a:lnSpc>
              <a:spcBef>
                <a:spcPts val="0"/>
              </a:spcBef>
              <a:spcAft>
                <a:spcPts val="0"/>
              </a:spcAft>
              <a:buClr>
                <a:schemeClr val="dk1"/>
              </a:buClr>
              <a:buSzPts val="1000"/>
              <a:buFont typeface="Roboto"/>
              <a:buChar char="●"/>
            </a:pPr>
            <a:r>
              <a:rPr lang="en-GB" sz="1000">
                <a:solidFill>
                  <a:schemeClr val="dk1"/>
                </a:solidFill>
                <a:latin typeface="Roboto"/>
                <a:ea typeface="Roboto"/>
                <a:cs typeface="Roboto"/>
                <a:sym typeface="Roboto"/>
              </a:rPr>
              <a:t>A means of tracking when key messages are being sent out </a:t>
            </a:r>
            <a:endParaRPr sz="1000">
              <a:solidFill>
                <a:schemeClr val="dk1"/>
              </a:solidFill>
              <a:latin typeface="Roboto"/>
              <a:ea typeface="Roboto"/>
              <a:cs typeface="Roboto"/>
              <a:sym typeface="Roboto"/>
            </a:endParaRPr>
          </a:p>
          <a:p>
            <a:pPr indent="-292100" lvl="0" marL="457200" rtl="0" algn="l">
              <a:lnSpc>
                <a:spcPct val="115000"/>
              </a:lnSpc>
              <a:spcBef>
                <a:spcPts val="0"/>
              </a:spcBef>
              <a:spcAft>
                <a:spcPts val="0"/>
              </a:spcAft>
              <a:buClr>
                <a:schemeClr val="dk1"/>
              </a:buClr>
              <a:buSzPts val="1000"/>
              <a:buFont typeface="Roboto"/>
              <a:buChar char="●"/>
            </a:pPr>
            <a:r>
              <a:rPr lang="en-GB" sz="1000">
                <a:solidFill>
                  <a:schemeClr val="dk1"/>
                </a:solidFill>
                <a:latin typeface="Roboto"/>
                <a:ea typeface="Roboto"/>
                <a:cs typeface="Roboto"/>
                <a:sym typeface="Roboto"/>
              </a:rPr>
              <a:t>Manage different stakeholders both within and outside of your organisation </a:t>
            </a:r>
            <a:endParaRPr sz="1000">
              <a:solidFill>
                <a:schemeClr val="dk1"/>
              </a:solidFill>
              <a:latin typeface="Roboto"/>
              <a:ea typeface="Roboto"/>
              <a:cs typeface="Roboto"/>
              <a:sym typeface="Roboto"/>
            </a:endParaRPr>
          </a:p>
          <a:p>
            <a:pPr indent="-292100" lvl="0" marL="457200" rtl="0" algn="l">
              <a:lnSpc>
                <a:spcPct val="115000"/>
              </a:lnSpc>
              <a:spcBef>
                <a:spcPts val="0"/>
              </a:spcBef>
              <a:spcAft>
                <a:spcPts val="0"/>
              </a:spcAft>
              <a:buClr>
                <a:schemeClr val="dk1"/>
              </a:buClr>
              <a:buSzPts val="1000"/>
              <a:buFont typeface="Roboto"/>
              <a:buChar char="●"/>
            </a:pPr>
            <a:r>
              <a:rPr lang="en-GB" sz="1000">
                <a:solidFill>
                  <a:schemeClr val="dk1"/>
                </a:solidFill>
                <a:latin typeface="Roboto"/>
                <a:ea typeface="Roboto"/>
                <a:cs typeface="Roboto"/>
                <a:sym typeface="Roboto"/>
              </a:rPr>
              <a:t>Ensure all stakeholders are engaged and up to date on information </a:t>
            </a:r>
            <a:endParaRPr sz="10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a:p>
        </p:txBody>
      </p:sp>
      <p:sp>
        <p:nvSpPr>
          <p:cNvPr id="148" name="Google Shape;148;p25"/>
          <p:cNvSpPr/>
          <p:nvPr/>
        </p:nvSpPr>
        <p:spPr>
          <a:xfrm>
            <a:off x="4278600" y="1421875"/>
            <a:ext cx="1023900" cy="816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9" name="Google Shape;149;p25"/>
          <p:cNvPicPr preferRelativeResize="0"/>
          <p:nvPr/>
        </p:nvPicPr>
        <p:blipFill rotWithShape="1">
          <a:blip r:embed="rId4">
            <a:alphaModFix/>
          </a:blip>
          <a:srcRect b="0" l="0" r="0" t="0"/>
          <a:stretch/>
        </p:blipFill>
        <p:spPr>
          <a:xfrm>
            <a:off x="4571999" y="1545209"/>
            <a:ext cx="565600" cy="569327"/>
          </a:xfrm>
          <a:prstGeom prst="rect">
            <a:avLst/>
          </a:prstGeom>
          <a:noFill/>
          <a:ln>
            <a:noFill/>
          </a:ln>
        </p:spPr>
      </p:pic>
      <p:sp>
        <p:nvSpPr>
          <p:cNvPr id="150" name="Google Shape;150;p25"/>
          <p:cNvSpPr/>
          <p:nvPr/>
        </p:nvSpPr>
        <p:spPr>
          <a:xfrm>
            <a:off x="7262725" y="1404625"/>
            <a:ext cx="1023900" cy="816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1" name="Google Shape;151;p25"/>
          <p:cNvPicPr preferRelativeResize="0"/>
          <p:nvPr/>
        </p:nvPicPr>
        <p:blipFill rotWithShape="1">
          <a:blip r:embed="rId5">
            <a:alphaModFix/>
          </a:blip>
          <a:srcRect b="15345" l="19092" r="35492" t="22975"/>
          <a:stretch/>
        </p:blipFill>
        <p:spPr>
          <a:xfrm>
            <a:off x="7458812" y="1557775"/>
            <a:ext cx="631725" cy="509700"/>
          </a:xfrm>
          <a:prstGeom prst="rect">
            <a:avLst/>
          </a:prstGeom>
          <a:noFill/>
          <a:ln>
            <a:noFill/>
          </a:ln>
        </p:spPr>
      </p:pic>
      <p:sp>
        <p:nvSpPr>
          <p:cNvPr id="152" name="Google Shape;152;p25"/>
          <p:cNvSpPr txBox="1"/>
          <p:nvPr/>
        </p:nvSpPr>
        <p:spPr>
          <a:xfrm>
            <a:off x="512025" y="4026350"/>
            <a:ext cx="8183100" cy="509700"/>
          </a:xfrm>
          <a:prstGeom prst="rect">
            <a:avLst/>
          </a:prstGeom>
          <a:solidFill>
            <a:srgbClr val="006435"/>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lang="en-GB" u="sng">
                <a:solidFill>
                  <a:srgbClr val="FFFFFF"/>
                </a:solidFill>
                <a:hlinkClick r:id="rId6"/>
              </a:rPr>
              <a:t>Link to document</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GB"/>
              <a:t>Training</a:t>
            </a:r>
            <a:r>
              <a:rPr lang="en-GB"/>
              <a:t> approach</a:t>
            </a:r>
            <a:endParaRPr/>
          </a:p>
        </p:txBody>
      </p:sp>
      <p:sp>
        <p:nvSpPr>
          <p:cNvPr id="158" name="Google Shape;158;p26"/>
          <p:cNvSpPr txBox="1"/>
          <p:nvPr/>
        </p:nvSpPr>
        <p:spPr>
          <a:xfrm>
            <a:off x="682475" y="1002913"/>
            <a:ext cx="1939800" cy="31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Purpose &amp; Content </a:t>
            </a:r>
            <a:endParaRPr b="1"/>
          </a:p>
        </p:txBody>
      </p:sp>
      <p:sp>
        <p:nvSpPr>
          <p:cNvPr id="159" name="Google Shape;159;p26"/>
          <p:cNvSpPr txBox="1"/>
          <p:nvPr/>
        </p:nvSpPr>
        <p:spPr>
          <a:xfrm>
            <a:off x="4046475" y="1002925"/>
            <a:ext cx="1536000" cy="31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Best Practice </a:t>
            </a:r>
            <a:endParaRPr b="1"/>
          </a:p>
        </p:txBody>
      </p:sp>
      <p:sp>
        <p:nvSpPr>
          <p:cNvPr id="160" name="Google Shape;160;p26"/>
          <p:cNvSpPr txBox="1"/>
          <p:nvPr/>
        </p:nvSpPr>
        <p:spPr>
          <a:xfrm>
            <a:off x="7006663" y="982400"/>
            <a:ext cx="1536000" cy="31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Benefits</a:t>
            </a:r>
            <a:endParaRPr b="1"/>
          </a:p>
        </p:txBody>
      </p:sp>
      <p:sp>
        <p:nvSpPr>
          <p:cNvPr id="161" name="Google Shape;161;p26"/>
          <p:cNvSpPr txBox="1"/>
          <p:nvPr/>
        </p:nvSpPr>
        <p:spPr>
          <a:xfrm>
            <a:off x="516600" y="1815375"/>
            <a:ext cx="2567100" cy="21294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GB" sz="1000">
                <a:solidFill>
                  <a:schemeClr val="dk1"/>
                </a:solidFill>
                <a:latin typeface="Roboto"/>
                <a:ea typeface="Roboto"/>
                <a:cs typeface="Roboto"/>
                <a:sym typeface="Roboto"/>
              </a:rPr>
              <a:t>This document outlines the approach, best practice and some recommended techniques to deliver training to support the transition to Street Manager. </a:t>
            </a:r>
            <a:endParaRPr sz="1000">
              <a:solidFill>
                <a:schemeClr val="dk1"/>
              </a:solidFill>
              <a:latin typeface="Roboto"/>
              <a:ea typeface="Roboto"/>
              <a:cs typeface="Roboto"/>
              <a:sym typeface="Roboto"/>
            </a:endParaRPr>
          </a:p>
          <a:p>
            <a:pPr indent="0" lvl="0" marL="0" rtl="0" algn="l">
              <a:spcBef>
                <a:spcPts val="0"/>
              </a:spcBef>
              <a:spcAft>
                <a:spcPts val="0"/>
              </a:spcAft>
              <a:buNone/>
            </a:pPr>
            <a:r>
              <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GB" sz="1000">
                <a:solidFill>
                  <a:schemeClr val="dk1"/>
                </a:solidFill>
                <a:latin typeface="Roboto"/>
                <a:ea typeface="Roboto"/>
                <a:cs typeface="Roboto"/>
                <a:sym typeface="Roboto"/>
              </a:rPr>
              <a:t>It is intended for guidance only.</a:t>
            </a:r>
            <a:endParaRPr sz="1000">
              <a:solidFill>
                <a:schemeClr val="dk1"/>
              </a:solidFill>
              <a:latin typeface="Roboto"/>
              <a:ea typeface="Roboto"/>
              <a:cs typeface="Roboto"/>
              <a:sym typeface="Roboto"/>
            </a:endParaRPr>
          </a:p>
        </p:txBody>
      </p:sp>
      <p:sp>
        <p:nvSpPr>
          <p:cNvPr id="162" name="Google Shape;162;p26"/>
          <p:cNvSpPr/>
          <p:nvPr/>
        </p:nvSpPr>
        <p:spPr>
          <a:xfrm>
            <a:off x="1140425" y="1421875"/>
            <a:ext cx="1023900" cy="816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3" name="Google Shape;163;p26"/>
          <p:cNvPicPr preferRelativeResize="0"/>
          <p:nvPr/>
        </p:nvPicPr>
        <p:blipFill rotWithShape="1">
          <a:blip r:embed="rId3">
            <a:alphaModFix/>
          </a:blip>
          <a:srcRect b="0" l="0" r="0" t="0"/>
          <a:stretch/>
        </p:blipFill>
        <p:spPr>
          <a:xfrm>
            <a:off x="1369575" y="1598825"/>
            <a:ext cx="565609" cy="557000"/>
          </a:xfrm>
          <a:prstGeom prst="rect">
            <a:avLst/>
          </a:prstGeom>
          <a:noFill/>
          <a:ln>
            <a:noFill/>
          </a:ln>
        </p:spPr>
      </p:pic>
      <p:sp>
        <p:nvSpPr>
          <p:cNvPr id="164" name="Google Shape;164;p26"/>
          <p:cNvSpPr txBox="1"/>
          <p:nvPr/>
        </p:nvSpPr>
        <p:spPr>
          <a:xfrm>
            <a:off x="3559350" y="1815375"/>
            <a:ext cx="2462400" cy="20598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GB" sz="1000">
                <a:solidFill>
                  <a:schemeClr val="dk1"/>
                </a:solidFill>
                <a:highlight>
                  <a:schemeClr val="lt1"/>
                </a:highlight>
                <a:latin typeface="Roboto"/>
                <a:ea typeface="Roboto"/>
                <a:cs typeface="Roboto"/>
                <a:sym typeface="Roboto"/>
              </a:rPr>
              <a:t>Read through the Training approach in advance of planning and commencing any training activities. </a:t>
            </a:r>
            <a:endParaRPr sz="1000">
              <a:solidFill>
                <a:schemeClr val="dk1"/>
              </a:solidFill>
              <a:highlight>
                <a:schemeClr val="lt1"/>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000">
                <a:solidFill>
                  <a:schemeClr val="dk1"/>
                </a:solidFill>
                <a:highlight>
                  <a:schemeClr val="lt1"/>
                </a:highlight>
                <a:latin typeface="Roboto"/>
                <a:ea typeface="Roboto"/>
                <a:cs typeface="Roboto"/>
                <a:sym typeface="Roboto"/>
              </a:rPr>
              <a:t>Make sure to adjust to fit your stakeholder needs.</a:t>
            </a:r>
            <a:endParaRPr sz="1000">
              <a:solidFill>
                <a:schemeClr val="dk1"/>
              </a:solidFill>
              <a:highlight>
                <a:schemeClr val="lt1"/>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000">
                <a:solidFill>
                  <a:schemeClr val="dk1"/>
                </a:solidFill>
                <a:highlight>
                  <a:schemeClr val="lt1"/>
                </a:highlight>
                <a:latin typeface="Roboto"/>
                <a:ea typeface="Roboto"/>
                <a:cs typeface="Roboto"/>
                <a:sym typeface="Roboto"/>
              </a:rPr>
              <a:t>Use it in conjunction with the Engagement and Training Needs Assessment and Progress Tracker for more detailed analysis and monitoring.</a:t>
            </a:r>
            <a:endParaRPr/>
          </a:p>
        </p:txBody>
      </p:sp>
      <p:sp>
        <p:nvSpPr>
          <p:cNvPr id="165" name="Google Shape;165;p26"/>
          <p:cNvSpPr txBox="1"/>
          <p:nvPr/>
        </p:nvSpPr>
        <p:spPr>
          <a:xfrm>
            <a:off x="6380450" y="1815363"/>
            <a:ext cx="2462400" cy="20598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92100" lvl="0" marL="457200" rtl="0" algn="l">
              <a:lnSpc>
                <a:spcPct val="115000"/>
              </a:lnSpc>
              <a:spcBef>
                <a:spcPts val="0"/>
              </a:spcBef>
              <a:spcAft>
                <a:spcPts val="0"/>
              </a:spcAft>
              <a:buClr>
                <a:schemeClr val="dk1"/>
              </a:buClr>
              <a:buSzPts val="1000"/>
              <a:buFont typeface="Roboto"/>
              <a:buChar char="●"/>
            </a:pPr>
            <a:r>
              <a:rPr lang="en-GB" sz="1000">
                <a:solidFill>
                  <a:schemeClr val="dk1"/>
                </a:solidFill>
                <a:latin typeface="Roboto"/>
                <a:ea typeface="Roboto"/>
                <a:cs typeface="Roboto"/>
                <a:sym typeface="Roboto"/>
              </a:rPr>
              <a:t>A quick guide to best practices and recommended techniques that you may like to consider and build into your training plan that you would need to deliver in order to facilitate the transition to Street Manager</a:t>
            </a:r>
            <a:endParaRPr sz="10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0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a:p>
        </p:txBody>
      </p:sp>
      <p:sp>
        <p:nvSpPr>
          <p:cNvPr id="166" name="Google Shape;166;p26"/>
          <p:cNvSpPr/>
          <p:nvPr/>
        </p:nvSpPr>
        <p:spPr>
          <a:xfrm>
            <a:off x="4278600" y="1421875"/>
            <a:ext cx="1023900" cy="816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7" name="Google Shape;167;p26"/>
          <p:cNvPicPr preferRelativeResize="0"/>
          <p:nvPr/>
        </p:nvPicPr>
        <p:blipFill rotWithShape="1">
          <a:blip r:embed="rId4">
            <a:alphaModFix/>
          </a:blip>
          <a:srcRect b="0" l="0" r="0" t="0"/>
          <a:stretch/>
        </p:blipFill>
        <p:spPr>
          <a:xfrm>
            <a:off x="4571999" y="1545209"/>
            <a:ext cx="565600" cy="569327"/>
          </a:xfrm>
          <a:prstGeom prst="rect">
            <a:avLst/>
          </a:prstGeom>
          <a:noFill/>
          <a:ln>
            <a:noFill/>
          </a:ln>
        </p:spPr>
      </p:pic>
      <p:sp>
        <p:nvSpPr>
          <p:cNvPr id="168" name="Google Shape;168;p26"/>
          <p:cNvSpPr/>
          <p:nvPr/>
        </p:nvSpPr>
        <p:spPr>
          <a:xfrm>
            <a:off x="7262725" y="1404625"/>
            <a:ext cx="1023900" cy="816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9" name="Google Shape;169;p26"/>
          <p:cNvPicPr preferRelativeResize="0"/>
          <p:nvPr/>
        </p:nvPicPr>
        <p:blipFill rotWithShape="1">
          <a:blip r:embed="rId5">
            <a:alphaModFix/>
          </a:blip>
          <a:srcRect b="15345" l="19092" r="35492" t="22975"/>
          <a:stretch/>
        </p:blipFill>
        <p:spPr>
          <a:xfrm>
            <a:off x="7458812" y="1557775"/>
            <a:ext cx="631725" cy="509700"/>
          </a:xfrm>
          <a:prstGeom prst="rect">
            <a:avLst/>
          </a:prstGeom>
          <a:noFill/>
          <a:ln>
            <a:noFill/>
          </a:ln>
        </p:spPr>
      </p:pic>
      <p:sp>
        <p:nvSpPr>
          <p:cNvPr id="170" name="Google Shape;170;p26"/>
          <p:cNvSpPr txBox="1"/>
          <p:nvPr/>
        </p:nvSpPr>
        <p:spPr>
          <a:xfrm>
            <a:off x="512025" y="4026350"/>
            <a:ext cx="8183100" cy="509700"/>
          </a:xfrm>
          <a:prstGeom prst="rect">
            <a:avLst/>
          </a:prstGeom>
          <a:solidFill>
            <a:srgbClr val="006435"/>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lang="en-GB" u="sng">
                <a:solidFill>
                  <a:srgbClr val="FFFFFF"/>
                </a:solidFill>
                <a:hlinkClick r:id="rId6"/>
              </a:rPr>
              <a:t>Link to document</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pic>
        <p:nvPicPr>
          <p:cNvPr descr="A screen shot of a computer&#10;&#10;Description generated with high confidence" id="175" name="Google Shape;175;p27"/>
          <p:cNvPicPr preferRelativeResize="0"/>
          <p:nvPr/>
        </p:nvPicPr>
        <p:blipFill rotWithShape="1">
          <a:blip r:embed="rId3">
            <a:alphaModFix/>
          </a:blip>
          <a:srcRect b="0" l="0" r="0" t="0"/>
          <a:stretch/>
        </p:blipFill>
        <p:spPr>
          <a:xfrm>
            <a:off x="-8670" y="1"/>
            <a:ext cx="9181317" cy="5171060"/>
          </a:xfrm>
          <a:prstGeom prst="rect">
            <a:avLst/>
          </a:prstGeom>
          <a:noFill/>
          <a:ln>
            <a:noFill/>
          </a:ln>
        </p:spPr>
      </p:pic>
      <p:sp>
        <p:nvSpPr>
          <p:cNvPr id="176" name="Google Shape;176;p27"/>
          <p:cNvSpPr/>
          <p:nvPr/>
        </p:nvSpPr>
        <p:spPr>
          <a:xfrm>
            <a:off x="-4195" y="-20"/>
            <a:ext cx="9189900" cy="5171100"/>
          </a:xfrm>
          <a:prstGeom prst="rect">
            <a:avLst/>
          </a:prstGeom>
          <a:solidFill>
            <a:srgbClr val="006435">
              <a:alpha val="68240"/>
            </a:srgbClr>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lt1"/>
              </a:solidFill>
              <a:latin typeface="Arial"/>
              <a:ea typeface="Arial"/>
              <a:cs typeface="Arial"/>
              <a:sym typeface="Arial"/>
            </a:endParaRPr>
          </a:p>
        </p:txBody>
      </p:sp>
      <p:sp>
        <p:nvSpPr>
          <p:cNvPr id="177" name="Google Shape;177;p27"/>
          <p:cNvSpPr/>
          <p:nvPr/>
        </p:nvSpPr>
        <p:spPr>
          <a:xfrm>
            <a:off x="0" y="-2258"/>
            <a:ext cx="9181500" cy="889800"/>
          </a:xfrm>
          <a:prstGeom prst="rect">
            <a:avLst/>
          </a:prstGeom>
          <a:solidFill>
            <a:srgbClr val="006435">
              <a:alpha val="60000"/>
            </a:srgbClr>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lt1"/>
              </a:solidFill>
              <a:latin typeface="Arial"/>
              <a:ea typeface="Arial"/>
              <a:cs typeface="Arial"/>
              <a:sym typeface="Arial"/>
            </a:endParaRPr>
          </a:p>
        </p:txBody>
      </p:sp>
      <p:pic>
        <p:nvPicPr>
          <p:cNvPr id="178" name="Google Shape;178;p27"/>
          <p:cNvPicPr preferRelativeResize="0"/>
          <p:nvPr/>
        </p:nvPicPr>
        <p:blipFill rotWithShape="1">
          <a:blip r:embed="rId4">
            <a:alphaModFix/>
          </a:blip>
          <a:srcRect b="0" l="0" r="0" t="0"/>
          <a:stretch/>
        </p:blipFill>
        <p:spPr>
          <a:xfrm>
            <a:off x="244557" y="186593"/>
            <a:ext cx="798600" cy="512100"/>
          </a:xfrm>
          <a:prstGeom prst="rect">
            <a:avLst/>
          </a:prstGeom>
          <a:noFill/>
          <a:ln>
            <a:noFill/>
          </a:ln>
        </p:spPr>
      </p:pic>
      <p:sp>
        <p:nvSpPr>
          <p:cNvPr id="179" name="Google Shape;179;p27"/>
          <p:cNvSpPr txBox="1"/>
          <p:nvPr/>
        </p:nvSpPr>
        <p:spPr>
          <a:xfrm>
            <a:off x="1216823" y="1599144"/>
            <a:ext cx="7007100" cy="1945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lang="en-GB" sz="4000">
                <a:solidFill>
                  <a:schemeClr val="lt1"/>
                </a:solidFill>
              </a:rPr>
              <a:t>Playbook:</a:t>
            </a:r>
            <a:endParaRPr sz="4000">
              <a:solidFill>
                <a:schemeClr val="lt1"/>
              </a:solidFill>
            </a:endParaRPr>
          </a:p>
          <a:p>
            <a:pPr indent="0" lvl="0" marL="0" marR="0" rtl="0" algn="ctr">
              <a:lnSpc>
                <a:spcPct val="100000"/>
              </a:lnSpc>
              <a:spcBef>
                <a:spcPts val="0"/>
              </a:spcBef>
              <a:spcAft>
                <a:spcPts val="0"/>
              </a:spcAft>
              <a:buClr>
                <a:srgbClr val="000000"/>
              </a:buClr>
              <a:buSzPts val="4000"/>
              <a:buFont typeface="Arial"/>
              <a:buNone/>
            </a:pPr>
            <a:r>
              <a:rPr lang="en-GB" sz="4000">
                <a:solidFill>
                  <a:schemeClr val="lt1"/>
                </a:solidFill>
              </a:rPr>
              <a:t> Part 3 (Measure)</a:t>
            </a:r>
            <a:endParaRPr sz="4000">
              <a:solidFill>
                <a:schemeClr val="lt1"/>
              </a:solidFill>
            </a:endParaRPr>
          </a:p>
        </p:txBody>
      </p:sp>
      <p:sp>
        <p:nvSpPr>
          <p:cNvPr id="180" name="Google Shape;180;p27"/>
          <p:cNvSpPr txBox="1"/>
          <p:nvPr/>
        </p:nvSpPr>
        <p:spPr>
          <a:xfrm>
            <a:off x="7082287" y="4736980"/>
            <a:ext cx="2743200" cy="246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Arial"/>
                <a:ea typeface="Arial"/>
                <a:cs typeface="Arial"/>
                <a:sym typeface="Arial"/>
              </a:rPr>
              <a:t>@ Crown copyright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efault Design">
  <a:themeElements>
    <a:clrScheme name="Cust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