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 id="2147483653" r:id="rId5"/>
  </p:sldMasterIdLst>
  <p:notesMasterIdLst>
    <p:notesMasterId r:id="rId14"/>
  </p:notesMasterIdLst>
  <p:sldIdLst>
    <p:sldId id="256" r:id="rId6"/>
    <p:sldId id="257" r:id="rId7"/>
    <p:sldId id="258" r:id="rId8"/>
    <p:sldId id="259" r:id="rId9"/>
    <p:sldId id="260" r:id="rId10"/>
    <p:sldId id="261"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7EDD54-8C0E-4F52-898A-7A988AAB40DA}">
  <a:tblStyle styleId="{F57EDD54-8C0E-4F52-898A-7A988AAB40D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andra.aleksandrova@clarasys.com" userId="S::aleksandra.aleksandrova_clarasys.com#ext#@kainos.com::0d6db917-11a5-4974-bae2-adb89d5fb716" providerId="AD" clId="Web-{230D11A3-1231-3F8D-691E-BE229250BF33}"/>
    <pc:docChg chg="modSld">
      <pc:chgData name="aleksandra.aleksandrova@clarasys.com" userId="S::aleksandra.aleksandrova_clarasys.com#ext#@kainos.com::0d6db917-11a5-4974-bae2-adb89d5fb716" providerId="AD" clId="Web-{230D11A3-1231-3F8D-691E-BE229250BF33}" dt="2019-06-06T13:16:27.459" v="31"/>
      <pc:docMkLst>
        <pc:docMk/>
      </pc:docMkLst>
      <pc:sldChg chg="modSp">
        <pc:chgData name="aleksandra.aleksandrova@clarasys.com" userId="S::aleksandra.aleksandrova_clarasys.com#ext#@kainos.com::0d6db917-11a5-4974-bae2-adb89d5fb716" providerId="AD" clId="Web-{230D11A3-1231-3F8D-691E-BE229250BF33}" dt="2019-06-06T13:16:27.459" v="31"/>
        <pc:sldMkLst>
          <pc:docMk/>
          <pc:sldMk cId="0" sldId="263"/>
        </pc:sldMkLst>
        <pc:spChg chg="mod">
          <ac:chgData name="aleksandra.aleksandrova@clarasys.com" userId="S::aleksandra.aleksandrova_clarasys.com#ext#@kainos.com::0d6db917-11a5-4974-bae2-adb89d5fb716" providerId="AD" clId="Web-{230D11A3-1231-3F8D-691E-BE229250BF33}" dt="2019-06-06T13:16:26.959" v="16"/>
          <ac:spMkLst>
            <pc:docMk/>
            <pc:sldMk cId="0" sldId="263"/>
            <ac:spMk id="125"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6.991" v="17"/>
          <ac:spMkLst>
            <pc:docMk/>
            <pc:sldMk cId="0" sldId="263"/>
            <ac:spMk id="126"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022" v="18"/>
          <ac:spMkLst>
            <pc:docMk/>
            <pc:sldMk cId="0" sldId="263"/>
            <ac:spMk id="127"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053" v="19"/>
          <ac:spMkLst>
            <pc:docMk/>
            <pc:sldMk cId="0" sldId="263"/>
            <ac:spMk id="132"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084" v="20"/>
          <ac:spMkLst>
            <pc:docMk/>
            <pc:sldMk cId="0" sldId="263"/>
            <ac:spMk id="133"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116" v="21"/>
          <ac:spMkLst>
            <pc:docMk/>
            <pc:sldMk cId="0" sldId="263"/>
            <ac:spMk id="134"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162" v="22"/>
          <ac:spMkLst>
            <pc:docMk/>
            <pc:sldMk cId="0" sldId="263"/>
            <ac:spMk id="135"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209" v="23"/>
          <ac:spMkLst>
            <pc:docMk/>
            <pc:sldMk cId="0" sldId="263"/>
            <ac:spMk id="136"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241" v="24"/>
          <ac:spMkLst>
            <pc:docMk/>
            <pc:sldMk cId="0" sldId="263"/>
            <ac:spMk id="137"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272" v="25"/>
          <ac:spMkLst>
            <pc:docMk/>
            <pc:sldMk cId="0" sldId="263"/>
            <ac:spMk id="138"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303" v="26"/>
          <ac:spMkLst>
            <pc:docMk/>
            <pc:sldMk cId="0" sldId="263"/>
            <ac:spMk id="140"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334" v="27"/>
          <ac:spMkLst>
            <pc:docMk/>
            <pc:sldMk cId="0" sldId="263"/>
            <ac:spMk id="141"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366" v="28"/>
          <ac:spMkLst>
            <pc:docMk/>
            <pc:sldMk cId="0" sldId="263"/>
            <ac:spMk id="142"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397" v="29"/>
          <ac:spMkLst>
            <pc:docMk/>
            <pc:sldMk cId="0" sldId="263"/>
            <ac:spMk id="144"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428" v="30"/>
          <ac:spMkLst>
            <pc:docMk/>
            <pc:sldMk cId="0" sldId="263"/>
            <ac:spMk id="145" creationId="{00000000-0000-0000-0000-000000000000}"/>
          </ac:spMkLst>
        </pc:spChg>
        <pc:spChg chg="mod">
          <ac:chgData name="aleksandra.aleksandrova@clarasys.com" userId="S::aleksandra.aleksandrova_clarasys.com#ext#@kainos.com::0d6db917-11a5-4974-bae2-adb89d5fb716" providerId="AD" clId="Web-{230D11A3-1231-3F8D-691E-BE229250BF33}" dt="2019-06-06T13:16:27.459" v="31"/>
          <ac:spMkLst>
            <pc:docMk/>
            <pc:sldMk cId="0" sldId="263"/>
            <ac:spMk id="146" creationId="{00000000-0000-0000-0000-000000000000}"/>
          </ac:spMkLst>
        </pc:spChg>
      </pc:sldChg>
    </pc:docChg>
  </pc:docChgLst>
  <pc:docChgLst>
    <pc:chgData name="Sally Kendall" userId="S::sally.kendall_dft.gov.uk#ext#@kainos.com::8003d213-44fa-4a01-aedc-68a1622ded0a" providerId="AD" clId="Web-{B3DBC701-B11C-1826-53F1-81551C661789}"/>
    <pc:docChg chg="modSld">
      <pc:chgData name="Sally Kendall" userId="S::sally.kendall_dft.gov.uk#ext#@kainos.com::8003d213-44fa-4a01-aedc-68a1622ded0a" providerId="AD" clId="Web-{B3DBC701-B11C-1826-53F1-81551C661789}" dt="2019-06-06T09:41:35.127" v="0" actId="1076"/>
      <pc:docMkLst>
        <pc:docMk/>
      </pc:docMkLst>
      <pc:sldChg chg="modSp">
        <pc:chgData name="Sally Kendall" userId="S::sally.kendall_dft.gov.uk#ext#@kainos.com::8003d213-44fa-4a01-aedc-68a1622ded0a" providerId="AD" clId="Web-{B3DBC701-B11C-1826-53F1-81551C661789}" dt="2019-06-06T09:41:35.127" v="0" actId="1076"/>
        <pc:sldMkLst>
          <pc:docMk/>
          <pc:sldMk cId="0" sldId="263"/>
        </pc:sldMkLst>
        <pc:spChg chg="mod">
          <ac:chgData name="Sally Kendall" userId="S::sally.kendall_dft.gov.uk#ext#@kainos.com::8003d213-44fa-4a01-aedc-68a1622ded0a" providerId="AD" clId="Web-{B3DBC701-B11C-1826-53F1-81551C661789}" dt="2019-06-06T09:41:35.127" v="0" actId="1076"/>
          <ac:spMkLst>
            <pc:docMk/>
            <pc:sldMk cId="0" sldId="263"/>
            <ac:spMk id="145" creationId="{00000000-0000-0000-0000-000000000000}"/>
          </ac:spMkLst>
        </pc:spChg>
      </pc:sldChg>
    </pc:docChg>
  </pc:docChgLst>
  <pc:docChgLst>
    <pc:chgData name="aleksandra.aleksandrova@clarasys.com" userId="S::aleksandra.aleksandrova_clarasys.com#ext#@kainos.com::0d6db917-11a5-4974-bae2-adb89d5fb716" providerId="AD" clId="Web-{FE840986-5CC4-B1CD-09C7-04F8BF0204FE}"/>
    <pc:docChg chg="modSld">
      <pc:chgData name="aleksandra.aleksandrova@clarasys.com" userId="S::aleksandra.aleksandrova_clarasys.com#ext#@kainos.com::0d6db917-11a5-4974-bae2-adb89d5fb716" providerId="AD" clId="Web-{FE840986-5CC4-B1CD-09C7-04F8BF0204FE}" dt="2019-06-06T13:27:50.824" v="0" actId="1076"/>
      <pc:docMkLst>
        <pc:docMk/>
      </pc:docMkLst>
      <pc:sldChg chg="modSp">
        <pc:chgData name="aleksandra.aleksandrova@clarasys.com" userId="S::aleksandra.aleksandrova_clarasys.com#ext#@kainos.com::0d6db917-11a5-4974-bae2-adb89d5fb716" providerId="AD" clId="Web-{FE840986-5CC4-B1CD-09C7-04F8BF0204FE}" dt="2019-06-06T13:27:50.824" v="0" actId="1076"/>
        <pc:sldMkLst>
          <pc:docMk/>
          <pc:sldMk cId="0" sldId="263"/>
        </pc:sldMkLst>
        <pc:spChg chg="mod">
          <ac:chgData name="aleksandra.aleksandrova@clarasys.com" userId="S::aleksandra.aleksandrova_clarasys.com#ext#@kainos.com::0d6db917-11a5-4974-bae2-adb89d5fb716" providerId="AD" clId="Web-{FE840986-5CC4-B1CD-09C7-04F8BF0204FE}" dt="2019-06-06T13:27:50.824" v="0" actId="1076"/>
          <ac:spMkLst>
            <pc:docMk/>
            <pc:sldMk cId="0" sldId="263"/>
            <ac:spMk id="1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 name="Google Shape;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88c96ef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88c96ef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847254c4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847254c4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a8b95c51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a8b95c5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401416" y="215913"/>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435"/>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13" name="Google Shape;13;p2"/>
          <p:cNvSpPr txBox="1">
            <a:spLocks noGrp="1"/>
          </p:cNvSpPr>
          <p:nvPr>
            <p:ph type="body" idx="1"/>
          </p:nvPr>
        </p:nvSpPr>
        <p:spPr>
          <a:xfrm>
            <a:off x="208718"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type="title">
  <p:cSld name="TITLE">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0"/>
            <a:ext cx="9144000" cy="5129100"/>
          </a:xfrm>
          <a:prstGeom prst="rect">
            <a:avLst/>
          </a:prstGeom>
          <a:noFill/>
          <a:ln>
            <a:noFill/>
          </a:ln>
        </p:spPr>
      </p:pic>
      <p:sp>
        <p:nvSpPr>
          <p:cNvPr id="17" name="Google Shape;17;p4"/>
          <p:cNvSpPr/>
          <p:nvPr/>
        </p:nvSpPr>
        <p:spPr>
          <a:xfrm>
            <a:off x="0" y="0"/>
            <a:ext cx="9144000" cy="5143500"/>
          </a:xfrm>
          <a:prstGeom prst="rect">
            <a:avLst/>
          </a:prstGeom>
          <a:solidFill>
            <a:srgbClr val="006435">
              <a:alpha val="68235"/>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8" name="Google Shape;18;p4"/>
          <p:cNvSpPr txBox="1">
            <a:spLocks noGrp="1"/>
          </p:cNvSpPr>
          <p:nvPr>
            <p:ph type="ctrTitle"/>
          </p:nvPr>
        </p:nvSpPr>
        <p:spPr>
          <a:xfrm>
            <a:off x="1063487" y="1898373"/>
            <a:ext cx="7007100" cy="745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6C56"/>
              </a:buClr>
              <a:buSzPts val="3600"/>
              <a:buFont typeface="Arial"/>
              <a:buNone/>
              <a:defRPr sz="3600" b="0" i="0" u="none" strike="noStrike" cap="none">
                <a:solidFill>
                  <a:schemeClr val="lt1"/>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19" name="Google Shape;19;p4"/>
          <p:cNvSpPr txBox="1">
            <a:spLocks noGrp="1"/>
          </p:cNvSpPr>
          <p:nvPr>
            <p:ph type="subTitle" idx="1"/>
          </p:nvPr>
        </p:nvSpPr>
        <p:spPr>
          <a:xfrm>
            <a:off x="1063487" y="2870488"/>
            <a:ext cx="7007100" cy="5088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chemeClr val="dk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0" name="Google Shape;20;p4"/>
          <p:cNvSpPr/>
          <p:nvPr/>
        </p:nvSpPr>
        <p:spPr>
          <a:xfrm>
            <a:off x="0" y="4731601"/>
            <a:ext cx="9144000" cy="4119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1" name="Google Shape;21;p4"/>
          <p:cNvSpPr/>
          <p:nvPr/>
        </p:nvSpPr>
        <p:spPr>
          <a:xfrm>
            <a:off x="3657600" y="4814439"/>
            <a:ext cx="18288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
        <p:nvSpPr>
          <p:cNvPr id="22" name="Google Shape;22;p4"/>
          <p:cNvSpPr/>
          <p:nvPr/>
        </p:nvSpPr>
        <p:spPr>
          <a:xfrm>
            <a:off x="0" y="392"/>
            <a:ext cx="91440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3" name="Google Shape;23;p4"/>
          <p:cNvSpPr txBox="1"/>
          <p:nvPr/>
        </p:nvSpPr>
        <p:spPr>
          <a:xfrm>
            <a:off x="2330824" y="160989"/>
            <a:ext cx="4472400" cy="568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
              <a:buFont typeface="Arial"/>
              <a:buNone/>
            </a:pPr>
            <a:r>
              <a:rPr lang="en-GB" sz="1200" b="1" i="0" u="none" strike="noStrike" cap="none">
                <a:solidFill>
                  <a:schemeClr val="lt1"/>
                </a:solidFill>
                <a:latin typeface="Arial"/>
                <a:ea typeface="Arial"/>
                <a:cs typeface="Arial"/>
                <a:sym typeface="Arial"/>
              </a:rPr>
              <a:t>Street Manager</a:t>
            </a: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3">
            <a:alphaModFix/>
          </a:blip>
          <a:srcRect/>
          <a:stretch/>
        </p:blipFill>
        <p:spPr>
          <a:xfrm>
            <a:off x="244557" y="186593"/>
            <a:ext cx="798600" cy="512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6C56"/>
              </a:buClr>
              <a:buSzPts val="2800"/>
              <a:buFont typeface="Arial"/>
              <a:buNone/>
              <a:defRPr sz="2800" b="0" i="0" u="none" strike="noStrike" cap="none">
                <a:solidFill>
                  <a:srgbClr val="006C56"/>
                </a:solidFill>
                <a:latin typeface="Arial"/>
                <a:ea typeface="Arial"/>
                <a:cs typeface="Arial"/>
                <a:sym typeface="Arial"/>
              </a:defRPr>
            </a:lvl1pPr>
            <a:lvl2pPr marR="0" lvl="1"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2pPr>
            <a:lvl3pPr marR="0" lvl="2"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3pPr>
            <a:lvl4pPr marR="0" lvl="3"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4pPr>
            <a:lvl5pPr marR="0" lvl="4"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5pPr>
            <a:lvl6pPr marR="0" lvl="5"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6pPr>
            <a:lvl7pPr marR="0" lvl="6"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7pPr>
            <a:lvl8pPr marR="0" lvl="7"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8pPr>
            <a:lvl9pPr marR="0" lvl="8" algn="r" rtl="0">
              <a:lnSpc>
                <a:spcPct val="100000"/>
              </a:lnSpc>
              <a:spcBef>
                <a:spcPts val="0"/>
              </a:spcBef>
              <a:spcAft>
                <a:spcPts val="0"/>
              </a:spcAft>
              <a:buClr>
                <a:srgbClr val="006C56"/>
              </a:buClr>
              <a:buSzPts val="3200"/>
              <a:buFont typeface="Arial"/>
              <a:buNone/>
              <a:defRPr sz="3200" b="0" i="0" u="none" strike="noStrike" cap="none">
                <a:solidFill>
                  <a:srgbClr val="006C56"/>
                </a:solidFill>
                <a:latin typeface="Arial"/>
                <a:ea typeface="Arial"/>
                <a:cs typeface="Arial"/>
                <a:sym typeface="Arial"/>
              </a:defRPr>
            </a:lvl9pPr>
          </a:lstStyle>
          <a:p>
            <a:endParaRPr/>
          </a:p>
        </p:txBody>
      </p:sp>
      <p:sp>
        <p:nvSpPr>
          <p:cNvPr id="33" name="Google Shape;33;p6"/>
          <p:cNvSpPr txBox="1">
            <a:spLocks noGrp="1"/>
          </p:cNvSpPr>
          <p:nvPr>
            <p:ph type="body" idx="1"/>
          </p:nvPr>
        </p:nvSpPr>
        <p:spPr>
          <a:xfrm>
            <a:off x="208720" y="1162878"/>
            <a:ext cx="8686800" cy="34317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40"/>
              </a:spcBef>
              <a:spcAft>
                <a:spcPts val="0"/>
              </a:spcAft>
              <a:buClr>
                <a:srgbClr val="006B56"/>
              </a:buClr>
              <a:buSzPts val="1800"/>
              <a:buFont typeface="Noto Sans Symbols"/>
              <a:buChar char="▪"/>
              <a:defRPr sz="1800" b="0" i="0" u="none" strike="noStrike" cap="none">
                <a:solidFill>
                  <a:srgbClr val="595959"/>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31601"/>
            <a:ext cx="9144000" cy="411900"/>
          </a:xfrm>
          <a:prstGeom prst="rect">
            <a:avLst/>
          </a:prstGeom>
          <a:solidFill>
            <a:srgbClr val="006435"/>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7" name="Google Shape;7;p1"/>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8" name="Google Shape;8;p1"/>
          <p:cNvPicPr preferRelativeResize="0"/>
          <p:nvPr/>
        </p:nvPicPr>
        <p:blipFill rotWithShape="1">
          <a:blip r:embed="rId5">
            <a:alphaModFix/>
          </a:blip>
          <a:srcRect/>
          <a:stretch/>
        </p:blipFill>
        <p:spPr>
          <a:xfrm>
            <a:off x="218661" y="219139"/>
            <a:ext cx="872700" cy="528300"/>
          </a:xfrm>
          <a:prstGeom prst="rect">
            <a:avLst/>
          </a:prstGeom>
          <a:noFill/>
          <a:ln>
            <a:noFill/>
          </a:ln>
        </p:spPr>
      </p:pic>
      <p:cxnSp>
        <p:nvCxnSpPr>
          <p:cNvPr id="9" name="Google Shape;9;p1"/>
          <p:cNvCxnSpPr/>
          <p:nvPr/>
        </p:nvCxnSpPr>
        <p:spPr>
          <a:xfrm rot="10800000">
            <a:off x="218659" y="954157"/>
            <a:ext cx="8686800" cy="0"/>
          </a:xfrm>
          <a:prstGeom prst="straightConnector1">
            <a:avLst/>
          </a:prstGeom>
          <a:noFill/>
          <a:ln w="9525" cap="flat" cmpd="sng">
            <a:solidFill>
              <a:srgbClr val="006435"/>
            </a:solidFill>
            <a:prstDash val="solid"/>
            <a:round/>
            <a:headEnd type="none" w="sm" len="sm"/>
            <a:tailEnd type="none" w="sm" len="sm"/>
          </a:ln>
        </p:spPr>
      </p:cxnSp>
      <p:sp>
        <p:nvSpPr>
          <p:cNvPr id="10" name="Google Shape;10;p1"/>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5"/>
          <p:cNvSpPr/>
          <p:nvPr/>
        </p:nvSpPr>
        <p:spPr>
          <a:xfrm>
            <a:off x="0" y="4731601"/>
            <a:ext cx="9144000" cy="411900"/>
          </a:xfrm>
          <a:prstGeom prst="rect">
            <a:avLst/>
          </a:prstGeom>
          <a:solidFill>
            <a:srgbClr val="006C56"/>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 name="Google Shape;27;p5"/>
          <p:cNvSpPr txBox="1"/>
          <p:nvPr/>
        </p:nvSpPr>
        <p:spPr>
          <a:xfrm>
            <a:off x="8400560" y="4834500"/>
            <a:ext cx="504900" cy="206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00"/>
              <a:buFont typeface="Arial"/>
              <a:buNone/>
            </a:pPr>
            <a:fld id="{00000000-1234-1234-1234-123412341234}" type="slidenum">
              <a:rPr lang="en-GB"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pic>
        <p:nvPicPr>
          <p:cNvPr id="28" name="Google Shape;28;p5"/>
          <p:cNvPicPr preferRelativeResize="0"/>
          <p:nvPr/>
        </p:nvPicPr>
        <p:blipFill rotWithShape="1">
          <a:blip r:embed="rId3">
            <a:alphaModFix/>
          </a:blip>
          <a:srcRect/>
          <a:stretch/>
        </p:blipFill>
        <p:spPr>
          <a:xfrm>
            <a:off x="218661" y="219141"/>
            <a:ext cx="872700" cy="528300"/>
          </a:xfrm>
          <a:prstGeom prst="rect">
            <a:avLst/>
          </a:prstGeom>
          <a:noFill/>
          <a:ln>
            <a:noFill/>
          </a:ln>
        </p:spPr>
      </p:pic>
      <p:cxnSp>
        <p:nvCxnSpPr>
          <p:cNvPr id="29" name="Google Shape;29;p5"/>
          <p:cNvCxnSpPr/>
          <p:nvPr/>
        </p:nvCxnSpPr>
        <p:spPr>
          <a:xfrm rot="10800000">
            <a:off x="218660" y="954157"/>
            <a:ext cx="8686800" cy="0"/>
          </a:xfrm>
          <a:prstGeom prst="straightConnector1">
            <a:avLst/>
          </a:prstGeom>
          <a:noFill/>
          <a:ln w="9525" cap="flat" cmpd="sng">
            <a:solidFill>
              <a:srgbClr val="006B56"/>
            </a:solidFill>
            <a:prstDash val="solid"/>
            <a:round/>
            <a:headEnd type="none" w="sm" len="sm"/>
            <a:tailEnd type="none" w="sm" len="sm"/>
          </a:ln>
        </p:spPr>
      </p:cxnSp>
      <p:sp>
        <p:nvSpPr>
          <p:cNvPr id="30" name="Google Shape;30;p5"/>
          <p:cNvSpPr/>
          <p:nvPr/>
        </p:nvSpPr>
        <p:spPr>
          <a:xfrm>
            <a:off x="218661" y="4814439"/>
            <a:ext cx="1032600" cy="21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
              <a:buFont typeface="Arial"/>
              <a:buNone/>
            </a:pPr>
            <a:r>
              <a:rPr lang="en-GB" sz="8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epartmentfortransport.github.io/street-manager-docs/business-change/#documenta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epartmentfortransport.github.io/street-manager-docs/business-chang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pic>
        <p:nvPicPr>
          <p:cNvPr id="38" name="Google Shape;38;p7" descr="A screen shot of a computer&#10;&#10;Description generated with high confidence"/>
          <p:cNvPicPr preferRelativeResize="0"/>
          <p:nvPr/>
        </p:nvPicPr>
        <p:blipFill rotWithShape="1">
          <a:blip r:embed="rId3">
            <a:alphaModFix/>
          </a:blip>
          <a:srcRect/>
          <a:stretch/>
        </p:blipFill>
        <p:spPr>
          <a:xfrm>
            <a:off x="-8670" y="1"/>
            <a:ext cx="9181317" cy="5171060"/>
          </a:xfrm>
          <a:prstGeom prst="rect">
            <a:avLst/>
          </a:prstGeom>
          <a:noFill/>
          <a:ln>
            <a:noFill/>
          </a:ln>
        </p:spPr>
      </p:pic>
      <p:sp>
        <p:nvSpPr>
          <p:cNvPr id="39" name="Google Shape;39;p7"/>
          <p:cNvSpPr/>
          <p:nvPr/>
        </p:nvSpPr>
        <p:spPr>
          <a:xfrm>
            <a:off x="-4195" y="-20"/>
            <a:ext cx="9189900" cy="5171100"/>
          </a:xfrm>
          <a:prstGeom prst="rect">
            <a:avLst/>
          </a:prstGeom>
          <a:solidFill>
            <a:srgbClr val="006435">
              <a:alpha val="68235"/>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sp>
        <p:nvSpPr>
          <p:cNvPr id="40" name="Google Shape;40;p7"/>
          <p:cNvSpPr/>
          <p:nvPr/>
        </p:nvSpPr>
        <p:spPr>
          <a:xfrm>
            <a:off x="0" y="-2258"/>
            <a:ext cx="9181500" cy="889800"/>
          </a:xfrm>
          <a:prstGeom prst="rect">
            <a:avLst/>
          </a:prstGeom>
          <a:solidFill>
            <a:srgbClr val="006435">
              <a:alpha val="60000"/>
            </a:srgbClr>
          </a:solidFill>
          <a:ln>
            <a:noFill/>
          </a:ln>
        </p:spPr>
        <p:txBody>
          <a:bodyPr spcFirstLastPara="1" wrap="square" lIns="0" tIns="0" rIns="91425" bIns="0" anchor="ctr" anchorCtr="0">
            <a:noAutofit/>
          </a:bodyPr>
          <a:lstStyle/>
          <a:p>
            <a:pPr marL="0" marR="0" lvl="0" indent="0" algn="l" rtl="0">
              <a:lnSpc>
                <a:spcPct val="100000"/>
              </a:lnSpc>
              <a:spcBef>
                <a:spcPts val="0"/>
              </a:spcBef>
              <a:spcAft>
                <a:spcPts val="0"/>
              </a:spcAft>
              <a:buClr>
                <a:srgbClr val="000000"/>
              </a:buClr>
              <a:buSzPts val="300"/>
              <a:buFont typeface="Arial"/>
              <a:buNone/>
            </a:pPr>
            <a:endParaRPr sz="1200" b="0" i="0" u="none" strike="noStrike" cap="none">
              <a:solidFill>
                <a:schemeClr val="lt1"/>
              </a:solidFill>
              <a:latin typeface="Arial"/>
              <a:ea typeface="Arial"/>
              <a:cs typeface="Arial"/>
              <a:sym typeface="Arial"/>
            </a:endParaRPr>
          </a:p>
        </p:txBody>
      </p:sp>
      <p:pic>
        <p:nvPicPr>
          <p:cNvPr id="41" name="Google Shape;41;p7"/>
          <p:cNvPicPr preferRelativeResize="0"/>
          <p:nvPr/>
        </p:nvPicPr>
        <p:blipFill rotWithShape="1">
          <a:blip r:embed="rId4">
            <a:alphaModFix/>
          </a:blip>
          <a:srcRect/>
          <a:stretch/>
        </p:blipFill>
        <p:spPr>
          <a:xfrm>
            <a:off x="244557" y="186593"/>
            <a:ext cx="798600" cy="512100"/>
          </a:xfrm>
          <a:prstGeom prst="rect">
            <a:avLst/>
          </a:prstGeom>
          <a:noFill/>
          <a:ln>
            <a:noFill/>
          </a:ln>
        </p:spPr>
      </p:pic>
      <p:sp>
        <p:nvSpPr>
          <p:cNvPr id="42" name="Google Shape;42;p7"/>
          <p:cNvSpPr txBox="1"/>
          <p:nvPr/>
        </p:nvSpPr>
        <p:spPr>
          <a:xfrm>
            <a:off x="1216823" y="1599144"/>
            <a:ext cx="7007100" cy="1945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4000"/>
              <a:buFont typeface="Arial"/>
              <a:buNone/>
            </a:pPr>
            <a:r>
              <a:rPr lang="en-GB" sz="4000" b="0" i="0" u="none" strike="noStrike" cap="none">
                <a:solidFill>
                  <a:schemeClr val="lt1"/>
                </a:solidFill>
                <a:latin typeface="Arial"/>
                <a:ea typeface="Arial"/>
                <a:cs typeface="Arial"/>
                <a:sym typeface="Arial"/>
              </a:rPr>
              <a:t>Street Manager </a:t>
            </a:r>
            <a:br>
              <a:rPr lang="en-GB" sz="4000" b="0" i="0" u="none" strike="noStrike" cap="none">
                <a:solidFill>
                  <a:schemeClr val="lt1"/>
                </a:solidFill>
                <a:latin typeface="Arial"/>
                <a:ea typeface="Arial"/>
                <a:cs typeface="Arial"/>
                <a:sym typeface="Arial"/>
              </a:rPr>
            </a:br>
            <a:r>
              <a:rPr lang="en-GB" sz="4000">
                <a:solidFill>
                  <a:schemeClr val="lt1"/>
                </a:solidFill>
              </a:rPr>
              <a:t>Communications</a:t>
            </a:r>
            <a:r>
              <a:rPr lang="en-GB" sz="4000" b="0" i="0" u="none" strike="noStrike" cap="none">
                <a:solidFill>
                  <a:schemeClr val="lt1"/>
                </a:solidFill>
                <a:latin typeface="Arial"/>
                <a:ea typeface="Arial"/>
                <a:cs typeface="Arial"/>
                <a:sym typeface="Arial"/>
              </a:rPr>
              <a:t> </a:t>
            </a:r>
            <a:r>
              <a:rPr lang="en-GB" sz="4000">
                <a:solidFill>
                  <a:schemeClr val="lt1"/>
                </a:solidFill>
              </a:rPr>
              <a:t>approach</a:t>
            </a:r>
            <a:endParaRPr sz="1400" b="0" i="0" u="none" strike="noStrike" cap="none">
              <a:solidFill>
                <a:srgbClr val="000000"/>
              </a:solidFill>
              <a:latin typeface="Arial"/>
              <a:ea typeface="Arial"/>
              <a:cs typeface="Arial"/>
              <a:sym typeface="Arial"/>
            </a:endParaRPr>
          </a:p>
        </p:txBody>
      </p:sp>
      <p:sp>
        <p:nvSpPr>
          <p:cNvPr id="43" name="Google Shape;43;p7"/>
          <p:cNvSpPr txBox="1"/>
          <p:nvPr/>
        </p:nvSpPr>
        <p:spPr>
          <a:xfrm>
            <a:off x="7082287" y="4736980"/>
            <a:ext cx="27432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chemeClr val="lt1"/>
                </a:solidFill>
                <a:latin typeface="Arial"/>
                <a:ea typeface="Arial"/>
                <a:cs typeface="Arial"/>
                <a:sym typeface="Arial"/>
              </a:rPr>
              <a:t>@ Crown copyright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Contents</a:t>
            </a:r>
            <a:endParaRPr/>
          </a:p>
        </p:txBody>
      </p:sp>
      <p:sp>
        <p:nvSpPr>
          <p:cNvPr id="49" name="Google Shape;49;p8"/>
          <p:cNvSpPr txBox="1">
            <a:spLocks noGrp="1"/>
          </p:cNvSpPr>
          <p:nvPr>
            <p:ph type="body" idx="1"/>
          </p:nvPr>
        </p:nvSpPr>
        <p:spPr>
          <a:xfrm>
            <a:off x="208725" y="934275"/>
            <a:ext cx="8686800" cy="3753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40"/>
              </a:spcBef>
              <a:spcAft>
                <a:spcPts val="0"/>
              </a:spcAft>
              <a:buClr>
                <a:srgbClr val="666666"/>
              </a:buClr>
              <a:buSzPts val="1800"/>
              <a:buAutoNum type="arabicParenR"/>
            </a:pPr>
            <a:r>
              <a:rPr lang="en-GB">
                <a:solidFill>
                  <a:srgbClr val="666666"/>
                </a:solidFill>
              </a:rPr>
              <a:t>Introduction</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Overview </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Best practice and guidance </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Communications delivery options </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Communications checklist </a:t>
            </a:r>
            <a:endParaRPr>
              <a:solidFill>
                <a:srgbClr val="666666"/>
              </a:solidFill>
            </a:endParaRPr>
          </a:p>
          <a:p>
            <a:pPr marL="457200" lvl="0" indent="-342900" algn="l" rtl="0">
              <a:lnSpc>
                <a:spcPct val="150000"/>
              </a:lnSpc>
              <a:spcBef>
                <a:spcPts val="0"/>
              </a:spcBef>
              <a:spcAft>
                <a:spcPts val="0"/>
              </a:spcAft>
              <a:buClr>
                <a:srgbClr val="666666"/>
              </a:buClr>
              <a:buSzPts val="1800"/>
              <a:buAutoNum type="arabicParenR"/>
            </a:pPr>
            <a:r>
              <a:rPr lang="en-GB">
                <a:solidFill>
                  <a:srgbClr val="666666"/>
                </a:solidFill>
              </a:rPr>
              <a:t>Communications roadmap </a:t>
            </a:r>
            <a:endParaRPr>
              <a:solidFill>
                <a:srgbClr val="666666"/>
              </a:solidFill>
            </a:endParaRPr>
          </a:p>
          <a:p>
            <a:pPr marL="0" lvl="0" indent="0" algn="l" rtl="0">
              <a:lnSpc>
                <a:spcPct val="100000"/>
              </a:lnSpc>
              <a:spcBef>
                <a:spcPts val="640"/>
              </a:spcBef>
              <a:spcAft>
                <a:spcPts val="0"/>
              </a:spcAft>
              <a:buNone/>
            </a:pP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 </a:t>
            </a:r>
            <a:endParaRPr/>
          </a:p>
        </p:txBody>
      </p:sp>
      <p:sp>
        <p:nvSpPr>
          <p:cNvPr id="55" name="Google Shape;55;p9"/>
          <p:cNvSpPr txBox="1"/>
          <p:nvPr/>
        </p:nvSpPr>
        <p:spPr>
          <a:xfrm>
            <a:off x="278025" y="997925"/>
            <a:ext cx="8522700" cy="24753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t>Purpose of this document</a:t>
            </a:r>
            <a:endParaRPr b="1"/>
          </a:p>
          <a:p>
            <a:pPr marL="0" lvl="0" indent="0" algn="ctr"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sz="1100">
                <a:solidFill>
                  <a:schemeClr val="dk1"/>
                </a:solidFill>
              </a:rPr>
              <a:t>This document outlines the approach, best practice and some recommended techniques to deliver communications to support the transition to Street Manager. </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a:solidFill>
                  <a:schemeClr val="dk1"/>
                </a:solidFill>
              </a:rPr>
              <a:t>The document provides some guidance to assess the comms requirements for your organisation by looking at the different stakeholders, comms triggers and approaches.</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en-GB" sz="1100">
                <a:solidFill>
                  <a:schemeClr val="dk1"/>
                </a:solidFill>
              </a:rPr>
              <a:t>The document is intended for guidance only and you are free to use any method, model or approach that suits you and your organisation’s needs.</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r>
              <a:rPr lang="en-GB" sz="1100"/>
              <a:t>You may also want to consider using the Engagement tracker for detailed needs assessment and tracking of activities and progress down to individual stakeholders. You can find the tracking tool here : </a:t>
            </a:r>
            <a:r>
              <a:rPr lang="en-GB" sz="1100" u="sng">
                <a:solidFill>
                  <a:schemeClr val="hlink"/>
                </a:solidFill>
                <a:hlinkClick r:id="rId3"/>
              </a:rPr>
              <a:t>Link to document</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b="1"/>
          </a:p>
          <a:p>
            <a:pPr marL="0" lvl="0" indent="0" algn="l" rtl="0">
              <a:spcBef>
                <a:spcPts val="0"/>
              </a:spcBef>
              <a:spcAft>
                <a:spcPts val="0"/>
              </a:spcAft>
              <a:buNone/>
            </a:pPr>
            <a:endParaRPr sz="1100"/>
          </a:p>
          <a:p>
            <a:pPr marL="0" lvl="0" indent="0" algn="l" rtl="0">
              <a:spcBef>
                <a:spcPts val="0"/>
              </a:spcBef>
              <a:spcAft>
                <a:spcPts val="0"/>
              </a:spcAft>
              <a:buNone/>
            </a:pPr>
            <a:endParaRPr sz="1100"/>
          </a:p>
        </p:txBody>
      </p:sp>
      <p:sp>
        <p:nvSpPr>
          <p:cNvPr id="56" name="Google Shape;56;p9"/>
          <p:cNvSpPr txBox="1"/>
          <p:nvPr/>
        </p:nvSpPr>
        <p:spPr>
          <a:xfrm>
            <a:off x="278025" y="3622550"/>
            <a:ext cx="8522700" cy="10782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Disclaimer</a:t>
            </a:r>
            <a:endParaRPr b="1"/>
          </a:p>
          <a:p>
            <a:pPr marL="0" lvl="0" indent="0" algn="l" rtl="0">
              <a:spcBef>
                <a:spcPts val="0"/>
              </a:spcBef>
              <a:spcAft>
                <a:spcPts val="0"/>
              </a:spcAft>
              <a:buNone/>
            </a:pPr>
            <a:endParaRPr sz="1100"/>
          </a:p>
          <a:p>
            <a:pPr marL="0" lvl="0" indent="0" algn="l" rtl="0">
              <a:spcBef>
                <a:spcPts val="0"/>
              </a:spcBef>
              <a:spcAft>
                <a:spcPts val="0"/>
              </a:spcAft>
              <a:buNone/>
            </a:pPr>
            <a:r>
              <a:rPr lang="en-GB" sz="1100"/>
              <a:t>The information provided in this pack is purely a recommendation and it is up to you to edit the content in line with your organisation’s transition plan. What the right approach for your organisation is will be dependent on a number of factors such as how and when you plan to move to Street Manager environment, and what are the specific needs and preferences of your stakeholders.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Communication overview </a:t>
            </a:r>
            <a:endParaRPr/>
          </a:p>
        </p:txBody>
      </p:sp>
      <p:sp>
        <p:nvSpPr>
          <p:cNvPr id="62" name="Google Shape;62;p10"/>
          <p:cNvSpPr/>
          <p:nvPr/>
        </p:nvSpPr>
        <p:spPr>
          <a:xfrm>
            <a:off x="1839250" y="1031724"/>
            <a:ext cx="5111400" cy="1268400"/>
          </a:xfrm>
          <a:prstGeom prst="roundRect">
            <a:avLst>
              <a:gd name="adj" fmla="val 16667"/>
            </a:avLst>
          </a:prstGeom>
          <a:solidFill>
            <a:srgbClr val="EEECE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0"/>
          <p:cNvSpPr txBox="1"/>
          <p:nvPr/>
        </p:nvSpPr>
        <p:spPr>
          <a:xfrm>
            <a:off x="1916500" y="1031725"/>
            <a:ext cx="3193200" cy="33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6435"/>
                </a:solidFill>
                <a:latin typeface="Arial"/>
                <a:ea typeface="Arial"/>
                <a:cs typeface="Arial"/>
                <a:sym typeface="Arial"/>
              </a:rPr>
              <a:t>Approach</a:t>
            </a:r>
            <a:r>
              <a:rPr lang="en-GB" sz="1400" b="1" i="0" u="none" strike="noStrike" cap="none">
                <a:solidFill>
                  <a:srgbClr val="000000"/>
                </a:solidFill>
                <a:latin typeface="Arial"/>
                <a:ea typeface="Arial"/>
                <a:cs typeface="Arial"/>
                <a:sym typeface="Arial"/>
              </a:rPr>
              <a:t> </a:t>
            </a:r>
            <a:endParaRPr sz="1400" b="1" i="0" u="none" strike="noStrike" cap="none">
              <a:solidFill>
                <a:srgbClr val="000000"/>
              </a:solidFill>
              <a:latin typeface="Arial"/>
              <a:ea typeface="Arial"/>
              <a:cs typeface="Arial"/>
              <a:sym typeface="Arial"/>
            </a:endParaRPr>
          </a:p>
        </p:txBody>
      </p:sp>
      <p:sp>
        <p:nvSpPr>
          <p:cNvPr id="64" name="Google Shape;64;p10"/>
          <p:cNvSpPr txBox="1"/>
          <p:nvPr/>
        </p:nvSpPr>
        <p:spPr>
          <a:xfrm>
            <a:off x="2224450" y="1339875"/>
            <a:ext cx="4341000" cy="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595959"/>
                </a:solidFill>
                <a:latin typeface="Arial"/>
                <a:ea typeface="Arial"/>
                <a:cs typeface="Arial"/>
                <a:sym typeface="Arial"/>
              </a:rPr>
              <a:t>Communication </a:t>
            </a:r>
            <a:r>
              <a:rPr lang="en-GB" sz="1000">
                <a:solidFill>
                  <a:srgbClr val="595959"/>
                </a:solidFill>
              </a:rPr>
              <a:t>should</a:t>
            </a:r>
            <a:r>
              <a:rPr lang="en-GB" sz="1000" b="0" i="0" u="none" strike="noStrike" cap="none">
                <a:solidFill>
                  <a:srgbClr val="595959"/>
                </a:solidFill>
                <a:latin typeface="Arial"/>
                <a:ea typeface="Arial"/>
                <a:cs typeface="Arial"/>
                <a:sym typeface="Arial"/>
              </a:rPr>
              <a:t> be delivered based on the following principles: </a:t>
            </a:r>
            <a:endParaRPr sz="1000" b="0" i="0" u="none" strike="noStrike" cap="none">
              <a:solidFill>
                <a:srgbClr val="595959"/>
              </a:solidFill>
              <a:latin typeface="Arial"/>
              <a:ea typeface="Arial"/>
              <a:cs typeface="Arial"/>
              <a:sym typeface="Arial"/>
            </a:endParaRPr>
          </a:p>
          <a:p>
            <a:pPr marL="457200" marR="0" lvl="0" indent="-292100" algn="l" rtl="0">
              <a:lnSpc>
                <a:spcPct val="100000"/>
              </a:lnSpc>
              <a:spcBef>
                <a:spcPts val="0"/>
              </a:spcBef>
              <a:spcAft>
                <a:spcPts val="0"/>
              </a:spcAft>
              <a:buClr>
                <a:srgbClr val="595959"/>
              </a:buClr>
              <a:buSzPts val="1000"/>
              <a:buFont typeface="Arial"/>
              <a:buAutoNum type="arabicPeriod"/>
            </a:pPr>
            <a:r>
              <a:rPr lang="en-GB" sz="1000" b="0" i="0" u="none" strike="noStrike" cap="none">
                <a:solidFill>
                  <a:srgbClr val="595959"/>
                </a:solidFill>
                <a:latin typeface="Arial"/>
                <a:ea typeface="Arial"/>
                <a:cs typeface="Arial"/>
                <a:sym typeface="Arial"/>
              </a:rPr>
              <a:t>Open, clear, honest and transparent communications, </a:t>
            </a:r>
            <a:endParaRPr sz="1000" b="0" i="0" u="none" strike="noStrike" cap="none">
              <a:solidFill>
                <a:srgbClr val="595959"/>
              </a:solidFill>
              <a:latin typeface="Arial"/>
              <a:ea typeface="Arial"/>
              <a:cs typeface="Arial"/>
              <a:sym typeface="Arial"/>
            </a:endParaRPr>
          </a:p>
          <a:p>
            <a:pPr marL="457200" marR="0" lvl="0" indent="-292100" algn="l" rtl="0">
              <a:lnSpc>
                <a:spcPct val="100000"/>
              </a:lnSpc>
              <a:spcBef>
                <a:spcPts val="0"/>
              </a:spcBef>
              <a:spcAft>
                <a:spcPts val="0"/>
              </a:spcAft>
              <a:buClr>
                <a:srgbClr val="595959"/>
              </a:buClr>
              <a:buSzPts val="1000"/>
              <a:buFont typeface="Arial"/>
              <a:buAutoNum type="arabicPeriod"/>
            </a:pPr>
            <a:r>
              <a:rPr lang="en-GB" sz="1000" b="0" i="0" u="none" strike="noStrike" cap="none">
                <a:solidFill>
                  <a:srgbClr val="595959"/>
                </a:solidFill>
                <a:latin typeface="Arial"/>
                <a:ea typeface="Arial"/>
                <a:cs typeface="Arial"/>
                <a:sym typeface="Arial"/>
              </a:rPr>
              <a:t>Iterative, continuous and timely ensuring everyone is kept informed </a:t>
            </a:r>
            <a:endParaRPr sz="1000" b="0" i="0" u="none" strike="noStrike" cap="none">
              <a:solidFill>
                <a:srgbClr val="595959"/>
              </a:solidFill>
              <a:latin typeface="Arial"/>
              <a:ea typeface="Arial"/>
              <a:cs typeface="Arial"/>
              <a:sym typeface="Arial"/>
            </a:endParaRPr>
          </a:p>
          <a:p>
            <a:pPr marL="457200" marR="0" lvl="0" indent="-292100" algn="l" rtl="0">
              <a:lnSpc>
                <a:spcPct val="100000"/>
              </a:lnSpc>
              <a:spcBef>
                <a:spcPts val="0"/>
              </a:spcBef>
              <a:spcAft>
                <a:spcPts val="0"/>
              </a:spcAft>
              <a:buClr>
                <a:srgbClr val="595959"/>
              </a:buClr>
              <a:buSzPts val="1000"/>
              <a:buFont typeface="Arial"/>
              <a:buAutoNum type="arabicPeriod"/>
            </a:pPr>
            <a:r>
              <a:rPr lang="en-GB" sz="1000" b="0" i="0" u="none" strike="noStrike" cap="none">
                <a:solidFill>
                  <a:srgbClr val="595959"/>
                </a:solidFill>
                <a:latin typeface="Arial"/>
                <a:ea typeface="Arial"/>
                <a:cs typeface="Arial"/>
                <a:sym typeface="Arial"/>
              </a:rPr>
              <a:t>Aligned to overall </a:t>
            </a:r>
            <a:r>
              <a:rPr lang="en-GB" sz="1000">
                <a:solidFill>
                  <a:srgbClr val="595959"/>
                </a:solidFill>
              </a:rPr>
              <a:t>change management</a:t>
            </a:r>
            <a:r>
              <a:rPr lang="en-GB" sz="1000" b="0" i="0" u="none" strike="noStrike" cap="none">
                <a:solidFill>
                  <a:srgbClr val="595959"/>
                </a:solidFill>
                <a:latin typeface="Arial"/>
                <a:ea typeface="Arial"/>
                <a:cs typeface="Arial"/>
                <a:sym typeface="Arial"/>
              </a:rPr>
              <a:t> approach </a:t>
            </a:r>
            <a:endParaRPr sz="1000" b="0" i="0" u="none" strike="noStrike" cap="none">
              <a:solidFill>
                <a:srgbClr val="595959"/>
              </a:solidFill>
              <a:latin typeface="Arial"/>
              <a:ea typeface="Arial"/>
              <a:cs typeface="Arial"/>
              <a:sym typeface="Arial"/>
            </a:endParaRPr>
          </a:p>
        </p:txBody>
      </p:sp>
      <p:sp>
        <p:nvSpPr>
          <p:cNvPr id="65" name="Google Shape;65;p10"/>
          <p:cNvSpPr txBox="1"/>
          <p:nvPr/>
        </p:nvSpPr>
        <p:spPr>
          <a:xfrm>
            <a:off x="294163" y="3332875"/>
            <a:ext cx="2764500" cy="13191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950">
                <a:solidFill>
                  <a:srgbClr val="595959"/>
                </a:solidFill>
              </a:rPr>
              <a:t>Your comms approach will have to take into consideration the various levels and types of people that need to be informed. The comms sent to the finance director, for example, will be different to those for an end user. For those organisations who completed personas in the 1st </a:t>
            </a:r>
            <a:r>
              <a:rPr lang="en-GB" sz="950" u="sng">
                <a:solidFill>
                  <a:schemeClr val="hlink"/>
                </a:solidFill>
                <a:hlinkClick r:id="rId3"/>
              </a:rPr>
              <a:t>playbook</a:t>
            </a:r>
            <a:r>
              <a:rPr lang="en-GB" sz="950">
                <a:solidFill>
                  <a:srgbClr val="595959"/>
                </a:solidFill>
              </a:rPr>
              <a:t>, it is good to align these to your comms approach. </a:t>
            </a:r>
            <a:endParaRPr sz="950" b="0" i="0" u="none" strike="noStrike" cap="none">
              <a:solidFill>
                <a:srgbClr val="595959"/>
              </a:solidFill>
              <a:latin typeface="Arial"/>
              <a:ea typeface="Arial"/>
              <a:cs typeface="Arial"/>
              <a:sym typeface="Arial"/>
            </a:endParaRPr>
          </a:p>
        </p:txBody>
      </p:sp>
      <p:pic>
        <p:nvPicPr>
          <p:cNvPr id="66" name="Google Shape;66;p10"/>
          <p:cNvPicPr preferRelativeResize="0"/>
          <p:nvPr/>
        </p:nvPicPr>
        <p:blipFill rotWithShape="1">
          <a:blip r:embed="rId4">
            <a:alphaModFix/>
          </a:blip>
          <a:srcRect/>
          <a:stretch/>
        </p:blipFill>
        <p:spPr>
          <a:xfrm>
            <a:off x="1202663" y="2801100"/>
            <a:ext cx="743665" cy="462350"/>
          </a:xfrm>
          <a:prstGeom prst="rect">
            <a:avLst/>
          </a:prstGeom>
          <a:noFill/>
          <a:ln>
            <a:noFill/>
          </a:ln>
        </p:spPr>
      </p:pic>
      <p:sp>
        <p:nvSpPr>
          <p:cNvPr id="67" name="Google Shape;67;p10"/>
          <p:cNvSpPr txBox="1"/>
          <p:nvPr/>
        </p:nvSpPr>
        <p:spPr>
          <a:xfrm>
            <a:off x="251288" y="2399563"/>
            <a:ext cx="2764500" cy="332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b="1">
                <a:solidFill>
                  <a:srgbClr val="006435"/>
                </a:solidFill>
              </a:rPr>
              <a:t>Varied Comms </a:t>
            </a:r>
            <a:endParaRPr sz="1400" b="1" i="0" u="none" strike="noStrike" cap="none">
              <a:solidFill>
                <a:srgbClr val="006435"/>
              </a:solidFill>
              <a:latin typeface="Arial"/>
              <a:ea typeface="Arial"/>
              <a:cs typeface="Arial"/>
              <a:sym typeface="Arial"/>
            </a:endParaRPr>
          </a:p>
        </p:txBody>
      </p:sp>
      <p:sp>
        <p:nvSpPr>
          <p:cNvPr id="68" name="Google Shape;68;p10"/>
          <p:cNvSpPr txBox="1"/>
          <p:nvPr/>
        </p:nvSpPr>
        <p:spPr>
          <a:xfrm>
            <a:off x="3211188" y="3332875"/>
            <a:ext cx="2764500" cy="13191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950" b="0" i="0" u="none" strike="noStrike" cap="none">
                <a:solidFill>
                  <a:srgbClr val="595959"/>
                </a:solidFill>
                <a:latin typeface="Arial"/>
                <a:ea typeface="Arial"/>
                <a:cs typeface="Arial"/>
                <a:sym typeface="Arial"/>
              </a:rPr>
              <a:t>There are a number of triggers that will necessitate communications</a:t>
            </a:r>
            <a:r>
              <a:rPr lang="en-GB" sz="950">
                <a:solidFill>
                  <a:srgbClr val="595959"/>
                </a:solidFill>
              </a:rPr>
              <a:t> to your wider organisation  and external stakeholders around Street Manager</a:t>
            </a:r>
            <a:r>
              <a:rPr lang="en-GB" sz="950" b="0" i="0" u="none" strike="noStrike" cap="none">
                <a:solidFill>
                  <a:srgbClr val="595959"/>
                </a:solidFill>
                <a:latin typeface="Arial"/>
                <a:ea typeface="Arial"/>
                <a:cs typeface="Arial"/>
                <a:sym typeface="Arial"/>
              </a:rPr>
              <a:t> This will include, but </a:t>
            </a:r>
            <a:r>
              <a:rPr lang="en-GB" sz="950">
                <a:solidFill>
                  <a:srgbClr val="595959"/>
                </a:solidFill>
              </a:rPr>
              <a:t>is </a:t>
            </a:r>
            <a:r>
              <a:rPr lang="en-GB" sz="950" b="0" i="0" u="none" strike="noStrike" cap="none">
                <a:solidFill>
                  <a:srgbClr val="595959"/>
                </a:solidFill>
                <a:latin typeface="Arial"/>
                <a:ea typeface="Arial"/>
                <a:cs typeface="Arial"/>
                <a:sym typeface="Arial"/>
              </a:rPr>
              <a:t>not limited to, legislative changes, training announcements and the </a:t>
            </a:r>
            <a:r>
              <a:rPr lang="en-GB" sz="950">
                <a:solidFill>
                  <a:srgbClr val="595959"/>
                </a:solidFill>
              </a:rPr>
              <a:t>decision to transition</a:t>
            </a:r>
            <a:r>
              <a:rPr lang="en-GB" sz="950" b="0" i="0" u="none" strike="noStrike" cap="none">
                <a:solidFill>
                  <a:srgbClr val="595959"/>
                </a:solidFill>
                <a:latin typeface="Arial"/>
                <a:ea typeface="Arial"/>
                <a:cs typeface="Arial"/>
                <a:sym typeface="Arial"/>
              </a:rPr>
              <a:t>. The communication plan </a:t>
            </a:r>
            <a:r>
              <a:rPr lang="en-GB" sz="950">
                <a:solidFill>
                  <a:srgbClr val="595959"/>
                </a:solidFill>
              </a:rPr>
              <a:t>should be </a:t>
            </a:r>
            <a:r>
              <a:rPr lang="en-GB" sz="950" b="0" i="0" u="none" strike="noStrike" cap="none">
                <a:solidFill>
                  <a:srgbClr val="595959"/>
                </a:solidFill>
                <a:latin typeface="Arial"/>
                <a:ea typeface="Arial"/>
                <a:cs typeface="Arial"/>
                <a:sym typeface="Arial"/>
              </a:rPr>
              <a:t>built around these triggers. </a:t>
            </a:r>
            <a:endParaRPr sz="950" b="0" i="0" u="none" strike="noStrike" cap="none">
              <a:solidFill>
                <a:srgbClr val="595959"/>
              </a:solidFill>
              <a:latin typeface="Arial"/>
              <a:ea typeface="Arial"/>
              <a:cs typeface="Arial"/>
              <a:sym typeface="Arial"/>
            </a:endParaRPr>
          </a:p>
        </p:txBody>
      </p:sp>
      <p:sp>
        <p:nvSpPr>
          <p:cNvPr id="69" name="Google Shape;69;p10"/>
          <p:cNvSpPr txBox="1"/>
          <p:nvPr/>
        </p:nvSpPr>
        <p:spPr>
          <a:xfrm>
            <a:off x="6128213" y="3332875"/>
            <a:ext cx="2764500" cy="13191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GB" sz="950">
                <a:solidFill>
                  <a:srgbClr val="595959"/>
                </a:solidFill>
              </a:rPr>
              <a:t>There are various means through which a message can be communicated to individuals, groups and your organisation as a whole. In this pack, you will find a number of different options for comms channels. You should consider the range, impact and costs of such comms as well as stakeholder preferences. This can be used in conjunction with the </a:t>
            </a:r>
            <a:r>
              <a:rPr lang="en-GB" sz="950" u="sng">
                <a:solidFill>
                  <a:schemeClr val="hlink"/>
                </a:solidFill>
                <a:hlinkClick r:id="rId3"/>
              </a:rPr>
              <a:t>engagement tracker.</a:t>
            </a:r>
            <a:endParaRPr sz="950" b="0" i="0" u="none" strike="noStrike" cap="none">
              <a:solidFill>
                <a:srgbClr val="595959"/>
              </a:solidFill>
              <a:latin typeface="Arial"/>
              <a:ea typeface="Arial"/>
              <a:cs typeface="Arial"/>
              <a:sym typeface="Arial"/>
            </a:endParaRPr>
          </a:p>
        </p:txBody>
      </p:sp>
      <p:sp>
        <p:nvSpPr>
          <p:cNvPr id="70" name="Google Shape;70;p10"/>
          <p:cNvSpPr txBox="1"/>
          <p:nvPr/>
        </p:nvSpPr>
        <p:spPr>
          <a:xfrm>
            <a:off x="3211188" y="2399563"/>
            <a:ext cx="2764500" cy="332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a:solidFill>
                  <a:srgbClr val="006435"/>
                </a:solidFill>
                <a:latin typeface="Arial"/>
                <a:ea typeface="Arial"/>
                <a:cs typeface="Arial"/>
                <a:sym typeface="Arial"/>
              </a:rPr>
              <a:t>Triggers </a:t>
            </a:r>
            <a:endParaRPr sz="1400" b="1" i="0" u="none" strike="noStrike" cap="none">
              <a:solidFill>
                <a:srgbClr val="006435"/>
              </a:solidFill>
              <a:latin typeface="Arial"/>
              <a:ea typeface="Arial"/>
              <a:cs typeface="Arial"/>
              <a:sym typeface="Arial"/>
            </a:endParaRPr>
          </a:p>
        </p:txBody>
      </p:sp>
      <p:sp>
        <p:nvSpPr>
          <p:cNvPr id="71" name="Google Shape;71;p10"/>
          <p:cNvSpPr txBox="1"/>
          <p:nvPr/>
        </p:nvSpPr>
        <p:spPr>
          <a:xfrm>
            <a:off x="6128213" y="2405888"/>
            <a:ext cx="2764500" cy="332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a:solidFill>
                  <a:srgbClr val="006435"/>
                </a:solidFill>
                <a:latin typeface="Arial"/>
                <a:ea typeface="Arial"/>
                <a:cs typeface="Arial"/>
                <a:sym typeface="Arial"/>
              </a:rPr>
              <a:t>Methods &amp; channels </a:t>
            </a:r>
            <a:endParaRPr sz="1400" b="1" i="0" u="none" strike="noStrike" cap="none">
              <a:solidFill>
                <a:srgbClr val="006435"/>
              </a:solidFill>
              <a:latin typeface="Arial"/>
              <a:ea typeface="Arial"/>
              <a:cs typeface="Arial"/>
              <a:sym typeface="Arial"/>
            </a:endParaRPr>
          </a:p>
        </p:txBody>
      </p:sp>
      <p:pic>
        <p:nvPicPr>
          <p:cNvPr id="72" name="Google Shape;72;p10"/>
          <p:cNvPicPr preferRelativeResize="0"/>
          <p:nvPr/>
        </p:nvPicPr>
        <p:blipFill rotWithShape="1">
          <a:blip r:embed="rId5">
            <a:alphaModFix/>
          </a:blip>
          <a:srcRect/>
          <a:stretch/>
        </p:blipFill>
        <p:spPr>
          <a:xfrm>
            <a:off x="7138628" y="2835849"/>
            <a:ext cx="743675" cy="462279"/>
          </a:xfrm>
          <a:prstGeom prst="rect">
            <a:avLst/>
          </a:prstGeom>
          <a:noFill/>
          <a:ln>
            <a:noFill/>
          </a:ln>
        </p:spPr>
      </p:pic>
      <p:pic>
        <p:nvPicPr>
          <p:cNvPr id="73" name="Google Shape;73;p10"/>
          <p:cNvPicPr preferRelativeResize="0"/>
          <p:nvPr/>
        </p:nvPicPr>
        <p:blipFill rotWithShape="1">
          <a:blip r:embed="rId6">
            <a:alphaModFix/>
          </a:blip>
          <a:srcRect/>
          <a:stretch/>
        </p:blipFill>
        <p:spPr>
          <a:xfrm>
            <a:off x="4221595" y="2843642"/>
            <a:ext cx="743675" cy="3772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Best practice and guidance  </a:t>
            </a:r>
            <a:endParaRPr/>
          </a:p>
        </p:txBody>
      </p:sp>
      <p:sp>
        <p:nvSpPr>
          <p:cNvPr id="79" name="Google Shape;79;p11"/>
          <p:cNvSpPr txBox="1"/>
          <p:nvPr/>
        </p:nvSpPr>
        <p:spPr>
          <a:xfrm>
            <a:off x="278025" y="1226525"/>
            <a:ext cx="3197400" cy="3083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t>Things to consider </a:t>
            </a:r>
            <a:endParaRPr b="1"/>
          </a:p>
          <a:p>
            <a:pPr marL="0" lvl="0" indent="0" algn="ctr" rtl="0">
              <a:spcBef>
                <a:spcPts val="0"/>
              </a:spcBef>
              <a:spcAft>
                <a:spcPts val="0"/>
              </a:spcAft>
              <a:buNone/>
            </a:pPr>
            <a:endParaRPr/>
          </a:p>
          <a:p>
            <a:pPr marL="0" lvl="0" indent="0" algn="l" rtl="0">
              <a:spcBef>
                <a:spcPts val="0"/>
              </a:spcBef>
              <a:spcAft>
                <a:spcPts val="0"/>
              </a:spcAft>
              <a:buNone/>
            </a:pPr>
            <a:r>
              <a:rPr lang="en-GB" sz="1100" b="1"/>
              <a:t>Who needs to be communicated with?</a:t>
            </a:r>
            <a:r>
              <a:rPr lang="en-GB" sz="1100"/>
              <a:t> </a:t>
            </a:r>
            <a:endParaRPr sz="1100"/>
          </a:p>
          <a:p>
            <a:pPr marL="0" lvl="0" indent="0" algn="l" rtl="0">
              <a:spcBef>
                <a:spcPts val="0"/>
              </a:spcBef>
              <a:spcAft>
                <a:spcPts val="0"/>
              </a:spcAft>
              <a:buNone/>
            </a:pPr>
            <a:r>
              <a:rPr lang="en-GB" sz="1100"/>
              <a:t>Comms is not limited to those directly using Street Manager. You should also consider communicating with those not using the system as well as all contractors, IT vendors, regulatory bodies, and all other internal and external stakeholders playing a role in your transition to Street Manager.</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GB" sz="1100" b="1"/>
              <a:t>Impact vs. Preference: </a:t>
            </a:r>
            <a:r>
              <a:rPr lang="en-GB" sz="1100"/>
              <a:t>It is important to consider preferences when determining comms channels. While face-to-face might take most effort, if this is the preference of the stakeholder, it might be the most effective option. </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b="1"/>
          </a:p>
          <a:p>
            <a:pPr marL="0" lvl="0" indent="0" algn="l" rtl="0">
              <a:spcBef>
                <a:spcPts val="0"/>
              </a:spcBef>
              <a:spcAft>
                <a:spcPts val="0"/>
              </a:spcAft>
              <a:buNone/>
            </a:pPr>
            <a:endParaRPr sz="1100"/>
          </a:p>
          <a:p>
            <a:pPr marL="0" lvl="0" indent="0" algn="l" rtl="0">
              <a:spcBef>
                <a:spcPts val="0"/>
              </a:spcBef>
              <a:spcAft>
                <a:spcPts val="0"/>
              </a:spcAft>
              <a:buNone/>
            </a:pPr>
            <a:endParaRPr sz="1100"/>
          </a:p>
        </p:txBody>
      </p:sp>
      <p:sp>
        <p:nvSpPr>
          <p:cNvPr id="80" name="Google Shape;80;p11"/>
          <p:cNvSpPr txBox="1"/>
          <p:nvPr/>
        </p:nvSpPr>
        <p:spPr>
          <a:xfrm>
            <a:off x="3592975" y="1226526"/>
            <a:ext cx="5207700" cy="15429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How to complete the Roadmap </a:t>
            </a:r>
            <a:endParaRPr b="1"/>
          </a:p>
          <a:p>
            <a:pPr marL="0" lvl="0" indent="0" algn="l" rtl="0">
              <a:spcBef>
                <a:spcPts val="0"/>
              </a:spcBef>
              <a:spcAft>
                <a:spcPts val="0"/>
              </a:spcAft>
              <a:buNone/>
            </a:pPr>
            <a:r>
              <a:rPr lang="en-GB" sz="1100"/>
              <a:t>The roadmap provided is simply an example of some of the comms that you may wish to pass on to your stakeholders, the channels you may wish to use and when you may want to send out information. </a:t>
            </a:r>
            <a:endParaRPr sz="1100"/>
          </a:p>
          <a:p>
            <a:pPr marL="0" lvl="0" indent="0" algn="l" rtl="0">
              <a:spcBef>
                <a:spcPts val="0"/>
              </a:spcBef>
              <a:spcAft>
                <a:spcPts val="0"/>
              </a:spcAft>
              <a:buNone/>
            </a:pPr>
            <a:r>
              <a:rPr lang="en-GB" sz="1100"/>
              <a:t>You should start by considering who you need to engage with and what you need to tell them. </a:t>
            </a:r>
            <a:endParaRPr sz="1100"/>
          </a:p>
          <a:p>
            <a:pPr marL="0" lvl="0" indent="0" algn="l" rtl="0">
              <a:spcBef>
                <a:spcPts val="0"/>
              </a:spcBef>
              <a:spcAft>
                <a:spcPts val="0"/>
              </a:spcAft>
              <a:buNone/>
            </a:pPr>
            <a:r>
              <a:rPr lang="en-GB" sz="1100"/>
              <a:t>You can then break these down into when and how these messages need to be communicated out. </a:t>
            </a:r>
            <a:endParaRPr sz="1100"/>
          </a:p>
        </p:txBody>
      </p:sp>
      <p:sp>
        <p:nvSpPr>
          <p:cNvPr id="81" name="Google Shape;81;p11"/>
          <p:cNvSpPr txBox="1"/>
          <p:nvPr/>
        </p:nvSpPr>
        <p:spPr>
          <a:xfrm>
            <a:off x="3592975" y="3002400"/>
            <a:ext cx="5207700" cy="1307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Disclaimer </a:t>
            </a:r>
            <a:endParaRPr b="1"/>
          </a:p>
          <a:p>
            <a:pPr marL="0" lvl="0" indent="0" algn="l" rtl="0">
              <a:spcBef>
                <a:spcPts val="0"/>
              </a:spcBef>
              <a:spcAft>
                <a:spcPts val="0"/>
              </a:spcAft>
              <a:buNone/>
            </a:pPr>
            <a:r>
              <a:rPr lang="en-GB" sz="1100"/>
              <a:t>The information provided in this pack is purely a recommendation and it is up to you to edit the content in line with your organisation and transition plan. Comms will have to be aligned to the overall change strategy, taking into consideration factors including if you are using an API or if you are transitioning with a big bang approach.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Methods and channels options</a:t>
            </a:r>
            <a:endParaRPr/>
          </a:p>
        </p:txBody>
      </p:sp>
      <p:sp>
        <p:nvSpPr>
          <p:cNvPr id="87" name="Google Shape;87;p12"/>
          <p:cNvSpPr txBox="1"/>
          <p:nvPr/>
        </p:nvSpPr>
        <p:spPr>
          <a:xfrm>
            <a:off x="8503833" y="4603376"/>
            <a:ext cx="284700" cy="2400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GB" sz="800" b="0" i="0" u="none" strike="noStrike" cap="none">
                <a:solidFill>
                  <a:srgbClr val="595959"/>
                </a:solidFill>
                <a:latin typeface="Trebuchet MS"/>
                <a:ea typeface="Trebuchet MS"/>
                <a:cs typeface="Trebuchet MS"/>
                <a:sym typeface="Trebuchet MS"/>
              </a:rPr>
              <a:t>6</a:t>
            </a:fld>
            <a:endParaRPr sz="800" b="0" i="0" u="none" strike="noStrike" cap="none">
              <a:solidFill>
                <a:srgbClr val="595959"/>
              </a:solidFill>
              <a:latin typeface="Trebuchet MS"/>
              <a:ea typeface="Trebuchet MS"/>
              <a:cs typeface="Trebuchet MS"/>
              <a:sym typeface="Trebuchet MS"/>
            </a:endParaRPr>
          </a:p>
        </p:txBody>
      </p:sp>
      <p:graphicFrame>
        <p:nvGraphicFramePr>
          <p:cNvPr id="88" name="Google Shape;88;p12"/>
          <p:cNvGraphicFramePr/>
          <p:nvPr/>
        </p:nvGraphicFramePr>
        <p:xfrm>
          <a:off x="195000" y="1043575"/>
          <a:ext cx="8700425" cy="3562975"/>
        </p:xfrm>
        <a:graphic>
          <a:graphicData uri="http://schemas.openxmlformats.org/drawingml/2006/table">
            <a:tbl>
              <a:tblPr>
                <a:noFill/>
                <a:tableStyleId>{F57EDD54-8C0E-4F52-898A-7A988AAB40DA}</a:tableStyleId>
              </a:tblPr>
              <a:tblGrid>
                <a:gridCol w="521225">
                  <a:extLst>
                    <a:ext uri="{9D8B030D-6E8A-4147-A177-3AD203B41FA5}">
                      <a16:colId xmlns:a16="http://schemas.microsoft.com/office/drawing/2014/main" val="20000"/>
                    </a:ext>
                  </a:extLst>
                </a:gridCol>
                <a:gridCol w="1595850">
                  <a:extLst>
                    <a:ext uri="{9D8B030D-6E8A-4147-A177-3AD203B41FA5}">
                      <a16:colId xmlns:a16="http://schemas.microsoft.com/office/drawing/2014/main" val="20001"/>
                    </a:ext>
                  </a:extLst>
                </a:gridCol>
                <a:gridCol w="2509625">
                  <a:extLst>
                    <a:ext uri="{9D8B030D-6E8A-4147-A177-3AD203B41FA5}">
                      <a16:colId xmlns:a16="http://schemas.microsoft.com/office/drawing/2014/main" val="20002"/>
                    </a:ext>
                  </a:extLst>
                </a:gridCol>
                <a:gridCol w="765400">
                  <a:extLst>
                    <a:ext uri="{9D8B030D-6E8A-4147-A177-3AD203B41FA5}">
                      <a16:colId xmlns:a16="http://schemas.microsoft.com/office/drawing/2014/main" val="20003"/>
                    </a:ext>
                  </a:extLst>
                </a:gridCol>
                <a:gridCol w="822225">
                  <a:extLst>
                    <a:ext uri="{9D8B030D-6E8A-4147-A177-3AD203B41FA5}">
                      <a16:colId xmlns:a16="http://schemas.microsoft.com/office/drawing/2014/main" val="20004"/>
                    </a:ext>
                  </a:extLst>
                </a:gridCol>
                <a:gridCol w="836575">
                  <a:extLst>
                    <a:ext uri="{9D8B030D-6E8A-4147-A177-3AD203B41FA5}">
                      <a16:colId xmlns:a16="http://schemas.microsoft.com/office/drawing/2014/main" val="20005"/>
                    </a:ext>
                  </a:extLst>
                </a:gridCol>
                <a:gridCol w="1649525">
                  <a:extLst>
                    <a:ext uri="{9D8B030D-6E8A-4147-A177-3AD203B41FA5}">
                      <a16:colId xmlns:a16="http://schemas.microsoft.com/office/drawing/2014/main" val="20006"/>
                    </a:ext>
                  </a:extLst>
                </a:gridCol>
              </a:tblGrid>
              <a:tr h="0">
                <a:tc gridSpan="2">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Channel</a:t>
                      </a:r>
                      <a:endParaRPr sz="1000" u="none" strike="noStrike" cap="none">
                        <a:solidFill>
                          <a:srgbClr val="FFFFFF"/>
                        </a:solidFill>
                      </a:endParaRPr>
                    </a:p>
                  </a:txBody>
                  <a:tcPr marL="91425" marR="91425" marT="91425" marB="91425" anchor="ctr">
                    <a:solidFill>
                      <a:srgbClr val="006C56"/>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Triggers</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Reach</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Impact</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Cost, effort</a:t>
                      </a:r>
                      <a:endParaRPr sz="1000" u="none" strike="noStrike" cap="none">
                        <a:solidFill>
                          <a:srgbClr val="FFFFFF"/>
                        </a:solidFill>
                      </a:endParaRPr>
                    </a:p>
                  </a:txBody>
                  <a:tcPr marL="91425" marR="91425" marT="91425" marB="91425" anchor="ctr">
                    <a:solidFill>
                      <a:srgbClr val="006C56"/>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solidFill>
                            <a:srgbClr val="FFFFFF"/>
                          </a:solidFill>
                        </a:rPr>
                        <a:t>Considerations</a:t>
                      </a:r>
                      <a:endParaRPr sz="1000" u="none" strike="noStrike" cap="none">
                        <a:solidFill>
                          <a:srgbClr val="FFFFFF"/>
                        </a:solidFill>
                      </a:endParaRPr>
                    </a:p>
                  </a:txBody>
                  <a:tcPr marL="91425" marR="91425" marT="91425" marB="91425" anchor="ctr">
                    <a:solidFill>
                      <a:srgbClr val="006C56"/>
                    </a:solidFill>
                  </a:tcPr>
                </a:tc>
                <a:extLst>
                  <a:ext uri="{0D108BD9-81ED-4DB2-BD59-A6C34878D82A}">
                    <a16:rowId xmlns:a16="http://schemas.microsoft.com/office/drawing/2014/main" val="10000"/>
                  </a:ext>
                </a:extLst>
              </a:tr>
              <a:tr h="257025">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1-2-1 meetings</a:t>
                      </a:r>
                      <a:endParaRPr sz="1000" u="none" strike="noStrike" cap="none">
                        <a:solidFill>
                          <a:srgbClr val="595959"/>
                        </a:solidFill>
                      </a:endParaRPr>
                    </a:p>
                  </a:txBody>
                  <a:tcPr marL="54000" marR="54000" marT="18000" marB="18000" anchor="ctr">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Transitioning; Business case completion; agree timelines with contractors/regional  </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Narrow</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Medium</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Depends on number of individuals required to speak to </a:t>
                      </a: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1"/>
                  </a:ext>
                </a:extLst>
              </a:tr>
              <a:tr h="429775">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Group </a:t>
                      </a:r>
                      <a:r>
                        <a:rPr lang="en-GB" sz="1000" u="none" strike="noStrike" cap="none">
                          <a:solidFill>
                            <a:srgbClr val="595959"/>
                          </a:solidFill>
                        </a:rPr>
                        <a:t> web</a:t>
                      </a:r>
                      <a:r>
                        <a:rPr lang="en-GB" sz="1000">
                          <a:solidFill>
                            <a:srgbClr val="595959"/>
                          </a:solidFill>
                        </a:rPr>
                        <a:t> </a:t>
                      </a:r>
                      <a:r>
                        <a:rPr lang="en-GB" sz="1000" u="none" strike="noStrike" cap="none">
                          <a:solidFill>
                            <a:srgbClr val="595959"/>
                          </a:solidFill>
                        </a:rPr>
                        <a:t>/phone calls</a:t>
                      </a:r>
                      <a:endParaRPr sz="1000" u="none" strike="noStrike" cap="none">
                        <a:solidFill>
                          <a:srgbClr val="595959"/>
                        </a:solidFill>
                      </a:endParaRPr>
                    </a:p>
                  </a:txBody>
                  <a:tcPr marL="54000" marR="54000" marT="18000" marB="18000" anchor="ctr">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Transitioning</a:t>
                      </a:r>
                      <a:r>
                        <a:rPr lang="en-GB" sz="1000">
                          <a:solidFill>
                            <a:srgbClr val="595959"/>
                          </a:solidFill>
                        </a:rPr>
                        <a:t>; Training; Queries; Agree timelines with external bodies </a:t>
                      </a:r>
                      <a:endParaRPr sz="1000" u="none" strike="noStrike" cap="none">
                        <a:solidFill>
                          <a:srgbClr val="595959"/>
                        </a:solidFill>
                      </a:endParaRPr>
                    </a:p>
                  </a:txBody>
                  <a:tcPr marL="54000" marR="54000" marT="18000" marB="18000" anchor="ctr">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Narrow</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Medium </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Depends on numbers </a:t>
                      </a: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2"/>
                  </a:ext>
                </a:extLst>
              </a:tr>
              <a:tr h="257025">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1-2-1 emails</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Queries; Individual training requirements, Comms with DfT to confirm plans  </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Narrow</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Low cost, medium effort</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3"/>
                  </a:ext>
                </a:extLst>
              </a:tr>
              <a:tr h="357400">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Mass emails</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Updates on transition dates; Announcements </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Wide</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Low to medium</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Low</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Might not reach target audience</a:t>
                      </a: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4"/>
                  </a:ext>
                </a:extLst>
              </a:tr>
              <a:tr h="257025">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Drop-ins</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Training; Queries</a:t>
                      </a:r>
                      <a:endParaRPr sz="1000">
                        <a:solidFill>
                          <a:srgbClr val="595959"/>
                        </a:solidFill>
                      </a:endParaRPr>
                    </a:p>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General updates</a:t>
                      </a:r>
                      <a:endParaRPr sz="1000">
                        <a:solidFill>
                          <a:srgbClr val="595959"/>
                        </a:solidFill>
                      </a:endParaRPr>
                    </a:p>
                  </a:txBody>
                  <a:tcPr marL="54000" marR="54000" marT="18000" marB="180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Medium to wide</a:t>
                      </a:r>
                      <a:endParaRPr sz="1000" u="none" strike="noStrike" cap="none">
                        <a:solidFill>
                          <a:srgbClr val="595959"/>
                        </a:solidFill>
                      </a:endParaRPr>
                    </a:p>
                  </a:txBody>
                  <a:tcPr marL="54000" marR="54000" marT="18000" marB="18000" anchor="ctr">
                    <a:lnL w="9525" cap="flat" cmpd="sng">
                      <a:solidFill>
                        <a:srgbClr val="9E9E9E"/>
                      </a:solidFill>
                      <a:prstDash val="solid"/>
                      <a:round/>
                      <a:headEnd type="none" w="sm" len="sm"/>
                      <a:tailEnd type="none" w="sm" len="sm"/>
                    </a:lnL>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Medium to 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5"/>
                  </a:ext>
                </a:extLst>
              </a:tr>
              <a:tr h="370250">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Supporter</a:t>
                      </a:r>
                      <a:r>
                        <a:rPr lang="en-GB" sz="1000" u="none" strike="noStrike" cap="none">
                          <a:solidFill>
                            <a:srgbClr val="595959"/>
                          </a:solidFill>
                        </a:rPr>
                        <a:t> driven comms</a:t>
                      </a:r>
                      <a:endParaRPr sz="1000" u="none" strike="noStrike" cap="none">
                        <a:solidFill>
                          <a:srgbClr val="595959"/>
                        </a:solidFill>
                      </a:endParaRPr>
                    </a:p>
                  </a:txBody>
                  <a:tcPr marL="54000" marR="54000" marT="18000" marB="1800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Lead up to transition; Regular intervals </a:t>
                      </a:r>
                      <a:endParaRPr sz="1000" u="none" strike="noStrike" cap="none">
                        <a:solidFill>
                          <a:srgbClr val="595959"/>
                        </a:solidFill>
                      </a:endParaRPr>
                    </a:p>
                  </a:txBody>
                  <a:tcPr marL="54000" marR="54000" marT="18000" marB="18000" anchor="ctr">
                    <a:lnT w="9525" cap="flat" cmpd="sng">
                      <a:solidFill>
                        <a:srgbClr val="9E9E9E"/>
                      </a:solidFill>
                      <a:prstDash val="solid"/>
                      <a:round/>
                      <a:headEnd type="none" w="sm" len="sm"/>
                      <a:tailEnd type="none" w="sm" len="sm"/>
                    </a:lnT>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Narrow to medium</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High </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a:solidFill>
                            <a:srgbClr val="595959"/>
                          </a:solidFill>
                        </a:rPr>
                        <a:t>Requires engagement with supporters </a:t>
                      </a: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6"/>
                  </a:ext>
                </a:extLst>
              </a:tr>
              <a:tr h="371550">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54000" marR="54000" marT="18000" marB="1800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Videos / success stories / testimonials</a:t>
                      </a:r>
                      <a:endParaRPr sz="1000" u="none" strike="noStrike" cap="none">
                        <a:solidFill>
                          <a:srgbClr val="595959"/>
                        </a:solidFill>
                      </a:endParaRPr>
                    </a:p>
                  </a:txBody>
                  <a:tcPr marL="54000" marR="54000" marT="18000" marB="1800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Transitioning</a:t>
                      </a:r>
                      <a:r>
                        <a:rPr lang="en-GB" sz="1000">
                          <a:solidFill>
                            <a:srgbClr val="595959"/>
                          </a:solidFill>
                        </a:rPr>
                        <a:t>; R</a:t>
                      </a:r>
                      <a:r>
                        <a:rPr lang="en-GB" sz="1000" u="none" strike="noStrike" cap="none">
                          <a:solidFill>
                            <a:srgbClr val="595959"/>
                          </a:solidFill>
                        </a:rPr>
                        <a:t>egular intervals</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Wide</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Medium</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Medium</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GB" sz="1000" u="none" strike="noStrike" cap="none">
                          <a:solidFill>
                            <a:srgbClr val="595959"/>
                          </a:solidFill>
                        </a:rPr>
                        <a:t>Dependent on </a:t>
                      </a:r>
                      <a:r>
                        <a:rPr lang="en-GB" sz="1000">
                          <a:solidFill>
                            <a:srgbClr val="595959"/>
                          </a:solidFill>
                        </a:rPr>
                        <a:t>volunteers</a:t>
                      </a: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7"/>
                  </a:ext>
                </a:extLst>
              </a:tr>
              <a:tr h="371550">
                <a:tc>
                  <a:txBody>
                    <a:bodyPr/>
                    <a:lstStyle/>
                    <a:p>
                      <a:pPr marL="0" marR="0" lvl="0" indent="0" algn="l" rtl="0">
                        <a:lnSpc>
                          <a:spcPct val="100000"/>
                        </a:lnSpc>
                        <a:spcBef>
                          <a:spcPts val="0"/>
                        </a:spcBef>
                        <a:spcAft>
                          <a:spcPts val="0"/>
                        </a:spcAft>
                        <a:buNone/>
                      </a:pPr>
                      <a:endParaRPr sz="900" u="none" strike="noStrike" cap="none"/>
                    </a:p>
                  </a:txBody>
                  <a:tcPr marL="54000" marR="54000" marT="18000" marB="18000" anchor="ctr">
                    <a:lnT w="9525" cap="flat" cmpd="sng">
                      <a:solidFill>
                        <a:srgbClr val="9E9E9E"/>
                      </a:solidFill>
                      <a:prstDash val="solid"/>
                      <a:round/>
                      <a:headEnd type="none" w="sm" len="sm"/>
                      <a:tailEnd type="none" w="sm" len="sm"/>
                    </a:lnT>
                    <a:solidFill>
                      <a:srgbClr val="F3F3F3"/>
                    </a:solidFill>
                  </a:tcPr>
                </a:tc>
                <a:tc>
                  <a:txBody>
                    <a:bodyPr/>
                    <a:lstStyle/>
                    <a:p>
                      <a:pPr marL="0" marR="0" lvl="0" indent="0" algn="l" rtl="0">
                        <a:lnSpc>
                          <a:spcPct val="100000"/>
                        </a:lnSpc>
                        <a:spcBef>
                          <a:spcPts val="0"/>
                        </a:spcBef>
                        <a:spcAft>
                          <a:spcPts val="0"/>
                        </a:spcAft>
                        <a:buNone/>
                      </a:pPr>
                      <a:r>
                        <a:rPr lang="en-GB" sz="1000">
                          <a:solidFill>
                            <a:srgbClr val="595959"/>
                          </a:solidFill>
                        </a:rPr>
                        <a:t>Company update</a:t>
                      </a:r>
                      <a:endParaRPr sz="1000" u="none" strike="noStrike" cap="none">
                        <a:solidFill>
                          <a:srgbClr val="595959"/>
                        </a:solidFill>
                      </a:endParaRPr>
                    </a:p>
                  </a:txBody>
                  <a:tcPr marL="54000" marR="54000" marT="18000" marB="18000" anchor="ctr">
                    <a:lnT w="9525" cap="flat" cmpd="sng">
                      <a:solidFill>
                        <a:srgbClr val="9E9E9E"/>
                      </a:solidFill>
                      <a:prstDash val="solid"/>
                      <a:round/>
                      <a:headEnd type="none" w="sm" len="sm"/>
                      <a:tailEnd type="none" w="sm" len="sm"/>
                    </a:lnT>
                    <a:solidFill>
                      <a:srgbClr val="F3F3F3"/>
                    </a:solidFill>
                  </a:tcPr>
                </a:tc>
                <a:tc>
                  <a:txBody>
                    <a:bodyPr/>
                    <a:lstStyle/>
                    <a:p>
                      <a:pPr marL="0" marR="0" lvl="0" indent="0" algn="l" rtl="0">
                        <a:lnSpc>
                          <a:spcPct val="100000"/>
                        </a:lnSpc>
                        <a:spcBef>
                          <a:spcPts val="0"/>
                        </a:spcBef>
                        <a:spcAft>
                          <a:spcPts val="0"/>
                        </a:spcAft>
                        <a:buNone/>
                      </a:pPr>
                      <a:r>
                        <a:rPr lang="en-GB" sz="1000">
                          <a:solidFill>
                            <a:srgbClr val="595959"/>
                          </a:solidFill>
                        </a:rPr>
                        <a:t>Regular intervals; Announcements; Legislation Update </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None/>
                      </a:pPr>
                      <a:r>
                        <a:rPr lang="en-GB" sz="1000">
                          <a:solidFill>
                            <a:srgbClr val="595959"/>
                          </a:solidFill>
                        </a:rPr>
                        <a:t>Wide</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None/>
                      </a:pPr>
                      <a:r>
                        <a:rPr lang="en-GB" sz="1000">
                          <a:solidFill>
                            <a:srgbClr val="595959"/>
                          </a:solidFill>
                        </a:rPr>
                        <a:t>High</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None/>
                      </a:pPr>
                      <a:r>
                        <a:rPr lang="en-GB" sz="1000">
                          <a:solidFill>
                            <a:srgbClr val="595959"/>
                          </a:solidFill>
                        </a:rPr>
                        <a:t>Low</a:t>
                      </a:r>
                      <a:endParaRPr sz="1000" u="none" strike="noStrike" cap="none">
                        <a:solidFill>
                          <a:srgbClr val="595959"/>
                        </a:solidFill>
                      </a:endParaRPr>
                    </a:p>
                  </a:txBody>
                  <a:tcPr marL="54000" marR="54000" marT="18000" marB="18000" anchor="ctr">
                    <a:solidFill>
                      <a:srgbClr val="FFFFFF"/>
                    </a:solidFill>
                  </a:tcPr>
                </a:tc>
                <a:tc>
                  <a:txBody>
                    <a:bodyPr/>
                    <a:lstStyle/>
                    <a:p>
                      <a:pPr marL="0" marR="0" lvl="0" indent="0" algn="l" rtl="0">
                        <a:lnSpc>
                          <a:spcPct val="100000"/>
                        </a:lnSpc>
                        <a:spcBef>
                          <a:spcPts val="0"/>
                        </a:spcBef>
                        <a:spcAft>
                          <a:spcPts val="0"/>
                        </a:spcAft>
                        <a:buNone/>
                      </a:pPr>
                      <a:r>
                        <a:rPr lang="en-GB" sz="1000">
                          <a:solidFill>
                            <a:srgbClr val="595959"/>
                          </a:solidFill>
                        </a:rPr>
                        <a:t>Depends if forum exists already </a:t>
                      </a:r>
                      <a:endParaRPr sz="1000" u="none" strike="noStrike" cap="none">
                        <a:solidFill>
                          <a:srgbClr val="595959"/>
                        </a:solidFill>
                      </a:endParaRPr>
                    </a:p>
                  </a:txBody>
                  <a:tcPr marL="54000" marR="54000" marT="18000" marB="18000" anchor="ctr">
                    <a:solidFill>
                      <a:srgbClr val="FFFFFF"/>
                    </a:solidFill>
                  </a:tcPr>
                </a:tc>
                <a:extLst>
                  <a:ext uri="{0D108BD9-81ED-4DB2-BD59-A6C34878D82A}">
                    <a16:rowId xmlns:a16="http://schemas.microsoft.com/office/drawing/2014/main" val="10008"/>
                  </a:ext>
                </a:extLst>
              </a:tr>
            </a:tbl>
          </a:graphicData>
        </a:graphic>
      </p:graphicFrame>
      <p:pic>
        <p:nvPicPr>
          <p:cNvPr id="89" name="Google Shape;89;p12"/>
          <p:cNvPicPr preferRelativeResize="0"/>
          <p:nvPr/>
        </p:nvPicPr>
        <p:blipFill rotWithShape="1">
          <a:blip r:embed="rId3">
            <a:alphaModFix/>
          </a:blip>
          <a:srcRect/>
          <a:stretch/>
        </p:blipFill>
        <p:spPr>
          <a:xfrm>
            <a:off x="253496" y="1456480"/>
            <a:ext cx="373200" cy="328271"/>
          </a:xfrm>
          <a:prstGeom prst="rect">
            <a:avLst/>
          </a:prstGeom>
          <a:noFill/>
          <a:ln>
            <a:noFill/>
          </a:ln>
        </p:spPr>
      </p:pic>
      <p:pic>
        <p:nvPicPr>
          <p:cNvPr id="90" name="Google Shape;90;p12"/>
          <p:cNvPicPr preferRelativeResize="0"/>
          <p:nvPr/>
        </p:nvPicPr>
        <p:blipFill rotWithShape="1">
          <a:blip r:embed="rId4">
            <a:alphaModFix/>
          </a:blip>
          <a:srcRect/>
          <a:stretch/>
        </p:blipFill>
        <p:spPr>
          <a:xfrm>
            <a:off x="297750" y="1960524"/>
            <a:ext cx="284700" cy="284700"/>
          </a:xfrm>
          <a:prstGeom prst="rect">
            <a:avLst/>
          </a:prstGeom>
          <a:noFill/>
          <a:ln>
            <a:noFill/>
          </a:ln>
        </p:spPr>
      </p:pic>
      <p:pic>
        <p:nvPicPr>
          <p:cNvPr id="91" name="Google Shape;91;p12"/>
          <p:cNvPicPr preferRelativeResize="0"/>
          <p:nvPr/>
        </p:nvPicPr>
        <p:blipFill rotWithShape="1">
          <a:blip r:embed="rId5">
            <a:alphaModFix/>
          </a:blip>
          <a:srcRect/>
          <a:stretch/>
        </p:blipFill>
        <p:spPr>
          <a:xfrm>
            <a:off x="297750" y="2421000"/>
            <a:ext cx="284700" cy="200175"/>
          </a:xfrm>
          <a:prstGeom prst="rect">
            <a:avLst/>
          </a:prstGeom>
          <a:noFill/>
          <a:ln>
            <a:noFill/>
          </a:ln>
        </p:spPr>
      </p:pic>
      <p:pic>
        <p:nvPicPr>
          <p:cNvPr id="92" name="Google Shape;92;p12"/>
          <p:cNvPicPr preferRelativeResize="0"/>
          <p:nvPr/>
        </p:nvPicPr>
        <p:blipFill rotWithShape="1">
          <a:blip r:embed="rId5">
            <a:alphaModFix/>
          </a:blip>
          <a:srcRect/>
          <a:stretch/>
        </p:blipFill>
        <p:spPr>
          <a:xfrm>
            <a:off x="297750" y="2883500"/>
            <a:ext cx="284700" cy="200175"/>
          </a:xfrm>
          <a:prstGeom prst="rect">
            <a:avLst/>
          </a:prstGeom>
          <a:noFill/>
          <a:ln>
            <a:noFill/>
          </a:ln>
        </p:spPr>
      </p:pic>
      <p:pic>
        <p:nvPicPr>
          <p:cNvPr id="93" name="Google Shape;93;p12"/>
          <p:cNvPicPr preferRelativeResize="0"/>
          <p:nvPr/>
        </p:nvPicPr>
        <p:blipFill rotWithShape="1">
          <a:blip r:embed="rId6">
            <a:alphaModFix/>
          </a:blip>
          <a:srcRect/>
          <a:stretch/>
        </p:blipFill>
        <p:spPr>
          <a:xfrm>
            <a:off x="321987" y="3199726"/>
            <a:ext cx="236225" cy="240000"/>
          </a:xfrm>
          <a:prstGeom prst="rect">
            <a:avLst/>
          </a:prstGeom>
          <a:noFill/>
          <a:ln>
            <a:noFill/>
          </a:ln>
        </p:spPr>
      </p:pic>
      <p:pic>
        <p:nvPicPr>
          <p:cNvPr id="94" name="Google Shape;94;p12"/>
          <p:cNvPicPr preferRelativeResize="0"/>
          <p:nvPr/>
        </p:nvPicPr>
        <p:blipFill rotWithShape="1">
          <a:blip r:embed="rId7">
            <a:alphaModFix/>
          </a:blip>
          <a:srcRect/>
          <a:stretch/>
        </p:blipFill>
        <p:spPr>
          <a:xfrm>
            <a:off x="297751" y="3555774"/>
            <a:ext cx="284700" cy="299283"/>
          </a:xfrm>
          <a:prstGeom prst="rect">
            <a:avLst/>
          </a:prstGeom>
          <a:noFill/>
          <a:ln>
            <a:noFill/>
          </a:ln>
        </p:spPr>
      </p:pic>
      <p:pic>
        <p:nvPicPr>
          <p:cNvPr id="95" name="Google Shape;95;p12"/>
          <p:cNvPicPr preferRelativeResize="0"/>
          <p:nvPr/>
        </p:nvPicPr>
        <p:blipFill rotWithShape="1">
          <a:blip r:embed="rId8">
            <a:alphaModFix/>
          </a:blip>
          <a:srcRect/>
          <a:stretch/>
        </p:blipFill>
        <p:spPr>
          <a:xfrm>
            <a:off x="321982" y="3913330"/>
            <a:ext cx="236225" cy="321677"/>
          </a:xfrm>
          <a:prstGeom prst="rect">
            <a:avLst/>
          </a:prstGeom>
          <a:noFill/>
          <a:ln>
            <a:noFill/>
          </a:ln>
        </p:spPr>
      </p:pic>
      <p:pic>
        <p:nvPicPr>
          <p:cNvPr id="96" name="Google Shape;96;p12"/>
          <p:cNvPicPr preferRelativeResize="0"/>
          <p:nvPr/>
        </p:nvPicPr>
        <p:blipFill rotWithShape="1">
          <a:blip r:embed="rId9">
            <a:alphaModFix/>
          </a:blip>
          <a:srcRect/>
          <a:stretch/>
        </p:blipFill>
        <p:spPr>
          <a:xfrm>
            <a:off x="297744" y="4293282"/>
            <a:ext cx="284700" cy="255987"/>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1416" y="215915"/>
            <a:ext cx="7494000" cy="50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Comms Checklist </a:t>
            </a:r>
            <a:endParaRPr/>
          </a:p>
        </p:txBody>
      </p:sp>
      <p:sp>
        <p:nvSpPr>
          <p:cNvPr id="102" name="Google Shape;102;p13"/>
          <p:cNvSpPr/>
          <p:nvPr/>
        </p:nvSpPr>
        <p:spPr>
          <a:xfrm>
            <a:off x="279175" y="2286350"/>
            <a:ext cx="1836300" cy="2042400"/>
          </a:xfrm>
          <a:prstGeom prst="foldedCorner">
            <a:avLst>
              <a:gd name="adj" fmla="val 16667"/>
            </a:avLst>
          </a:prstGeom>
          <a:solidFill>
            <a:srgbClr val="006435">
              <a:alpha val="600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60000" lvl="0" indent="-285750" algn="l" rtl="0">
              <a:spcBef>
                <a:spcPts val="0"/>
              </a:spcBef>
              <a:spcAft>
                <a:spcPts val="0"/>
              </a:spcAft>
              <a:buClr>
                <a:srgbClr val="FFFFFF"/>
              </a:buClr>
              <a:buSzPts val="900"/>
              <a:buChar char="●"/>
            </a:pPr>
            <a:r>
              <a:rPr lang="en-GB" sz="900" b="1">
                <a:solidFill>
                  <a:srgbClr val="FFFFFF"/>
                </a:solidFill>
              </a:rPr>
              <a:t>Speak to all your contractors about SM </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Discuss with other LHAs and Utilities in the region about transition plans </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Begin communicating with your organisation about the new system </a:t>
            </a:r>
            <a:endParaRPr sz="900">
              <a:solidFill>
                <a:srgbClr val="FFFFFF"/>
              </a:solidFill>
            </a:endParaRPr>
          </a:p>
        </p:txBody>
      </p:sp>
      <p:sp>
        <p:nvSpPr>
          <p:cNvPr id="103" name="Google Shape;103;p13"/>
          <p:cNvSpPr/>
          <p:nvPr/>
        </p:nvSpPr>
        <p:spPr>
          <a:xfrm>
            <a:off x="2566713" y="2286350"/>
            <a:ext cx="1836300" cy="2042400"/>
          </a:xfrm>
          <a:prstGeom prst="foldedCorner">
            <a:avLst>
              <a:gd name="adj" fmla="val 16667"/>
            </a:avLst>
          </a:prstGeom>
          <a:solidFill>
            <a:srgbClr val="006435">
              <a:alpha val="600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endParaRPr sz="900" b="1">
              <a:solidFill>
                <a:schemeClr val="dk1"/>
              </a:solidFill>
            </a:endParaRPr>
          </a:p>
          <a:p>
            <a:pPr marL="457200" lvl="0" indent="0" algn="l" rtl="0">
              <a:spcBef>
                <a:spcPts val="0"/>
              </a:spcBef>
              <a:spcAft>
                <a:spcPts val="0"/>
              </a:spcAft>
              <a:buNone/>
            </a:pPr>
            <a:endParaRPr sz="900" b="1">
              <a:solidFill>
                <a:schemeClr val="dk1"/>
              </a:solidFill>
            </a:endParaRPr>
          </a:p>
          <a:p>
            <a:pPr marL="457200" lvl="0" indent="0" algn="l" rtl="0">
              <a:spcBef>
                <a:spcPts val="0"/>
              </a:spcBef>
              <a:spcAft>
                <a:spcPts val="0"/>
              </a:spcAft>
              <a:buNone/>
            </a:pPr>
            <a:endParaRPr sz="900" b="1">
              <a:solidFill>
                <a:schemeClr val="dk1"/>
              </a:solidFill>
            </a:endParaRPr>
          </a:p>
          <a:p>
            <a:pPr marL="360000" lvl="0" indent="-285750" algn="l" rtl="0">
              <a:spcBef>
                <a:spcPts val="0"/>
              </a:spcBef>
              <a:spcAft>
                <a:spcPts val="0"/>
              </a:spcAft>
              <a:buClr>
                <a:srgbClr val="FFFFFF"/>
              </a:buClr>
              <a:buSzPts val="900"/>
              <a:buChar char="●"/>
            </a:pPr>
            <a:r>
              <a:rPr lang="en-GB" sz="900" b="1">
                <a:solidFill>
                  <a:srgbClr val="FFFFFF"/>
                </a:solidFill>
              </a:rPr>
              <a:t>Confirm to end users and contractors when you are going to transition (company update) </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Confirm to other organisations when you will transition </a:t>
            </a:r>
            <a:endParaRPr sz="900" b="1">
              <a:solidFill>
                <a:srgbClr val="FFFFFF"/>
              </a:solidFill>
            </a:endParaRPr>
          </a:p>
          <a:p>
            <a:pPr marL="0" lvl="0" indent="0" algn="l" rtl="0">
              <a:spcBef>
                <a:spcPts val="0"/>
              </a:spcBef>
              <a:spcAft>
                <a:spcPts val="0"/>
              </a:spcAft>
              <a:buNone/>
            </a:pPr>
            <a:endParaRPr>
              <a:solidFill>
                <a:srgbClr val="FFFFFF"/>
              </a:solidFill>
            </a:endParaRPr>
          </a:p>
        </p:txBody>
      </p:sp>
      <p:sp>
        <p:nvSpPr>
          <p:cNvPr id="104" name="Google Shape;104;p13"/>
          <p:cNvSpPr/>
          <p:nvPr/>
        </p:nvSpPr>
        <p:spPr>
          <a:xfrm>
            <a:off x="4891525" y="2286350"/>
            <a:ext cx="1757700" cy="2042400"/>
          </a:xfrm>
          <a:prstGeom prst="foldedCorner">
            <a:avLst>
              <a:gd name="adj" fmla="val 16667"/>
            </a:avLst>
          </a:prstGeom>
          <a:solidFill>
            <a:srgbClr val="006435">
              <a:alpha val="600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360000" lvl="0" indent="-285750" algn="l" rtl="0">
              <a:spcBef>
                <a:spcPts val="0"/>
              </a:spcBef>
              <a:spcAft>
                <a:spcPts val="0"/>
              </a:spcAft>
              <a:buClr>
                <a:srgbClr val="FFFFFF"/>
              </a:buClr>
              <a:buSzPts val="900"/>
              <a:buChar char="●"/>
            </a:pPr>
            <a:r>
              <a:rPr lang="en-GB" sz="900" b="1">
                <a:solidFill>
                  <a:srgbClr val="FFFFFF"/>
                </a:solidFill>
              </a:rPr>
              <a:t>Use supporters to gain momentum </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Send out specific comms to early testers</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Run drop-in sessions </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360000" lvl="0" indent="-285750" algn="l" rtl="0">
              <a:spcBef>
                <a:spcPts val="0"/>
              </a:spcBef>
              <a:spcAft>
                <a:spcPts val="0"/>
              </a:spcAft>
              <a:buClr>
                <a:srgbClr val="FFFFFF"/>
              </a:buClr>
              <a:buSzPts val="900"/>
              <a:buChar char="●"/>
            </a:pPr>
            <a:r>
              <a:rPr lang="en-GB" sz="900" b="1">
                <a:solidFill>
                  <a:srgbClr val="FFFFFF"/>
                </a:solidFill>
              </a:rPr>
              <a:t>1-2-1 sessions for main users </a:t>
            </a:r>
            <a:endParaRPr sz="900">
              <a:solidFill>
                <a:srgbClr val="FFFFFF"/>
              </a:solidFill>
            </a:endParaRPr>
          </a:p>
        </p:txBody>
      </p:sp>
      <p:sp>
        <p:nvSpPr>
          <p:cNvPr id="105" name="Google Shape;105;p13"/>
          <p:cNvSpPr/>
          <p:nvPr/>
        </p:nvSpPr>
        <p:spPr>
          <a:xfrm>
            <a:off x="7137725" y="2286350"/>
            <a:ext cx="1757700" cy="2042400"/>
          </a:xfrm>
          <a:prstGeom prst="foldedCorner">
            <a:avLst>
              <a:gd name="adj" fmla="val 16667"/>
            </a:avLst>
          </a:prstGeom>
          <a:solidFill>
            <a:srgbClr val="006435">
              <a:alpha val="600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285750" algn="l" rtl="0">
              <a:spcBef>
                <a:spcPts val="0"/>
              </a:spcBef>
              <a:spcAft>
                <a:spcPts val="0"/>
              </a:spcAft>
              <a:buClr>
                <a:srgbClr val="FFFFFF"/>
              </a:buClr>
              <a:buSzPts val="900"/>
              <a:buChar char="●"/>
            </a:pPr>
            <a:r>
              <a:rPr lang="en-GB" sz="900" b="1">
                <a:solidFill>
                  <a:srgbClr val="FFFFFF"/>
                </a:solidFill>
              </a:rPr>
              <a:t>Countdown to transition counter</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457200" lvl="0" indent="-285750" algn="l" rtl="0">
              <a:spcBef>
                <a:spcPts val="0"/>
              </a:spcBef>
              <a:spcAft>
                <a:spcPts val="0"/>
              </a:spcAft>
              <a:buClr>
                <a:srgbClr val="FFFFFF"/>
              </a:buClr>
              <a:buSzPts val="900"/>
              <a:buChar char="●"/>
            </a:pPr>
            <a:r>
              <a:rPr lang="en-GB" sz="900" b="1">
                <a:solidFill>
                  <a:srgbClr val="FFFFFF"/>
                </a:solidFill>
              </a:rPr>
              <a:t>Run drop in sessions </a:t>
            </a:r>
            <a:endParaRPr sz="900" b="1">
              <a:solidFill>
                <a:srgbClr val="FFFFFF"/>
              </a:solidFill>
            </a:endParaRPr>
          </a:p>
          <a:p>
            <a:pPr marL="457200" lvl="0" indent="0" algn="l" rtl="0">
              <a:spcBef>
                <a:spcPts val="0"/>
              </a:spcBef>
              <a:spcAft>
                <a:spcPts val="0"/>
              </a:spcAft>
              <a:buClr>
                <a:schemeClr val="dk1"/>
              </a:buClr>
              <a:buSzPts val="1100"/>
              <a:buFont typeface="Arial"/>
              <a:buNone/>
            </a:pPr>
            <a:endParaRPr sz="900" b="1">
              <a:solidFill>
                <a:srgbClr val="FFFFFF"/>
              </a:solidFill>
            </a:endParaRPr>
          </a:p>
          <a:p>
            <a:pPr marL="457200" lvl="0" indent="-285750" algn="l" rtl="0">
              <a:spcBef>
                <a:spcPts val="0"/>
              </a:spcBef>
              <a:spcAft>
                <a:spcPts val="0"/>
              </a:spcAft>
              <a:buClr>
                <a:srgbClr val="FFFFFF"/>
              </a:buClr>
              <a:buSzPts val="900"/>
              <a:buChar char="●"/>
            </a:pPr>
            <a:r>
              <a:rPr lang="en-GB" sz="900" b="1">
                <a:solidFill>
                  <a:srgbClr val="FFFFFF"/>
                </a:solidFill>
              </a:rPr>
              <a:t>Company update engagement </a:t>
            </a:r>
            <a:endParaRPr sz="900">
              <a:solidFill>
                <a:srgbClr val="FFFFFF"/>
              </a:solidFill>
            </a:endParaRPr>
          </a:p>
        </p:txBody>
      </p:sp>
      <p:sp>
        <p:nvSpPr>
          <p:cNvPr id="106" name="Google Shape;106;p13"/>
          <p:cNvSpPr/>
          <p:nvPr/>
        </p:nvSpPr>
        <p:spPr>
          <a:xfrm>
            <a:off x="406075" y="1058675"/>
            <a:ext cx="1582500" cy="309900"/>
          </a:xfrm>
          <a:prstGeom prst="roundRect">
            <a:avLst>
              <a:gd name="adj" fmla="val 16667"/>
            </a:avLst>
          </a:prstGeom>
          <a:solidFill>
            <a:srgbClr val="00643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rPr>
              <a:t>Now </a:t>
            </a:r>
            <a:endParaRPr b="1">
              <a:solidFill>
                <a:srgbClr val="FFFFFF"/>
              </a:solidFill>
            </a:endParaRPr>
          </a:p>
        </p:txBody>
      </p:sp>
      <p:sp>
        <p:nvSpPr>
          <p:cNvPr id="107" name="Google Shape;107;p13"/>
          <p:cNvSpPr/>
          <p:nvPr/>
        </p:nvSpPr>
        <p:spPr>
          <a:xfrm>
            <a:off x="376200" y="4447475"/>
            <a:ext cx="8391600" cy="226500"/>
          </a:xfrm>
          <a:prstGeom prst="roundRect">
            <a:avLst>
              <a:gd name="adj" fmla="val 16667"/>
            </a:avLst>
          </a:prstGeom>
          <a:solidFill>
            <a:srgbClr val="EEECE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t>All points on this checklists are recommendations only that you can choose to do at any point in the lead up to transition </a:t>
            </a:r>
            <a:endParaRPr sz="1100" b="1"/>
          </a:p>
        </p:txBody>
      </p:sp>
      <p:sp>
        <p:nvSpPr>
          <p:cNvPr id="108" name="Google Shape;108;p13"/>
          <p:cNvSpPr/>
          <p:nvPr/>
        </p:nvSpPr>
        <p:spPr>
          <a:xfrm>
            <a:off x="2673963" y="1058700"/>
            <a:ext cx="1582500" cy="309900"/>
          </a:xfrm>
          <a:prstGeom prst="roundRect">
            <a:avLst>
              <a:gd name="adj" fmla="val 16667"/>
            </a:avLst>
          </a:prstGeom>
          <a:solidFill>
            <a:srgbClr val="00643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rPr>
              <a:t>3 months before </a:t>
            </a:r>
            <a:endParaRPr sz="1200" b="1">
              <a:solidFill>
                <a:srgbClr val="FFFFFF"/>
              </a:solidFill>
            </a:endParaRPr>
          </a:p>
        </p:txBody>
      </p:sp>
      <p:sp>
        <p:nvSpPr>
          <p:cNvPr id="109" name="Google Shape;109;p13"/>
          <p:cNvSpPr/>
          <p:nvPr/>
        </p:nvSpPr>
        <p:spPr>
          <a:xfrm>
            <a:off x="4941850" y="1058675"/>
            <a:ext cx="1582500" cy="309900"/>
          </a:xfrm>
          <a:prstGeom prst="roundRect">
            <a:avLst>
              <a:gd name="adj" fmla="val 16667"/>
            </a:avLst>
          </a:prstGeom>
          <a:solidFill>
            <a:srgbClr val="00643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rPr>
              <a:t>1 month before </a:t>
            </a:r>
            <a:endParaRPr sz="1200" b="1">
              <a:solidFill>
                <a:srgbClr val="FFFFFF"/>
              </a:solidFill>
            </a:endParaRPr>
          </a:p>
        </p:txBody>
      </p:sp>
      <p:sp>
        <p:nvSpPr>
          <p:cNvPr id="110" name="Google Shape;110;p13"/>
          <p:cNvSpPr/>
          <p:nvPr/>
        </p:nvSpPr>
        <p:spPr>
          <a:xfrm>
            <a:off x="7225325" y="1058675"/>
            <a:ext cx="1582500" cy="309900"/>
          </a:xfrm>
          <a:prstGeom prst="roundRect">
            <a:avLst>
              <a:gd name="adj" fmla="val 16667"/>
            </a:avLst>
          </a:prstGeom>
          <a:solidFill>
            <a:srgbClr val="00643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rgbClr val="FFFFFF"/>
                </a:solidFill>
              </a:rPr>
              <a:t>1 week before </a:t>
            </a:r>
            <a:endParaRPr sz="1200" b="1">
              <a:solidFill>
                <a:srgbClr val="FFFFFF"/>
              </a:solidFill>
            </a:endParaRPr>
          </a:p>
        </p:txBody>
      </p:sp>
      <p:pic>
        <p:nvPicPr>
          <p:cNvPr id="111" name="Google Shape;111;p13"/>
          <p:cNvPicPr preferRelativeResize="0"/>
          <p:nvPr/>
        </p:nvPicPr>
        <p:blipFill rotWithShape="1">
          <a:blip r:embed="rId3">
            <a:alphaModFix/>
          </a:blip>
          <a:srcRect/>
          <a:stretch/>
        </p:blipFill>
        <p:spPr>
          <a:xfrm>
            <a:off x="800100" y="1472662"/>
            <a:ext cx="794450" cy="709599"/>
          </a:xfrm>
          <a:prstGeom prst="rect">
            <a:avLst/>
          </a:prstGeom>
          <a:noFill/>
          <a:ln>
            <a:noFill/>
          </a:ln>
        </p:spPr>
      </p:pic>
      <p:pic>
        <p:nvPicPr>
          <p:cNvPr id="112" name="Google Shape;112;p13"/>
          <p:cNvPicPr preferRelativeResize="0"/>
          <p:nvPr/>
        </p:nvPicPr>
        <p:blipFill rotWithShape="1">
          <a:blip r:embed="rId4">
            <a:alphaModFix/>
          </a:blip>
          <a:srcRect/>
          <a:stretch/>
        </p:blipFill>
        <p:spPr>
          <a:xfrm>
            <a:off x="3045036" y="1472675"/>
            <a:ext cx="879688" cy="709600"/>
          </a:xfrm>
          <a:prstGeom prst="rect">
            <a:avLst/>
          </a:prstGeom>
          <a:noFill/>
          <a:ln>
            <a:noFill/>
          </a:ln>
        </p:spPr>
      </p:pic>
      <p:pic>
        <p:nvPicPr>
          <p:cNvPr id="113" name="Google Shape;113;p13"/>
          <p:cNvPicPr preferRelativeResize="0"/>
          <p:nvPr/>
        </p:nvPicPr>
        <p:blipFill rotWithShape="1">
          <a:blip r:embed="rId5">
            <a:alphaModFix/>
          </a:blip>
          <a:srcRect/>
          <a:stretch/>
        </p:blipFill>
        <p:spPr>
          <a:xfrm>
            <a:off x="5421175" y="1472662"/>
            <a:ext cx="698391" cy="709600"/>
          </a:xfrm>
          <a:prstGeom prst="rect">
            <a:avLst/>
          </a:prstGeom>
          <a:noFill/>
          <a:ln>
            <a:noFill/>
          </a:ln>
        </p:spPr>
      </p:pic>
      <p:pic>
        <p:nvPicPr>
          <p:cNvPr id="114" name="Google Shape;114;p13"/>
          <p:cNvPicPr preferRelativeResize="0"/>
          <p:nvPr/>
        </p:nvPicPr>
        <p:blipFill rotWithShape="1">
          <a:blip r:embed="rId6">
            <a:alphaModFix/>
          </a:blip>
          <a:srcRect/>
          <a:stretch/>
        </p:blipFill>
        <p:spPr>
          <a:xfrm>
            <a:off x="7667375" y="1476626"/>
            <a:ext cx="698400" cy="7016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1401416" y="215915"/>
            <a:ext cx="7494000" cy="50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High-level communications plan</a:t>
            </a:r>
            <a:endParaRPr/>
          </a:p>
        </p:txBody>
      </p:sp>
      <p:graphicFrame>
        <p:nvGraphicFramePr>
          <p:cNvPr id="120" name="Google Shape;120;p14"/>
          <p:cNvGraphicFramePr/>
          <p:nvPr/>
        </p:nvGraphicFramePr>
        <p:xfrm>
          <a:off x="785100" y="1049625"/>
          <a:ext cx="7252875" cy="3210800"/>
        </p:xfrm>
        <a:graphic>
          <a:graphicData uri="http://schemas.openxmlformats.org/drawingml/2006/table">
            <a:tbl>
              <a:tblPr>
                <a:noFill/>
                <a:tableStyleId>{F57EDD54-8C0E-4F52-898A-7A988AAB40DA}</a:tableStyleId>
              </a:tblPr>
              <a:tblGrid>
                <a:gridCol w="1450575">
                  <a:extLst>
                    <a:ext uri="{9D8B030D-6E8A-4147-A177-3AD203B41FA5}">
                      <a16:colId xmlns:a16="http://schemas.microsoft.com/office/drawing/2014/main" val="20000"/>
                    </a:ext>
                  </a:extLst>
                </a:gridCol>
                <a:gridCol w="1450575">
                  <a:extLst>
                    <a:ext uri="{9D8B030D-6E8A-4147-A177-3AD203B41FA5}">
                      <a16:colId xmlns:a16="http://schemas.microsoft.com/office/drawing/2014/main" val="20001"/>
                    </a:ext>
                  </a:extLst>
                </a:gridCol>
                <a:gridCol w="1450575">
                  <a:extLst>
                    <a:ext uri="{9D8B030D-6E8A-4147-A177-3AD203B41FA5}">
                      <a16:colId xmlns:a16="http://schemas.microsoft.com/office/drawing/2014/main" val="20002"/>
                    </a:ext>
                  </a:extLst>
                </a:gridCol>
                <a:gridCol w="1450575">
                  <a:extLst>
                    <a:ext uri="{9D8B030D-6E8A-4147-A177-3AD203B41FA5}">
                      <a16:colId xmlns:a16="http://schemas.microsoft.com/office/drawing/2014/main" val="20003"/>
                    </a:ext>
                  </a:extLst>
                </a:gridCol>
                <a:gridCol w="1450575">
                  <a:extLst>
                    <a:ext uri="{9D8B030D-6E8A-4147-A177-3AD203B41FA5}">
                      <a16:colId xmlns:a16="http://schemas.microsoft.com/office/drawing/2014/main" val="20004"/>
                    </a:ext>
                  </a:extLst>
                </a:gridCol>
              </a:tblGrid>
              <a:tr h="419800">
                <a:tc rowSpan="2">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FFFF"/>
                          </a:solidFill>
                        </a:rPr>
                        <a:t>Comms Supplier </a:t>
                      </a:r>
                      <a:endParaRPr sz="1400" u="none" strike="noStrike" cap="none">
                        <a:solidFill>
                          <a:srgbClr val="FFFFFF"/>
                        </a:solidFill>
                      </a:endParaRPr>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Now</a:t>
                      </a:r>
                      <a:endParaRPr sz="1200" i="1"/>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Before transition has commenced</a:t>
                      </a:r>
                      <a:endParaRPr sz="1200">
                        <a:solidFill>
                          <a:srgbClr val="FFFFFF"/>
                        </a:solidFill>
                      </a:endParaRPr>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During transition</a:t>
                      </a:r>
                      <a:endParaRPr sz="1200">
                        <a:solidFill>
                          <a:srgbClr val="FFFFFF"/>
                        </a:solidFill>
                      </a:endParaRPr>
                    </a:p>
                  </a:txBody>
                  <a:tcPr marL="91425" marR="91425" marT="91425" marB="91425">
                    <a:solidFill>
                      <a:srgbClr val="1F497D"/>
                    </a:solidFill>
                  </a:tcPr>
                </a:tc>
                <a:tc rowSpan="2">
                  <a:txBody>
                    <a:bodyPr/>
                    <a:lstStyle/>
                    <a:p>
                      <a:pPr marL="0" lvl="0" indent="0" algn="ctr" rtl="0">
                        <a:spcBef>
                          <a:spcPts val="0"/>
                        </a:spcBef>
                        <a:spcAft>
                          <a:spcPts val="0"/>
                        </a:spcAft>
                        <a:buNone/>
                      </a:pPr>
                      <a:r>
                        <a:rPr lang="en-GB" sz="1200">
                          <a:solidFill>
                            <a:srgbClr val="FFFFFF"/>
                          </a:solidFill>
                        </a:rPr>
                        <a:t>Just before completion of transition</a:t>
                      </a:r>
                      <a:endParaRPr sz="1200">
                        <a:solidFill>
                          <a:srgbClr val="FFFFFF"/>
                        </a:solidFill>
                      </a:endParaRPr>
                    </a:p>
                  </a:txBody>
                  <a:tcPr marL="91425" marR="91425" marT="91425" marB="91425">
                    <a:solidFill>
                      <a:srgbClr val="1F497D"/>
                    </a:solidFill>
                  </a:tcPr>
                </a:tc>
                <a:extLst>
                  <a:ext uri="{0D108BD9-81ED-4DB2-BD59-A6C34878D82A}">
                    <a16:rowId xmlns:a16="http://schemas.microsoft.com/office/drawing/2014/main" val="10000"/>
                  </a:ext>
                </a:extLst>
              </a:tr>
              <a:tr h="3446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12425">
                <a:tc>
                  <a:txBody>
                    <a:bodyPr/>
                    <a:lstStyle/>
                    <a:p>
                      <a:pPr marL="0" marR="0" lvl="0" indent="0" algn="l" rtl="0">
                        <a:lnSpc>
                          <a:spcPct val="100000"/>
                        </a:lnSpc>
                        <a:spcBef>
                          <a:spcPts val="0"/>
                        </a:spcBef>
                        <a:spcAft>
                          <a:spcPts val="0"/>
                        </a:spcAft>
                        <a:buClr>
                          <a:srgbClr val="000000"/>
                        </a:buClr>
                        <a:buSzPts val="1200"/>
                        <a:buFont typeface="Arial"/>
                        <a:buNone/>
                      </a:pPr>
                      <a:r>
                        <a:rPr lang="en-GB" sz="1200" b="1"/>
                        <a:t>Dft Project </a:t>
                      </a:r>
                      <a:endParaRPr sz="12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lvl="0" indent="0" algn="l" rtl="0">
                        <a:spcBef>
                          <a:spcPts val="0"/>
                        </a:spcBef>
                        <a:spcAft>
                          <a:spcPts val="0"/>
                        </a:spcAft>
                        <a:buClr>
                          <a:srgbClr val="000000"/>
                        </a:buClr>
                        <a:buSzPts val="800"/>
                        <a:buFont typeface="Arial"/>
                        <a:buNone/>
                      </a:pPr>
                      <a:r>
                        <a:rPr lang="en-GB" sz="800">
                          <a:solidFill>
                            <a:schemeClr val="lt1"/>
                          </a:solidFill>
                        </a:rPr>
                        <a:t>Survey </a:t>
                      </a:r>
                      <a:endParaRPr sz="800">
                        <a:solidFill>
                          <a:schemeClr val="lt1"/>
                        </a:solidFill>
                      </a:endParaRPr>
                    </a:p>
                    <a:p>
                      <a:pPr marL="0" marR="0" lvl="0" indent="0" algn="l" rtl="0">
                        <a:lnSpc>
                          <a:spcPct val="100000"/>
                        </a:lnSpc>
                        <a:spcBef>
                          <a:spcPts val="0"/>
                        </a:spcBef>
                        <a:spcAft>
                          <a:spcPts val="0"/>
                        </a:spcAft>
                        <a:buClr>
                          <a:srgbClr val="000000"/>
                        </a:buClr>
                        <a:buSzPts val="1400"/>
                        <a:buFont typeface="Arial"/>
                        <a:buNone/>
                      </a:pP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2"/>
                  </a:ext>
                </a:extLst>
              </a:tr>
              <a:tr h="1233975">
                <a:tc>
                  <a:txBody>
                    <a:bodyPr/>
                    <a:lstStyle/>
                    <a:p>
                      <a:pPr marL="0" marR="0" lvl="0" indent="0" algn="l" rtl="0">
                        <a:lnSpc>
                          <a:spcPct val="100000"/>
                        </a:lnSpc>
                        <a:spcBef>
                          <a:spcPts val="0"/>
                        </a:spcBef>
                        <a:spcAft>
                          <a:spcPts val="0"/>
                        </a:spcAft>
                        <a:buClr>
                          <a:srgbClr val="000000"/>
                        </a:buClr>
                        <a:buSzPts val="1200"/>
                        <a:buFont typeface="Arial"/>
                        <a:buNone/>
                      </a:pPr>
                      <a:r>
                        <a:rPr lang="en-GB" sz="1200" b="1"/>
                        <a:t>Organisation </a:t>
                      </a:r>
                      <a:endParaRPr sz="1200" b="1" u="none" strike="noStrike" cap="none"/>
                    </a:p>
                  </a:txBody>
                  <a:tcPr marL="91425" marR="91425" marT="91425" marB="91425">
                    <a:solidFill>
                      <a:srgbClr val="D9D9D9"/>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F3F3F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F3F3F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F3F3F3"/>
                    </a:solidFill>
                  </a:tcPr>
                </a:tc>
                <a:tc>
                  <a:txBody>
                    <a:bodyPr/>
                    <a:lstStyle/>
                    <a:p>
                      <a:pPr marL="0" lvl="0" indent="0" algn="l" rtl="0">
                        <a:spcBef>
                          <a:spcPts val="0"/>
                        </a:spcBef>
                        <a:spcAft>
                          <a:spcPts val="0"/>
                        </a:spcAft>
                        <a:buNone/>
                      </a:pPr>
                      <a:endParaRPr/>
                    </a:p>
                  </a:txBody>
                  <a:tcPr marL="91425" marR="91425" marT="91425" marB="91425">
                    <a:solidFill>
                      <a:srgbClr val="F3F3F3"/>
                    </a:solidFill>
                  </a:tcPr>
                </a:tc>
                <a:extLst>
                  <a:ext uri="{0D108BD9-81ED-4DB2-BD59-A6C34878D82A}">
                    <a16:rowId xmlns:a16="http://schemas.microsoft.com/office/drawing/2014/main" val="10003"/>
                  </a:ext>
                </a:extLst>
              </a:tr>
            </a:tbl>
          </a:graphicData>
        </a:graphic>
      </p:graphicFrame>
      <p:sp>
        <p:nvSpPr>
          <p:cNvPr id="121" name="Google Shape;121;p14"/>
          <p:cNvSpPr/>
          <p:nvPr/>
        </p:nvSpPr>
        <p:spPr>
          <a:xfrm>
            <a:off x="5683675" y="713625"/>
            <a:ext cx="737100" cy="310200"/>
          </a:xfrm>
          <a:prstGeom prst="homePlate">
            <a:avLst>
              <a:gd name="adj" fmla="val 50000"/>
            </a:avLst>
          </a:prstGeom>
          <a:solidFill>
            <a:srgbClr val="006435">
              <a:alpha val="68235"/>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FFFFFF"/>
                </a:solidFill>
                <a:latin typeface="Arial"/>
                <a:ea typeface="Arial"/>
                <a:cs typeface="Arial"/>
                <a:sym typeface="Arial"/>
              </a:rPr>
              <a:t>Complete</a:t>
            </a:r>
            <a:endParaRPr sz="800" b="0" i="0" u="none" strike="noStrike" cap="none">
              <a:solidFill>
                <a:srgbClr val="FFFFFF"/>
              </a:solidFill>
              <a:latin typeface="Arial"/>
              <a:ea typeface="Arial"/>
              <a:cs typeface="Arial"/>
              <a:sym typeface="Arial"/>
            </a:endParaRPr>
          </a:p>
        </p:txBody>
      </p:sp>
      <p:sp>
        <p:nvSpPr>
          <p:cNvPr id="122" name="Google Shape;122;p14"/>
          <p:cNvSpPr/>
          <p:nvPr/>
        </p:nvSpPr>
        <p:spPr>
          <a:xfrm>
            <a:off x="6479825" y="713625"/>
            <a:ext cx="737100" cy="310200"/>
          </a:xfrm>
          <a:prstGeom prst="homePlate">
            <a:avLst>
              <a:gd name="adj"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In progress</a:t>
            </a:r>
            <a:endParaRPr sz="800" b="0" i="0" u="none" strike="noStrike" cap="none">
              <a:solidFill>
                <a:srgbClr val="000000"/>
              </a:solidFill>
              <a:latin typeface="Arial"/>
              <a:ea typeface="Arial"/>
              <a:cs typeface="Arial"/>
              <a:sym typeface="Arial"/>
            </a:endParaRPr>
          </a:p>
        </p:txBody>
      </p:sp>
      <p:sp>
        <p:nvSpPr>
          <p:cNvPr id="123" name="Google Shape;123;p14"/>
          <p:cNvSpPr/>
          <p:nvPr/>
        </p:nvSpPr>
        <p:spPr>
          <a:xfrm>
            <a:off x="7241825" y="713625"/>
            <a:ext cx="737100" cy="3102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Not started</a:t>
            </a:r>
            <a:endParaRPr sz="800" b="0" i="0" u="none" strike="noStrike" cap="none">
              <a:solidFill>
                <a:srgbClr val="000000"/>
              </a:solidFill>
              <a:latin typeface="Arial"/>
              <a:ea typeface="Arial"/>
              <a:cs typeface="Arial"/>
              <a:sym typeface="Arial"/>
            </a:endParaRPr>
          </a:p>
        </p:txBody>
      </p:sp>
      <p:sp>
        <p:nvSpPr>
          <p:cNvPr id="124" name="Google Shape;124;p14"/>
          <p:cNvSpPr txBox="1"/>
          <p:nvPr/>
        </p:nvSpPr>
        <p:spPr>
          <a:xfrm>
            <a:off x="3866528" y="767625"/>
            <a:ext cx="855900" cy="24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a:t>Scope update </a:t>
            </a:r>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sp>
        <p:nvSpPr>
          <p:cNvPr id="125" name="Google Shape;125;p14"/>
          <p:cNvSpPr/>
          <p:nvPr/>
        </p:nvSpPr>
        <p:spPr>
          <a:xfrm>
            <a:off x="3758775" y="4109825"/>
            <a:ext cx="37926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Share success stories </a:t>
            </a:r>
            <a:endParaRPr sz="700" b="0" i="0" u="none" strike="noStrike" cap="none">
              <a:solidFill>
                <a:srgbClr val="000000"/>
              </a:solidFill>
              <a:latin typeface="Arial"/>
              <a:ea typeface="Arial"/>
              <a:cs typeface="Arial"/>
              <a:sym typeface="Arial"/>
            </a:endParaRPr>
          </a:p>
        </p:txBody>
      </p:sp>
      <p:sp>
        <p:nvSpPr>
          <p:cNvPr id="126" name="Google Shape;126;p14"/>
          <p:cNvSpPr/>
          <p:nvPr/>
        </p:nvSpPr>
        <p:spPr>
          <a:xfrm>
            <a:off x="3965450" y="3489050"/>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 announcements </a:t>
            </a:r>
            <a:endParaRPr sz="700" b="0" i="0" u="none" strike="noStrike" cap="none">
              <a:solidFill>
                <a:srgbClr val="000000"/>
              </a:solidFill>
              <a:latin typeface="Arial"/>
              <a:ea typeface="Arial"/>
              <a:cs typeface="Arial"/>
              <a:sym typeface="Arial"/>
            </a:endParaRPr>
          </a:p>
        </p:txBody>
      </p:sp>
      <p:sp>
        <p:nvSpPr>
          <p:cNvPr id="127" name="Google Shape;127;p14"/>
          <p:cNvSpPr/>
          <p:nvPr/>
        </p:nvSpPr>
        <p:spPr>
          <a:xfrm>
            <a:off x="6103625" y="3409538"/>
            <a:ext cx="14895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 announcements </a:t>
            </a:r>
            <a:endParaRPr sz="700" b="0" i="0" u="none" strike="noStrike" cap="none">
              <a:solidFill>
                <a:srgbClr val="000000"/>
              </a:solidFill>
              <a:latin typeface="Arial"/>
              <a:ea typeface="Arial"/>
              <a:cs typeface="Arial"/>
              <a:sym typeface="Arial"/>
            </a:endParaRPr>
          </a:p>
        </p:txBody>
      </p:sp>
      <p:sp>
        <p:nvSpPr>
          <p:cNvPr id="128" name="Google Shape;128;p14"/>
          <p:cNvSpPr/>
          <p:nvPr/>
        </p:nvSpPr>
        <p:spPr>
          <a:xfrm>
            <a:off x="3639150" y="764100"/>
            <a:ext cx="179400" cy="193200"/>
          </a:xfrm>
          <a:prstGeom prst="diamond">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3003375" y="2083225"/>
            <a:ext cx="179400" cy="193200"/>
          </a:xfrm>
          <a:prstGeom prst="diamond">
            <a:avLst/>
          </a:prstGeom>
          <a:solidFill>
            <a:srgbClr val="FFFFFF"/>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4468500" y="2089138"/>
            <a:ext cx="179400" cy="193200"/>
          </a:xfrm>
          <a:prstGeom prst="diamond">
            <a:avLst/>
          </a:prstGeom>
          <a:solidFill>
            <a:srgbClr val="FFFFFF"/>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5904575" y="2097000"/>
            <a:ext cx="179400" cy="193200"/>
          </a:xfrm>
          <a:prstGeom prst="diamond">
            <a:avLst/>
          </a:prstGeom>
          <a:solidFill>
            <a:srgbClr val="FFFFFF"/>
          </a:solid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2235675" y="2516425"/>
            <a:ext cx="615600" cy="240000"/>
          </a:xfrm>
          <a:prstGeom prst="homePlate">
            <a:avLst>
              <a:gd name="adj" fmla="val 50000"/>
            </a:avLst>
          </a:prstGeom>
          <a:solidFill>
            <a:srgbClr val="274E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chemeClr val="lt1"/>
                </a:solidFill>
                <a:latin typeface="Arial"/>
                <a:ea typeface="Arial"/>
                <a:cs typeface="Arial"/>
                <a:sym typeface="Arial"/>
              </a:rPr>
              <a:t>Survey </a:t>
            </a:r>
            <a:endParaRPr sz="700" b="0" i="0" u="none" strike="noStrike" cap="none">
              <a:solidFill>
                <a:schemeClr val="lt1"/>
              </a:solidFill>
              <a:latin typeface="Arial"/>
              <a:ea typeface="Arial"/>
              <a:cs typeface="Arial"/>
              <a:sym typeface="Arial"/>
            </a:endParaRPr>
          </a:p>
        </p:txBody>
      </p:sp>
      <p:sp>
        <p:nvSpPr>
          <p:cNvPr id="133" name="Google Shape;133;p14"/>
          <p:cNvSpPr/>
          <p:nvPr/>
        </p:nvSpPr>
        <p:spPr>
          <a:xfrm>
            <a:off x="3795463" y="1835525"/>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 announcements </a:t>
            </a:r>
            <a:endParaRPr sz="700" b="0" i="0" u="none" strike="noStrike" cap="none">
              <a:solidFill>
                <a:srgbClr val="000000"/>
              </a:solidFill>
              <a:latin typeface="Arial"/>
              <a:ea typeface="Arial"/>
              <a:cs typeface="Arial"/>
              <a:sym typeface="Arial"/>
            </a:endParaRPr>
          </a:p>
        </p:txBody>
      </p:sp>
      <p:sp>
        <p:nvSpPr>
          <p:cNvPr id="134" name="Google Shape;134;p14"/>
          <p:cNvSpPr/>
          <p:nvPr/>
        </p:nvSpPr>
        <p:spPr>
          <a:xfrm>
            <a:off x="6145463" y="1835525"/>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Training announcements </a:t>
            </a:r>
            <a:endParaRPr sz="700" b="0" i="0" u="none" strike="noStrike" cap="none">
              <a:solidFill>
                <a:srgbClr val="000000"/>
              </a:solidFill>
              <a:latin typeface="Arial"/>
              <a:ea typeface="Arial"/>
              <a:cs typeface="Arial"/>
              <a:sym typeface="Arial"/>
            </a:endParaRPr>
          </a:p>
        </p:txBody>
      </p:sp>
      <p:sp>
        <p:nvSpPr>
          <p:cNvPr id="135" name="Google Shape;135;p14"/>
          <p:cNvSpPr/>
          <p:nvPr/>
        </p:nvSpPr>
        <p:spPr>
          <a:xfrm>
            <a:off x="4720475" y="2276425"/>
            <a:ext cx="855900" cy="240000"/>
          </a:xfrm>
          <a:prstGeom prst="homePlate">
            <a:avLst>
              <a:gd name="adj" fmla="val 50000"/>
            </a:avLst>
          </a:prstGeom>
          <a:solidFill>
            <a:srgbClr val="BBE0E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Web /F2F conferences  </a:t>
            </a:r>
            <a:endParaRPr sz="700" b="0" i="0" u="none" strike="noStrike" cap="none">
              <a:solidFill>
                <a:srgbClr val="000000"/>
              </a:solidFill>
              <a:latin typeface="Arial"/>
              <a:ea typeface="Arial"/>
              <a:cs typeface="Arial"/>
              <a:sym typeface="Arial"/>
            </a:endParaRPr>
          </a:p>
        </p:txBody>
      </p:sp>
      <p:sp>
        <p:nvSpPr>
          <p:cNvPr id="136" name="Google Shape;136;p14"/>
          <p:cNvSpPr/>
          <p:nvPr/>
        </p:nvSpPr>
        <p:spPr>
          <a:xfrm>
            <a:off x="6214625" y="2276425"/>
            <a:ext cx="855900" cy="240000"/>
          </a:xfrm>
          <a:prstGeom prst="homePlate">
            <a:avLst>
              <a:gd name="adj" fmla="val 50000"/>
            </a:avLst>
          </a:prstGeom>
          <a:solidFill>
            <a:srgbClr val="BBE0E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solidFill>
                  <a:srgbClr val="000000"/>
                </a:solidFill>
                <a:latin typeface="Arial"/>
                <a:ea typeface="Arial"/>
                <a:cs typeface="Arial"/>
                <a:sym typeface="Arial"/>
              </a:rPr>
              <a:t>Web /F2F conferences  </a:t>
            </a:r>
            <a:endParaRPr sz="700" b="0" i="0" u="none" strike="noStrike" cap="none">
              <a:solidFill>
                <a:srgbClr val="000000"/>
              </a:solidFill>
              <a:latin typeface="Arial"/>
              <a:ea typeface="Arial"/>
              <a:cs typeface="Arial"/>
              <a:sym typeface="Arial"/>
            </a:endParaRPr>
          </a:p>
        </p:txBody>
      </p:sp>
      <p:sp>
        <p:nvSpPr>
          <p:cNvPr id="137" name="Google Shape;137;p14"/>
          <p:cNvSpPr/>
          <p:nvPr/>
        </p:nvSpPr>
        <p:spPr>
          <a:xfrm>
            <a:off x="2235675" y="2788700"/>
            <a:ext cx="1405800" cy="240000"/>
          </a:xfrm>
          <a:prstGeom prst="homePlate">
            <a:avLst>
              <a:gd name="adj" fmla="val 50000"/>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HAUC events </a:t>
            </a:r>
            <a:endParaRPr sz="700" b="0" i="0" u="none" strike="noStrike" cap="none">
              <a:solidFill>
                <a:srgbClr val="000000"/>
              </a:solidFill>
              <a:latin typeface="Arial"/>
              <a:ea typeface="Arial"/>
              <a:cs typeface="Arial"/>
              <a:sym typeface="Arial"/>
            </a:endParaRPr>
          </a:p>
        </p:txBody>
      </p:sp>
      <p:sp>
        <p:nvSpPr>
          <p:cNvPr id="138" name="Google Shape;138;p14"/>
          <p:cNvSpPr/>
          <p:nvPr/>
        </p:nvSpPr>
        <p:spPr>
          <a:xfrm>
            <a:off x="4360375" y="2592763"/>
            <a:ext cx="615600" cy="240000"/>
          </a:xfrm>
          <a:prstGeom prst="homePlate">
            <a:avLst>
              <a:gd name="adj" fmla="val 50000"/>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b="0" i="0" u="none" strike="noStrike" cap="none">
                <a:latin typeface="Arial"/>
                <a:ea typeface="Arial"/>
                <a:cs typeface="Arial"/>
                <a:sym typeface="Arial"/>
              </a:rPr>
              <a:t>Survey </a:t>
            </a:r>
            <a:endParaRPr sz="700" b="0" i="0" u="none" strike="noStrike" cap="none">
              <a:latin typeface="Arial"/>
              <a:ea typeface="Arial"/>
              <a:cs typeface="Arial"/>
              <a:sym typeface="Arial"/>
            </a:endParaRPr>
          </a:p>
        </p:txBody>
      </p:sp>
      <p:sp>
        <p:nvSpPr>
          <p:cNvPr id="139" name="Google Shape;139;p14"/>
          <p:cNvSpPr txBox="1"/>
          <p:nvPr/>
        </p:nvSpPr>
        <p:spPr>
          <a:xfrm>
            <a:off x="785100" y="4286225"/>
            <a:ext cx="7252800" cy="19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This plan covers both comms coming from you to your organisation and other stakeholders as well as the from the DfT to all organisations. </a:t>
            </a:r>
            <a:endParaRPr sz="1200"/>
          </a:p>
        </p:txBody>
      </p:sp>
      <p:sp>
        <p:nvSpPr>
          <p:cNvPr id="140" name="Google Shape;140;p14"/>
          <p:cNvSpPr/>
          <p:nvPr/>
        </p:nvSpPr>
        <p:spPr>
          <a:xfrm>
            <a:off x="5371075" y="3792438"/>
            <a:ext cx="855900" cy="240000"/>
          </a:xfrm>
          <a:prstGeom prst="homePlate">
            <a:avLst>
              <a:gd name="adj" fmla="val 50000"/>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Company Update </a:t>
            </a:r>
            <a:endParaRPr sz="700" b="0" i="0" u="none" strike="noStrike" cap="none">
              <a:latin typeface="Arial"/>
              <a:ea typeface="Arial"/>
              <a:cs typeface="Arial"/>
              <a:sym typeface="Arial"/>
            </a:endParaRPr>
          </a:p>
        </p:txBody>
      </p:sp>
      <p:sp>
        <p:nvSpPr>
          <p:cNvPr id="141" name="Google Shape;141;p14"/>
          <p:cNvSpPr/>
          <p:nvPr/>
        </p:nvSpPr>
        <p:spPr>
          <a:xfrm>
            <a:off x="6900000" y="3563638"/>
            <a:ext cx="855900" cy="240000"/>
          </a:xfrm>
          <a:prstGeom prst="homePlate">
            <a:avLst>
              <a:gd name="adj" fmla="val 50000"/>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Company Update </a:t>
            </a:r>
            <a:endParaRPr sz="700" b="0" i="0" u="none" strike="noStrike" cap="none">
              <a:latin typeface="Arial"/>
              <a:ea typeface="Arial"/>
              <a:cs typeface="Arial"/>
              <a:sym typeface="Arial"/>
            </a:endParaRPr>
          </a:p>
        </p:txBody>
      </p:sp>
      <p:sp>
        <p:nvSpPr>
          <p:cNvPr id="142" name="Google Shape;142;p14"/>
          <p:cNvSpPr/>
          <p:nvPr/>
        </p:nvSpPr>
        <p:spPr>
          <a:xfrm>
            <a:off x="6587400" y="3836000"/>
            <a:ext cx="1168500" cy="240000"/>
          </a:xfrm>
          <a:prstGeom prst="homePlate">
            <a:avLst>
              <a:gd name="adj" fmla="val 50000"/>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Drop In Sessions</a:t>
            </a:r>
            <a:endParaRPr sz="700" b="0" i="0" u="none" strike="noStrike" cap="none">
              <a:latin typeface="Arial"/>
              <a:ea typeface="Arial"/>
              <a:cs typeface="Arial"/>
              <a:sym typeface="Arial"/>
            </a:endParaRPr>
          </a:p>
        </p:txBody>
      </p:sp>
      <p:sp>
        <p:nvSpPr>
          <p:cNvPr id="143" name="Google Shape;143;p14"/>
          <p:cNvSpPr/>
          <p:nvPr/>
        </p:nvSpPr>
        <p:spPr>
          <a:xfrm>
            <a:off x="5565375" y="3057825"/>
            <a:ext cx="179400" cy="193200"/>
          </a:xfrm>
          <a:prstGeom prst="diamond">
            <a:avLst/>
          </a:prstGeom>
          <a:solidFill>
            <a:srgbClr val="FF0000"/>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txBox="1"/>
          <p:nvPr/>
        </p:nvSpPr>
        <p:spPr>
          <a:xfrm>
            <a:off x="5201275" y="3241927"/>
            <a:ext cx="1306800" cy="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t>Transition Date Announcement </a:t>
            </a:r>
            <a:endParaRPr sz="700"/>
          </a:p>
        </p:txBody>
      </p:sp>
      <p:sp>
        <p:nvSpPr>
          <p:cNvPr id="145" name="Google Shape;145;p14"/>
          <p:cNvSpPr/>
          <p:nvPr/>
        </p:nvSpPr>
        <p:spPr>
          <a:xfrm>
            <a:off x="2280450" y="3248975"/>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Engage with contractors </a:t>
            </a:r>
            <a:endParaRPr sz="700" b="0" i="0" u="none" strike="noStrike" cap="none">
              <a:solidFill>
                <a:srgbClr val="000000"/>
              </a:solidFill>
              <a:latin typeface="Arial"/>
              <a:ea typeface="Arial"/>
              <a:cs typeface="Arial"/>
              <a:sym typeface="Arial"/>
            </a:endParaRPr>
          </a:p>
        </p:txBody>
      </p:sp>
      <p:sp>
        <p:nvSpPr>
          <p:cNvPr id="146" name="Google Shape;146;p14"/>
          <p:cNvSpPr/>
          <p:nvPr/>
        </p:nvSpPr>
        <p:spPr>
          <a:xfrm>
            <a:off x="2280450" y="3753400"/>
            <a:ext cx="1405800" cy="1506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GB" sz="700"/>
              <a:t>Engage with region </a:t>
            </a:r>
            <a:endParaRPr sz="7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29BB8E3779674C990F1B9EC9E2DCF0" ma:contentTypeVersion="10" ma:contentTypeDescription="Create a new document." ma:contentTypeScope="" ma:versionID="17d37b6f0a7ebc36d8ff694060c48d05">
  <xsd:schema xmlns:xsd="http://www.w3.org/2001/XMLSchema" xmlns:xs="http://www.w3.org/2001/XMLSchema" xmlns:p="http://schemas.microsoft.com/office/2006/metadata/properties" xmlns:ns2="f764b324-afff-45d0-a2e4-4747da733eb8" xmlns:ns3="ee88558a-8df4-4dc2-8278-52d7053ebc22" targetNamespace="http://schemas.microsoft.com/office/2006/metadata/properties" ma:root="true" ma:fieldsID="35a8897b814d0866434edd98440a1149" ns2:_="" ns3:_="">
    <xsd:import namespace="f764b324-afff-45d0-a2e4-4747da733eb8"/>
    <xsd:import namespace="ee88558a-8df4-4dc2-8278-52d7053ebc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4b324-afff-45d0-a2e4-4747da733e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88558a-8df4-4dc2-8278-52d7053ebc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F67EBB-0FAD-4FCF-8ACC-7144C72A6A1E}">
  <ds:schemaRefs>
    <ds:schemaRef ds:uri="http://schemas.microsoft.com/sharepoint/v3/contenttype/forms"/>
  </ds:schemaRefs>
</ds:datastoreItem>
</file>

<file path=customXml/itemProps2.xml><?xml version="1.0" encoding="utf-8"?>
<ds:datastoreItem xmlns:ds="http://schemas.openxmlformats.org/officeDocument/2006/customXml" ds:itemID="{D5CDE62D-961B-4614-80C3-E22AF56D51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4b324-afff-45d0-a2e4-4747da733eb8"/>
    <ds:schemaRef ds:uri="ee88558a-8df4-4dc2-8278-52d7053ebc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929E0B-3A38-4216-8467-88D41883A1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Default Design</vt:lpstr>
      <vt:lpstr>Default Design</vt:lpstr>
      <vt:lpstr>PowerPoint Presentation</vt:lpstr>
      <vt:lpstr>Contents</vt:lpstr>
      <vt:lpstr>Introduction </vt:lpstr>
      <vt:lpstr>Communication overview </vt:lpstr>
      <vt:lpstr>Best practice and guidance  </vt:lpstr>
      <vt:lpstr>Methods and channels options</vt:lpstr>
      <vt:lpstr>Comms Checklist </vt:lpstr>
      <vt:lpstr>High-level communications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modified xsi:type="dcterms:W3CDTF">2019-06-06T13:27:51Z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0x0101003029BB8E3779674C990F1B9EC9E2DCF0</vt:lpwstr>
  </property>
</Properties>
</file>