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4"/>
    <p:sldMasterId id="2147483653" r:id="rId5"/>
  </p:sldMasterIdLst>
  <p:notesMasterIdLst>
    <p:notesMasterId r:id="rId14"/>
  </p:notesMasterIdLst>
  <p:sldIdLst>
    <p:sldId id="256" r:id="rId6"/>
    <p:sldId id="257" r:id="rId7"/>
    <p:sldId id="258" r:id="rId8"/>
    <p:sldId id="259" r:id="rId9"/>
    <p:sldId id="260" r:id="rId10"/>
    <p:sldId id="261" r:id="rId11"/>
    <p:sldId id="262" r:id="rId12"/>
    <p:sldId id="263"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738235-76B5-3869-FCD0-FD4A15D4C2B5}" v="1" dt="2019-06-06T09:49:54.641"/>
  </p1510:revLst>
</p1510:revInfo>
</file>

<file path=ppt/tableStyles.xml><?xml version="1.0" encoding="utf-8"?>
<a:tblStyleLst xmlns:a="http://schemas.openxmlformats.org/drawingml/2006/main" def="{99A4BB73-BA0E-4978-8EBB-D5B49B9DC6E6}">
  <a:tblStyle styleId="{99A4BB73-BA0E-4978-8EBB-D5B49B9DC6E6}"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ksandra.aleksandrova@clarasys.com" userId="S::aleksandra.aleksandrova_clarasys.com#ext#@kainos.com::0d6db917-11a5-4974-bae2-adb89d5fb716" providerId="AD" clId="Web-{F4215B85-4DCD-5DC6-E965-7846991BBD6D}"/>
    <pc:docChg chg="modSld">
      <pc:chgData name="aleksandra.aleksandrova@clarasys.com" userId="S::aleksandra.aleksandrova_clarasys.com#ext#@kainos.com::0d6db917-11a5-4974-bae2-adb89d5fb716" providerId="AD" clId="Web-{F4215B85-4DCD-5DC6-E965-7846991BBD6D}" dt="2019-06-06T13:25:42.698" v="306" actId="1076"/>
      <pc:docMkLst>
        <pc:docMk/>
      </pc:docMkLst>
      <pc:sldChg chg="modSp">
        <pc:chgData name="aleksandra.aleksandrova@clarasys.com" userId="S::aleksandra.aleksandrova_clarasys.com#ext#@kainos.com::0d6db917-11a5-4974-bae2-adb89d5fb716" providerId="AD" clId="Web-{F4215B85-4DCD-5DC6-E965-7846991BBD6D}" dt="2019-06-06T13:17:43.170" v="0" actId="14100"/>
        <pc:sldMkLst>
          <pc:docMk/>
          <pc:sldMk cId="0" sldId="258"/>
        </pc:sldMkLst>
        <pc:spChg chg="mod">
          <ac:chgData name="aleksandra.aleksandrova@clarasys.com" userId="S::aleksandra.aleksandrova_clarasys.com#ext#@kainos.com::0d6db917-11a5-4974-bae2-adb89d5fb716" providerId="AD" clId="Web-{F4215B85-4DCD-5DC6-E965-7846991BBD6D}" dt="2019-06-06T13:17:43.170" v="0" actId="14100"/>
          <ac:spMkLst>
            <pc:docMk/>
            <pc:sldMk cId="0" sldId="258"/>
            <ac:spMk id="55" creationId="{00000000-0000-0000-0000-000000000000}"/>
          </ac:spMkLst>
        </pc:spChg>
      </pc:sldChg>
      <pc:sldChg chg="modSp">
        <pc:chgData name="aleksandra.aleksandrova@clarasys.com" userId="S::aleksandra.aleksandrova_clarasys.com#ext#@kainos.com::0d6db917-11a5-4974-bae2-adb89d5fb716" providerId="AD" clId="Web-{F4215B85-4DCD-5DC6-E965-7846991BBD6D}" dt="2019-06-06T13:21:32.309" v="23" actId="14100"/>
        <pc:sldMkLst>
          <pc:docMk/>
          <pc:sldMk cId="0" sldId="259"/>
        </pc:sldMkLst>
        <pc:spChg chg="mod">
          <ac:chgData name="aleksandra.aleksandrova@clarasys.com" userId="S::aleksandra.aleksandrova_clarasys.com#ext#@kainos.com::0d6db917-11a5-4974-bae2-adb89d5fb716" providerId="AD" clId="Web-{F4215B85-4DCD-5DC6-E965-7846991BBD6D}" dt="2019-06-06T13:20:42.778" v="12" actId="14100"/>
          <ac:spMkLst>
            <pc:docMk/>
            <pc:sldMk cId="0" sldId="259"/>
            <ac:spMk id="62" creationId="{00000000-0000-0000-0000-000000000000}"/>
          </ac:spMkLst>
        </pc:spChg>
        <pc:spChg chg="mod">
          <ac:chgData name="aleksandra.aleksandrova@clarasys.com" userId="S::aleksandra.aleksandrova_clarasys.com#ext#@kainos.com::0d6db917-11a5-4974-bae2-adb89d5fb716" providerId="AD" clId="Web-{F4215B85-4DCD-5DC6-E965-7846991BBD6D}" dt="2019-06-06T13:21:03.591" v="14" actId="1076"/>
          <ac:spMkLst>
            <pc:docMk/>
            <pc:sldMk cId="0" sldId="259"/>
            <ac:spMk id="64" creationId="{00000000-0000-0000-0000-000000000000}"/>
          </ac:spMkLst>
        </pc:spChg>
        <pc:spChg chg="mod">
          <ac:chgData name="aleksandra.aleksandrova@clarasys.com" userId="S::aleksandra.aleksandrova_clarasys.com#ext#@kainos.com::0d6db917-11a5-4974-bae2-adb89d5fb716" providerId="AD" clId="Web-{F4215B85-4DCD-5DC6-E965-7846991BBD6D}" dt="2019-06-06T13:21:03.622" v="15" actId="1076"/>
          <ac:spMkLst>
            <pc:docMk/>
            <pc:sldMk cId="0" sldId="259"/>
            <ac:spMk id="65" creationId="{00000000-0000-0000-0000-000000000000}"/>
          </ac:spMkLst>
        </pc:spChg>
        <pc:spChg chg="mod">
          <ac:chgData name="aleksandra.aleksandrova@clarasys.com" userId="S::aleksandra.aleksandrova_clarasys.com#ext#@kainos.com::0d6db917-11a5-4974-bae2-adb89d5fb716" providerId="AD" clId="Web-{F4215B85-4DCD-5DC6-E965-7846991BBD6D}" dt="2019-06-06T13:21:03.637" v="16" actId="1076"/>
          <ac:spMkLst>
            <pc:docMk/>
            <pc:sldMk cId="0" sldId="259"/>
            <ac:spMk id="66" creationId="{00000000-0000-0000-0000-000000000000}"/>
          </ac:spMkLst>
        </pc:spChg>
        <pc:spChg chg="mod">
          <ac:chgData name="aleksandra.aleksandrova@clarasys.com" userId="S::aleksandra.aleksandrova_clarasys.com#ext#@kainos.com::0d6db917-11a5-4974-bae2-adb89d5fb716" providerId="AD" clId="Web-{F4215B85-4DCD-5DC6-E965-7846991BBD6D}" dt="2019-06-06T13:21:03.700" v="19" actId="1076"/>
          <ac:spMkLst>
            <pc:docMk/>
            <pc:sldMk cId="0" sldId="259"/>
            <ac:spMk id="69" creationId="{00000000-0000-0000-0000-000000000000}"/>
          </ac:spMkLst>
        </pc:spChg>
        <pc:spChg chg="mod">
          <ac:chgData name="aleksandra.aleksandrova@clarasys.com" userId="S::aleksandra.aleksandrova_clarasys.com#ext#@kainos.com::0d6db917-11a5-4974-bae2-adb89d5fb716" providerId="AD" clId="Web-{F4215B85-4DCD-5DC6-E965-7846991BBD6D}" dt="2019-06-06T13:21:19.387" v="21" actId="14100"/>
          <ac:spMkLst>
            <pc:docMk/>
            <pc:sldMk cId="0" sldId="259"/>
            <ac:spMk id="70" creationId="{00000000-0000-0000-0000-000000000000}"/>
          </ac:spMkLst>
        </pc:spChg>
        <pc:spChg chg="mod">
          <ac:chgData name="aleksandra.aleksandrova@clarasys.com" userId="S::aleksandra.aleksandrova_clarasys.com#ext#@kainos.com::0d6db917-11a5-4974-bae2-adb89d5fb716" providerId="AD" clId="Web-{F4215B85-4DCD-5DC6-E965-7846991BBD6D}" dt="2019-06-06T13:21:14.341" v="20" actId="14100"/>
          <ac:spMkLst>
            <pc:docMk/>
            <pc:sldMk cId="0" sldId="259"/>
            <ac:spMk id="72" creationId="{00000000-0000-0000-0000-000000000000}"/>
          </ac:spMkLst>
        </pc:spChg>
        <pc:spChg chg="mod">
          <ac:chgData name="aleksandra.aleksandrova@clarasys.com" userId="S::aleksandra.aleksandrova_clarasys.com#ext#@kainos.com::0d6db917-11a5-4974-bae2-adb89d5fb716" providerId="AD" clId="Web-{F4215B85-4DCD-5DC6-E965-7846991BBD6D}" dt="2019-06-06T13:21:32.309" v="23" actId="14100"/>
          <ac:spMkLst>
            <pc:docMk/>
            <pc:sldMk cId="0" sldId="259"/>
            <ac:spMk id="73" creationId="{00000000-0000-0000-0000-000000000000}"/>
          </ac:spMkLst>
        </pc:spChg>
        <pc:spChg chg="mod">
          <ac:chgData name="aleksandra.aleksandrova@clarasys.com" userId="S::aleksandra.aleksandrova_clarasys.com#ext#@kainos.com::0d6db917-11a5-4974-bae2-adb89d5fb716" providerId="AD" clId="Web-{F4215B85-4DCD-5DC6-E965-7846991BBD6D}" dt="2019-06-06T13:20:24.294" v="7" actId="1076"/>
          <ac:spMkLst>
            <pc:docMk/>
            <pc:sldMk cId="0" sldId="259"/>
            <ac:spMk id="74" creationId="{00000000-0000-0000-0000-000000000000}"/>
          </ac:spMkLst>
        </pc:spChg>
        <pc:spChg chg="mod">
          <ac:chgData name="aleksandra.aleksandrova@clarasys.com" userId="S::aleksandra.aleksandrova_clarasys.com#ext#@kainos.com::0d6db917-11a5-4974-bae2-adb89d5fb716" providerId="AD" clId="Web-{F4215B85-4DCD-5DC6-E965-7846991BBD6D}" dt="2019-06-06T13:21:27.731" v="22" actId="14100"/>
          <ac:spMkLst>
            <pc:docMk/>
            <pc:sldMk cId="0" sldId="259"/>
            <ac:spMk id="75" creationId="{00000000-0000-0000-0000-000000000000}"/>
          </ac:spMkLst>
        </pc:spChg>
        <pc:picChg chg="mod">
          <ac:chgData name="aleksandra.aleksandrova@clarasys.com" userId="S::aleksandra.aleksandrova_clarasys.com#ext#@kainos.com::0d6db917-11a5-4974-bae2-adb89d5fb716" providerId="AD" clId="Web-{F4215B85-4DCD-5DC6-E965-7846991BBD6D}" dt="2019-06-06T13:21:03.653" v="17" actId="1076"/>
          <ac:picMkLst>
            <pc:docMk/>
            <pc:sldMk cId="0" sldId="259"/>
            <ac:picMk id="67" creationId="{00000000-0000-0000-0000-000000000000}"/>
          </ac:picMkLst>
        </pc:picChg>
        <pc:picChg chg="mod">
          <ac:chgData name="aleksandra.aleksandrova@clarasys.com" userId="S::aleksandra.aleksandrova_clarasys.com#ext#@kainos.com::0d6db917-11a5-4974-bae2-adb89d5fb716" providerId="AD" clId="Web-{F4215B85-4DCD-5DC6-E965-7846991BBD6D}" dt="2019-06-06T13:21:03.684" v="18" actId="1076"/>
          <ac:picMkLst>
            <pc:docMk/>
            <pc:sldMk cId="0" sldId="259"/>
            <ac:picMk id="68" creationId="{00000000-0000-0000-0000-000000000000}"/>
          </ac:picMkLst>
        </pc:picChg>
      </pc:sldChg>
      <pc:sldChg chg="modSp">
        <pc:chgData name="aleksandra.aleksandrova@clarasys.com" userId="S::aleksandra.aleksandrova_clarasys.com#ext#@kainos.com::0d6db917-11a5-4974-bae2-adb89d5fb716" providerId="AD" clId="Web-{F4215B85-4DCD-5DC6-E965-7846991BBD6D}" dt="2019-06-06T13:24:53.886" v="295"/>
        <pc:sldMkLst>
          <pc:docMk/>
          <pc:sldMk cId="0" sldId="260"/>
        </pc:sldMkLst>
        <pc:graphicFrameChg chg="mod modGraphic">
          <ac:chgData name="aleksandra.aleksandrova@clarasys.com" userId="S::aleksandra.aleksandrova_clarasys.com#ext#@kainos.com::0d6db917-11a5-4974-bae2-adb89d5fb716" providerId="AD" clId="Web-{F4215B85-4DCD-5DC6-E965-7846991BBD6D}" dt="2019-06-06T13:24:49.636" v="294"/>
          <ac:graphicFrameMkLst>
            <pc:docMk/>
            <pc:sldMk cId="0" sldId="260"/>
            <ac:graphicFrameMk id="83" creationId="{00000000-0000-0000-0000-000000000000}"/>
          </ac:graphicFrameMkLst>
        </pc:graphicFrameChg>
        <pc:graphicFrameChg chg="modGraphic">
          <ac:chgData name="aleksandra.aleksandrova@clarasys.com" userId="S::aleksandra.aleksandrova_clarasys.com#ext#@kainos.com::0d6db917-11a5-4974-bae2-adb89d5fb716" providerId="AD" clId="Web-{F4215B85-4DCD-5DC6-E965-7846991BBD6D}" dt="2019-06-06T13:24:53.886" v="295"/>
          <ac:graphicFrameMkLst>
            <pc:docMk/>
            <pc:sldMk cId="0" sldId="260"/>
            <ac:graphicFrameMk id="84" creationId="{00000000-0000-0000-0000-000000000000}"/>
          </ac:graphicFrameMkLst>
        </pc:graphicFrameChg>
      </pc:sldChg>
      <pc:sldChg chg="modSp">
        <pc:chgData name="aleksandra.aleksandrova@clarasys.com" userId="S::aleksandra.aleksandrova_clarasys.com#ext#@kainos.com::0d6db917-11a5-4974-bae2-adb89d5fb716" providerId="AD" clId="Web-{F4215B85-4DCD-5DC6-E965-7846991BBD6D}" dt="2019-06-06T13:25:42.698" v="306" actId="1076"/>
        <pc:sldMkLst>
          <pc:docMk/>
          <pc:sldMk cId="0" sldId="263"/>
        </pc:sldMkLst>
        <pc:spChg chg="mod">
          <ac:chgData name="aleksandra.aleksandrova@clarasys.com" userId="S::aleksandra.aleksandrova_clarasys.com#ext#@kainos.com::0d6db917-11a5-4974-bae2-adb89d5fb716" providerId="AD" clId="Web-{F4215B85-4DCD-5DC6-E965-7846991BBD6D}" dt="2019-06-06T13:25:32.933" v="296"/>
          <ac:spMkLst>
            <pc:docMk/>
            <pc:sldMk cId="0" sldId="263"/>
            <ac:spMk id="130" creationId="{00000000-0000-0000-0000-000000000000}"/>
          </ac:spMkLst>
        </pc:spChg>
        <pc:spChg chg="mod">
          <ac:chgData name="aleksandra.aleksandrova@clarasys.com" userId="S::aleksandra.aleksandrova_clarasys.com#ext#@kainos.com::0d6db917-11a5-4974-bae2-adb89d5fb716" providerId="AD" clId="Web-{F4215B85-4DCD-5DC6-E965-7846991BBD6D}" dt="2019-06-06T13:25:32.964" v="297"/>
          <ac:spMkLst>
            <pc:docMk/>
            <pc:sldMk cId="0" sldId="263"/>
            <ac:spMk id="131" creationId="{00000000-0000-0000-0000-000000000000}"/>
          </ac:spMkLst>
        </pc:spChg>
        <pc:spChg chg="mod">
          <ac:chgData name="aleksandra.aleksandrova@clarasys.com" userId="S::aleksandra.aleksandrova_clarasys.com#ext#@kainos.com::0d6db917-11a5-4974-bae2-adb89d5fb716" providerId="AD" clId="Web-{F4215B85-4DCD-5DC6-E965-7846991BBD6D}" dt="2019-06-06T13:25:32.995" v="298"/>
          <ac:spMkLst>
            <pc:docMk/>
            <pc:sldMk cId="0" sldId="263"/>
            <ac:spMk id="132" creationId="{00000000-0000-0000-0000-000000000000}"/>
          </ac:spMkLst>
        </pc:spChg>
        <pc:spChg chg="mod">
          <ac:chgData name="aleksandra.aleksandrova@clarasys.com" userId="S::aleksandra.aleksandrova_clarasys.com#ext#@kainos.com::0d6db917-11a5-4974-bae2-adb89d5fb716" providerId="AD" clId="Web-{F4215B85-4DCD-5DC6-E965-7846991BBD6D}" dt="2019-06-06T13:25:33.011" v="299"/>
          <ac:spMkLst>
            <pc:docMk/>
            <pc:sldMk cId="0" sldId="263"/>
            <ac:spMk id="137" creationId="{00000000-0000-0000-0000-000000000000}"/>
          </ac:spMkLst>
        </pc:spChg>
        <pc:spChg chg="mod">
          <ac:chgData name="aleksandra.aleksandrova@clarasys.com" userId="S::aleksandra.aleksandrova_clarasys.com#ext#@kainos.com::0d6db917-11a5-4974-bae2-adb89d5fb716" providerId="AD" clId="Web-{F4215B85-4DCD-5DC6-E965-7846991BBD6D}" dt="2019-06-06T13:25:33.042" v="300"/>
          <ac:spMkLst>
            <pc:docMk/>
            <pc:sldMk cId="0" sldId="263"/>
            <ac:spMk id="138" creationId="{00000000-0000-0000-0000-000000000000}"/>
          </ac:spMkLst>
        </pc:spChg>
        <pc:spChg chg="mod">
          <ac:chgData name="aleksandra.aleksandrova@clarasys.com" userId="S::aleksandra.aleksandrova_clarasys.com#ext#@kainos.com::0d6db917-11a5-4974-bae2-adb89d5fb716" providerId="AD" clId="Web-{F4215B85-4DCD-5DC6-E965-7846991BBD6D}" dt="2019-06-06T13:25:33.073" v="301"/>
          <ac:spMkLst>
            <pc:docMk/>
            <pc:sldMk cId="0" sldId="263"/>
            <ac:spMk id="139" creationId="{00000000-0000-0000-0000-000000000000}"/>
          </ac:spMkLst>
        </pc:spChg>
        <pc:spChg chg="mod">
          <ac:chgData name="aleksandra.aleksandrova@clarasys.com" userId="S::aleksandra.aleksandrova_clarasys.com#ext#@kainos.com::0d6db917-11a5-4974-bae2-adb89d5fb716" providerId="AD" clId="Web-{F4215B85-4DCD-5DC6-E965-7846991BBD6D}" dt="2019-06-06T13:25:33.105" v="302"/>
          <ac:spMkLst>
            <pc:docMk/>
            <pc:sldMk cId="0" sldId="263"/>
            <ac:spMk id="140" creationId="{00000000-0000-0000-0000-000000000000}"/>
          </ac:spMkLst>
        </pc:spChg>
        <pc:spChg chg="mod">
          <ac:chgData name="aleksandra.aleksandrova@clarasys.com" userId="S::aleksandra.aleksandrova_clarasys.com#ext#@kainos.com::0d6db917-11a5-4974-bae2-adb89d5fb716" providerId="AD" clId="Web-{F4215B85-4DCD-5DC6-E965-7846991BBD6D}" dt="2019-06-06T13:25:33.120" v="303"/>
          <ac:spMkLst>
            <pc:docMk/>
            <pc:sldMk cId="0" sldId="263"/>
            <ac:spMk id="141" creationId="{00000000-0000-0000-0000-000000000000}"/>
          </ac:spMkLst>
        </pc:spChg>
        <pc:spChg chg="mod">
          <ac:chgData name="aleksandra.aleksandrova@clarasys.com" userId="S::aleksandra.aleksandrova_clarasys.com#ext#@kainos.com::0d6db917-11a5-4974-bae2-adb89d5fb716" providerId="AD" clId="Web-{F4215B85-4DCD-5DC6-E965-7846991BBD6D}" dt="2019-06-06T13:25:42.698" v="306" actId="1076"/>
          <ac:spMkLst>
            <pc:docMk/>
            <pc:sldMk cId="0" sldId="263"/>
            <ac:spMk id="143" creationId="{00000000-0000-0000-0000-000000000000}"/>
          </ac:spMkLst>
        </pc:spChg>
        <pc:spChg chg="mod">
          <ac:chgData name="aleksandra.aleksandrova@clarasys.com" userId="S::aleksandra.aleksandrova_clarasys.com#ext#@kainos.com::0d6db917-11a5-4974-bae2-adb89d5fb716" providerId="AD" clId="Web-{F4215B85-4DCD-5DC6-E965-7846991BBD6D}" dt="2019-06-06T13:25:33.167" v="305"/>
          <ac:spMkLst>
            <pc:docMk/>
            <pc:sldMk cId="0" sldId="263"/>
            <ac:spMk id="144" creationId="{00000000-0000-0000-0000-000000000000}"/>
          </ac:spMkLst>
        </pc:spChg>
      </pc:sldChg>
    </pc:docChg>
  </pc:docChgLst>
  <pc:docChgLst>
    <pc:chgData name="Sally Kendall" userId="S::sally.kendall_dft.gov.uk#ext#@kainos.com::8003d213-44fa-4a01-aedc-68a1622ded0a" providerId="AD" clId="Web-{B2738235-76B5-3869-FCD0-FD4A15D4C2B5}"/>
    <pc:docChg chg="modSld">
      <pc:chgData name="Sally Kendall" userId="S::sally.kendall_dft.gov.uk#ext#@kainos.com::8003d213-44fa-4a01-aedc-68a1622ded0a" providerId="AD" clId="Web-{B2738235-76B5-3869-FCD0-FD4A15D4C2B5}" dt="2019-06-06T09:52:55" v="180" actId="1076"/>
      <pc:docMkLst>
        <pc:docMk/>
      </pc:docMkLst>
      <pc:sldChg chg="modSp">
        <pc:chgData name="Sally Kendall" userId="S::sally.kendall_dft.gov.uk#ext#@kainos.com::8003d213-44fa-4a01-aedc-68a1622ded0a" providerId="AD" clId="Web-{B2738235-76B5-3869-FCD0-FD4A15D4C2B5}" dt="2019-06-06T09:49:33.422" v="177" actId="20577"/>
        <pc:sldMkLst>
          <pc:docMk/>
          <pc:sldMk cId="0" sldId="258"/>
        </pc:sldMkLst>
        <pc:spChg chg="mod">
          <ac:chgData name="Sally Kendall" userId="S::sally.kendall_dft.gov.uk#ext#@kainos.com::8003d213-44fa-4a01-aedc-68a1622ded0a" providerId="AD" clId="Web-{B2738235-76B5-3869-FCD0-FD4A15D4C2B5}" dt="2019-06-06T09:49:33.422" v="177" actId="20577"/>
          <ac:spMkLst>
            <pc:docMk/>
            <pc:sldMk cId="0" sldId="258"/>
            <ac:spMk id="55" creationId="{00000000-0000-0000-0000-000000000000}"/>
          </ac:spMkLst>
        </pc:spChg>
      </pc:sldChg>
      <pc:sldChg chg="modSp">
        <pc:chgData name="Sally Kendall" userId="S::sally.kendall_dft.gov.uk#ext#@kainos.com::8003d213-44fa-4a01-aedc-68a1622ded0a" providerId="AD" clId="Web-{B2738235-76B5-3869-FCD0-FD4A15D4C2B5}" dt="2019-06-06T09:49:54.641" v="179" actId="1076"/>
        <pc:sldMkLst>
          <pc:docMk/>
          <pc:sldMk cId="0" sldId="259"/>
        </pc:sldMkLst>
        <pc:spChg chg="mod">
          <ac:chgData name="Sally Kendall" userId="S::sally.kendall_dft.gov.uk#ext#@kainos.com::8003d213-44fa-4a01-aedc-68a1622ded0a" providerId="AD" clId="Web-{B2738235-76B5-3869-FCD0-FD4A15D4C2B5}" dt="2019-06-06T09:49:54.641" v="179" actId="1076"/>
          <ac:spMkLst>
            <pc:docMk/>
            <pc:sldMk cId="0" sldId="259"/>
            <ac:spMk id="75" creationId="{00000000-0000-0000-0000-000000000000}"/>
          </ac:spMkLst>
        </pc:spChg>
      </pc:sldChg>
      <pc:sldChg chg="modSp">
        <pc:chgData name="Sally Kendall" userId="S::sally.kendall_dft.gov.uk#ext#@kainos.com::8003d213-44fa-4a01-aedc-68a1622ded0a" providerId="AD" clId="Web-{B2738235-76B5-3869-FCD0-FD4A15D4C2B5}" dt="2019-06-06T09:52:55" v="180" actId="1076"/>
        <pc:sldMkLst>
          <pc:docMk/>
          <pc:sldMk cId="0" sldId="261"/>
        </pc:sldMkLst>
        <pc:spChg chg="mod">
          <ac:chgData name="Sally Kendall" userId="S::sally.kendall_dft.gov.uk#ext#@kainos.com::8003d213-44fa-4a01-aedc-68a1622ded0a" providerId="AD" clId="Web-{B2738235-76B5-3869-FCD0-FD4A15D4C2B5}" dt="2019-06-06T09:52:55" v="180" actId="1076"/>
          <ac:spMkLst>
            <pc:docMk/>
            <pc:sldMk cId="0" sldId="261"/>
            <ac:spMk id="9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 name="Google Shape;3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 name="Google Shape;4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847254c4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847254c4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85904ca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585904ca7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85904ca74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85904ca7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85904ca7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585904ca74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85904ca74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85904ca74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1401416" y="215913"/>
            <a:ext cx="7494000" cy="509700"/>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6C56"/>
              </a:buClr>
              <a:buSzPts val="2800"/>
              <a:buFont typeface="Arial"/>
              <a:buNone/>
              <a:defRPr sz="2800" b="0" i="0" u="none" strike="noStrike" cap="none">
                <a:solidFill>
                  <a:srgbClr val="006435"/>
                </a:solidFill>
                <a:latin typeface="Arial"/>
                <a:ea typeface="Arial"/>
                <a:cs typeface="Arial"/>
                <a:sym typeface="Arial"/>
              </a:defRPr>
            </a:lvl1pPr>
            <a:lvl2pPr marR="0" lvl="1"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2pPr>
            <a:lvl3pPr marR="0" lvl="2"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3pPr>
            <a:lvl4pPr marR="0" lvl="3"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4pPr>
            <a:lvl5pPr marR="0" lvl="4"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5pPr>
            <a:lvl6pPr marR="0" lvl="5"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6pPr>
            <a:lvl7pPr marR="0" lvl="6"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7pPr>
            <a:lvl8pPr marR="0" lvl="7"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8pPr>
            <a:lvl9pPr marR="0" lvl="8"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9pPr>
          </a:lstStyle>
          <a:p>
            <a:endParaRPr/>
          </a:p>
        </p:txBody>
      </p:sp>
      <p:sp>
        <p:nvSpPr>
          <p:cNvPr id="13" name="Google Shape;13;p2"/>
          <p:cNvSpPr txBox="1">
            <a:spLocks noGrp="1"/>
          </p:cNvSpPr>
          <p:nvPr>
            <p:ph type="body" idx="1"/>
          </p:nvPr>
        </p:nvSpPr>
        <p:spPr>
          <a:xfrm>
            <a:off x="208718" y="1162878"/>
            <a:ext cx="8686800" cy="34317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40"/>
              </a:spcBef>
              <a:spcAft>
                <a:spcPts val="0"/>
              </a:spcAft>
              <a:buClr>
                <a:srgbClr val="006B56"/>
              </a:buClr>
              <a:buSzPts val="1800"/>
              <a:buFont typeface="Noto Sans Symbols"/>
              <a:buChar char="▪"/>
              <a:defRPr sz="1800" b="0" i="0" u="none" strike="noStrike" cap="none">
                <a:solidFill>
                  <a:srgbClr val="595959"/>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type="title">
  <p:cSld name="TITLE">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0"/>
            <a:ext cx="9144000" cy="5129100"/>
          </a:xfrm>
          <a:prstGeom prst="rect">
            <a:avLst/>
          </a:prstGeom>
          <a:noFill/>
          <a:ln>
            <a:noFill/>
          </a:ln>
        </p:spPr>
      </p:pic>
      <p:sp>
        <p:nvSpPr>
          <p:cNvPr id="17" name="Google Shape;17;p4"/>
          <p:cNvSpPr/>
          <p:nvPr/>
        </p:nvSpPr>
        <p:spPr>
          <a:xfrm>
            <a:off x="0" y="0"/>
            <a:ext cx="9144000" cy="5143500"/>
          </a:xfrm>
          <a:prstGeom prst="rect">
            <a:avLst/>
          </a:prstGeom>
          <a:solidFill>
            <a:srgbClr val="006435">
              <a:alpha val="68235"/>
            </a:srgbClr>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8" name="Google Shape;18;p4"/>
          <p:cNvSpPr txBox="1">
            <a:spLocks noGrp="1"/>
          </p:cNvSpPr>
          <p:nvPr>
            <p:ph type="ctrTitle"/>
          </p:nvPr>
        </p:nvSpPr>
        <p:spPr>
          <a:xfrm>
            <a:off x="1063487" y="1898373"/>
            <a:ext cx="7007100" cy="745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006C56"/>
              </a:buClr>
              <a:buSzPts val="3600"/>
              <a:buFont typeface="Arial"/>
              <a:buNone/>
              <a:defRPr sz="3600" b="0" i="0" u="none" strike="noStrike" cap="none">
                <a:solidFill>
                  <a:schemeClr val="lt1"/>
                </a:solidFill>
                <a:latin typeface="Arial"/>
                <a:ea typeface="Arial"/>
                <a:cs typeface="Arial"/>
                <a:sym typeface="Arial"/>
              </a:defRPr>
            </a:lvl1pPr>
            <a:lvl2pPr marR="0" lvl="1"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2pPr>
            <a:lvl3pPr marR="0" lvl="2"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3pPr>
            <a:lvl4pPr marR="0" lvl="3"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4pPr>
            <a:lvl5pPr marR="0" lvl="4"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5pPr>
            <a:lvl6pPr marR="0" lvl="5"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6pPr>
            <a:lvl7pPr marR="0" lvl="6"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7pPr>
            <a:lvl8pPr marR="0" lvl="7"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8pPr>
            <a:lvl9pPr marR="0" lvl="8"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9pPr>
          </a:lstStyle>
          <a:p>
            <a:endParaRPr/>
          </a:p>
        </p:txBody>
      </p:sp>
      <p:sp>
        <p:nvSpPr>
          <p:cNvPr id="19" name="Google Shape;19;p4"/>
          <p:cNvSpPr txBox="1">
            <a:spLocks noGrp="1"/>
          </p:cNvSpPr>
          <p:nvPr>
            <p:ph type="subTitle" idx="1"/>
          </p:nvPr>
        </p:nvSpPr>
        <p:spPr>
          <a:xfrm>
            <a:off x="1063487" y="2870488"/>
            <a:ext cx="7007100" cy="508800"/>
          </a:xfrm>
          <a:prstGeom prst="rect">
            <a:avLst/>
          </a:prstGeom>
          <a:noFill/>
          <a:ln>
            <a:noFill/>
          </a:ln>
        </p:spPr>
        <p:txBody>
          <a:bodyPr spcFirstLastPara="1" wrap="square" lIns="91425" tIns="91425" rIns="91425" bIns="91425" anchor="t" anchorCtr="0"/>
          <a:lstStyle>
            <a:lvl1pPr marR="0" lvl="0" algn="ctr" rtl="0">
              <a:lnSpc>
                <a:spcPct val="100000"/>
              </a:lnSpc>
              <a:spcBef>
                <a:spcPts val="480"/>
              </a:spcBef>
              <a:spcAft>
                <a:spcPts val="0"/>
              </a:spcAft>
              <a:buClr>
                <a:schemeClr val="dk1"/>
              </a:buClr>
              <a:buSzPts val="1800"/>
              <a:buFont typeface="Arial"/>
              <a:buNone/>
              <a:defRPr sz="1800" b="0" i="0" u="none" strike="noStrike" cap="none">
                <a:solidFill>
                  <a:schemeClr val="lt1"/>
                </a:solidFill>
                <a:latin typeface="Arial"/>
                <a:ea typeface="Arial"/>
                <a:cs typeface="Arial"/>
                <a:sym typeface="Arial"/>
              </a:defRPr>
            </a:lvl1pPr>
            <a:lvl2pPr marR="0" lvl="1"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20" name="Google Shape;20;p4"/>
          <p:cNvSpPr/>
          <p:nvPr/>
        </p:nvSpPr>
        <p:spPr>
          <a:xfrm>
            <a:off x="0" y="4731601"/>
            <a:ext cx="9144000" cy="411900"/>
          </a:xfrm>
          <a:prstGeom prst="rect">
            <a:avLst/>
          </a:prstGeom>
          <a:solidFill>
            <a:srgbClr val="006435">
              <a:alpha val="60000"/>
            </a:srgbClr>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1" name="Google Shape;21;p4"/>
          <p:cNvSpPr/>
          <p:nvPr/>
        </p:nvSpPr>
        <p:spPr>
          <a:xfrm>
            <a:off x="3657600" y="4814439"/>
            <a:ext cx="18288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00"/>
              <a:buFont typeface="Arial"/>
              <a:buNone/>
            </a:pPr>
            <a:r>
              <a:rPr lang="en-GB" sz="800" b="0" i="0" u="none" strike="noStrike" cap="none">
                <a:solidFill>
                  <a:schemeClr val="lt1"/>
                </a:solidFill>
                <a:latin typeface="Arial"/>
                <a:ea typeface="Arial"/>
                <a:cs typeface="Arial"/>
                <a:sym typeface="Arial"/>
              </a:rPr>
              <a:t>© Crown copyright</a:t>
            </a:r>
            <a:endParaRPr sz="1400" b="0" i="0" u="none" strike="noStrike" cap="none">
              <a:solidFill>
                <a:srgbClr val="000000"/>
              </a:solidFill>
              <a:latin typeface="Arial"/>
              <a:ea typeface="Arial"/>
              <a:cs typeface="Arial"/>
              <a:sym typeface="Arial"/>
            </a:endParaRPr>
          </a:p>
        </p:txBody>
      </p:sp>
      <p:sp>
        <p:nvSpPr>
          <p:cNvPr id="22" name="Google Shape;22;p4"/>
          <p:cNvSpPr/>
          <p:nvPr/>
        </p:nvSpPr>
        <p:spPr>
          <a:xfrm>
            <a:off x="0" y="392"/>
            <a:ext cx="9144000" cy="889800"/>
          </a:xfrm>
          <a:prstGeom prst="rect">
            <a:avLst/>
          </a:prstGeom>
          <a:solidFill>
            <a:srgbClr val="006435">
              <a:alpha val="60000"/>
            </a:srgbClr>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3" name="Google Shape;23;p4"/>
          <p:cNvSpPr txBox="1"/>
          <p:nvPr/>
        </p:nvSpPr>
        <p:spPr>
          <a:xfrm>
            <a:off x="2330824" y="160989"/>
            <a:ext cx="4472400" cy="5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
              <a:buFont typeface="Arial"/>
              <a:buNone/>
            </a:pPr>
            <a:r>
              <a:rPr lang="en-GB" sz="1200" b="1" i="0" u="none" strike="noStrike" cap="none">
                <a:solidFill>
                  <a:schemeClr val="lt1"/>
                </a:solidFill>
                <a:latin typeface="Arial"/>
                <a:ea typeface="Arial"/>
                <a:cs typeface="Arial"/>
                <a:sym typeface="Arial"/>
              </a:rPr>
              <a:t>Street Manager</a:t>
            </a:r>
            <a:endParaRPr sz="1400" b="0" i="0" u="none" strike="noStrike" cap="none">
              <a:solidFill>
                <a:srgbClr val="000000"/>
              </a:solidFill>
              <a:latin typeface="Arial"/>
              <a:ea typeface="Arial"/>
              <a:cs typeface="Arial"/>
              <a:sym typeface="Arial"/>
            </a:endParaRPr>
          </a:p>
        </p:txBody>
      </p:sp>
      <p:pic>
        <p:nvPicPr>
          <p:cNvPr id="24" name="Google Shape;24;p4"/>
          <p:cNvPicPr preferRelativeResize="0"/>
          <p:nvPr/>
        </p:nvPicPr>
        <p:blipFill rotWithShape="1">
          <a:blip r:embed="rId3">
            <a:alphaModFix/>
          </a:blip>
          <a:srcRect/>
          <a:stretch/>
        </p:blipFill>
        <p:spPr>
          <a:xfrm>
            <a:off x="244557" y="186593"/>
            <a:ext cx="798600" cy="5121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1401416" y="215915"/>
            <a:ext cx="7494000" cy="509700"/>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6C56"/>
              </a:buClr>
              <a:buSzPts val="2800"/>
              <a:buFont typeface="Arial"/>
              <a:buNone/>
              <a:defRPr sz="2800" b="0" i="0" u="none" strike="noStrike" cap="none">
                <a:solidFill>
                  <a:srgbClr val="006C56"/>
                </a:solidFill>
                <a:latin typeface="Arial"/>
                <a:ea typeface="Arial"/>
                <a:cs typeface="Arial"/>
                <a:sym typeface="Arial"/>
              </a:defRPr>
            </a:lvl1pPr>
            <a:lvl2pPr marR="0" lvl="1"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2pPr>
            <a:lvl3pPr marR="0" lvl="2"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3pPr>
            <a:lvl4pPr marR="0" lvl="3"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4pPr>
            <a:lvl5pPr marR="0" lvl="4"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5pPr>
            <a:lvl6pPr marR="0" lvl="5"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6pPr>
            <a:lvl7pPr marR="0" lvl="6"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7pPr>
            <a:lvl8pPr marR="0" lvl="7"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8pPr>
            <a:lvl9pPr marR="0" lvl="8"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9pPr>
          </a:lstStyle>
          <a:p>
            <a:endParaRPr/>
          </a:p>
        </p:txBody>
      </p:sp>
      <p:sp>
        <p:nvSpPr>
          <p:cNvPr id="33" name="Google Shape;33;p6"/>
          <p:cNvSpPr txBox="1">
            <a:spLocks noGrp="1"/>
          </p:cNvSpPr>
          <p:nvPr>
            <p:ph type="body" idx="1"/>
          </p:nvPr>
        </p:nvSpPr>
        <p:spPr>
          <a:xfrm>
            <a:off x="208720" y="1162878"/>
            <a:ext cx="8686800" cy="34317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40"/>
              </a:spcBef>
              <a:spcAft>
                <a:spcPts val="0"/>
              </a:spcAft>
              <a:buClr>
                <a:srgbClr val="006B56"/>
              </a:buClr>
              <a:buSzPts val="1800"/>
              <a:buFont typeface="Noto Sans Symbols"/>
              <a:buChar char="▪"/>
              <a:defRPr sz="1800" b="0" i="0" u="none" strike="noStrike" cap="none">
                <a:solidFill>
                  <a:srgbClr val="595959"/>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4731601"/>
            <a:ext cx="9144000" cy="411900"/>
          </a:xfrm>
          <a:prstGeom prst="rect">
            <a:avLst/>
          </a:prstGeom>
          <a:solidFill>
            <a:srgbClr val="006435"/>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7" name="Google Shape;7;p1"/>
          <p:cNvSpPr txBox="1"/>
          <p:nvPr/>
        </p:nvSpPr>
        <p:spPr>
          <a:xfrm>
            <a:off x="8400560" y="4834500"/>
            <a:ext cx="504900" cy="206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00"/>
              <a:buFont typeface="Arial"/>
              <a:buNone/>
            </a:pPr>
            <a:fld id="{00000000-1234-1234-1234-123412341234}" type="slidenum">
              <a:rPr lang="en-GB" sz="800" b="0" i="0" u="none" strike="noStrike" cap="none">
                <a:solidFill>
                  <a:schemeClr val="lt1"/>
                </a:solidFill>
                <a:latin typeface="Arial"/>
                <a:ea typeface="Arial"/>
                <a:cs typeface="Arial"/>
                <a:sym typeface="Arial"/>
              </a:rPr>
              <a:t>‹#›</a:t>
            </a:fld>
            <a:endParaRPr sz="800" b="0" i="0" u="none" strike="noStrike" cap="none">
              <a:solidFill>
                <a:schemeClr val="lt1"/>
              </a:solidFill>
              <a:latin typeface="Arial"/>
              <a:ea typeface="Arial"/>
              <a:cs typeface="Arial"/>
              <a:sym typeface="Arial"/>
            </a:endParaRPr>
          </a:p>
        </p:txBody>
      </p:sp>
      <p:pic>
        <p:nvPicPr>
          <p:cNvPr id="8" name="Google Shape;8;p1"/>
          <p:cNvPicPr preferRelativeResize="0"/>
          <p:nvPr/>
        </p:nvPicPr>
        <p:blipFill rotWithShape="1">
          <a:blip r:embed="rId5">
            <a:alphaModFix/>
          </a:blip>
          <a:srcRect/>
          <a:stretch/>
        </p:blipFill>
        <p:spPr>
          <a:xfrm>
            <a:off x="218661" y="219139"/>
            <a:ext cx="872700" cy="528300"/>
          </a:xfrm>
          <a:prstGeom prst="rect">
            <a:avLst/>
          </a:prstGeom>
          <a:noFill/>
          <a:ln>
            <a:noFill/>
          </a:ln>
        </p:spPr>
      </p:pic>
      <p:cxnSp>
        <p:nvCxnSpPr>
          <p:cNvPr id="9" name="Google Shape;9;p1"/>
          <p:cNvCxnSpPr/>
          <p:nvPr/>
        </p:nvCxnSpPr>
        <p:spPr>
          <a:xfrm rot="10800000">
            <a:off x="218659" y="954157"/>
            <a:ext cx="8686800" cy="0"/>
          </a:xfrm>
          <a:prstGeom prst="straightConnector1">
            <a:avLst/>
          </a:prstGeom>
          <a:noFill/>
          <a:ln w="9525" cap="flat" cmpd="sng">
            <a:solidFill>
              <a:srgbClr val="006435"/>
            </a:solidFill>
            <a:prstDash val="solid"/>
            <a:round/>
            <a:headEnd type="none" w="sm" len="sm"/>
            <a:tailEnd type="none" w="sm" len="sm"/>
          </a:ln>
        </p:spPr>
      </p:cxnSp>
      <p:sp>
        <p:nvSpPr>
          <p:cNvPr id="10" name="Google Shape;10;p1"/>
          <p:cNvSpPr/>
          <p:nvPr/>
        </p:nvSpPr>
        <p:spPr>
          <a:xfrm>
            <a:off x="218661" y="4814439"/>
            <a:ext cx="1032600" cy="215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
              <a:buFont typeface="Arial"/>
              <a:buNone/>
            </a:pPr>
            <a:r>
              <a:rPr lang="en-GB" sz="800" b="0" i="0" u="none" strike="noStrike" cap="none">
                <a:solidFill>
                  <a:schemeClr val="lt1"/>
                </a:solidFill>
                <a:latin typeface="Arial"/>
                <a:ea typeface="Arial"/>
                <a:cs typeface="Arial"/>
                <a:sym typeface="Arial"/>
              </a:rPr>
              <a:t>© Crown copyright</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
        <p:cNvGrpSpPr/>
        <p:nvPr/>
      </p:nvGrpSpPr>
      <p:grpSpPr>
        <a:xfrm>
          <a:off x="0" y="0"/>
          <a:ext cx="0" cy="0"/>
          <a:chOff x="0" y="0"/>
          <a:chExt cx="0" cy="0"/>
        </a:xfrm>
      </p:grpSpPr>
      <p:sp>
        <p:nvSpPr>
          <p:cNvPr id="26" name="Google Shape;26;p5"/>
          <p:cNvSpPr/>
          <p:nvPr/>
        </p:nvSpPr>
        <p:spPr>
          <a:xfrm>
            <a:off x="0" y="4731601"/>
            <a:ext cx="9144000" cy="411900"/>
          </a:xfrm>
          <a:prstGeom prst="rect">
            <a:avLst/>
          </a:prstGeom>
          <a:solidFill>
            <a:srgbClr val="006C56"/>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7" name="Google Shape;27;p5"/>
          <p:cNvSpPr txBox="1"/>
          <p:nvPr/>
        </p:nvSpPr>
        <p:spPr>
          <a:xfrm>
            <a:off x="8400560" y="4834500"/>
            <a:ext cx="504900" cy="206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00"/>
              <a:buFont typeface="Arial"/>
              <a:buNone/>
            </a:pPr>
            <a:fld id="{00000000-1234-1234-1234-123412341234}" type="slidenum">
              <a:rPr lang="en-GB" sz="800" b="0" i="0" u="none" strike="noStrike" cap="none">
                <a:solidFill>
                  <a:schemeClr val="lt1"/>
                </a:solidFill>
                <a:latin typeface="Arial"/>
                <a:ea typeface="Arial"/>
                <a:cs typeface="Arial"/>
                <a:sym typeface="Arial"/>
              </a:rPr>
              <a:t>‹#›</a:t>
            </a:fld>
            <a:endParaRPr sz="800" b="0" i="0" u="none" strike="noStrike" cap="none">
              <a:solidFill>
                <a:schemeClr val="lt1"/>
              </a:solidFill>
              <a:latin typeface="Arial"/>
              <a:ea typeface="Arial"/>
              <a:cs typeface="Arial"/>
              <a:sym typeface="Arial"/>
            </a:endParaRPr>
          </a:p>
        </p:txBody>
      </p:sp>
      <p:pic>
        <p:nvPicPr>
          <p:cNvPr id="28" name="Google Shape;28;p5"/>
          <p:cNvPicPr preferRelativeResize="0"/>
          <p:nvPr/>
        </p:nvPicPr>
        <p:blipFill rotWithShape="1">
          <a:blip r:embed="rId3">
            <a:alphaModFix/>
          </a:blip>
          <a:srcRect/>
          <a:stretch/>
        </p:blipFill>
        <p:spPr>
          <a:xfrm>
            <a:off x="218661" y="219141"/>
            <a:ext cx="872700" cy="528300"/>
          </a:xfrm>
          <a:prstGeom prst="rect">
            <a:avLst/>
          </a:prstGeom>
          <a:noFill/>
          <a:ln>
            <a:noFill/>
          </a:ln>
        </p:spPr>
      </p:pic>
      <p:cxnSp>
        <p:nvCxnSpPr>
          <p:cNvPr id="29" name="Google Shape;29;p5"/>
          <p:cNvCxnSpPr/>
          <p:nvPr/>
        </p:nvCxnSpPr>
        <p:spPr>
          <a:xfrm rot="10800000">
            <a:off x="218660" y="954157"/>
            <a:ext cx="8686800" cy="0"/>
          </a:xfrm>
          <a:prstGeom prst="straightConnector1">
            <a:avLst/>
          </a:prstGeom>
          <a:noFill/>
          <a:ln w="9525" cap="flat" cmpd="sng">
            <a:solidFill>
              <a:srgbClr val="006B56"/>
            </a:solidFill>
            <a:prstDash val="solid"/>
            <a:round/>
            <a:headEnd type="none" w="sm" len="sm"/>
            <a:tailEnd type="none" w="sm" len="sm"/>
          </a:ln>
        </p:spPr>
      </p:cxnSp>
      <p:sp>
        <p:nvSpPr>
          <p:cNvPr id="30" name="Google Shape;30;p5"/>
          <p:cNvSpPr/>
          <p:nvPr/>
        </p:nvSpPr>
        <p:spPr>
          <a:xfrm>
            <a:off x="218661" y="4814439"/>
            <a:ext cx="1032600" cy="215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
              <a:buFont typeface="Arial"/>
              <a:buNone/>
            </a:pPr>
            <a:r>
              <a:rPr lang="en-GB" sz="800" b="0" i="0" u="none" strike="noStrike" cap="none">
                <a:solidFill>
                  <a:schemeClr val="lt1"/>
                </a:solidFill>
                <a:latin typeface="Arial"/>
                <a:ea typeface="Arial"/>
                <a:cs typeface="Arial"/>
                <a:sym typeface="Arial"/>
              </a:rPr>
              <a:t>© Crown copyright</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departmentfortransport.github.io/street-manager-docs/business-change/#documentation"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jpg"/><Relationship Id="rId10" Type="http://schemas.openxmlformats.org/officeDocument/2006/relationships/image" Target="../media/image13.png"/><Relationship Id="rId4" Type="http://schemas.openxmlformats.org/officeDocument/2006/relationships/image" Target="../media/image7.jp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pic>
        <p:nvPicPr>
          <p:cNvPr id="38" name="Google Shape;38;p7" descr="A screen shot of a computer&#10;&#10;Description generated with high confidence"/>
          <p:cNvPicPr preferRelativeResize="0"/>
          <p:nvPr/>
        </p:nvPicPr>
        <p:blipFill rotWithShape="1">
          <a:blip r:embed="rId3">
            <a:alphaModFix/>
          </a:blip>
          <a:srcRect/>
          <a:stretch/>
        </p:blipFill>
        <p:spPr>
          <a:xfrm>
            <a:off x="-8670" y="1"/>
            <a:ext cx="9181317" cy="5171060"/>
          </a:xfrm>
          <a:prstGeom prst="rect">
            <a:avLst/>
          </a:prstGeom>
          <a:noFill/>
          <a:ln>
            <a:noFill/>
          </a:ln>
        </p:spPr>
      </p:pic>
      <p:sp>
        <p:nvSpPr>
          <p:cNvPr id="39" name="Google Shape;39;p7"/>
          <p:cNvSpPr/>
          <p:nvPr/>
        </p:nvSpPr>
        <p:spPr>
          <a:xfrm>
            <a:off x="-4195" y="-20"/>
            <a:ext cx="9189900" cy="5171100"/>
          </a:xfrm>
          <a:prstGeom prst="rect">
            <a:avLst/>
          </a:prstGeom>
          <a:solidFill>
            <a:srgbClr val="006435">
              <a:alpha val="68235"/>
            </a:srgbClr>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300"/>
              <a:buFont typeface="Arial"/>
              <a:buNone/>
            </a:pPr>
            <a:endParaRPr sz="1200" b="0" i="0" u="none" strike="noStrike" cap="none">
              <a:solidFill>
                <a:schemeClr val="lt1"/>
              </a:solidFill>
              <a:latin typeface="Arial"/>
              <a:ea typeface="Arial"/>
              <a:cs typeface="Arial"/>
              <a:sym typeface="Arial"/>
            </a:endParaRPr>
          </a:p>
        </p:txBody>
      </p:sp>
      <p:sp>
        <p:nvSpPr>
          <p:cNvPr id="40" name="Google Shape;40;p7"/>
          <p:cNvSpPr/>
          <p:nvPr/>
        </p:nvSpPr>
        <p:spPr>
          <a:xfrm>
            <a:off x="0" y="-2258"/>
            <a:ext cx="9181500" cy="889800"/>
          </a:xfrm>
          <a:prstGeom prst="rect">
            <a:avLst/>
          </a:prstGeom>
          <a:solidFill>
            <a:srgbClr val="006435">
              <a:alpha val="60000"/>
            </a:srgbClr>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300"/>
              <a:buFont typeface="Arial"/>
              <a:buNone/>
            </a:pPr>
            <a:endParaRPr sz="1200" b="0" i="0" u="none" strike="noStrike" cap="none">
              <a:solidFill>
                <a:schemeClr val="lt1"/>
              </a:solidFill>
              <a:latin typeface="Arial"/>
              <a:ea typeface="Arial"/>
              <a:cs typeface="Arial"/>
              <a:sym typeface="Arial"/>
            </a:endParaRPr>
          </a:p>
        </p:txBody>
      </p:sp>
      <p:pic>
        <p:nvPicPr>
          <p:cNvPr id="41" name="Google Shape;41;p7"/>
          <p:cNvPicPr preferRelativeResize="0"/>
          <p:nvPr/>
        </p:nvPicPr>
        <p:blipFill rotWithShape="1">
          <a:blip r:embed="rId4">
            <a:alphaModFix/>
          </a:blip>
          <a:srcRect/>
          <a:stretch/>
        </p:blipFill>
        <p:spPr>
          <a:xfrm>
            <a:off x="244557" y="186593"/>
            <a:ext cx="798600" cy="512100"/>
          </a:xfrm>
          <a:prstGeom prst="rect">
            <a:avLst/>
          </a:prstGeom>
          <a:noFill/>
          <a:ln>
            <a:noFill/>
          </a:ln>
        </p:spPr>
      </p:pic>
      <p:sp>
        <p:nvSpPr>
          <p:cNvPr id="42" name="Google Shape;42;p7"/>
          <p:cNvSpPr txBox="1"/>
          <p:nvPr/>
        </p:nvSpPr>
        <p:spPr>
          <a:xfrm>
            <a:off x="1216823" y="1599144"/>
            <a:ext cx="7007100" cy="19452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4000"/>
              <a:buFont typeface="Arial"/>
              <a:buNone/>
            </a:pPr>
            <a:r>
              <a:rPr lang="en-GB" sz="4000" b="0" i="0" u="none" strike="noStrike" cap="none">
                <a:solidFill>
                  <a:schemeClr val="lt1"/>
                </a:solidFill>
                <a:latin typeface="Arial"/>
                <a:ea typeface="Arial"/>
                <a:cs typeface="Arial"/>
                <a:sym typeface="Arial"/>
              </a:rPr>
              <a:t>Street Manager </a:t>
            </a:r>
            <a:br>
              <a:rPr lang="en-GB" sz="4000" b="0" i="0" u="none" strike="noStrike" cap="none">
                <a:solidFill>
                  <a:schemeClr val="lt1"/>
                </a:solidFill>
                <a:latin typeface="Arial"/>
                <a:ea typeface="Arial"/>
                <a:cs typeface="Arial"/>
                <a:sym typeface="Arial"/>
              </a:rPr>
            </a:br>
            <a:r>
              <a:rPr lang="en-GB" sz="4000">
                <a:solidFill>
                  <a:schemeClr val="lt1"/>
                </a:solidFill>
              </a:rPr>
              <a:t>Training approach</a:t>
            </a:r>
            <a:endParaRPr sz="1400" b="0" i="0" u="none" strike="noStrike" cap="none">
              <a:solidFill>
                <a:srgbClr val="000000"/>
              </a:solidFill>
              <a:latin typeface="Arial"/>
              <a:ea typeface="Arial"/>
              <a:cs typeface="Arial"/>
              <a:sym typeface="Arial"/>
            </a:endParaRPr>
          </a:p>
        </p:txBody>
      </p:sp>
      <p:sp>
        <p:nvSpPr>
          <p:cNvPr id="43" name="Google Shape;43;p7"/>
          <p:cNvSpPr txBox="1"/>
          <p:nvPr/>
        </p:nvSpPr>
        <p:spPr>
          <a:xfrm>
            <a:off x="7082287" y="4736980"/>
            <a:ext cx="2743200" cy="246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GB" sz="1000" b="0" i="0" u="none" strike="noStrike" cap="none">
                <a:solidFill>
                  <a:schemeClr val="lt1"/>
                </a:solidFill>
                <a:latin typeface="Arial"/>
                <a:ea typeface="Arial"/>
                <a:cs typeface="Arial"/>
                <a:sym typeface="Arial"/>
              </a:rPr>
              <a:t>@ Crown copyright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1401416" y="215915"/>
            <a:ext cx="7494000" cy="509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a:t>Contents</a:t>
            </a:r>
            <a:endParaRPr/>
          </a:p>
        </p:txBody>
      </p:sp>
      <p:sp>
        <p:nvSpPr>
          <p:cNvPr id="49" name="Google Shape;49;p8"/>
          <p:cNvSpPr txBox="1">
            <a:spLocks noGrp="1"/>
          </p:cNvSpPr>
          <p:nvPr>
            <p:ph type="body" idx="1"/>
          </p:nvPr>
        </p:nvSpPr>
        <p:spPr>
          <a:xfrm>
            <a:off x="208725" y="934275"/>
            <a:ext cx="8686800" cy="37533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640"/>
              </a:spcBef>
              <a:spcAft>
                <a:spcPts val="0"/>
              </a:spcAft>
              <a:buClr>
                <a:srgbClr val="666666"/>
              </a:buClr>
              <a:buSzPts val="1800"/>
              <a:buAutoNum type="arabicParenR"/>
            </a:pPr>
            <a:r>
              <a:rPr lang="en-GB">
                <a:solidFill>
                  <a:srgbClr val="666666"/>
                </a:solidFill>
              </a:rPr>
              <a:t>Introduction</a:t>
            </a:r>
            <a:endParaRPr>
              <a:solidFill>
                <a:srgbClr val="666666"/>
              </a:solidFill>
            </a:endParaRPr>
          </a:p>
          <a:p>
            <a:pPr marL="457200" lvl="0" indent="-342900" algn="l" rtl="0">
              <a:lnSpc>
                <a:spcPct val="150000"/>
              </a:lnSpc>
              <a:spcBef>
                <a:spcPts val="0"/>
              </a:spcBef>
              <a:spcAft>
                <a:spcPts val="0"/>
              </a:spcAft>
              <a:buClr>
                <a:srgbClr val="666666"/>
              </a:buClr>
              <a:buSzPts val="1800"/>
              <a:buAutoNum type="arabicParenR"/>
            </a:pPr>
            <a:r>
              <a:rPr lang="en-GB">
                <a:solidFill>
                  <a:srgbClr val="666666"/>
                </a:solidFill>
              </a:rPr>
              <a:t>Overview</a:t>
            </a:r>
            <a:endParaRPr>
              <a:solidFill>
                <a:srgbClr val="666666"/>
              </a:solidFill>
            </a:endParaRPr>
          </a:p>
          <a:p>
            <a:pPr marL="457200" lvl="0" indent="-342900" algn="l" rtl="0">
              <a:lnSpc>
                <a:spcPct val="150000"/>
              </a:lnSpc>
              <a:spcBef>
                <a:spcPts val="0"/>
              </a:spcBef>
              <a:spcAft>
                <a:spcPts val="0"/>
              </a:spcAft>
              <a:buClr>
                <a:srgbClr val="666666"/>
              </a:buClr>
              <a:buSzPts val="1800"/>
              <a:buAutoNum type="arabicParenR"/>
            </a:pPr>
            <a:r>
              <a:rPr lang="en-GB">
                <a:solidFill>
                  <a:srgbClr val="666666"/>
                </a:solidFill>
              </a:rPr>
              <a:t>Training needs assessment guidance</a:t>
            </a:r>
            <a:endParaRPr>
              <a:solidFill>
                <a:srgbClr val="666666"/>
              </a:solidFill>
            </a:endParaRPr>
          </a:p>
          <a:p>
            <a:pPr marL="457200" lvl="0" indent="-342900" algn="l" rtl="0">
              <a:lnSpc>
                <a:spcPct val="150000"/>
              </a:lnSpc>
              <a:spcBef>
                <a:spcPts val="0"/>
              </a:spcBef>
              <a:spcAft>
                <a:spcPts val="0"/>
              </a:spcAft>
              <a:buClr>
                <a:srgbClr val="666666"/>
              </a:buClr>
              <a:buSzPts val="1800"/>
              <a:buAutoNum type="arabicParenR"/>
            </a:pPr>
            <a:r>
              <a:rPr lang="en-GB">
                <a:solidFill>
                  <a:srgbClr val="666666"/>
                </a:solidFill>
              </a:rPr>
              <a:t>Training delivery options </a:t>
            </a:r>
            <a:endParaRPr>
              <a:solidFill>
                <a:srgbClr val="666666"/>
              </a:solidFill>
            </a:endParaRPr>
          </a:p>
          <a:p>
            <a:pPr marL="457200" lvl="0" indent="-342900" algn="l" rtl="0">
              <a:lnSpc>
                <a:spcPct val="150000"/>
              </a:lnSpc>
              <a:spcBef>
                <a:spcPts val="0"/>
              </a:spcBef>
              <a:spcAft>
                <a:spcPts val="0"/>
              </a:spcAft>
              <a:buClr>
                <a:srgbClr val="666666"/>
              </a:buClr>
              <a:buSzPts val="1800"/>
              <a:buAutoNum type="arabicParenR"/>
            </a:pPr>
            <a:r>
              <a:rPr lang="en-GB">
                <a:solidFill>
                  <a:srgbClr val="666666"/>
                </a:solidFill>
              </a:rPr>
              <a:t>Training checklist </a:t>
            </a:r>
            <a:endParaRPr>
              <a:solidFill>
                <a:srgbClr val="666666"/>
              </a:solidFill>
            </a:endParaRPr>
          </a:p>
          <a:p>
            <a:pPr marL="457200" lvl="0" indent="-342900" algn="l" rtl="0">
              <a:lnSpc>
                <a:spcPct val="150000"/>
              </a:lnSpc>
              <a:spcBef>
                <a:spcPts val="0"/>
              </a:spcBef>
              <a:spcAft>
                <a:spcPts val="0"/>
              </a:spcAft>
              <a:buClr>
                <a:srgbClr val="666666"/>
              </a:buClr>
              <a:buSzPts val="1800"/>
              <a:buAutoNum type="arabicParenR"/>
            </a:pPr>
            <a:r>
              <a:rPr lang="en-GB">
                <a:solidFill>
                  <a:srgbClr val="666666"/>
                </a:solidFill>
              </a:rPr>
              <a:t>Training roadmap </a:t>
            </a:r>
            <a:endParaRPr>
              <a:solidFill>
                <a:srgbClr val="666666"/>
              </a:solidFill>
            </a:endParaRPr>
          </a:p>
          <a:p>
            <a:pPr marL="0" lvl="0" indent="0" algn="l" rtl="0">
              <a:lnSpc>
                <a:spcPct val="100000"/>
              </a:lnSpc>
              <a:spcBef>
                <a:spcPts val="640"/>
              </a:spcBef>
              <a:spcAft>
                <a:spcPts val="0"/>
              </a:spcAft>
              <a:buNone/>
            </a:pPr>
            <a:endParaRPr sz="12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1401416" y="215915"/>
            <a:ext cx="7494000" cy="5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Introduction </a:t>
            </a:r>
            <a:endParaRPr/>
          </a:p>
        </p:txBody>
      </p:sp>
      <p:sp>
        <p:nvSpPr>
          <p:cNvPr id="55" name="Google Shape;55;p9"/>
          <p:cNvSpPr txBox="1"/>
          <p:nvPr/>
        </p:nvSpPr>
        <p:spPr>
          <a:xfrm>
            <a:off x="278025" y="997925"/>
            <a:ext cx="8522700" cy="2575563"/>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dirty="0"/>
              <a:t>Purpose of this document</a:t>
            </a:r>
            <a:endParaRPr b="1" dirty="0"/>
          </a:p>
          <a:p>
            <a:pPr marL="0" lvl="0" indent="0" algn="ctr" rtl="0">
              <a:spcBef>
                <a:spcPts val="0"/>
              </a:spcBef>
              <a:spcAft>
                <a:spcPts val="0"/>
              </a:spcAft>
              <a:buNone/>
            </a:pPr>
            <a:endParaRPr/>
          </a:p>
          <a:p>
            <a:pPr>
              <a:buClr>
                <a:schemeClr val="dk1"/>
              </a:buClr>
              <a:buSzPts val="1100"/>
            </a:pPr>
            <a:r>
              <a:rPr lang="en-GB" sz="1100" dirty="0">
                <a:solidFill>
                  <a:schemeClr val="dk1"/>
                </a:solidFill>
              </a:rPr>
              <a:t>This document outlines the approach, best practice and some recommended techniques to deliver training to support the transition to Street Manager. The training approach is for users of Street Manager' user interface only.  It does not include training on any existing or new systems that you plan to continue using and linking to Street Manager via an API.</a:t>
            </a:r>
            <a:endParaRPr sz="1100" dirty="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GB" sz="1100" dirty="0">
                <a:solidFill>
                  <a:schemeClr val="dk1"/>
                </a:solidFill>
              </a:rPr>
              <a:t>The document provides some guidance to assess the training needs of stakeholders by looking at how and when they will use the system and contains a number of questions that you may want to consider when planning and delivering training.</a:t>
            </a:r>
            <a:endParaRPr sz="1100" dirty="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r>
              <a:rPr lang="en-GB" sz="1100" dirty="0">
                <a:solidFill>
                  <a:schemeClr val="dk1"/>
                </a:solidFill>
              </a:rPr>
              <a:t>The document is intended for guidance only and you are free to use any method, model or approach that suits you and your organisation’s needs.</a:t>
            </a:r>
            <a:endParaRPr sz="1100" dirty="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r>
              <a:rPr lang="en-GB" sz="1100" dirty="0"/>
              <a:t>You may also want to consider using the Engagement and Training tracker for detailed needs assessment and tracking of activities and progress down to individual stakeholders. You can find the tracking tool here : </a:t>
            </a:r>
            <a:r>
              <a:rPr lang="en-GB" sz="1100" u="sng" dirty="0">
                <a:solidFill>
                  <a:schemeClr val="hlink"/>
                </a:solidFill>
                <a:hlinkClick r:id="rId3"/>
              </a:rPr>
              <a:t>Link to document</a:t>
            </a:r>
            <a:endParaRPr sz="1100" dirty="0">
              <a:solidFill>
                <a:schemeClr val="hlink"/>
              </a:solidFill>
            </a:endParaRPr>
          </a:p>
          <a:p>
            <a:pPr marL="0" lvl="0" indent="0" algn="l" rtl="0">
              <a:spcBef>
                <a:spcPts val="0"/>
              </a:spcBef>
              <a:spcAft>
                <a:spcPts val="0"/>
              </a:spcAft>
              <a:buNone/>
            </a:pPr>
            <a:endParaRPr sz="1100"/>
          </a:p>
          <a:p>
            <a:pPr marL="0" lvl="0" indent="0" algn="l" rtl="0">
              <a:spcBef>
                <a:spcPts val="0"/>
              </a:spcBef>
              <a:spcAft>
                <a:spcPts val="0"/>
              </a:spcAft>
              <a:buNone/>
            </a:pPr>
            <a:endParaRPr sz="1100" b="1"/>
          </a:p>
          <a:p>
            <a:pPr marL="0" lvl="0" indent="0" algn="l" rtl="0">
              <a:spcBef>
                <a:spcPts val="0"/>
              </a:spcBef>
              <a:spcAft>
                <a:spcPts val="0"/>
              </a:spcAft>
              <a:buNone/>
            </a:pPr>
            <a:endParaRPr sz="1100"/>
          </a:p>
          <a:p>
            <a:pPr marL="0" lvl="0" indent="0" algn="l" rtl="0">
              <a:spcBef>
                <a:spcPts val="0"/>
              </a:spcBef>
              <a:spcAft>
                <a:spcPts val="0"/>
              </a:spcAft>
              <a:buNone/>
            </a:pPr>
            <a:endParaRPr sz="1100"/>
          </a:p>
        </p:txBody>
      </p:sp>
      <p:sp>
        <p:nvSpPr>
          <p:cNvPr id="56" name="Google Shape;56;p9"/>
          <p:cNvSpPr txBox="1"/>
          <p:nvPr/>
        </p:nvSpPr>
        <p:spPr>
          <a:xfrm>
            <a:off x="278025" y="3622550"/>
            <a:ext cx="8522700" cy="10782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a:t>Disclaimer</a:t>
            </a:r>
            <a:endParaRPr b="1"/>
          </a:p>
          <a:p>
            <a:pPr marL="0" lvl="0" indent="0" algn="l" rtl="0">
              <a:spcBef>
                <a:spcPts val="0"/>
              </a:spcBef>
              <a:spcAft>
                <a:spcPts val="0"/>
              </a:spcAft>
              <a:buNone/>
            </a:pPr>
            <a:endParaRPr sz="1100"/>
          </a:p>
          <a:p>
            <a:pPr marL="0" lvl="0" indent="0" algn="l" rtl="0">
              <a:spcBef>
                <a:spcPts val="0"/>
              </a:spcBef>
              <a:spcAft>
                <a:spcPts val="0"/>
              </a:spcAft>
              <a:buNone/>
            </a:pPr>
            <a:r>
              <a:rPr lang="en-GB" sz="1100"/>
              <a:t>The information provided in this pack is purely a recommendation and it is up to you to edit the content in line with your organisation’s transition plan. What the right approach for your organisation is will be dependent on a number of factors such as how and when you plan to move to Street Manager environment, and what are the specific needs and preferences of your stakeholders.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1401416" y="215915"/>
            <a:ext cx="7494000" cy="509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a:t>Training approach overview</a:t>
            </a:r>
            <a:endParaRPr/>
          </a:p>
        </p:txBody>
      </p:sp>
      <p:sp>
        <p:nvSpPr>
          <p:cNvPr id="62" name="Google Shape;62;p10"/>
          <p:cNvSpPr/>
          <p:nvPr/>
        </p:nvSpPr>
        <p:spPr>
          <a:xfrm>
            <a:off x="200675" y="973150"/>
            <a:ext cx="3255000" cy="1642689"/>
          </a:xfrm>
          <a:prstGeom prst="roundRect">
            <a:avLst>
              <a:gd name="adj" fmla="val 6249"/>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0"/>
          <p:cNvSpPr txBox="1"/>
          <p:nvPr/>
        </p:nvSpPr>
        <p:spPr>
          <a:xfrm>
            <a:off x="287900" y="973150"/>
            <a:ext cx="3324600" cy="252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1" i="0" u="none" strike="noStrike" cap="none">
                <a:solidFill>
                  <a:srgbClr val="006C56"/>
                </a:solidFill>
                <a:latin typeface="Calibri"/>
                <a:ea typeface="Calibri"/>
                <a:cs typeface="Calibri"/>
                <a:sym typeface="Calibri"/>
              </a:rPr>
              <a:t>Capability development approach</a:t>
            </a:r>
            <a:endParaRPr sz="1600" b="1" i="0" u="none" strike="noStrike" cap="none">
              <a:solidFill>
                <a:srgbClr val="006C56"/>
              </a:solidFill>
              <a:latin typeface="Calibri"/>
              <a:ea typeface="Calibri"/>
              <a:cs typeface="Calibri"/>
              <a:sym typeface="Calibri"/>
            </a:endParaRPr>
          </a:p>
        </p:txBody>
      </p:sp>
      <p:sp>
        <p:nvSpPr>
          <p:cNvPr id="64" name="Google Shape;64;p10"/>
          <p:cNvSpPr/>
          <p:nvPr/>
        </p:nvSpPr>
        <p:spPr>
          <a:xfrm>
            <a:off x="410300" y="1289683"/>
            <a:ext cx="826500" cy="5943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54000" tIns="91425" rIns="54000"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Calibri"/>
                <a:ea typeface="Calibri"/>
                <a:cs typeface="Calibri"/>
                <a:sym typeface="Calibri"/>
              </a:rPr>
              <a:t>Training needs assessment</a:t>
            </a:r>
            <a:endParaRPr sz="1000" b="0" i="0" u="none" strike="noStrike" cap="none">
              <a:solidFill>
                <a:srgbClr val="000000"/>
              </a:solidFill>
              <a:latin typeface="Calibri"/>
              <a:ea typeface="Calibri"/>
              <a:cs typeface="Calibri"/>
              <a:sym typeface="Calibri"/>
            </a:endParaRPr>
          </a:p>
        </p:txBody>
      </p:sp>
      <p:sp>
        <p:nvSpPr>
          <p:cNvPr id="65" name="Google Shape;65;p10"/>
          <p:cNvSpPr/>
          <p:nvPr/>
        </p:nvSpPr>
        <p:spPr>
          <a:xfrm>
            <a:off x="2275063" y="1289671"/>
            <a:ext cx="826500" cy="5943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Calibri"/>
                <a:ea typeface="Calibri"/>
                <a:cs typeface="Calibri"/>
                <a:sym typeface="Calibri"/>
              </a:rPr>
              <a:t>Training delivery</a:t>
            </a:r>
            <a:endParaRPr sz="1000" b="0" i="0" u="none" strike="noStrike" cap="none">
              <a:solidFill>
                <a:srgbClr val="000000"/>
              </a:solidFill>
              <a:latin typeface="Calibri"/>
              <a:ea typeface="Calibri"/>
              <a:cs typeface="Calibri"/>
              <a:sym typeface="Calibri"/>
            </a:endParaRPr>
          </a:p>
        </p:txBody>
      </p:sp>
      <p:sp>
        <p:nvSpPr>
          <p:cNvPr id="66" name="Google Shape;66;p10"/>
          <p:cNvSpPr/>
          <p:nvPr/>
        </p:nvSpPr>
        <p:spPr>
          <a:xfrm>
            <a:off x="1318775" y="1289683"/>
            <a:ext cx="826500" cy="5943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Calibri"/>
                <a:ea typeface="Calibri"/>
                <a:cs typeface="Calibri"/>
                <a:sym typeface="Calibri"/>
              </a:rPr>
              <a:t>Training plan</a:t>
            </a:r>
            <a:endParaRPr sz="1000" b="0" i="0" u="none" strike="noStrike" cap="none">
              <a:solidFill>
                <a:srgbClr val="000000"/>
              </a:solidFill>
              <a:latin typeface="Calibri"/>
              <a:ea typeface="Calibri"/>
              <a:cs typeface="Calibri"/>
              <a:sym typeface="Calibri"/>
            </a:endParaRPr>
          </a:p>
        </p:txBody>
      </p:sp>
      <p:pic>
        <p:nvPicPr>
          <p:cNvPr id="67" name="Google Shape;67;p10"/>
          <p:cNvPicPr preferRelativeResize="0"/>
          <p:nvPr/>
        </p:nvPicPr>
        <p:blipFill rotWithShape="1">
          <a:blip r:embed="rId3">
            <a:alphaModFix/>
          </a:blip>
          <a:srcRect/>
          <a:stretch/>
        </p:blipFill>
        <p:spPr>
          <a:xfrm>
            <a:off x="1145275" y="1440526"/>
            <a:ext cx="362100" cy="292598"/>
          </a:xfrm>
          <a:prstGeom prst="rect">
            <a:avLst/>
          </a:prstGeom>
          <a:noFill/>
          <a:ln>
            <a:noFill/>
          </a:ln>
        </p:spPr>
      </p:pic>
      <p:pic>
        <p:nvPicPr>
          <p:cNvPr id="68" name="Google Shape;68;p10"/>
          <p:cNvPicPr preferRelativeResize="0"/>
          <p:nvPr/>
        </p:nvPicPr>
        <p:blipFill rotWithShape="1">
          <a:blip r:embed="rId3">
            <a:alphaModFix/>
          </a:blip>
          <a:srcRect/>
          <a:stretch/>
        </p:blipFill>
        <p:spPr>
          <a:xfrm>
            <a:off x="2059675" y="1440526"/>
            <a:ext cx="362100" cy="292598"/>
          </a:xfrm>
          <a:prstGeom prst="rect">
            <a:avLst/>
          </a:prstGeom>
          <a:noFill/>
          <a:ln>
            <a:noFill/>
          </a:ln>
        </p:spPr>
      </p:pic>
      <p:sp>
        <p:nvSpPr>
          <p:cNvPr id="69" name="Google Shape;69;p10"/>
          <p:cNvSpPr txBox="1">
            <a:spLocks noGrp="1"/>
          </p:cNvSpPr>
          <p:nvPr>
            <p:ph type="ctrTitle"/>
          </p:nvPr>
        </p:nvSpPr>
        <p:spPr>
          <a:xfrm>
            <a:off x="231925" y="1901658"/>
            <a:ext cx="3061800" cy="663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300"/>
              </a:spcAft>
              <a:buClr>
                <a:srgbClr val="006C56"/>
              </a:buClr>
              <a:buSzPts val="2800"/>
              <a:buFont typeface="Arial"/>
              <a:buNone/>
            </a:pPr>
            <a:r>
              <a:rPr lang="en-GB" sz="900" b="0" i="0" u="none" strike="noStrike" cap="none">
                <a:solidFill>
                  <a:srgbClr val="595959"/>
                </a:solidFill>
                <a:latin typeface="Calibri"/>
                <a:ea typeface="Calibri"/>
                <a:cs typeface="Calibri"/>
                <a:sym typeface="Calibri"/>
              </a:rPr>
              <a:t>Agile delivery of training to ensure relevance of materials in alignment to agile product development </a:t>
            </a:r>
            <a:r>
              <a:rPr lang="en-GB" sz="900">
                <a:solidFill>
                  <a:srgbClr val="595959"/>
                </a:solidFill>
                <a:latin typeface="Calibri"/>
                <a:ea typeface="Calibri"/>
                <a:cs typeface="Calibri"/>
                <a:sym typeface="Calibri"/>
              </a:rPr>
              <a:t>with</a:t>
            </a:r>
            <a:r>
              <a:rPr lang="en-GB" sz="900" b="0" i="0" u="none" strike="noStrike" cap="none">
                <a:solidFill>
                  <a:srgbClr val="595959"/>
                </a:solidFill>
                <a:latin typeface="Calibri"/>
                <a:ea typeface="Calibri"/>
                <a:cs typeface="Calibri"/>
                <a:sym typeface="Calibri"/>
              </a:rPr>
              <a:t> materials update as needed</a:t>
            </a:r>
            <a:endParaRPr sz="900" b="0" i="0" u="none" strike="noStrike" cap="none">
              <a:solidFill>
                <a:srgbClr val="595959"/>
              </a:solidFill>
              <a:latin typeface="Calibri"/>
              <a:ea typeface="Calibri"/>
              <a:cs typeface="Calibri"/>
              <a:sym typeface="Calibri"/>
            </a:endParaRPr>
          </a:p>
        </p:txBody>
      </p:sp>
      <p:sp>
        <p:nvSpPr>
          <p:cNvPr id="70" name="Google Shape;70;p10"/>
          <p:cNvSpPr/>
          <p:nvPr/>
        </p:nvSpPr>
        <p:spPr>
          <a:xfrm>
            <a:off x="3553475" y="973150"/>
            <a:ext cx="5097837" cy="1642689"/>
          </a:xfrm>
          <a:prstGeom prst="roundRect">
            <a:avLst>
              <a:gd name="adj" fmla="val 6249"/>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0"/>
          <p:cNvSpPr txBox="1"/>
          <p:nvPr/>
        </p:nvSpPr>
        <p:spPr>
          <a:xfrm>
            <a:off x="3640700" y="973150"/>
            <a:ext cx="3126300" cy="252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1">
                <a:solidFill>
                  <a:srgbClr val="006C56"/>
                </a:solidFill>
                <a:latin typeface="Calibri"/>
                <a:ea typeface="Calibri"/>
                <a:cs typeface="Calibri"/>
                <a:sym typeface="Calibri"/>
              </a:rPr>
              <a:t>Objectives</a:t>
            </a:r>
            <a:endParaRPr sz="1600" b="1" i="0" u="none" strike="noStrike" cap="none">
              <a:solidFill>
                <a:srgbClr val="006C56"/>
              </a:solidFill>
              <a:latin typeface="Calibri"/>
              <a:ea typeface="Calibri"/>
              <a:cs typeface="Calibri"/>
              <a:sym typeface="Calibri"/>
            </a:endParaRPr>
          </a:p>
        </p:txBody>
      </p:sp>
      <p:sp>
        <p:nvSpPr>
          <p:cNvPr id="72" name="Google Shape;72;p10"/>
          <p:cNvSpPr txBox="1">
            <a:spLocks noGrp="1"/>
          </p:cNvSpPr>
          <p:nvPr>
            <p:ph type="ctrTitle" idx="2"/>
          </p:nvPr>
        </p:nvSpPr>
        <p:spPr>
          <a:xfrm>
            <a:off x="3607499" y="1225750"/>
            <a:ext cx="5057321" cy="1245900"/>
          </a:xfrm>
          <a:prstGeom prst="rect">
            <a:avLst/>
          </a:prstGeom>
          <a:noFill/>
          <a:ln>
            <a:noFill/>
          </a:ln>
        </p:spPr>
        <p:txBody>
          <a:bodyPr spcFirstLastPara="1" wrap="square" lIns="91425" tIns="91425" rIns="91425" bIns="91425" anchor="ctr" anchorCtr="0">
            <a:noAutofit/>
          </a:bodyPr>
          <a:lstStyle/>
          <a:p>
            <a:pPr marL="336550" marR="0" lvl="0" indent="-171450" algn="l" rtl="0">
              <a:lnSpc>
                <a:spcPct val="100000"/>
              </a:lnSpc>
              <a:spcBef>
                <a:spcPts val="0"/>
              </a:spcBef>
              <a:spcAft>
                <a:spcPts val="0"/>
              </a:spcAft>
              <a:buClr>
                <a:srgbClr val="595959"/>
              </a:buClr>
              <a:buSzPts val="1000"/>
              <a:buChar char="•"/>
            </a:pPr>
            <a:r>
              <a:rPr lang="en-GB" sz="1000">
                <a:solidFill>
                  <a:srgbClr val="595959"/>
                </a:solidFill>
                <a:latin typeface="Calibri"/>
                <a:ea typeface="Calibri"/>
                <a:cs typeface="Calibri"/>
                <a:sym typeface="Calibri"/>
              </a:rPr>
              <a:t>All stakeholders who will be involved in managing works in the Street Manager world feel prepared and comfortable with the new ways of working and system (if Street Manager UI/website will be used)</a:t>
            </a:r>
            <a:endParaRPr lang="en-US" sz="1000">
              <a:solidFill>
                <a:srgbClr val="595959"/>
              </a:solidFill>
              <a:latin typeface="Calibri"/>
              <a:ea typeface="Calibri"/>
              <a:cs typeface="Calibri"/>
            </a:endParaRPr>
          </a:p>
          <a:p>
            <a:pPr marL="336550" marR="0" lvl="0" indent="-171450" algn="l" rtl="0">
              <a:lnSpc>
                <a:spcPct val="100000"/>
              </a:lnSpc>
              <a:spcBef>
                <a:spcPts val="0"/>
              </a:spcBef>
              <a:spcAft>
                <a:spcPts val="0"/>
              </a:spcAft>
              <a:buClr>
                <a:srgbClr val="595959"/>
              </a:buClr>
              <a:buSzPts val="1000"/>
              <a:buChar char="•"/>
            </a:pPr>
            <a:r>
              <a:rPr lang="en-GB" sz="1000">
                <a:solidFill>
                  <a:srgbClr val="595959"/>
                </a:solidFill>
                <a:latin typeface="Calibri"/>
                <a:ea typeface="Calibri"/>
                <a:cs typeface="Calibri"/>
                <a:sym typeface="Calibri"/>
              </a:rPr>
              <a:t>Training is provided in timely fashion in advance to allow stakeholders to absorb it and adjust to the new ways of working</a:t>
            </a:r>
            <a:endParaRPr sz="1000">
              <a:solidFill>
                <a:srgbClr val="595959"/>
              </a:solidFill>
              <a:latin typeface="Calibri"/>
              <a:ea typeface="Calibri"/>
              <a:cs typeface="Calibri"/>
            </a:endParaRPr>
          </a:p>
          <a:p>
            <a:pPr marL="336550" marR="0" lvl="0" indent="-171450" algn="l" rtl="0">
              <a:lnSpc>
                <a:spcPct val="100000"/>
              </a:lnSpc>
              <a:spcBef>
                <a:spcPts val="0"/>
              </a:spcBef>
              <a:spcAft>
                <a:spcPts val="0"/>
              </a:spcAft>
              <a:buClr>
                <a:srgbClr val="595959"/>
              </a:buClr>
              <a:buSzPts val="1000"/>
              <a:buChar char="•"/>
            </a:pPr>
            <a:r>
              <a:rPr lang="en-GB" sz="1000">
                <a:solidFill>
                  <a:srgbClr val="595959"/>
                </a:solidFill>
                <a:latin typeface="Calibri"/>
                <a:ea typeface="Calibri"/>
                <a:cs typeface="Calibri"/>
                <a:sym typeface="Calibri"/>
              </a:rPr>
              <a:t>The benefits of the training plan are clearly visible to all  to ensure support and sign-off by management in your organisation if needed</a:t>
            </a:r>
            <a:endParaRPr sz="1000">
              <a:solidFill>
                <a:srgbClr val="595959"/>
              </a:solidFill>
              <a:latin typeface="Calibri"/>
              <a:ea typeface="Calibri"/>
              <a:cs typeface="Calibri"/>
            </a:endParaRPr>
          </a:p>
        </p:txBody>
      </p:sp>
      <p:sp>
        <p:nvSpPr>
          <p:cNvPr id="73" name="Google Shape;73;p10"/>
          <p:cNvSpPr/>
          <p:nvPr/>
        </p:nvSpPr>
        <p:spPr>
          <a:xfrm>
            <a:off x="200675" y="2744109"/>
            <a:ext cx="8450637" cy="1682795"/>
          </a:xfrm>
          <a:prstGeom prst="roundRect">
            <a:avLst>
              <a:gd name="adj" fmla="val 6249"/>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0"/>
          <p:cNvSpPr txBox="1"/>
          <p:nvPr/>
        </p:nvSpPr>
        <p:spPr>
          <a:xfrm>
            <a:off x="342174" y="2784214"/>
            <a:ext cx="5071800" cy="252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1">
                <a:solidFill>
                  <a:srgbClr val="006C56"/>
                </a:solidFill>
                <a:latin typeface="Calibri"/>
                <a:ea typeface="Calibri"/>
                <a:cs typeface="Calibri"/>
                <a:sym typeface="Calibri"/>
              </a:rPr>
              <a:t>Considerations</a:t>
            </a:r>
            <a:endParaRPr sz="1600" b="1" i="0" u="none" strike="noStrike" cap="none">
              <a:solidFill>
                <a:srgbClr val="006C56"/>
              </a:solidFill>
              <a:latin typeface="Calibri"/>
              <a:ea typeface="Calibri"/>
              <a:cs typeface="Calibri"/>
              <a:sym typeface="Calibri"/>
            </a:endParaRPr>
          </a:p>
        </p:txBody>
      </p:sp>
      <p:sp>
        <p:nvSpPr>
          <p:cNvPr id="75" name="Google Shape;75;p10"/>
          <p:cNvSpPr txBox="1">
            <a:spLocks noGrp="1"/>
          </p:cNvSpPr>
          <p:nvPr>
            <p:ph type="ctrTitle" idx="3"/>
          </p:nvPr>
        </p:nvSpPr>
        <p:spPr>
          <a:xfrm>
            <a:off x="284527" y="3076919"/>
            <a:ext cx="8261210" cy="1245900"/>
          </a:xfrm>
          <a:prstGeom prst="rect">
            <a:avLst/>
          </a:prstGeom>
          <a:noFill/>
          <a:ln>
            <a:noFill/>
          </a:ln>
        </p:spPr>
        <p:txBody>
          <a:bodyPr spcFirstLastPara="1" wrap="square" lIns="91425" tIns="91425" rIns="91425" bIns="91425" anchor="ctr" anchorCtr="0">
            <a:noAutofit/>
          </a:bodyPr>
          <a:lstStyle/>
          <a:p>
            <a:pPr marL="457200" marR="0" lvl="0" indent="-292100" algn="l" rtl="0">
              <a:lnSpc>
                <a:spcPct val="100000"/>
              </a:lnSpc>
              <a:spcBef>
                <a:spcPts val="0"/>
              </a:spcBef>
              <a:spcAft>
                <a:spcPts val="0"/>
              </a:spcAft>
              <a:buClr>
                <a:srgbClr val="595959"/>
              </a:buClr>
              <a:buSzPts val="1000"/>
              <a:buFont typeface="Arial"/>
              <a:buChar char="•"/>
            </a:pPr>
            <a:r>
              <a:rPr lang="en-GB" sz="1000">
                <a:solidFill>
                  <a:srgbClr val="595959"/>
                </a:solidFill>
                <a:latin typeface="Calibri"/>
                <a:ea typeface="Calibri"/>
                <a:cs typeface="Calibri"/>
                <a:sym typeface="Calibri"/>
              </a:rPr>
              <a:t>You will be ultimately responsible for training management including dispersing materials to your stakeholders as well as individual stakeholders’ needs assessment. DfT will provide you with training materials that you can use within your organisation and will support setting up cross-organisations digital channels that can facilitate training delivery (e.g. FAQs or online forums - </a:t>
            </a:r>
            <a:r>
              <a:rPr lang="en-GB" sz="1000" i="1">
                <a:solidFill>
                  <a:srgbClr val="595959"/>
                </a:solidFill>
                <a:latin typeface="Calibri"/>
                <a:ea typeface="Calibri"/>
                <a:cs typeface="Calibri"/>
                <a:sym typeface="Calibri"/>
              </a:rPr>
              <a:t>exact channels to be confirmed</a:t>
            </a:r>
            <a:r>
              <a:rPr lang="en-GB" sz="1000">
                <a:solidFill>
                  <a:srgbClr val="595959"/>
                </a:solidFill>
                <a:latin typeface="Calibri"/>
                <a:ea typeface="Calibri"/>
                <a:cs typeface="Calibri"/>
                <a:sym typeface="Calibri"/>
              </a:rPr>
              <a:t>).</a:t>
            </a:r>
            <a:endParaRPr lang="en-US" sz="1000">
              <a:solidFill>
                <a:srgbClr val="595959"/>
              </a:solidFill>
              <a:latin typeface="Calibri"/>
              <a:ea typeface="Calibri"/>
              <a:cs typeface="Calibri"/>
            </a:endParaRPr>
          </a:p>
          <a:p>
            <a:pPr marL="628650" marR="0" lvl="0" indent="-171450" algn="l" rtl="0">
              <a:lnSpc>
                <a:spcPct val="100000"/>
              </a:lnSpc>
              <a:spcBef>
                <a:spcPts val="0"/>
              </a:spcBef>
              <a:spcAft>
                <a:spcPts val="0"/>
              </a:spcAft>
              <a:buChar char="•"/>
            </a:pPr>
            <a:endParaRPr sz="1000">
              <a:solidFill>
                <a:srgbClr val="595959"/>
              </a:solidFill>
              <a:latin typeface="Calibri"/>
              <a:ea typeface="Calibri"/>
              <a:cs typeface="Calibri"/>
            </a:endParaRPr>
          </a:p>
          <a:p>
            <a:pPr marL="457200" marR="0" lvl="0" indent="-292100" algn="l" rtl="0">
              <a:lnSpc>
                <a:spcPct val="100000"/>
              </a:lnSpc>
              <a:spcBef>
                <a:spcPts val="0"/>
              </a:spcBef>
              <a:spcAft>
                <a:spcPts val="0"/>
              </a:spcAft>
              <a:buClr>
                <a:srgbClr val="595959"/>
              </a:buClr>
              <a:buSzPts val="1000"/>
              <a:buFont typeface="Arial"/>
              <a:buChar char="•"/>
            </a:pPr>
            <a:r>
              <a:rPr lang="en-GB" sz="1000" b="0" i="0" u="none" strike="noStrike" cap="none">
                <a:solidFill>
                  <a:srgbClr val="595959"/>
                </a:solidFill>
                <a:latin typeface="Calibri"/>
                <a:ea typeface="Calibri"/>
                <a:cs typeface="Calibri"/>
                <a:sym typeface="Calibri"/>
              </a:rPr>
              <a:t>Iterations - training will</a:t>
            </a:r>
            <a:r>
              <a:rPr lang="en-GB" sz="1000">
                <a:solidFill>
                  <a:srgbClr val="595959"/>
                </a:solidFill>
                <a:latin typeface="Calibri"/>
                <a:ea typeface="Calibri"/>
                <a:cs typeface="Calibri"/>
                <a:sym typeface="Calibri"/>
              </a:rPr>
              <a:t> need to</a:t>
            </a:r>
            <a:r>
              <a:rPr lang="en-GB" sz="1000" b="0" i="0" u="none" strike="noStrike" cap="none">
                <a:solidFill>
                  <a:srgbClr val="595959"/>
                </a:solidFill>
                <a:latin typeface="Calibri"/>
                <a:ea typeface="Calibri"/>
                <a:cs typeface="Calibri"/>
                <a:sym typeface="Calibri"/>
              </a:rPr>
              <a:t> be delivered in </a:t>
            </a:r>
            <a:r>
              <a:rPr lang="en-GB" sz="1000">
                <a:solidFill>
                  <a:srgbClr val="595959"/>
                </a:solidFill>
                <a:latin typeface="Calibri"/>
                <a:ea typeface="Calibri"/>
                <a:cs typeface="Calibri"/>
                <a:sym typeface="Calibri"/>
              </a:rPr>
              <a:t>iterations to align with the agile development of Street Manager and releases of new features</a:t>
            </a:r>
            <a:endParaRPr sz="1000">
              <a:solidFill>
                <a:srgbClr val="595959"/>
              </a:solidFill>
              <a:latin typeface="Calibri"/>
              <a:ea typeface="Calibri"/>
              <a:cs typeface="Calibri"/>
            </a:endParaRPr>
          </a:p>
          <a:p>
            <a:pPr marL="628650" marR="0" lvl="0" indent="-171450" algn="l" rtl="0">
              <a:lnSpc>
                <a:spcPct val="100000"/>
              </a:lnSpc>
              <a:spcBef>
                <a:spcPts val="0"/>
              </a:spcBef>
              <a:spcAft>
                <a:spcPts val="0"/>
              </a:spcAft>
              <a:buChar char="•"/>
            </a:pPr>
            <a:endParaRPr sz="1000">
              <a:solidFill>
                <a:srgbClr val="595959"/>
              </a:solidFill>
              <a:latin typeface="Calibri"/>
              <a:ea typeface="Calibri"/>
              <a:cs typeface="Calibri"/>
            </a:endParaRPr>
          </a:p>
          <a:p>
            <a:pPr marL="457200" marR="0" lvl="0" indent="-292100" algn="l" rtl="0">
              <a:lnSpc>
                <a:spcPct val="100000"/>
              </a:lnSpc>
              <a:spcBef>
                <a:spcPts val="0"/>
              </a:spcBef>
              <a:spcAft>
                <a:spcPts val="0"/>
              </a:spcAft>
              <a:buClr>
                <a:srgbClr val="595959"/>
              </a:buClr>
              <a:buSzPts val="1000"/>
              <a:buFont typeface="Arial"/>
              <a:buChar char="•"/>
            </a:pPr>
            <a:r>
              <a:rPr lang="en-GB" sz="1000" b="0" i="0" u="none" strike="noStrike" cap="none">
                <a:solidFill>
                  <a:srgbClr val="595959"/>
                </a:solidFill>
                <a:latin typeface="Calibri"/>
                <a:ea typeface="Calibri"/>
                <a:cs typeface="Calibri"/>
                <a:sym typeface="Calibri"/>
              </a:rPr>
              <a:t>Different needs - user training needs will differ based on UI vs API adoption method - UI users will need comprehensive system training, while API users will need to understand any changes of processes and ways of working</a:t>
            </a:r>
            <a:endParaRPr sz="1000" b="0" i="0" u="none" strike="noStrike" cap="none">
              <a:solidFill>
                <a:srgbClr val="595959"/>
              </a:solidFill>
              <a:latin typeface="Calibri"/>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1401416" y="215915"/>
            <a:ext cx="7494000" cy="5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Training needs assessment</a:t>
            </a:r>
            <a:endParaRPr/>
          </a:p>
        </p:txBody>
      </p:sp>
      <p:sp>
        <p:nvSpPr>
          <p:cNvPr id="81" name="Google Shape;81;p11"/>
          <p:cNvSpPr/>
          <p:nvPr/>
        </p:nvSpPr>
        <p:spPr>
          <a:xfrm>
            <a:off x="200575" y="2280375"/>
            <a:ext cx="8741400" cy="2370600"/>
          </a:xfrm>
          <a:prstGeom prst="roundRect">
            <a:avLst>
              <a:gd name="adj" fmla="val 6249"/>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1"/>
          <p:cNvSpPr txBox="1"/>
          <p:nvPr/>
        </p:nvSpPr>
        <p:spPr>
          <a:xfrm>
            <a:off x="287900" y="2302703"/>
            <a:ext cx="3751500" cy="252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1" i="0" u="none" strike="noStrike" cap="none">
                <a:solidFill>
                  <a:srgbClr val="006C56"/>
                </a:solidFill>
                <a:latin typeface="Calibri"/>
                <a:ea typeface="Calibri"/>
                <a:cs typeface="Calibri"/>
                <a:sym typeface="Calibri"/>
              </a:rPr>
              <a:t>Training needs assessment guidance </a:t>
            </a:r>
            <a:endParaRPr sz="1600" b="1" i="0" u="none" strike="noStrike" cap="none">
              <a:solidFill>
                <a:srgbClr val="006C56"/>
              </a:solidFill>
              <a:latin typeface="Calibri"/>
              <a:ea typeface="Calibri"/>
              <a:cs typeface="Calibri"/>
              <a:sym typeface="Calibri"/>
            </a:endParaRPr>
          </a:p>
        </p:txBody>
      </p:sp>
      <p:graphicFrame>
        <p:nvGraphicFramePr>
          <p:cNvPr id="83" name="Google Shape;83;p11"/>
          <p:cNvGraphicFramePr/>
          <p:nvPr>
            <p:extLst>
              <p:ext uri="{D42A27DB-BD31-4B8C-83A1-F6EECF244321}">
                <p14:modId xmlns:p14="http://schemas.microsoft.com/office/powerpoint/2010/main" val="3478742785"/>
              </p:ext>
            </p:extLst>
          </p:nvPr>
        </p:nvGraphicFramePr>
        <p:xfrm>
          <a:off x="287900" y="2940175"/>
          <a:ext cx="4192002" cy="1660575"/>
        </p:xfrm>
        <a:graphic>
          <a:graphicData uri="http://schemas.openxmlformats.org/drawingml/2006/table">
            <a:tbl>
              <a:tblPr>
                <a:noFill/>
                <a:tableStyleId>{99A4BB73-BA0E-4978-8EBB-D5B49B9DC6E6}</a:tableStyleId>
              </a:tblPr>
              <a:tblGrid>
                <a:gridCol w="994199">
                  <a:extLst>
                    <a:ext uri="{9D8B030D-6E8A-4147-A177-3AD203B41FA5}">
                      <a16:colId xmlns:a16="http://schemas.microsoft.com/office/drawing/2014/main" val="20000"/>
                    </a:ext>
                  </a:extLst>
                </a:gridCol>
                <a:gridCol w="3197803">
                  <a:extLst>
                    <a:ext uri="{9D8B030D-6E8A-4147-A177-3AD203B41FA5}">
                      <a16:colId xmlns:a16="http://schemas.microsoft.com/office/drawing/2014/main" val="20001"/>
                    </a:ext>
                  </a:extLst>
                </a:gridCol>
              </a:tblGrid>
              <a:tr h="180975">
                <a:tc>
                  <a:txBody>
                    <a:bodyPr/>
                    <a:lstStyle/>
                    <a:p>
                      <a:pPr marL="0" marR="0" lvl="0" indent="0" algn="l" rtl="0">
                        <a:lnSpc>
                          <a:spcPct val="100000"/>
                        </a:lnSpc>
                        <a:spcBef>
                          <a:spcPts val="0"/>
                        </a:spcBef>
                        <a:spcAft>
                          <a:spcPts val="0"/>
                        </a:spcAft>
                        <a:buClr>
                          <a:srgbClr val="000000"/>
                        </a:buClr>
                        <a:buSzPts val="900"/>
                        <a:buFont typeface="Arial"/>
                        <a:buNone/>
                      </a:pPr>
                      <a:r>
                        <a:rPr lang="en-GB" sz="900" b="1" u="none" strike="noStrike" cap="none" dirty="0">
                          <a:solidFill>
                            <a:srgbClr val="FFFFFF"/>
                          </a:solidFill>
                        </a:rPr>
                        <a:t>Users</a:t>
                      </a:r>
                      <a:endParaRPr sz="900" b="1" u="none" strike="noStrike" cap="none" dirty="0">
                        <a:solidFill>
                          <a:srgbClr val="FFFFFF"/>
                        </a:solidFill>
                      </a:endParaRPr>
                    </a:p>
                  </a:txBody>
                  <a:tcPr marL="54000" marR="54000" marT="18000" marB="18000">
                    <a:lnB w="9525" cap="flat" cmpd="sng">
                      <a:solidFill>
                        <a:srgbClr val="9E9E9E"/>
                      </a:solidFill>
                      <a:prstDash val="solid"/>
                      <a:round/>
                      <a:headEnd type="none" w="sm" len="sm"/>
                      <a:tailEnd type="none" w="sm" len="sm"/>
                    </a:lnB>
                    <a:solidFill>
                      <a:srgbClr val="1F497D"/>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b="1" u="none" strike="noStrike" cap="none" dirty="0">
                          <a:solidFill>
                            <a:srgbClr val="FFFFFF"/>
                          </a:solidFill>
                        </a:rPr>
                        <a:t>Training needs</a:t>
                      </a:r>
                      <a:endParaRPr sz="900" b="1" u="none" strike="noStrike" cap="none" dirty="0">
                        <a:solidFill>
                          <a:srgbClr val="FFFFFF"/>
                        </a:solidFill>
                      </a:endParaRPr>
                    </a:p>
                  </a:txBody>
                  <a:tcPr marL="54000" marR="54000" marT="18000" marB="18000">
                    <a:solidFill>
                      <a:srgbClr val="1F497D"/>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dirty="0"/>
                        <a:t>UI users</a:t>
                      </a:r>
                      <a:endParaRPr sz="900" u="none" strike="noStrike" cap="none" dirty="0"/>
                    </a:p>
                  </a:txBody>
                  <a:tcPr marL="54000" marR="54000" marT="18000" marB="180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dirty="0">
                          <a:solidFill>
                            <a:srgbClr val="595959"/>
                          </a:solidFill>
                        </a:rPr>
                        <a:t>Ability to test and navigate through the system with confidence. Understanding of change in processes and ways of working.</a:t>
                      </a:r>
                      <a:endParaRPr sz="900" u="none" strike="noStrike" cap="none" dirty="0">
                        <a:solidFill>
                          <a:srgbClr val="595959"/>
                        </a:solidFill>
                      </a:endParaRPr>
                    </a:p>
                  </a:txBody>
                  <a:tcPr marL="54000" marR="54000" marT="18000" marB="18000">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dirty="0"/>
                        <a:t>API users</a:t>
                      </a:r>
                      <a:endParaRPr sz="900" u="none" strike="noStrike" cap="none" dirty="0"/>
                    </a:p>
                  </a:txBody>
                  <a:tcPr marL="54000" marR="54000" marT="18000" marB="180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Font typeface="Arial"/>
                        <a:buNone/>
                      </a:pPr>
                      <a:r>
                        <a:rPr lang="en-GB" sz="900" u="none" strike="noStrike" cap="none" dirty="0">
                          <a:solidFill>
                            <a:srgbClr val="595959"/>
                          </a:solidFill>
                        </a:rPr>
                        <a:t>Understanding of change in processes and ways of working. </a:t>
                      </a:r>
                      <a:r>
                        <a:rPr lang="en-GB" sz="900" u="none" strike="noStrike" cap="none" dirty="0">
                          <a:solidFill>
                            <a:srgbClr val="FF0000"/>
                          </a:solidFill>
                        </a:rPr>
                        <a:t>(Please note that </a:t>
                      </a:r>
                      <a:r>
                        <a:rPr lang="en-GB" sz="900" u="none" strike="noStrike" cap="none" dirty="0" err="1">
                          <a:solidFill>
                            <a:srgbClr val="FF0000"/>
                          </a:solidFill>
                        </a:rPr>
                        <a:t>DfT</a:t>
                      </a:r>
                      <a:r>
                        <a:rPr lang="en-GB" sz="900" u="none" strike="noStrike" cap="none" dirty="0">
                          <a:solidFill>
                            <a:srgbClr val="FF0000"/>
                          </a:solidFill>
                        </a:rPr>
                        <a:t> will not be providing training materials for systems other than Street Manager UI, so you will need to source this separately</a:t>
                      </a:r>
                      <a:endParaRPr sz="900" u="none" strike="noStrike" cap="none" dirty="0">
                        <a:solidFill>
                          <a:srgbClr val="FF0000"/>
                        </a:solidFill>
                      </a:endParaRPr>
                    </a:p>
                  </a:txBody>
                  <a:tcPr marL="54000" marR="54000" marT="18000" marB="18000">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dirty="0"/>
                        <a:t>UI and API users</a:t>
                      </a:r>
                      <a:endParaRPr sz="900" u="none" strike="noStrike" cap="none" dirty="0"/>
                    </a:p>
                  </a:txBody>
                  <a:tcPr marL="54000" marR="54000" marT="18000" marB="180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en-GB" sz="900" u="none" strike="noStrike" cap="none" dirty="0">
                          <a:solidFill>
                            <a:srgbClr val="595959"/>
                          </a:solidFill>
                        </a:rPr>
                        <a:t>Ability to test and navigate through the system with confidence. Specific focus on new processes and usage of SM UI vs other systems.</a:t>
                      </a:r>
                      <a:endParaRPr sz="900" u="none" strike="noStrike" cap="none" dirty="0">
                        <a:solidFill>
                          <a:srgbClr val="595959"/>
                        </a:solidFill>
                      </a:endParaRPr>
                    </a:p>
                  </a:txBody>
                  <a:tcPr marL="54000" marR="54000" marT="18000" marB="18000">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bl>
          </a:graphicData>
        </a:graphic>
      </p:graphicFrame>
      <p:graphicFrame>
        <p:nvGraphicFramePr>
          <p:cNvPr id="84" name="Google Shape;84;p11"/>
          <p:cNvGraphicFramePr/>
          <p:nvPr>
            <p:extLst>
              <p:ext uri="{D42A27DB-BD31-4B8C-83A1-F6EECF244321}">
                <p14:modId xmlns:p14="http://schemas.microsoft.com/office/powerpoint/2010/main" val="3021954509"/>
              </p:ext>
            </p:extLst>
          </p:nvPr>
        </p:nvGraphicFramePr>
        <p:xfrm>
          <a:off x="4612250" y="2940175"/>
          <a:ext cx="4207750" cy="1523415"/>
        </p:xfrm>
        <a:graphic>
          <a:graphicData uri="http://schemas.openxmlformats.org/drawingml/2006/table">
            <a:tbl>
              <a:tblPr>
                <a:noFill/>
                <a:tableStyleId>{99A4BB73-BA0E-4978-8EBB-D5B49B9DC6E6}</a:tableStyleId>
              </a:tblPr>
              <a:tblGrid>
                <a:gridCol w="1091386">
                  <a:extLst>
                    <a:ext uri="{9D8B030D-6E8A-4147-A177-3AD203B41FA5}">
                      <a16:colId xmlns:a16="http://schemas.microsoft.com/office/drawing/2014/main" val="20000"/>
                    </a:ext>
                  </a:extLst>
                </a:gridCol>
                <a:gridCol w="3116364">
                  <a:extLst>
                    <a:ext uri="{9D8B030D-6E8A-4147-A177-3AD203B41FA5}">
                      <a16:colId xmlns:a16="http://schemas.microsoft.com/office/drawing/2014/main" val="20001"/>
                    </a:ext>
                  </a:extLst>
                </a:gridCol>
              </a:tblGrid>
              <a:tr h="180975">
                <a:tc>
                  <a:txBody>
                    <a:bodyPr/>
                    <a:lstStyle/>
                    <a:p>
                      <a:pPr marL="0" marR="0" lvl="0" indent="0" algn="l" rtl="0">
                        <a:lnSpc>
                          <a:spcPct val="100000"/>
                        </a:lnSpc>
                        <a:spcBef>
                          <a:spcPts val="0"/>
                        </a:spcBef>
                        <a:spcAft>
                          <a:spcPts val="0"/>
                        </a:spcAft>
                        <a:buClr>
                          <a:srgbClr val="000000"/>
                        </a:buClr>
                        <a:buSzPts val="900"/>
                        <a:buFont typeface="Arial"/>
                        <a:buNone/>
                      </a:pPr>
                      <a:r>
                        <a:rPr lang="en-GB" sz="900" b="1" u="none" strike="noStrike" cap="none" dirty="0">
                          <a:solidFill>
                            <a:srgbClr val="FFFFFF"/>
                          </a:solidFill>
                        </a:rPr>
                        <a:t>Users</a:t>
                      </a:r>
                      <a:endParaRPr sz="900" b="1" u="none" strike="noStrike" cap="none" dirty="0">
                        <a:solidFill>
                          <a:srgbClr val="FFFFFF"/>
                        </a:solidFill>
                      </a:endParaRPr>
                    </a:p>
                  </a:txBody>
                  <a:tcPr marL="54000" marR="54000" marT="18000" marB="18000">
                    <a:solidFill>
                      <a:srgbClr val="1F497D"/>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b="1" u="none" strike="noStrike" cap="none" dirty="0">
                          <a:solidFill>
                            <a:srgbClr val="FFFFFF"/>
                          </a:solidFill>
                        </a:rPr>
                        <a:t>Training considerations</a:t>
                      </a:r>
                      <a:endParaRPr sz="900" b="1" u="none" strike="noStrike" cap="none" dirty="0">
                        <a:solidFill>
                          <a:srgbClr val="FFFFFF"/>
                        </a:solidFill>
                      </a:endParaRPr>
                    </a:p>
                  </a:txBody>
                  <a:tcPr marL="54000" marR="54000" marT="18000" marB="18000">
                    <a:solidFill>
                      <a:srgbClr val="1F497D"/>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900"/>
                        <a:buFont typeface="Arial"/>
                        <a:buNone/>
                      </a:pPr>
                      <a:r>
                        <a:rPr lang="en-GB" sz="900" dirty="0"/>
                        <a:t>Tester</a:t>
                      </a:r>
                      <a:r>
                        <a:rPr lang="en-GB" sz="900" u="none" strike="noStrike" cap="none" dirty="0"/>
                        <a:t>s</a:t>
                      </a:r>
                      <a:endParaRPr sz="900" u="none" strike="noStrike" cap="none" dirty="0"/>
                    </a:p>
                    <a:p>
                      <a:pPr marL="0" marR="0" lvl="0" indent="0" algn="l" rtl="0">
                        <a:lnSpc>
                          <a:spcPct val="100000"/>
                        </a:lnSpc>
                        <a:spcBef>
                          <a:spcPts val="0"/>
                        </a:spcBef>
                        <a:spcAft>
                          <a:spcPts val="0"/>
                        </a:spcAft>
                        <a:buClr>
                          <a:srgbClr val="000000"/>
                        </a:buClr>
                        <a:buSzPts val="900"/>
                        <a:buFont typeface="Arial"/>
                        <a:buNone/>
                      </a:pPr>
                      <a:r>
                        <a:rPr lang="en-GB" sz="900" u="none" strike="noStrike" cap="none" dirty="0"/>
                        <a:t>(if applicable)</a:t>
                      </a:r>
                      <a:endParaRPr sz="900" u="none" strike="noStrike" cap="none" dirty="0"/>
                    </a:p>
                  </a:txBody>
                  <a:tcPr marL="54000" marR="54000" marT="18000" marB="18000">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dirty="0">
                          <a:solidFill>
                            <a:srgbClr val="595959"/>
                          </a:solidFill>
                        </a:rPr>
                        <a:t>Users will be introduced to sandbox environment in order to play with the system and get a feel of prior to production. Users will need to be made aware of workarounds.</a:t>
                      </a:r>
                      <a:endParaRPr sz="900" u="none" strike="noStrike" cap="none" dirty="0">
                        <a:solidFill>
                          <a:srgbClr val="595959"/>
                        </a:solidFill>
                      </a:endParaRPr>
                    </a:p>
                  </a:txBody>
                  <a:tcPr marL="54000" marR="54000" marT="18000" marB="18000"/>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dirty="0"/>
                        <a:t>Early adopters</a:t>
                      </a:r>
                      <a:endParaRPr sz="900" u="none" strike="noStrike" cap="none" dirty="0"/>
                    </a:p>
                  </a:txBody>
                  <a:tcPr marL="54000" marR="54000" marT="18000" marB="18000">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dirty="0">
                          <a:solidFill>
                            <a:srgbClr val="595959"/>
                          </a:solidFill>
                        </a:rPr>
                        <a:t>System will still be in development </a:t>
                      </a:r>
                      <a:r>
                        <a:rPr lang="en-GB" sz="900" dirty="0">
                          <a:solidFill>
                            <a:srgbClr val="595959"/>
                          </a:solidFill>
                        </a:rPr>
                        <a:t>which will require continuous training on new features. Workarounds might still be in place.</a:t>
                      </a:r>
                      <a:endParaRPr sz="900" u="none" strike="noStrike" cap="none" dirty="0">
                        <a:solidFill>
                          <a:srgbClr val="595959"/>
                        </a:solidFill>
                      </a:endParaRPr>
                    </a:p>
                  </a:txBody>
                  <a:tcPr marL="54000" marR="54000" marT="18000" marB="18000"/>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dirty="0"/>
                        <a:t>Late adopters</a:t>
                      </a:r>
                      <a:endParaRPr sz="900" u="none" strike="noStrike" cap="none" dirty="0"/>
                    </a:p>
                  </a:txBody>
                  <a:tcPr marL="54000" marR="54000" marT="18000" marB="18000">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dirty="0">
                          <a:solidFill>
                            <a:srgbClr val="595959"/>
                          </a:solidFill>
                        </a:rPr>
                        <a:t>Limitations and workarounds may still exist, so expectation management will be critical. Can rely on existing forums and FAQs.</a:t>
                      </a:r>
                      <a:endParaRPr sz="900" u="none" strike="noStrike" cap="none" dirty="0">
                        <a:solidFill>
                          <a:srgbClr val="595959"/>
                        </a:solidFill>
                      </a:endParaRPr>
                    </a:p>
                  </a:txBody>
                  <a:tcPr marL="54000" marR="54000" marT="18000" marB="18000"/>
                </a:tc>
                <a:extLst>
                  <a:ext uri="{0D108BD9-81ED-4DB2-BD59-A6C34878D82A}">
                    <a16:rowId xmlns:a16="http://schemas.microsoft.com/office/drawing/2014/main" val="10003"/>
                  </a:ext>
                </a:extLst>
              </a:tr>
            </a:tbl>
          </a:graphicData>
        </a:graphic>
      </p:graphicFrame>
      <p:sp>
        <p:nvSpPr>
          <p:cNvPr id="85" name="Google Shape;85;p11"/>
          <p:cNvSpPr txBox="1"/>
          <p:nvPr/>
        </p:nvSpPr>
        <p:spPr>
          <a:xfrm>
            <a:off x="276450" y="2487175"/>
            <a:ext cx="4001100" cy="1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Arial"/>
                <a:ea typeface="Arial"/>
                <a:cs typeface="Arial"/>
                <a:sym typeface="Arial"/>
              </a:rPr>
              <a:t>a) Based on user type</a:t>
            </a:r>
            <a:endParaRPr sz="1000" b="1" i="0" u="none" strike="noStrike" cap="none">
              <a:solidFill>
                <a:srgbClr val="000000"/>
              </a:solidFill>
              <a:latin typeface="Arial"/>
              <a:ea typeface="Arial"/>
              <a:cs typeface="Arial"/>
              <a:sym typeface="Arial"/>
            </a:endParaRPr>
          </a:p>
        </p:txBody>
      </p:sp>
      <p:sp>
        <p:nvSpPr>
          <p:cNvPr id="86" name="Google Shape;86;p11"/>
          <p:cNvSpPr txBox="1"/>
          <p:nvPr/>
        </p:nvSpPr>
        <p:spPr>
          <a:xfrm>
            <a:off x="4543650" y="2487175"/>
            <a:ext cx="4301100" cy="1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Arial"/>
                <a:ea typeface="Arial"/>
                <a:cs typeface="Arial"/>
                <a:sym typeface="Arial"/>
              </a:rPr>
              <a:t>b) Based on transition timings (if gradual tra</a:t>
            </a:r>
            <a:r>
              <a:rPr lang="en-GB" sz="1000" b="1"/>
              <a:t>nsition approach is taken)</a:t>
            </a:r>
            <a:endParaRPr sz="1000" b="1" i="0" u="none" strike="noStrike" cap="none">
              <a:solidFill>
                <a:srgbClr val="000000"/>
              </a:solidFill>
              <a:latin typeface="Arial"/>
              <a:ea typeface="Arial"/>
              <a:cs typeface="Arial"/>
              <a:sym typeface="Arial"/>
            </a:endParaRPr>
          </a:p>
        </p:txBody>
      </p:sp>
      <p:sp>
        <p:nvSpPr>
          <p:cNvPr id="87" name="Google Shape;87;p11"/>
          <p:cNvSpPr txBox="1"/>
          <p:nvPr/>
        </p:nvSpPr>
        <p:spPr>
          <a:xfrm>
            <a:off x="201825" y="997925"/>
            <a:ext cx="8741400" cy="12138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006435"/>
                </a:solidFill>
              </a:rPr>
              <a:t>Things to consider</a:t>
            </a:r>
            <a:endParaRPr>
              <a:solidFill>
                <a:srgbClr val="006435"/>
              </a:solidFill>
            </a:endParaRPr>
          </a:p>
          <a:p>
            <a:pPr marL="457200" lvl="0" indent="-292100" algn="l" rtl="0">
              <a:spcBef>
                <a:spcPts val="0"/>
              </a:spcBef>
              <a:spcAft>
                <a:spcPts val="0"/>
              </a:spcAft>
              <a:buSzPts val="1000"/>
              <a:buChar char="●"/>
            </a:pPr>
            <a:r>
              <a:rPr lang="en-GB" sz="1000"/>
              <a:t>Who needs training?</a:t>
            </a:r>
            <a:endParaRPr sz="1000"/>
          </a:p>
          <a:p>
            <a:pPr marL="457200" lvl="0" indent="-292100" algn="l" rtl="0">
              <a:spcBef>
                <a:spcPts val="0"/>
              </a:spcBef>
              <a:spcAft>
                <a:spcPts val="0"/>
              </a:spcAft>
              <a:buSzPts val="1000"/>
              <a:buChar char="●"/>
            </a:pPr>
            <a:r>
              <a:rPr lang="en-GB" sz="1000"/>
              <a:t>What do they need to be trained on? (i.e. Street Manager system, processes, workflows, etc.)</a:t>
            </a:r>
            <a:endParaRPr sz="1000"/>
          </a:p>
          <a:p>
            <a:pPr marL="457200" lvl="0" indent="-292100" algn="l" rtl="0">
              <a:spcBef>
                <a:spcPts val="0"/>
              </a:spcBef>
              <a:spcAft>
                <a:spcPts val="0"/>
              </a:spcAft>
              <a:buSzPts val="1000"/>
              <a:buChar char="●"/>
            </a:pPr>
            <a:r>
              <a:rPr lang="en-GB" sz="1000"/>
              <a:t>Would there be differences in the training needs of different teams or individuals?</a:t>
            </a:r>
            <a:endParaRPr sz="1000"/>
          </a:p>
          <a:p>
            <a:pPr marL="457200" lvl="0" indent="-292100" algn="l" rtl="0">
              <a:spcBef>
                <a:spcPts val="0"/>
              </a:spcBef>
              <a:spcAft>
                <a:spcPts val="0"/>
              </a:spcAft>
              <a:buSzPts val="1000"/>
              <a:buChar char="●"/>
            </a:pPr>
            <a:r>
              <a:rPr lang="en-GB" sz="1000"/>
              <a:t>Preferences versus feasibility - what is the most effective, but still efficient way to deliver training? (e.g. you might want to consider approaches such as digital training, group training or train the trainer / peer support) </a:t>
            </a:r>
            <a:endParaRPr sz="1000"/>
          </a:p>
          <a:p>
            <a:pPr marL="0" lvl="0" indent="0" algn="l" rtl="0">
              <a:spcBef>
                <a:spcPts val="0"/>
              </a:spcBef>
              <a:spcAft>
                <a:spcPts val="0"/>
              </a:spcAft>
              <a:buNone/>
            </a:pP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2"/>
          <p:cNvSpPr txBox="1">
            <a:spLocks noGrp="1"/>
          </p:cNvSpPr>
          <p:nvPr>
            <p:ph type="title"/>
          </p:nvPr>
        </p:nvSpPr>
        <p:spPr>
          <a:xfrm>
            <a:off x="1220441" y="158765"/>
            <a:ext cx="7494000" cy="509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a:t>Methods overview</a:t>
            </a:r>
            <a:endParaRPr/>
          </a:p>
          <a:p>
            <a:pPr marL="0" lvl="0" indent="0" algn="l" rtl="0">
              <a:lnSpc>
                <a:spcPct val="100000"/>
              </a:lnSpc>
              <a:spcBef>
                <a:spcPts val="0"/>
              </a:spcBef>
              <a:spcAft>
                <a:spcPts val="0"/>
              </a:spcAft>
              <a:buSzPts val="2800"/>
              <a:buNone/>
            </a:pPr>
            <a:r>
              <a:rPr lang="en-GB" sz="1600"/>
              <a:t>Note, these are just examples of techniques you can use. This is not an exhaustive list and you decide what to use and how.</a:t>
            </a:r>
            <a:endParaRPr sz="1600"/>
          </a:p>
        </p:txBody>
      </p:sp>
      <p:sp>
        <p:nvSpPr>
          <p:cNvPr id="93" name="Google Shape;93;p12"/>
          <p:cNvSpPr txBox="1"/>
          <p:nvPr/>
        </p:nvSpPr>
        <p:spPr>
          <a:xfrm>
            <a:off x="8427633" y="4527176"/>
            <a:ext cx="284700" cy="2400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GB" sz="800" b="0" i="0" u="none" strike="noStrike" cap="none">
                <a:solidFill>
                  <a:srgbClr val="595959"/>
                </a:solidFill>
                <a:latin typeface="Trebuchet MS"/>
                <a:ea typeface="Trebuchet MS"/>
                <a:cs typeface="Trebuchet MS"/>
                <a:sym typeface="Trebuchet MS"/>
              </a:rPr>
              <a:t>6</a:t>
            </a:fld>
            <a:endParaRPr sz="800" b="0" i="0" u="none" strike="noStrike" cap="none">
              <a:solidFill>
                <a:srgbClr val="595959"/>
              </a:solidFill>
              <a:latin typeface="Trebuchet MS"/>
              <a:ea typeface="Trebuchet MS"/>
              <a:cs typeface="Trebuchet MS"/>
              <a:sym typeface="Trebuchet MS"/>
            </a:endParaRPr>
          </a:p>
        </p:txBody>
      </p:sp>
      <p:graphicFrame>
        <p:nvGraphicFramePr>
          <p:cNvPr id="94" name="Google Shape;94;p12"/>
          <p:cNvGraphicFramePr/>
          <p:nvPr/>
        </p:nvGraphicFramePr>
        <p:xfrm>
          <a:off x="190900" y="988925"/>
          <a:ext cx="8704425" cy="3392000"/>
        </p:xfrm>
        <a:graphic>
          <a:graphicData uri="http://schemas.openxmlformats.org/drawingml/2006/table">
            <a:tbl>
              <a:tblPr>
                <a:noFill/>
                <a:tableStyleId>{99A4BB73-BA0E-4978-8EBB-D5B49B9DC6E6}</a:tableStyleId>
              </a:tblPr>
              <a:tblGrid>
                <a:gridCol w="483950">
                  <a:extLst>
                    <a:ext uri="{9D8B030D-6E8A-4147-A177-3AD203B41FA5}">
                      <a16:colId xmlns:a16="http://schemas.microsoft.com/office/drawing/2014/main" val="20000"/>
                    </a:ext>
                  </a:extLst>
                </a:gridCol>
                <a:gridCol w="1950800">
                  <a:extLst>
                    <a:ext uri="{9D8B030D-6E8A-4147-A177-3AD203B41FA5}">
                      <a16:colId xmlns:a16="http://schemas.microsoft.com/office/drawing/2014/main" val="20001"/>
                    </a:ext>
                  </a:extLst>
                </a:gridCol>
                <a:gridCol w="945325">
                  <a:extLst>
                    <a:ext uri="{9D8B030D-6E8A-4147-A177-3AD203B41FA5}">
                      <a16:colId xmlns:a16="http://schemas.microsoft.com/office/drawing/2014/main" val="20002"/>
                    </a:ext>
                  </a:extLst>
                </a:gridCol>
                <a:gridCol w="1069150">
                  <a:extLst>
                    <a:ext uri="{9D8B030D-6E8A-4147-A177-3AD203B41FA5}">
                      <a16:colId xmlns:a16="http://schemas.microsoft.com/office/drawing/2014/main" val="20003"/>
                    </a:ext>
                  </a:extLst>
                </a:gridCol>
                <a:gridCol w="1059625">
                  <a:extLst>
                    <a:ext uri="{9D8B030D-6E8A-4147-A177-3AD203B41FA5}">
                      <a16:colId xmlns:a16="http://schemas.microsoft.com/office/drawing/2014/main" val="20004"/>
                    </a:ext>
                  </a:extLst>
                </a:gridCol>
                <a:gridCol w="1469200">
                  <a:extLst>
                    <a:ext uri="{9D8B030D-6E8A-4147-A177-3AD203B41FA5}">
                      <a16:colId xmlns:a16="http://schemas.microsoft.com/office/drawing/2014/main" val="20005"/>
                    </a:ext>
                  </a:extLst>
                </a:gridCol>
                <a:gridCol w="1726375">
                  <a:extLst>
                    <a:ext uri="{9D8B030D-6E8A-4147-A177-3AD203B41FA5}">
                      <a16:colId xmlns:a16="http://schemas.microsoft.com/office/drawing/2014/main" val="20006"/>
                    </a:ext>
                  </a:extLst>
                </a:gridCol>
              </a:tblGrid>
              <a:tr h="350625">
                <a:tc gridSpan="2">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solidFill>
                            <a:srgbClr val="FFFFFF"/>
                          </a:solidFill>
                        </a:rPr>
                        <a:t>Methods</a:t>
                      </a:r>
                      <a:endParaRPr sz="1000" u="none" strike="noStrike" cap="none">
                        <a:solidFill>
                          <a:srgbClr val="FFFFFF"/>
                        </a:solidFill>
                      </a:endParaRPr>
                    </a:p>
                  </a:txBody>
                  <a:tcPr marL="91425" marR="91425" marT="91425" marB="91425" anchor="ctr">
                    <a:solidFill>
                      <a:srgbClr val="006C56"/>
                    </a:solidFill>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solidFill>
                            <a:srgbClr val="FFFFFF"/>
                          </a:solidFill>
                        </a:rPr>
                        <a:t>Delivered by</a:t>
                      </a:r>
                      <a:endParaRPr sz="1000" u="none" strike="noStrike" cap="none">
                        <a:solidFill>
                          <a:srgbClr val="FFFFFF"/>
                        </a:solidFill>
                      </a:endParaRPr>
                    </a:p>
                  </a:txBody>
                  <a:tcPr marL="91425" marR="91425" marT="91425" marB="91425" anchor="ctr">
                    <a:solidFill>
                      <a:srgbClr val="006C56"/>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solidFill>
                            <a:srgbClr val="FFFFFF"/>
                          </a:solidFill>
                        </a:rPr>
                        <a:t>Reach</a:t>
                      </a:r>
                      <a:endParaRPr sz="1000" u="none" strike="noStrike" cap="none">
                        <a:solidFill>
                          <a:srgbClr val="FFFFFF"/>
                        </a:solidFill>
                      </a:endParaRPr>
                    </a:p>
                  </a:txBody>
                  <a:tcPr marL="91425" marR="91425" marT="91425" marB="91425" anchor="ctr">
                    <a:solidFill>
                      <a:srgbClr val="006C56"/>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solidFill>
                            <a:srgbClr val="FFFFFF"/>
                          </a:solidFill>
                        </a:rPr>
                        <a:t>Impact</a:t>
                      </a:r>
                      <a:endParaRPr sz="1000" u="none" strike="noStrike" cap="none">
                        <a:solidFill>
                          <a:srgbClr val="FFFFFF"/>
                        </a:solidFill>
                      </a:endParaRPr>
                    </a:p>
                  </a:txBody>
                  <a:tcPr marL="91425" marR="91425" marT="91425" marB="91425" anchor="ctr">
                    <a:solidFill>
                      <a:srgbClr val="006C56"/>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solidFill>
                            <a:srgbClr val="FFFFFF"/>
                          </a:solidFill>
                        </a:rPr>
                        <a:t>Cost and effort</a:t>
                      </a:r>
                      <a:endParaRPr sz="1000" u="none" strike="noStrike" cap="none">
                        <a:solidFill>
                          <a:srgbClr val="FFFFFF"/>
                        </a:solidFill>
                      </a:endParaRPr>
                    </a:p>
                  </a:txBody>
                  <a:tcPr marL="91425" marR="91425" marT="91425" marB="91425" anchor="ctr">
                    <a:solidFill>
                      <a:srgbClr val="006C56"/>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solidFill>
                            <a:srgbClr val="FFFFFF"/>
                          </a:solidFill>
                        </a:rPr>
                        <a:t>Considerations</a:t>
                      </a:r>
                      <a:endParaRPr sz="1000" u="none" strike="noStrike" cap="none">
                        <a:solidFill>
                          <a:srgbClr val="FFFFFF"/>
                        </a:solidFill>
                      </a:endParaRPr>
                    </a:p>
                  </a:txBody>
                  <a:tcPr marL="91425" marR="91425" marT="91425" marB="91425" anchor="ctr">
                    <a:solidFill>
                      <a:srgbClr val="006C56"/>
                    </a:solidFill>
                  </a:tcPr>
                </a:tc>
                <a:extLst>
                  <a:ext uri="{0D108BD9-81ED-4DB2-BD59-A6C34878D82A}">
                    <a16:rowId xmlns:a16="http://schemas.microsoft.com/office/drawing/2014/main" val="10000"/>
                  </a:ext>
                </a:extLst>
              </a:tr>
              <a:tr h="246900">
                <a:tc>
                  <a:txBody>
                    <a:bodyPr/>
                    <a:lstStyle/>
                    <a:p>
                      <a:pPr marL="0" marR="0" lvl="0" indent="0" algn="l" rtl="0">
                        <a:lnSpc>
                          <a:spcPct val="100000"/>
                        </a:lnSpc>
                        <a:spcBef>
                          <a:spcPts val="0"/>
                        </a:spcBef>
                        <a:spcAft>
                          <a:spcPts val="0"/>
                        </a:spcAft>
                        <a:buClr>
                          <a:srgbClr val="000000"/>
                        </a:buClr>
                        <a:buSzPts val="1000"/>
                        <a:buFont typeface="Arial"/>
                        <a:buNone/>
                      </a:pPr>
                      <a:endParaRPr sz="1000" u="none" strike="noStrike" cap="none"/>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b="1" u="none" strike="noStrike" cap="none"/>
                        <a:t>Reference material</a:t>
                      </a:r>
                      <a:endParaRPr sz="900" b="1" u="none" strike="noStrike" cap="none"/>
                    </a:p>
                  </a:txBody>
                  <a:tcPr marL="54000" marR="54000" marT="18000" marB="18000" anchor="ctr">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a:solidFill>
                            <a:srgbClr val="595959"/>
                          </a:solidFill>
                        </a:rPr>
                        <a:t>DfT /  Project*</a:t>
                      </a:r>
                      <a:endParaRPr sz="9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Wide</a:t>
                      </a:r>
                      <a:endParaRPr sz="9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High</a:t>
                      </a:r>
                      <a:endParaRPr sz="9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Low</a:t>
                      </a:r>
                      <a:endParaRPr sz="9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en-GB" sz="900" u="none" strike="noStrike" cap="none">
                          <a:solidFill>
                            <a:srgbClr val="595959"/>
                          </a:solidFill>
                        </a:rPr>
                        <a:t>Need to keep up to date</a:t>
                      </a:r>
                      <a:endParaRPr sz="900" u="none" strike="noStrike" cap="none">
                        <a:solidFill>
                          <a:srgbClr val="595959"/>
                        </a:solidFill>
                      </a:endParaRPr>
                    </a:p>
                  </a:txBody>
                  <a:tcPr marL="54000" marR="54000" marT="18000" marB="18000" anchor="ctr">
                    <a:solidFill>
                      <a:srgbClr val="FFFFFF"/>
                    </a:solidFill>
                  </a:tcPr>
                </a:tc>
                <a:extLst>
                  <a:ext uri="{0D108BD9-81ED-4DB2-BD59-A6C34878D82A}">
                    <a16:rowId xmlns:a16="http://schemas.microsoft.com/office/drawing/2014/main" val="10001"/>
                  </a:ext>
                </a:extLst>
              </a:tr>
              <a:tr h="515825">
                <a:tc>
                  <a:txBody>
                    <a:bodyPr/>
                    <a:lstStyle/>
                    <a:p>
                      <a:pPr marL="0" marR="0" lvl="0" indent="0" algn="l" rtl="0">
                        <a:lnSpc>
                          <a:spcPct val="100000"/>
                        </a:lnSpc>
                        <a:spcBef>
                          <a:spcPts val="0"/>
                        </a:spcBef>
                        <a:spcAft>
                          <a:spcPts val="0"/>
                        </a:spcAft>
                        <a:buClr>
                          <a:srgbClr val="000000"/>
                        </a:buClr>
                        <a:buSzPts val="1000"/>
                        <a:buFont typeface="Arial"/>
                        <a:buNone/>
                      </a:pPr>
                      <a:endParaRPr sz="1000" u="none" strike="noStrike" cap="none"/>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b="1" u="none" strike="noStrike" cap="none"/>
                        <a:t>Online community forum </a:t>
                      </a:r>
                      <a:endParaRPr sz="900" b="1" u="none" strike="noStrike" cap="none"/>
                    </a:p>
                  </a:txBody>
                  <a:tcPr marL="54000" marR="54000" marT="18000" marB="18000" anchor="ctr">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Users - enabled by DfT / project*</a:t>
                      </a:r>
                      <a:endParaRPr sz="900" u="none" strike="noStrike" cap="none">
                        <a:solidFill>
                          <a:srgbClr val="595959"/>
                        </a:solidFill>
                      </a:endParaRPr>
                    </a:p>
                  </a:txBody>
                  <a:tcPr marL="54000" marR="54000" marT="18000" marB="18000" anchor="ctr">
                    <a:lnB w="9525" cap="flat" cmpd="sng">
                      <a:solidFill>
                        <a:srgbClr val="9E9E9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Medium to wide</a:t>
                      </a:r>
                      <a:endParaRPr sz="9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en-GB" sz="900" u="none" strike="noStrike" cap="none">
                          <a:solidFill>
                            <a:srgbClr val="595959"/>
                          </a:solidFill>
                        </a:rPr>
                        <a:t>Medium to high</a:t>
                      </a:r>
                      <a:endParaRPr sz="9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Medium (cost and effort to set up)</a:t>
                      </a:r>
                      <a:endParaRPr sz="9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System restrictions</a:t>
                      </a:r>
                      <a:endParaRPr sz="900" u="none" strike="noStrike" cap="none">
                        <a:solidFill>
                          <a:srgbClr val="595959"/>
                        </a:solidFill>
                      </a:endParaRPr>
                    </a:p>
                  </a:txBody>
                  <a:tcPr marL="54000" marR="54000" marT="18000" marB="18000" anchor="ctr">
                    <a:solidFill>
                      <a:srgbClr val="FFFFFF"/>
                    </a:solidFill>
                  </a:tcPr>
                </a:tc>
                <a:extLst>
                  <a:ext uri="{0D108BD9-81ED-4DB2-BD59-A6C34878D82A}">
                    <a16:rowId xmlns:a16="http://schemas.microsoft.com/office/drawing/2014/main" val="10002"/>
                  </a:ext>
                </a:extLst>
              </a:tr>
              <a:tr h="246900">
                <a:tc>
                  <a:txBody>
                    <a:bodyPr/>
                    <a:lstStyle/>
                    <a:p>
                      <a:pPr marL="0" marR="0" lvl="0" indent="0" algn="l" rtl="0">
                        <a:lnSpc>
                          <a:spcPct val="100000"/>
                        </a:lnSpc>
                        <a:spcBef>
                          <a:spcPts val="0"/>
                        </a:spcBef>
                        <a:spcAft>
                          <a:spcPts val="0"/>
                        </a:spcAft>
                        <a:buClr>
                          <a:srgbClr val="000000"/>
                        </a:buClr>
                        <a:buSzPts val="1000"/>
                        <a:buFont typeface="Arial"/>
                        <a:buNone/>
                      </a:pPr>
                      <a:endParaRPr sz="1000" u="none" strike="noStrike" cap="none"/>
                    </a:p>
                  </a:txBody>
                  <a:tcPr marL="54000" marR="54000" marT="18000" marB="18000"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b="1" u="none" strike="noStrike" cap="none"/>
                        <a:t>FAQ</a:t>
                      </a:r>
                      <a:endParaRPr sz="900" b="1" u="none" strike="noStrike" cap="none"/>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a:solidFill>
                            <a:srgbClr val="595959"/>
                          </a:solidFill>
                        </a:rPr>
                        <a:t>DfT / </a:t>
                      </a:r>
                      <a:r>
                        <a:rPr lang="en-GB" sz="900" u="none" strike="noStrike" cap="none">
                          <a:solidFill>
                            <a:srgbClr val="595959"/>
                          </a:solidFill>
                        </a:rPr>
                        <a:t>Project*</a:t>
                      </a:r>
                      <a:endParaRPr sz="900" u="none" strike="noStrike" cap="none">
                        <a:solidFill>
                          <a:srgbClr val="595959"/>
                        </a:solidFill>
                      </a:endParaRPr>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Wide</a:t>
                      </a:r>
                      <a:endParaRPr sz="900" u="none" strike="noStrike" cap="none">
                        <a:solidFill>
                          <a:srgbClr val="595959"/>
                        </a:solidFill>
                      </a:endParaRPr>
                    </a:p>
                  </a:txBody>
                  <a:tcPr marL="54000" marR="54000" marT="18000" marB="18000" anchor="ctr">
                    <a:lnL w="9525" cap="flat" cmpd="sng">
                      <a:solidFill>
                        <a:srgbClr val="9E9E9E"/>
                      </a:solidFill>
                      <a:prstDash val="solid"/>
                      <a:round/>
                      <a:headEnd type="none" w="sm" len="sm"/>
                      <a:tailEnd type="none" w="sm" len="sm"/>
                    </a:lnL>
                    <a:solidFill>
                      <a:srgbClr val="FFFFFF"/>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en-GB" sz="900" u="none" strike="noStrike" cap="none">
                          <a:solidFill>
                            <a:srgbClr val="595959"/>
                          </a:solidFill>
                        </a:rPr>
                        <a:t>Medium to high</a:t>
                      </a:r>
                      <a:endParaRPr sz="9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Low</a:t>
                      </a:r>
                      <a:endParaRPr sz="9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en-GB" sz="900" u="none" strike="noStrike" cap="none">
                          <a:solidFill>
                            <a:srgbClr val="595959"/>
                          </a:solidFill>
                        </a:rPr>
                        <a:t>Need to keep up to date</a:t>
                      </a:r>
                      <a:endParaRPr sz="900" u="none" strike="noStrike" cap="none">
                        <a:solidFill>
                          <a:srgbClr val="595959"/>
                        </a:solidFill>
                      </a:endParaRPr>
                    </a:p>
                  </a:txBody>
                  <a:tcPr marL="54000" marR="54000" marT="18000" marB="18000" anchor="ctr">
                    <a:solidFill>
                      <a:srgbClr val="FFFFFF"/>
                    </a:solidFill>
                  </a:tcPr>
                </a:tc>
                <a:extLst>
                  <a:ext uri="{0D108BD9-81ED-4DB2-BD59-A6C34878D82A}">
                    <a16:rowId xmlns:a16="http://schemas.microsoft.com/office/drawing/2014/main" val="10003"/>
                  </a:ext>
                </a:extLst>
              </a:tr>
              <a:tr h="246900">
                <a:tc>
                  <a:txBody>
                    <a:bodyPr/>
                    <a:lstStyle/>
                    <a:p>
                      <a:pPr marL="0" marR="0" lvl="0" indent="0" algn="l" rtl="0">
                        <a:lnSpc>
                          <a:spcPct val="100000"/>
                        </a:lnSpc>
                        <a:spcBef>
                          <a:spcPts val="0"/>
                        </a:spcBef>
                        <a:spcAft>
                          <a:spcPts val="0"/>
                        </a:spcAft>
                        <a:buClr>
                          <a:srgbClr val="000000"/>
                        </a:buClr>
                        <a:buSzPts val="1000"/>
                        <a:buFont typeface="Arial"/>
                        <a:buNone/>
                      </a:pPr>
                      <a:endParaRPr sz="1000" u="none" strike="noStrike" cap="none"/>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b="1" u="none" strike="noStrike" cap="none"/>
                        <a:t>Videos</a:t>
                      </a:r>
                      <a:endParaRPr sz="900" b="1" u="none" strike="noStrike" cap="none"/>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a:solidFill>
                            <a:srgbClr val="595959"/>
                          </a:solidFill>
                        </a:rPr>
                        <a:t>DfT / </a:t>
                      </a:r>
                      <a:r>
                        <a:rPr lang="en-GB" sz="900" u="none" strike="noStrike" cap="none">
                          <a:solidFill>
                            <a:srgbClr val="595959"/>
                          </a:solidFill>
                        </a:rPr>
                        <a:t>Project*</a:t>
                      </a:r>
                      <a:endParaRPr sz="900" u="none" strike="noStrike" cap="none">
                        <a:solidFill>
                          <a:srgbClr val="595959"/>
                        </a:solidFill>
                      </a:endParaRPr>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Wide</a:t>
                      </a:r>
                      <a:endParaRPr sz="900" u="none" strike="noStrike" cap="none">
                        <a:solidFill>
                          <a:srgbClr val="595959"/>
                        </a:solidFill>
                      </a:endParaRPr>
                    </a:p>
                  </a:txBody>
                  <a:tcPr marL="54000" marR="54000" marT="18000" marB="18000" anchor="ctr">
                    <a:lnL w="9525" cap="flat" cmpd="sng">
                      <a:solidFill>
                        <a:srgbClr val="9E9E9E"/>
                      </a:solidFill>
                      <a:prstDash val="solid"/>
                      <a:round/>
                      <a:headEnd type="none" w="sm" len="sm"/>
                      <a:tailEnd type="none" w="sm" len="sm"/>
                    </a:lnL>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High</a:t>
                      </a:r>
                      <a:endParaRPr sz="9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Low</a:t>
                      </a:r>
                      <a:endParaRPr sz="9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cap="none">
                        <a:solidFill>
                          <a:srgbClr val="595959"/>
                        </a:solidFill>
                      </a:endParaRPr>
                    </a:p>
                  </a:txBody>
                  <a:tcPr marL="54000" marR="54000" marT="18000" marB="18000" anchor="ctr">
                    <a:solidFill>
                      <a:srgbClr val="FFFFFF"/>
                    </a:solidFill>
                  </a:tcPr>
                </a:tc>
                <a:extLst>
                  <a:ext uri="{0D108BD9-81ED-4DB2-BD59-A6C34878D82A}">
                    <a16:rowId xmlns:a16="http://schemas.microsoft.com/office/drawing/2014/main" val="10004"/>
                  </a:ext>
                </a:extLst>
              </a:tr>
              <a:tr h="356425">
                <a:tc>
                  <a:txBody>
                    <a:bodyPr/>
                    <a:lstStyle/>
                    <a:p>
                      <a:pPr marL="0" marR="0" lvl="0" indent="0" algn="l" rtl="0">
                        <a:lnSpc>
                          <a:spcPct val="100000"/>
                        </a:lnSpc>
                        <a:spcBef>
                          <a:spcPts val="0"/>
                        </a:spcBef>
                        <a:spcAft>
                          <a:spcPts val="0"/>
                        </a:spcAft>
                        <a:buClr>
                          <a:srgbClr val="000000"/>
                        </a:buClr>
                        <a:buSzPts val="1000"/>
                        <a:buFont typeface="Arial"/>
                        <a:buNone/>
                      </a:pPr>
                      <a:endParaRPr sz="1000" u="none" strike="noStrike" cap="none"/>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b="1" u="none" strike="noStrike" cap="none"/>
                        <a:t>Exercises available online for independent training</a:t>
                      </a:r>
                      <a:endParaRPr sz="900" b="1" u="none" strike="noStrike" cap="none"/>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a:solidFill>
                            <a:srgbClr val="595959"/>
                          </a:solidFill>
                        </a:rPr>
                        <a:t>DfT / </a:t>
                      </a:r>
                      <a:r>
                        <a:rPr lang="en-GB" sz="900" u="none" strike="noStrike" cap="none">
                          <a:solidFill>
                            <a:srgbClr val="595959"/>
                          </a:solidFill>
                        </a:rPr>
                        <a:t>Project*</a:t>
                      </a:r>
                      <a:endParaRPr sz="900" u="none" strike="noStrike" cap="none">
                        <a:solidFill>
                          <a:srgbClr val="595959"/>
                        </a:solidFill>
                      </a:endParaRPr>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Wide</a:t>
                      </a:r>
                      <a:endParaRPr sz="900" u="none" strike="noStrike" cap="none">
                        <a:solidFill>
                          <a:srgbClr val="595959"/>
                        </a:solidFill>
                      </a:endParaRPr>
                    </a:p>
                  </a:txBody>
                  <a:tcPr marL="54000" marR="54000" marT="18000" marB="18000" anchor="ctr">
                    <a:lnL w="9525" cap="flat" cmpd="sng">
                      <a:solidFill>
                        <a:srgbClr val="9E9E9E"/>
                      </a:solidFill>
                      <a:prstDash val="solid"/>
                      <a:round/>
                      <a:headEnd type="none" w="sm" len="sm"/>
                      <a:tailEnd type="none" w="sm" len="sm"/>
                    </a:lnL>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Low to medium</a:t>
                      </a:r>
                      <a:endParaRPr sz="9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Low</a:t>
                      </a:r>
                      <a:endParaRPr sz="9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cap="none">
                        <a:solidFill>
                          <a:srgbClr val="595959"/>
                        </a:solidFill>
                      </a:endParaRPr>
                    </a:p>
                  </a:txBody>
                  <a:tcPr marL="54000" marR="54000" marT="18000" marB="18000" anchor="ctr">
                    <a:solidFill>
                      <a:srgbClr val="FFFFFF"/>
                    </a:solidFill>
                  </a:tcPr>
                </a:tc>
                <a:extLst>
                  <a:ext uri="{0D108BD9-81ED-4DB2-BD59-A6C34878D82A}">
                    <a16:rowId xmlns:a16="http://schemas.microsoft.com/office/drawing/2014/main" val="10005"/>
                  </a:ext>
                </a:extLst>
              </a:tr>
              <a:tr h="356425">
                <a:tc>
                  <a:txBody>
                    <a:bodyPr/>
                    <a:lstStyle/>
                    <a:p>
                      <a:pPr marL="0" marR="0" lvl="0" indent="0" algn="l" rtl="0">
                        <a:lnSpc>
                          <a:spcPct val="100000"/>
                        </a:lnSpc>
                        <a:spcBef>
                          <a:spcPts val="0"/>
                        </a:spcBef>
                        <a:spcAft>
                          <a:spcPts val="0"/>
                        </a:spcAft>
                        <a:buClr>
                          <a:srgbClr val="000000"/>
                        </a:buClr>
                        <a:buSzPts val="1000"/>
                        <a:buFont typeface="Arial"/>
                        <a:buNone/>
                      </a:pPr>
                      <a:endParaRPr sz="1000" u="none" strike="noStrike" cap="none"/>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b="1" u="none" strike="noStrike" cap="none"/>
                        <a:t>Video conferences</a:t>
                      </a:r>
                      <a:endParaRPr sz="900" b="1" u="none" strike="noStrike" cap="none"/>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a:solidFill>
                            <a:srgbClr val="595959"/>
                          </a:solidFill>
                        </a:rPr>
                        <a:t>DfT / </a:t>
                      </a:r>
                      <a:r>
                        <a:rPr lang="en-GB" sz="900" u="none" strike="noStrike" cap="none">
                          <a:solidFill>
                            <a:srgbClr val="595959"/>
                          </a:solidFill>
                        </a:rPr>
                        <a:t>Project*</a:t>
                      </a:r>
                      <a:endParaRPr sz="900" u="none" strike="noStrike" cap="none">
                        <a:solidFill>
                          <a:srgbClr val="595959"/>
                        </a:solidFill>
                      </a:endParaRPr>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Medium to wide</a:t>
                      </a:r>
                      <a:endParaRPr sz="900" u="none" strike="noStrike" cap="none">
                        <a:solidFill>
                          <a:srgbClr val="595959"/>
                        </a:solidFill>
                      </a:endParaRPr>
                    </a:p>
                  </a:txBody>
                  <a:tcPr marL="54000" marR="54000" marT="18000" marB="18000" anchor="ctr">
                    <a:lnL w="9525" cap="flat" cmpd="sng">
                      <a:solidFill>
                        <a:srgbClr val="9E9E9E"/>
                      </a:solidFill>
                      <a:prstDash val="solid"/>
                      <a:round/>
                      <a:headEnd type="none" w="sm" len="sm"/>
                      <a:tailEnd type="none" w="sm" len="sm"/>
                    </a:lnL>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High</a:t>
                      </a:r>
                      <a:endParaRPr sz="9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Low cost, high effort</a:t>
                      </a:r>
                      <a:endParaRPr sz="9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Ability for Q&amp;A</a:t>
                      </a:r>
                      <a:endParaRPr sz="900" u="none" strike="noStrike" cap="none">
                        <a:solidFill>
                          <a:srgbClr val="595959"/>
                        </a:solidFill>
                      </a:endParaRPr>
                    </a:p>
                  </a:txBody>
                  <a:tcPr marL="54000" marR="54000" marT="18000" marB="18000" anchor="ctr">
                    <a:solidFill>
                      <a:srgbClr val="FFFFFF"/>
                    </a:solidFill>
                  </a:tcPr>
                </a:tc>
                <a:extLst>
                  <a:ext uri="{0D108BD9-81ED-4DB2-BD59-A6C34878D82A}">
                    <a16:rowId xmlns:a16="http://schemas.microsoft.com/office/drawing/2014/main" val="10006"/>
                  </a:ext>
                </a:extLst>
              </a:tr>
              <a:tr h="356425">
                <a:tc>
                  <a:txBody>
                    <a:bodyPr/>
                    <a:lstStyle/>
                    <a:p>
                      <a:pPr marL="0" marR="0" lvl="0" indent="0" algn="l" rtl="0">
                        <a:lnSpc>
                          <a:spcPct val="100000"/>
                        </a:lnSpc>
                        <a:spcBef>
                          <a:spcPts val="0"/>
                        </a:spcBef>
                        <a:spcAft>
                          <a:spcPts val="0"/>
                        </a:spcAft>
                        <a:buClr>
                          <a:srgbClr val="000000"/>
                        </a:buClr>
                        <a:buSzPts val="1000"/>
                        <a:buFont typeface="Arial"/>
                        <a:buNone/>
                      </a:pPr>
                      <a:endParaRPr sz="1000" u="none" strike="noStrike" cap="none"/>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b="1" u="none" strike="noStrike" cap="none"/>
                        <a:t>F2F drop-ins</a:t>
                      </a:r>
                      <a:endParaRPr sz="900" b="1" u="none" strike="noStrike" cap="none"/>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Project*</a:t>
                      </a:r>
                      <a:endParaRPr sz="900" u="none" strike="noStrike" cap="none">
                        <a:solidFill>
                          <a:srgbClr val="595959"/>
                        </a:solidFill>
                      </a:endParaRPr>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Medium to wide</a:t>
                      </a:r>
                      <a:endParaRPr sz="900" u="none" strike="noStrike" cap="none">
                        <a:solidFill>
                          <a:srgbClr val="595959"/>
                        </a:solidFill>
                      </a:endParaRPr>
                    </a:p>
                  </a:txBody>
                  <a:tcPr marL="54000" marR="54000" marT="18000" marB="18000" anchor="ctr">
                    <a:lnL w="9525" cap="flat" cmpd="sng">
                      <a:solidFill>
                        <a:srgbClr val="9E9E9E"/>
                      </a:solidFill>
                      <a:prstDash val="solid"/>
                      <a:round/>
                      <a:headEnd type="none" w="sm" len="sm"/>
                      <a:tailEnd type="none" w="sm" len="sm"/>
                    </a:lnL>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High</a:t>
                      </a:r>
                      <a:endParaRPr sz="9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High</a:t>
                      </a:r>
                      <a:endParaRPr sz="9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en-GB" sz="900" u="none" strike="noStrike" cap="none">
                          <a:solidFill>
                            <a:srgbClr val="595959"/>
                          </a:solidFill>
                        </a:rPr>
                        <a:t>Ability for Q&amp;A</a:t>
                      </a:r>
                      <a:endParaRPr sz="900" u="none" strike="noStrike" cap="none">
                        <a:solidFill>
                          <a:srgbClr val="595959"/>
                        </a:solidFill>
                      </a:endParaRPr>
                    </a:p>
                  </a:txBody>
                  <a:tcPr marL="54000" marR="54000" marT="18000" marB="18000" anchor="ctr">
                    <a:solidFill>
                      <a:srgbClr val="FFFFFF"/>
                    </a:solidFill>
                  </a:tcPr>
                </a:tc>
                <a:extLst>
                  <a:ext uri="{0D108BD9-81ED-4DB2-BD59-A6C34878D82A}">
                    <a16:rowId xmlns:a16="http://schemas.microsoft.com/office/drawing/2014/main" val="10007"/>
                  </a:ext>
                </a:extLst>
              </a:tr>
              <a:tr h="356425">
                <a:tc>
                  <a:txBody>
                    <a:bodyPr/>
                    <a:lstStyle/>
                    <a:p>
                      <a:pPr marL="0" marR="0" lvl="0" indent="0" algn="l" rtl="0">
                        <a:lnSpc>
                          <a:spcPct val="100000"/>
                        </a:lnSpc>
                        <a:spcBef>
                          <a:spcPts val="0"/>
                        </a:spcBef>
                        <a:spcAft>
                          <a:spcPts val="0"/>
                        </a:spcAft>
                        <a:buClr>
                          <a:srgbClr val="000000"/>
                        </a:buClr>
                        <a:buSzPts val="1000"/>
                        <a:buFont typeface="Arial"/>
                        <a:buNone/>
                      </a:pPr>
                      <a:endParaRPr sz="1000" u="none" strike="noStrike" cap="none"/>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b="1" u="none" strike="noStrike" cap="none"/>
                        <a:t>Train the trainer</a:t>
                      </a:r>
                      <a:endParaRPr sz="900" b="1" u="none" strike="noStrike" cap="none"/>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a:solidFill>
                            <a:srgbClr val="595959"/>
                          </a:solidFill>
                        </a:rPr>
                        <a:t>DfT / </a:t>
                      </a:r>
                      <a:r>
                        <a:rPr lang="en-GB" sz="900" u="none" strike="noStrike" cap="none">
                          <a:solidFill>
                            <a:srgbClr val="595959"/>
                          </a:solidFill>
                        </a:rPr>
                        <a:t>Project*</a:t>
                      </a:r>
                      <a:endParaRPr sz="900" u="none" strike="noStrike" cap="none">
                        <a:solidFill>
                          <a:srgbClr val="595959"/>
                        </a:solidFill>
                      </a:endParaRPr>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Narrow</a:t>
                      </a:r>
                      <a:endParaRPr sz="900" u="none" strike="noStrike" cap="none">
                        <a:solidFill>
                          <a:srgbClr val="595959"/>
                        </a:solidFill>
                      </a:endParaRPr>
                    </a:p>
                  </a:txBody>
                  <a:tcPr marL="54000" marR="54000" marT="18000" marB="18000" anchor="ctr">
                    <a:lnL w="9525" cap="flat" cmpd="sng">
                      <a:solidFill>
                        <a:srgbClr val="9E9E9E"/>
                      </a:solidFill>
                      <a:prstDash val="solid"/>
                      <a:round/>
                      <a:headEnd type="none" w="sm" len="sm"/>
                      <a:tailEnd type="none" w="sm" len="sm"/>
                    </a:lnL>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Medium</a:t>
                      </a:r>
                      <a:endParaRPr sz="9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Medium to high</a:t>
                      </a:r>
                      <a:endParaRPr sz="9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Dependent on trainer’s capacity</a:t>
                      </a:r>
                      <a:endParaRPr sz="900" u="none" strike="noStrike" cap="none">
                        <a:solidFill>
                          <a:srgbClr val="595959"/>
                        </a:solidFill>
                      </a:endParaRPr>
                    </a:p>
                  </a:txBody>
                  <a:tcPr marL="54000" marR="54000" marT="18000" marB="18000" anchor="ctr">
                    <a:solidFill>
                      <a:srgbClr val="FFFFFF"/>
                    </a:solidFill>
                  </a:tcPr>
                </a:tc>
                <a:extLst>
                  <a:ext uri="{0D108BD9-81ED-4DB2-BD59-A6C34878D82A}">
                    <a16:rowId xmlns:a16="http://schemas.microsoft.com/office/drawing/2014/main" val="10008"/>
                  </a:ext>
                </a:extLst>
              </a:tr>
              <a:tr h="359150">
                <a:tc>
                  <a:txBody>
                    <a:bodyPr/>
                    <a:lstStyle/>
                    <a:p>
                      <a:pPr marL="0" marR="0" lvl="0" indent="0" algn="l" rtl="0">
                        <a:lnSpc>
                          <a:spcPct val="100000"/>
                        </a:lnSpc>
                        <a:spcBef>
                          <a:spcPts val="0"/>
                        </a:spcBef>
                        <a:spcAft>
                          <a:spcPts val="0"/>
                        </a:spcAft>
                        <a:buClr>
                          <a:srgbClr val="000000"/>
                        </a:buClr>
                        <a:buSzPts val="1000"/>
                        <a:buFont typeface="Arial"/>
                        <a:buNone/>
                      </a:pPr>
                      <a:endParaRPr sz="1000" u="none" strike="noStrike" cap="none"/>
                    </a:p>
                  </a:txBody>
                  <a:tcPr marL="54000" marR="54000" marT="18000" marB="18000"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b="1" u="none" strike="noStrike" cap="none"/>
                        <a:t>Hints and tips on Street Manager</a:t>
                      </a:r>
                      <a:endParaRPr sz="900" b="1" u="none" strike="noStrike" cap="none"/>
                    </a:p>
                  </a:txBody>
                  <a:tcPr marL="54000" marR="54000" marT="18000" marB="18000"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System</a:t>
                      </a:r>
                      <a:endParaRPr sz="900" u="none" strike="noStrike" cap="none">
                        <a:solidFill>
                          <a:srgbClr val="595959"/>
                        </a:solidFill>
                      </a:endParaRPr>
                    </a:p>
                  </a:txBody>
                  <a:tcPr marL="54000" marR="54000" marT="18000" marB="18000" anchor="ctr">
                    <a:lnT w="9525" cap="flat" cmpd="sng">
                      <a:solidFill>
                        <a:srgbClr val="9E9E9E"/>
                      </a:solidFill>
                      <a:prstDash val="solid"/>
                      <a:round/>
                      <a:headEnd type="none" w="sm" len="sm"/>
                      <a:tailEnd type="none" w="sm" len="sm"/>
                    </a:lnT>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Wide</a:t>
                      </a:r>
                      <a:endParaRPr sz="9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Low to medium</a:t>
                      </a:r>
                      <a:endParaRPr sz="9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solidFill>
                            <a:srgbClr val="595959"/>
                          </a:solidFill>
                        </a:rPr>
                        <a:t>Low (built in)</a:t>
                      </a:r>
                      <a:endParaRPr sz="9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cap="none">
                        <a:solidFill>
                          <a:srgbClr val="595959"/>
                        </a:solidFill>
                      </a:endParaRPr>
                    </a:p>
                  </a:txBody>
                  <a:tcPr marL="54000" marR="54000" marT="18000" marB="18000" anchor="ctr">
                    <a:solidFill>
                      <a:srgbClr val="FFFFFF"/>
                    </a:solidFill>
                  </a:tcPr>
                </a:tc>
                <a:extLst>
                  <a:ext uri="{0D108BD9-81ED-4DB2-BD59-A6C34878D82A}">
                    <a16:rowId xmlns:a16="http://schemas.microsoft.com/office/drawing/2014/main" val="10009"/>
                  </a:ext>
                </a:extLst>
              </a:tr>
            </a:tbl>
          </a:graphicData>
        </a:graphic>
      </p:graphicFrame>
      <p:pic>
        <p:nvPicPr>
          <p:cNvPr id="95" name="Google Shape;95;p12" descr="tip_sheet_icon.png"/>
          <p:cNvPicPr preferRelativeResize="0"/>
          <p:nvPr/>
        </p:nvPicPr>
        <p:blipFill rotWithShape="1">
          <a:blip r:embed="rId3">
            <a:alphaModFix/>
          </a:blip>
          <a:srcRect/>
          <a:stretch/>
        </p:blipFill>
        <p:spPr>
          <a:xfrm>
            <a:off x="340204" y="2683325"/>
            <a:ext cx="240000" cy="240000"/>
          </a:xfrm>
          <a:prstGeom prst="rect">
            <a:avLst/>
          </a:prstGeom>
          <a:noFill/>
          <a:ln>
            <a:noFill/>
          </a:ln>
        </p:spPr>
      </p:pic>
      <p:pic>
        <p:nvPicPr>
          <p:cNvPr id="96" name="Google Shape;96;p12" descr="video.jpg"/>
          <p:cNvPicPr preferRelativeResize="0"/>
          <p:nvPr/>
        </p:nvPicPr>
        <p:blipFill rotWithShape="1">
          <a:blip r:embed="rId4">
            <a:alphaModFix/>
          </a:blip>
          <a:srcRect/>
          <a:stretch/>
        </p:blipFill>
        <p:spPr>
          <a:xfrm>
            <a:off x="340204" y="2390699"/>
            <a:ext cx="240000" cy="193200"/>
          </a:xfrm>
          <a:prstGeom prst="rect">
            <a:avLst/>
          </a:prstGeom>
          <a:noFill/>
          <a:ln>
            <a:noFill/>
          </a:ln>
        </p:spPr>
      </p:pic>
      <p:pic>
        <p:nvPicPr>
          <p:cNvPr id="97" name="Google Shape;97;p12" descr="Help Icon.jpg"/>
          <p:cNvPicPr preferRelativeResize="0"/>
          <p:nvPr/>
        </p:nvPicPr>
        <p:blipFill rotWithShape="1">
          <a:blip r:embed="rId5">
            <a:alphaModFix/>
          </a:blip>
          <a:srcRect l="12201" t="6294" r="12201" b="4674"/>
          <a:stretch/>
        </p:blipFill>
        <p:spPr>
          <a:xfrm>
            <a:off x="340204" y="2144875"/>
            <a:ext cx="240000" cy="193200"/>
          </a:xfrm>
          <a:prstGeom prst="rect">
            <a:avLst/>
          </a:prstGeom>
          <a:noFill/>
          <a:ln>
            <a:noFill/>
          </a:ln>
        </p:spPr>
      </p:pic>
      <p:pic>
        <p:nvPicPr>
          <p:cNvPr id="98" name="Google Shape;98;p12" descr="people icon three circles ..."/>
          <p:cNvPicPr preferRelativeResize="0"/>
          <p:nvPr/>
        </p:nvPicPr>
        <p:blipFill rotWithShape="1">
          <a:blip r:embed="rId6">
            <a:alphaModFix/>
          </a:blip>
          <a:srcRect/>
          <a:stretch/>
        </p:blipFill>
        <p:spPr>
          <a:xfrm>
            <a:off x="317854" y="1777921"/>
            <a:ext cx="284700" cy="193360"/>
          </a:xfrm>
          <a:prstGeom prst="rect">
            <a:avLst/>
          </a:prstGeom>
          <a:noFill/>
          <a:ln>
            <a:noFill/>
          </a:ln>
        </p:spPr>
      </p:pic>
      <p:pic>
        <p:nvPicPr>
          <p:cNvPr id="99" name="Google Shape;99;p12" descr="training manual.png"/>
          <p:cNvPicPr preferRelativeResize="0"/>
          <p:nvPr/>
        </p:nvPicPr>
        <p:blipFill rotWithShape="1">
          <a:blip r:embed="rId7">
            <a:alphaModFix/>
          </a:blip>
          <a:srcRect/>
          <a:stretch/>
        </p:blipFill>
        <p:spPr>
          <a:xfrm>
            <a:off x="340204" y="1339550"/>
            <a:ext cx="240000" cy="240000"/>
          </a:xfrm>
          <a:prstGeom prst="rect">
            <a:avLst/>
          </a:prstGeom>
          <a:noFill/>
          <a:ln>
            <a:noFill/>
          </a:ln>
        </p:spPr>
      </p:pic>
      <p:pic>
        <p:nvPicPr>
          <p:cNvPr id="100" name="Google Shape;100;p12" descr="face to face.jpg"/>
          <p:cNvPicPr preferRelativeResize="0"/>
          <p:nvPr/>
        </p:nvPicPr>
        <p:blipFill rotWithShape="1">
          <a:blip r:embed="rId8">
            <a:alphaModFix/>
          </a:blip>
          <a:srcRect/>
          <a:stretch/>
        </p:blipFill>
        <p:spPr>
          <a:xfrm>
            <a:off x="317854" y="3326225"/>
            <a:ext cx="284700" cy="284700"/>
          </a:xfrm>
          <a:prstGeom prst="rect">
            <a:avLst/>
          </a:prstGeom>
          <a:noFill/>
          <a:ln>
            <a:noFill/>
          </a:ln>
        </p:spPr>
      </p:pic>
      <p:pic>
        <p:nvPicPr>
          <p:cNvPr id="101" name="Google Shape;101;p12"/>
          <p:cNvPicPr preferRelativeResize="0"/>
          <p:nvPr/>
        </p:nvPicPr>
        <p:blipFill rotWithShape="1">
          <a:blip r:embed="rId9">
            <a:alphaModFix/>
          </a:blip>
          <a:srcRect/>
          <a:stretch/>
        </p:blipFill>
        <p:spPr>
          <a:xfrm>
            <a:off x="340204" y="2975952"/>
            <a:ext cx="240000" cy="319995"/>
          </a:xfrm>
          <a:prstGeom prst="rect">
            <a:avLst/>
          </a:prstGeom>
          <a:noFill/>
          <a:ln>
            <a:noFill/>
          </a:ln>
        </p:spPr>
      </p:pic>
      <p:pic>
        <p:nvPicPr>
          <p:cNvPr id="102" name="Google Shape;102;p12"/>
          <p:cNvPicPr preferRelativeResize="0"/>
          <p:nvPr/>
        </p:nvPicPr>
        <p:blipFill rotWithShape="1">
          <a:blip r:embed="rId10">
            <a:alphaModFix/>
          </a:blip>
          <a:srcRect/>
          <a:stretch/>
        </p:blipFill>
        <p:spPr>
          <a:xfrm>
            <a:off x="300204" y="4027099"/>
            <a:ext cx="320000" cy="320000"/>
          </a:xfrm>
          <a:prstGeom prst="rect">
            <a:avLst/>
          </a:prstGeom>
          <a:noFill/>
          <a:ln>
            <a:noFill/>
          </a:ln>
        </p:spPr>
      </p:pic>
      <p:pic>
        <p:nvPicPr>
          <p:cNvPr id="103" name="Google Shape;103;p12"/>
          <p:cNvPicPr preferRelativeResize="0"/>
          <p:nvPr/>
        </p:nvPicPr>
        <p:blipFill rotWithShape="1">
          <a:blip r:embed="rId11">
            <a:alphaModFix/>
          </a:blip>
          <a:srcRect/>
          <a:stretch/>
        </p:blipFill>
        <p:spPr>
          <a:xfrm>
            <a:off x="259754" y="3641197"/>
            <a:ext cx="400900" cy="400900"/>
          </a:xfrm>
          <a:prstGeom prst="rect">
            <a:avLst/>
          </a:prstGeom>
          <a:noFill/>
          <a:ln>
            <a:noFill/>
          </a:ln>
        </p:spPr>
      </p:pic>
      <p:sp>
        <p:nvSpPr>
          <p:cNvPr id="104" name="Google Shape;104;p12"/>
          <p:cNvSpPr/>
          <p:nvPr/>
        </p:nvSpPr>
        <p:spPr>
          <a:xfrm>
            <a:off x="190900" y="4374775"/>
            <a:ext cx="7907700" cy="45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i="1">
                <a:solidFill>
                  <a:srgbClr val="2D2D8A"/>
                </a:solidFill>
              </a:rPr>
              <a:t>*The term ‘Project’ here refers to your organisation’s internal project/initiative to transition to Street Manager</a:t>
            </a:r>
            <a:endParaRPr sz="1000" i="1">
              <a:solidFill>
                <a:srgbClr val="2D2D8A"/>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title"/>
          </p:nvPr>
        </p:nvSpPr>
        <p:spPr>
          <a:xfrm>
            <a:off x="1401416" y="215915"/>
            <a:ext cx="7494000" cy="50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Training checklist</a:t>
            </a:r>
            <a:endParaRPr/>
          </a:p>
        </p:txBody>
      </p:sp>
      <p:sp>
        <p:nvSpPr>
          <p:cNvPr id="110" name="Google Shape;110;p13"/>
          <p:cNvSpPr/>
          <p:nvPr/>
        </p:nvSpPr>
        <p:spPr>
          <a:xfrm>
            <a:off x="279175" y="2286350"/>
            <a:ext cx="1836300" cy="2042400"/>
          </a:xfrm>
          <a:prstGeom prst="foldedCorner">
            <a:avLst>
              <a:gd name="adj" fmla="val 16667"/>
            </a:avLst>
          </a:prstGeom>
          <a:solidFill>
            <a:srgbClr val="006435">
              <a:alpha val="60000"/>
            </a:srgbClr>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900" b="1">
              <a:solidFill>
                <a:srgbClr val="FFFFFF"/>
              </a:solidFill>
            </a:endParaRPr>
          </a:p>
          <a:p>
            <a:pPr marL="360000" lvl="0" indent="-285750" algn="l" rtl="0">
              <a:spcBef>
                <a:spcPts val="0"/>
              </a:spcBef>
              <a:spcAft>
                <a:spcPts val="0"/>
              </a:spcAft>
              <a:buClr>
                <a:srgbClr val="FFFFFF"/>
              </a:buClr>
              <a:buSzPts val="900"/>
              <a:buChar char="●"/>
            </a:pPr>
            <a:r>
              <a:rPr lang="en-GB" sz="900" b="1">
                <a:solidFill>
                  <a:srgbClr val="FFFFFF"/>
                </a:solidFill>
              </a:rPr>
              <a:t>Identify the training needs of all your stakeholders</a:t>
            </a:r>
            <a:endParaRPr sz="900">
              <a:solidFill>
                <a:srgbClr val="FFFFFF"/>
              </a:solidFill>
            </a:endParaRPr>
          </a:p>
        </p:txBody>
      </p:sp>
      <p:sp>
        <p:nvSpPr>
          <p:cNvPr id="111" name="Google Shape;111;p13"/>
          <p:cNvSpPr/>
          <p:nvPr/>
        </p:nvSpPr>
        <p:spPr>
          <a:xfrm>
            <a:off x="2566713" y="2286350"/>
            <a:ext cx="1836300" cy="2042400"/>
          </a:xfrm>
          <a:prstGeom prst="foldedCorner">
            <a:avLst>
              <a:gd name="adj" fmla="val 16667"/>
            </a:avLst>
          </a:prstGeom>
          <a:solidFill>
            <a:srgbClr val="006435">
              <a:alpha val="60000"/>
            </a:srgbClr>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900" b="1"/>
          </a:p>
          <a:p>
            <a:pPr marL="457200" lvl="0" indent="-285750" algn="l" rtl="0">
              <a:spcBef>
                <a:spcPts val="0"/>
              </a:spcBef>
              <a:spcAft>
                <a:spcPts val="0"/>
              </a:spcAft>
              <a:buClr>
                <a:srgbClr val="FFFFFF"/>
              </a:buClr>
              <a:buSzPts val="900"/>
              <a:buChar char="●"/>
            </a:pPr>
            <a:r>
              <a:rPr lang="en-GB" sz="900" b="1">
                <a:solidFill>
                  <a:srgbClr val="FFFFFF"/>
                </a:solidFill>
              </a:rPr>
              <a:t>Deliver first iteration of training</a:t>
            </a:r>
            <a:endParaRPr sz="900" b="1">
              <a:solidFill>
                <a:srgbClr val="FFFFFF"/>
              </a:solidFill>
            </a:endParaRPr>
          </a:p>
          <a:p>
            <a:pPr marL="457200" lvl="0" indent="0" algn="l" rtl="0">
              <a:spcBef>
                <a:spcPts val="0"/>
              </a:spcBef>
              <a:spcAft>
                <a:spcPts val="0"/>
              </a:spcAft>
              <a:buNone/>
            </a:pPr>
            <a:endParaRPr sz="900" b="1">
              <a:solidFill>
                <a:srgbClr val="FFFFFF"/>
              </a:solidFill>
            </a:endParaRPr>
          </a:p>
          <a:p>
            <a:pPr marL="457200" lvl="0" indent="-285750" algn="l" rtl="0">
              <a:spcBef>
                <a:spcPts val="0"/>
              </a:spcBef>
              <a:spcAft>
                <a:spcPts val="0"/>
              </a:spcAft>
              <a:buClr>
                <a:srgbClr val="FFFFFF"/>
              </a:buClr>
              <a:buSzPts val="900"/>
              <a:buChar char="●"/>
            </a:pPr>
            <a:r>
              <a:rPr lang="en-GB" sz="900" b="1">
                <a:solidFill>
                  <a:srgbClr val="FFFFFF"/>
                </a:solidFill>
              </a:rPr>
              <a:t>Ensure all stakeholders have access to training</a:t>
            </a:r>
            <a:endParaRPr sz="900" b="1">
              <a:solidFill>
                <a:srgbClr val="FFFFFF"/>
              </a:solidFill>
            </a:endParaRPr>
          </a:p>
          <a:p>
            <a:pPr marL="0" lvl="0" indent="0" algn="l" rtl="0">
              <a:spcBef>
                <a:spcPts val="0"/>
              </a:spcBef>
              <a:spcAft>
                <a:spcPts val="0"/>
              </a:spcAft>
              <a:buNone/>
            </a:pPr>
            <a:endParaRPr sz="900" b="1">
              <a:solidFill>
                <a:srgbClr val="FFFFFF"/>
              </a:solidFill>
            </a:endParaRPr>
          </a:p>
        </p:txBody>
      </p:sp>
      <p:sp>
        <p:nvSpPr>
          <p:cNvPr id="112" name="Google Shape;112;p13"/>
          <p:cNvSpPr/>
          <p:nvPr/>
        </p:nvSpPr>
        <p:spPr>
          <a:xfrm>
            <a:off x="4891525" y="2286350"/>
            <a:ext cx="1757700" cy="2042400"/>
          </a:xfrm>
          <a:prstGeom prst="foldedCorner">
            <a:avLst>
              <a:gd name="adj" fmla="val 16667"/>
            </a:avLst>
          </a:prstGeom>
          <a:solidFill>
            <a:srgbClr val="006435">
              <a:alpha val="60000"/>
            </a:srgbClr>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900" b="1">
              <a:solidFill>
                <a:srgbClr val="FFFFFF"/>
              </a:solidFill>
            </a:endParaRPr>
          </a:p>
          <a:p>
            <a:pPr marL="360000" lvl="0" indent="-285750" algn="l" rtl="0">
              <a:spcBef>
                <a:spcPts val="0"/>
              </a:spcBef>
              <a:spcAft>
                <a:spcPts val="0"/>
              </a:spcAft>
              <a:buClr>
                <a:srgbClr val="FFFFFF"/>
              </a:buClr>
              <a:buSzPts val="900"/>
              <a:buChar char="●"/>
            </a:pPr>
            <a:r>
              <a:rPr lang="en-GB" sz="900" b="1">
                <a:solidFill>
                  <a:srgbClr val="FFFFFF"/>
                </a:solidFill>
              </a:rPr>
              <a:t>Collect feedback </a:t>
            </a:r>
            <a:endParaRPr sz="900" b="1">
              <a:solidFill>
                <a:srgbClr val="FFFFFF"/>
              </a:solidFill>
            </a:endParaRPr>
          </a:p>
          <a:p>
            <a:pPr marL="457200" lvl="0" indent="0" algn="l" rtl="0">
              <a:spcBef>
                <a:spcPts val="0"/>
              </a:spcBef>
              <a:spcAft>
                <a:spcPts val="0"/>
              </a:spcAft>
              <a:buNone/>
            </a:pPr>
            <a:endParaRPr sz="900" b="1">
              <a:solidFill>
                <a:srgbClr val="FFFFFF"/>
              </a:solidFill>
            </a:endParaRPr>
          </a:p>
          <a:p>
            <a:pPr marL="360000" lvl="0" indent="-285750" algn="l" rtl="0">
              <a:spcBef>
                <a:spcPts val="0"/>
              </a:spcBef>
              <a:spcAft>
                <a:spcPts val="0"/>
              </a:spcAft>
              <a:buClr>
                <a:srgbClr val="FFFFFF"/>
              </a:buClr>
              <a:buSzPts val="900"/>
              <a:buChar char="●"/>
            </a:pPr>
            <a:r>
              <a:rPr lang="en-GB" sz="900" b="1">
                <a:solidFill>
                  <a:srgbClr val="FFFFFF"/>
                </a:solidFill>
              </a:rPr>
              <a:t>Adjust training delivery approach if needed</a:t>
            </a:r>
            <a:endParaRPr sz="900" b="1">
              <a:solidFill>
                <a:srgbClr val="FFFFFF"/>
              </a:solidFill>
            </a:endParaRPr>
          </a:p>
          <a:p>
            <a:pPr marL="457200" lvl="0" indent="0" algn="l" rtl="0">
              <a:spcBef>
                <a:spcPts val="0"/>
              </a:spcBef>
              <a:spcAft>
                <a:spcPts val="0"/>
              </a:spcAft>
              <a:buNone/>
            </a:pPr>
            <a:endParaRPr sz="900" b="1">
              <a:solidFill>
                <a:srgbClr val="FFFFFF"/>
              </a:solidFill>
            </a:endParaRPr>
          </a:p>
          <a:p>
            <a:pPr marL="360000" lvl="0" indent="-285750" algn="l" rtl="0">
              <a:spcBef>
                <a:spcPts val="0"/>
              </a:spcBef>
              <a:spcAft>
                <a:spcPts val="0"/>
              </a:spcAft>
              <a:buClr>
                <a:srgbClr val="FFFFFF"/>
              </a:buClr>
              <a:buSzPts val="900"/>
              <a:buChar char="●"/>
            </a:pPr>
            <a:r>
              <a:rPr lang="en-GB" sz="900" b="1">
                <a:solidFill>
                  <a:srgbClr val="FFFFFF"/>
                </a:solidFill>
              </a:rPr>
              <a:t>Deliver second iteration of training if needed</a:t>
            </a:r>
            <a:endParaRPr sz="900" b="1">
              <a:solidFill>
                <a:srgbClr val="FFFFFF"/>
              </a:solidFill>
            </a:endParaRPr>
          </a:p>
        </p:txBody>
      </p:sp>
      <p:sp>
        <p:nvSpPr>
          <p:cNvPr id="113" name="Google Shape;113;p13"/>
          <p:cNvSpPr/>
          <p:nvPr/>
        </p:nvSpPr>
        <p:spPr>
          <a:xfrm>
            <a:off x="7137725" y="2286350"/>
            <a:ext cx="1757700" cy="2042400"/>
          </a:xfrm>
          <a:prstGeom prst="foldedCorner">
            <a:avLst>
              <a:gd name="adj" fmla="val 16667"/>
            </a:avLst>
          </a:prstGeom>
          <a:solidFill>
            <a:srgbClr val="006435">
              <a:alpha val="60000"/>
            </a:srgbClr>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900" b="1">
              <a:solidFill>
                <a:srgbClr val="FFFFFF"/>
              </a:solidFill>
            </a:endParaRPr>
          </a:p>
          <a:p>
            <a:pPr marL="457200" lvl="0" indent="-285750" algn="l" rtl="0">
              <a:spcBef>
                <a:spcPts val="0"/>
              </a:spcBef>
              <a:spcAft>
                <a:spcPts val="0"/>
              </a:spcAft>
              <a:buClr>
                <a:srgbClr val="FFFFFF"/>
              </a:buClr>
              <a:buSzPts val="900"/>
              <a:buChar char="●"/>
            </a:pPr>
            <a:r>
              <a:rPr lang="en-GB" sz="900" b="1">
                <a:solidFill>
                  <a:srgbClr val="FFFFFF"/>
                </a:solidFill>
              </a:rPr>
              <a:t>Collect feedback to ensure that all stakeholders are ready to deliver BAU processes in the Street Manager world</a:t>
            </a:r>
            <a:endParaRPr sz="900" b="1">
              <a:solidFill>
                <a:srgbClr val="FFFFFF"/>
              </a:solidFill>
            </a:endParaRPr>
          </a:p>
          <a:p>
            <a:pPr marL="457200" lvl="0" indent="0" algn="l" rtl="0">
              <a:spcBef>
                <a:spcPts val="0"/>
              </a:spcBef>
              <a:spcAft>
                <a:spcPts val="0"/>
              </a:spcAft>
              <a:buNone/>
            </a:pPr>
            <a:endParaRPr sz="900" b="1">
              <a:solidFill>
                <a:srgbClr val="FFFFFF"/>
              </a:solidFill>
            </a:endParaRPr>
          </a:p>
        </p:txBody>
      </p:sp>
      <p:sp>
        <p:nvSpPr>
          <p:cNvPr id="114" name="Google Shape;114;p13"/>
          <p:cNvSpPr/>
          <p:nvPr/>
        </p:nvSpPr>
        <p:spPr>
          <a:xfrm>
            <a:off x="406075" y="1058675"/>
            <a:ext cx="1582500" cy="309900"/>
          </a:xfrm>
          <a:prstGeom prst="roundRect">
            <a:avLst>
              <a:gd name="adj" fmla="val 16667"/>
            </a:avLst>
          </a:prstGeom>
          <a:solidFill>
            <a:srgbClr val="00643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rgbClr val="FFFFFF"/>
                </a:solidFill>
              </a:rPr>
              <a:t>Now </a:t>
            </a:r>
            <a:endParaRPr b="1">
              <a:solidFill>
                <a:srgbClr val="FFFFFF"/>
              </a:solidFill>
            </a:endParaRPr>
          </a:p>
        </p:txBody>
      </p:sp>
      <p:sp>
        <p:nvSpPr>
          <p:cNvPr id="115" name="Google Shape;115;p13"/>
          <p:cNvSpPr/>
          <p:nvPr/>
        </p:nvSpPr>
        <p:spPr>
          <a:xfrm>
            <a:off x="376200" y="4447475"/>
            <a:ext cx="8391600" cy="226500"/>
          </a:xfrm>
          <a:prstGeom prst="roundRect">
            <a:avLst>
              <a:gd name="adj" fmla="val 16667"/>
            </a:avLst>
          </a:prstGeom>
          <a:solidFill>
            <a:srgbClr val="EEECE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t>All points on this checklists are recommendations only that you can choose to do at any point in the lead up to transition </a:t>
            </a:r>
            <a:endParaRPr sz="1100" b="1"/>
          </a:p>
        </p:txBody>
      </p:sp>
      <p:sp>
        <p:nvSpPr>
          <p:cNvPr id="116" name="Google Shape;116;p13"/>
          <p:cNvSpPr/>
          <p:nvPr/>
        </p:nvSpPr>
        <p:spPr>
          <a:xfrm>
            <a:off x="2673963" y="1058700"/>
            <a:ext cx="1582500" cy="309900"/>
          </a:xfrm>
          <a:prstGeom prst="roundRect">
            <a:avLst>
              <a:gd name="adj" fmla="val 16667"/>
            </a:avLst>
          </a:prstGeom>
          <a:solidFill>
            <a:srgbClr val="00643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rgbClr val="FFFFFF"/>
                </a:solidFill>
              </a:rPr>
              <a:t>3 months before </a:t>
            </a:r>
            <a:endParaRPr sz="1200" b="1">
              <a:solidFill>
                <a:srgbClr val="FFFFFF"/>
              </a:solidFill>
            </a:endParaRPr>
          </a:p>
        </p:txBody>
      </p:sp>
      <p:sp>
        <p:nvSpPr>
          <p:cNvPr id="117" name="Google Shape;117;p13"/>
          <p:cNvSpPr/>
          <p:nvPr/>
        </p:nvSpPr>
        <p:spPr>
          <a:xfrm>
            <a:off x="4941850" y="1058675"/>
            <a:ext cx="1582500" cy="309900"/>
          </a:xfrm>
          <a:prstGeom prst="roundRect">
            <a:avLst>
              <a:gd name="adj" fmla="val 16667"/>
            </a:avLst>
          </a:prstGeom>
          <a:solidFill>
            <a:srgbClr val="00643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rgbClr val="FFFFFF"/>
                </a:solidFill>
              </a:rPr>
              <a:t>1 month before </a:t>
            </a:r>
            <a:endParaRPr sz="1200" b="1">
              <a:solidFill>
                <a:srgbClr val="FFFFFF"/>
              </a:solidFill>
            </a:endParaRPr>
          </a:p>
        </p:txBody>
      </p:sp>
      <p:sp>
        <p:nvSpPr>
          <p:cNvPr id="118" name="Google Shape;118;p13"/>
          <p:cNvSpPr/>
          <p:nvPr/>
        </p:nvSpPr>
        <p:spPr>
          <a:xfrm>
            <a:off x="7225325" y="1058675"/>
            <a:ext cx="1582500" cy="309900"/>
          </a:xfrm>
          <a:prstGeom prst="roundRect">
            <a:avLst>
              <a:gd name="adj" fmla="val 16667"/>
            </a:avLst>
          </a:prstGeom>
          <a:solidFill>
            <a:srgbClr val="00643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rgbClr val="FFFFFF"/>
                </a:solidFill>
              </a:rPr>
              <a:t>1 week before </a:t>
            </a:r>
            <a:endParaRPr sz="1200" b="1">
              <a:solidFill>
                <a:srgbClr val="FFFFFF"/>
              </a:solidFill>
            </a:endParaRPr>
          </a:p>
        </p:txBody>
      </p:sp>
      <p:pic>
        <p:nvPicPr>
          <p:cNvPr id="119" name="Google Shape;119;p13"/>
          <p:cNvPicPr preferRelativeResize="0"/>
          <p:nvPr/>
        </p:nvPicPr>
        <p:blipFill rotWithShape="1">
          <a:blip r:embed="rId3">
            <a:alphaModFix/>
          </a:blip>
          <a:srcRect/>
          <a:stretch/>
        </p:blipFill>
        <p:spPr>
          <a:xfrm>
            <a:off x="7667375" y="1476626"/>
            <a:ext cx="698400" cy="701665"/>
          </a:xfrm>
          <a:prstGeom prst="rect">
            <a:avLst/>
          </a:prstGeom>
          <a:noFill/>
          <a:ln>
            <a:noFill/>
          </a:ln>
        </p:spPr>
      </p:pic>
      <p:pic>
        <p:nvPicPr>
          <p:cNvPr id="120" name="Google Shape;120;p13"/>
          <p:cNvPicPr preferRelativeResize="0"/>
          <p:nvPr/>
        </p:nvPicPr>
        <p:blipFill rotWithShape="1">
          <a:blip r:embed="rId4">
            <a:alphaModFix/>
          </a:blip>
          <a:srcRect/>
          <a:stretch/>
        </p:blipFill>
        <p:spPr>
          <a:xfrm rot="-2700051">
            <a:off x="1091540" y="1431828"/>
            <a:ext cx="407966" cy="831326"/>
          </a:xfrm>
          <a:prstGeom prst="rect">
            <a:avLst/>
          </a:prstGeom>
          <a:noFill/>
          <a:ln>
            <a:noFill/>
          </a:ln>
        </p:spPr>
      </p:pic>
      <p:pic>
        <p:nvPicPr>
          <p:cNvPr id="121" name="Google Shape;121;p13"/>
          <p:cNvPicPr preferRelativeResize="0"/>
          <p:nvPr/>
        </p:nvPicPr>
        <p:blipFill rotWithShape="1">
          <a:blip r:embed="rId5">
            <a:alphaModFix/>
          </a:blip>
          <a:srcRect/>
          <a:stretch/>
        </p:blipFill>
        <p:spPr>
          <a:xfrm>
            <a:off x="5383902" y="1593860"/>
            <a:ext cx="698400" cy="467213"/>
          </a:xfrm>
          <a:prstGeom prst="rect">
            <a:avLst/>
          </a:prstGeom>
          <a:noFill/>
          <a:ln>
            <a:noFill/>
          </a:ln>
        </p:spPr>
      </p:pic>
      <p:pic>
        <p:nvPicPr>
          <p:cNvPr id="122" name="Google Shape;122;p13"/>
          <p:cNvPicPr preferRelativeResize="0"/>
          <p:nvPr/>
        </p:nvPicPr>
        <p:blipFill rotWithShape="1">
          <a:blip r:embed="rId5">
            <a:alphaModFix/>
          </a:blip>
          <a:srcRect/>
          <a:stretch/>
        </p:blipFill>
        <p:spPr>
          <a:xfrm>
            <a:off x="3100427" y="1593872"/>
            <a:ext cx="698400" cy="4672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4"/>
          <p:cNvSpPr txBox="1">
            <a:spLocks noGrp="1"/>
          </p:cNvSpPr>
          <p:nvPr>
            <p:ph type="title"/>
          </p:nvPr>
        </p:nvSpPr>
        <p:spPr>
          <a:xfrm>
            <a:off x="1401416" y="215915"/>
            <a:ext cx="7494000" cy="509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a:t>High-level training plan</a:t>
            </a:r>
            <a:endParaRPr/>
          </a:p>
        </p:txBody>
      </p:sp>
      <p:graphicFrame>
        <p:nvGraphicFramePr>
          <p:cNvPr id="128" name="Google Shape;128;p14"/>
          <p:cNvGraphicFramePr/>
          <p:nvPr/>
        </p:nvGraphicFramePr>
        <p:xfrm>
          <a:off x="785100" y="1049625"/>
          <a:ext cx="7252875" cy="3210800"/>
        </p:xfrm>
        <a:graphic>
          <a:graphicData uri="http://schemas.openxmlformats.org/drawingml/2006/table">
            <a:tbl>
              <a:tblPr>
                <a:noFill/>
                <a:tableStyleId>{99A4BB73-BA0E-4978-8EBB-D5B49B9DC6E6}</a:tableStyleId>
              </a:tblPr>
              <a:tblGrid>
                <a:gridCol w="1450575">
                  <a:extLst>
                    <a:ext uri="{9D8B030D-6E8A-4147-A177-3AD203B41FA5}">
                      <a16:colId xmlns:a16="http://schemas.microsoft.com/office/drawing/2014/main" val="20000"/>
                    </a:ext>
                  </a:extLst>
                </a:gridCol>
                <a:gridCol w="1450575">
                  <a:extLst>
                    <a:ext uri="{9D8B030D-6E8A-4147-A177-3AD203B41FA5}">
                      <a16:colId xmlns:a16="http://schemas.microsoft.com/office/drawing/2014/main" val="20001"/>
                    </a:ext>
                  </a:extLst>
                </a:gridCol>
                <a:gridCol w="1450575">
                  <a:extLst>
                    <a:ext uri="{9D8B030D-6E8A-4147-A177-3AD203B41FA5}">
                      <a16:colId xmlns:a16="http://schemas.microsoft.com/office/drawing/2014/main" val="20002"/>
                    </a:ext>
                  </a:extLst>
                </a:gridCol>
                <a:gridCol w="1450575">
                  <a:extLst>
                    <a:ext uri="{9D8B030D-6E8A-4147-A177-3AD203B41FA5}">
                      <a16:colId xmlns:a16="http://schemas.microsoft.com/office/drawing/2014/main" val="20003"/>
                    </a:ext>
                  </a:extLst>
                </a:gridCol>
                <a:gridCol w="1450575">
                  <a:extLst>
                    <a:ext uri="{9D8B030D-6E8A-4147-A177-3AD203B41FA5}">
                      <a16:colId xmlns:a16="http://schemas.microsoft.com/office/drawing/2014/main" val="20004"/>
                    </a:ext>
                  </a:extLst>
                </a:gridCol>
              </a:tblGrid>
              <a:tr h="419800">
                <a:tc rowSpan="2">
                  <a:txBody>
                    <a:bodyPr/>
                    <a:lstStyle/>
                    <a:p>
                      <a:pPr marL="0" marR="0" lvl="0" indent="0" algn="l" rtl="0">
                        <a:lnSpc>
                          <a:spcPct val="100000"/>
                        </a:lnSpc>
                        <a:spcBef>
                          <a:spcPts val="0"/>
                        </a:spcBef>
                        <a:spcAft>
                          <a:spcPts val="0"/>
                        </a:spcAft>
                        <a:buClr>
                          <a:srgbClr val="000000"/>
                        </a:buClr>
                        <a:buSzPts val="1400"/>
                        <a:buFont typeface="Arial"/>
                        <a:buNone/>
                      </a:pPr>
                      <a:r>
                        <a:rPr lang="en-GB">
                          <a:solidFill>
                            <a:srgbClr val="FFFFFF"/>
                          </a:solidFill>
                        </a:rPr>
                        <a:t>Training Supplier </a:t>
                      </a:r>
                      <a:endParaRPr sz="1400" u="none" strike="noStrike" cap="none">
                        <a:solidFill>
                          <a:srgbClr val="FFFFFF"/>
                        </a:solidFill>
                      </a:endParaRPr>
                    </a:p>
                  </a:txBody>
                  <a:tcPr marL="91425" marR="91425" marT="91425" marB="91425">
                    <a:solidFill>
                      <a:srgbClr val="1F497D"/>
                    </a:solidFill>
                  </a:tcPr>
                </a:tc>
                <a:tc rowSpan="2">
                  <a:txBody>
                    <a:bodyPr/>
                    <a:lstStyle/>
                    <a:p>
                      <a:pPr marL="0" lvl="0" indent="0" algn="ctr" rtl="0">
                        <a:spcBef>
                          <a:spcPts val="0"/>
                        </a:spcBef>
                        <a:spcAft>
                          <a:spcPts val="0"/>
                        </a:spcAft>
                        <a:buNone/>
                      </a:pPr>
                      <a:r>
                        <a:rPr lang="en-GB" sz="1200">
                          <a:solidFill>
                            <a:srgbClr val="FFFFFF"/>
                          </a:solidFill>
                        </a:rPr>
                        <a:t>Now</a:t>
                      </a:r>
                      <a:endParaRPr sz="1200" i="1"/>
                    </a:p>
                  </a:txBody>
                  <a:tcPr marL="91425" marR="91425" marT="91425" marB="91425">
                    <a:solidFill>
                      <a:srgbClr val="1F497D"/>
                    </a:solidFill>
                  </a:tcPr>
                </a:tc>
                <a:tc rowSpan="2">
                  <a:txBody>
                    <a:bodyPr/>
                    <a:lstStyle/>
                    <a:p>
                      <a:pPr marL="0" lvl="0" indent="0" algn="ctr" rtl="0">
                        <a:spcBef>
                          <a:spcPts val="0"/>
                        </a:spcBef>
                        <a:spcAft>
                          <a:spcPts val="0"/>
                        </a:spcAft>
                        <a:buNone/>
                      </a:pPr>
                      <a:r>
                        <a:rPr lang="en-GB" sz="1200">
                          <a:solidFill>
                            <a:srgbClr val="FFFFFF"/>
                          </a:solidFill>
                        </a:rPr>
                        <a:t>Before transition has commenced</a:t>
                      </a:r>
                      <a:endParaRPr sz="1200">
                        <a:solidFill>
                          <a:srgbClr val="FFFFFF"/>
                        </a:solidFill>
                      </a:endParaRPr>
                    </a:p>
                  </a:txBody>
                  <a:tcPr marL="91425" marR="91425" marT="91425" marB="91425">
                    <a:solidFill>
                      <a:srgbClr val="1F497D"/>
                    </a:solidFill>
                  </a:tcPr>
                </a:tc>
                <a:tc rowSpan="2">
                  <a:txBody>
                    <a:bodyPr/>
                    <a:lstStyle/>
                    <a:p>
                      <a:pPr marL="0" lvl="0" indent="0" algn="ctr" rtl="0">
                        <a:spcBef>
                          <a:spcPts val="0"/>
                        </a:spcBef>
                        <a:spcAft>
                          <a:spcPts val="0"/>
                        </a:spcAft>
                        <a:buNone/>
                      </a:pPr>
                      <a:r>
                        <a:rPr lang="en-GB" sz="1200">
                          <a:solidFill>
                            <a:srgbClr val="FFFFFF"/>
                          </a:solidFill>
                        </a:rPr>
                        <a:t>During transition</a:t>
                      </a:r>
                      <a:endParaRPr sz="1200">
                        <a:solidFill>
                          <a:srgbClr val="FFFFFF"/>
                        </a:solidFill>
                      </a:endParaRPr>
                    </a:p>
                  </a:txBody>
                  <a:tcPr marL="91425" marR="91425" marT="91425" marB="91425">
                    <a:solidFill>
                      <a:srgbClr val="1F497D"/>
                    </a:solidFill>
                  </a:tcPr>
                </a:tc>
                <a:tc rowSpan="2">
                  <a:txBody>
                    <a:bodyPr/>
                    <a:lstStyle/>
                    <a:p>
                      <a:pPr marL="0" lvl="0" indent="0" algn="ctr" rtl="0">
                        <a:spcBef>
                          <a:spcPts val="0"/>
                        </a:spcBef>
                        <a:spcAft>
                          <a:spcPts val="0"/>
                        </a:spcAft>
                        <a:buNone/>
                      </a:pPr>
                      <a:r>
                        <a:rPr lang="en-GB" sz="1200">
                          <a:solidFill>
                            <a:srgbClr val="FFFFFF"/>
                          </a:solidFill>
                        </a:rPr>
                        <a:t>Just before completion of transition</a:t>
                      </a:r>
                      <a:endParaRPr sz="1200">
                        <a:solidFill>
                          <a:srgbClr val="FFFFFF"/>
                        </a:solidFill>
                      </a:endParaRPr>
                    </a:p>
                  </a:txBody>
                  <a:tcPr marL="91425" marR="91425" marT="91425" marB="91425">
                    <a:solidFill>
                      <a:srgbClr val="1F497D"/>
                    </a:solidFill>
                  </a:tcPr>
                </a:tc>
                <a:extLst>
                  <a:ext uri="{0D108BD9-81ED-4DB2-BD59-A6C34878D82A}">
                    <a16:rowId xmlns:a16="http://schemas.microsoft.com/office/drawing/2014/main" val="10000"/>
                  </a:ext>
                </a:extLst>
              </a:tr>
              <a:tr h="3446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1212425">
                <a:tc>
                  <a:txBody>
                    <a:bodyPr/>
                    <a:lstStyle/>
                    <a:p>
                      <a:pPr marL="0" marR="0" lvl="0" indent="0" algn="l" rtl="0">
                        <a:lnSpc>
                          <a:spcPct val="100000"/>
                        </a:lnSpc>
                        <a:spcBef>
                          <a:spcPts val="0"/>
                        </a:spcBef>
                        <a:spcAft>
                          <a:spcPts val="0"/>
                        </a:spcAft>
                        <a:buClr>
                          <a:srgbClr val="000000"/>
                        </a:buClr>
                        <a:buSzPts val="1200"/>
                        <a:buFont typeface="Arial"/>
                        <a:buNone/>
                      </a:pPr>
                      <a:r>
                        <a:rPr lang="en-GB" sz="1200" b="1"/>
                        <a:t>Dft Project </a:t>
                      </a:r>
                      <a:endParaRPr sz="12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lvl="0" indent="0" algn="l" rtl="0">
                        <a:spcBef>
                          <a:spcPts val="0"/>
                        </a:spcBef>
                        <a:spcAft>
                          <a:spcPts val="0"/>
                        </a:spcAft>
                        <a:buClr>
                          <a:srgbClr val="000000"/>
                        </a:buClr>
                        <a:buSzPts val="800"/>
                        <a:buFont typeface="Arial"/>
                        <a:buNone/>
                      </a:pPr>
                      <a:r>
                        <a:rPr lang="en-GB" sz="800">
                          <a:solidFill>
                            <a:schemeClr val="lt1"/>
                          </a:solidFill>
                        </a:rPr>
                        <a:t>Survey </a:t>
                      </a:r>
                      <a:endParaRPr sz="800">
                        <a:solidFill>
                          <a:schemeClr val="lt1"/>
                        </a:solidFill>
                      </a:endParaRPr>
                    </a:p>
                    <a:p>
                      <a:pPr marL="0" marR="0" lvl="0" indent="0" algn="l" rtl="0">
                        <a:lnSpc>
                          <a:spcPct val="100000"/>
                        </a:lnSpc>
                        <a:spcBef>
                          <a:spcPts val="0"/>
                        </a:spcBef>
                        <a:spcAft>
                          <a:spcPts val="0"/>
                        </a:spcAft>
                        <a:buClr>
                          <a:srgbClr val="000000"/>
                        </a:buClr>
                        <a:buSzPts val="1400"/>
                        <a:buFont typeface="Arial"/>
                        <a:buNone/>
                      </a:pPr>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2"/>
                  </a:ext>
                </a:extLst>
              </a:tr>
              <a:tr h="1233975">
                <a:tc>
                  <a:txBody>
                    <a:bodyPr/>
                    <a:lstStyle/>
                    <a:p>
                      <a:pPr marL="0" marR="0" lvl="0" indent="0" algn="l" rtl="0">
                        <a:lnSpc>
                          <a:spcPct val="100000"/>
                        </a:lnSpc>
                        <a:spcBef>
                          <a:spcPts val="0"/>
                        </a:spcBef>
                        <a:spcAft>
                          <a:spcPts val="0"/>
                        </a:spcAft>
                        <a:buClr>
                          <a:srgbClr val="000000"/>
                        </a:buClr>
                        <a:buSzPts val="1200"/>
                        <a:buFont typeface="Arial"/>
                        <a:buNone/>
                      </a:pPr>
                      <a:r>
                        <a:rPr lang="en-GB" sz="1200" b="1"/>
                        <a:t>Organisation </a:t>
                      </a:r>
                      <a:endParaRPr sz="1200" b="1" u="none" strike="noStrike" cap="none"/>
                    </a:p>
                  </a:txBody>
                  <a:tcPr marL="91425" marR="91425" marT="91425" marB="91425">
                    <a:solidFill>
                      <a:srgbClr val="D9D9D9"/>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solidFill>
                      <a:srgbClr val="F3F3F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solidFill>
                      <a:srgbClr val="F3F3F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extLst>
                  <a:ext uri="{0D108BD9-81ED-4DB2-BD59-A6C34878D82A}">
                    <a16:rowId xmlns:a16="http://schemas.microsoft.com/office/drawing/2014/main" val="10003"/>
                  </a:ext>
                </a:extLst>
              </a:tr>
            </a:tbl>
          </a:graphicData>
        </a:graphic>
      </p:graphicFrame>
      <p:sp>
        <p:nvSpPr>
          <p:cNvPr id="129" name="Google Shape;129;p14"/>
          <p:cNvSpPr txBox="1"/>
          <p:nvPr/>
        </p:nvSpPr>
        <p:spPr>
          <a:xfrm>
            <a:off x="3866528" y="767625"/>
            <a:ext cx="855900" cy="24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800"/>
              <a:t>Scope update </a:t>
            </a:r>
            <a:r>
              <a:rPr lang="en-GB" sz="800" b="0" i="0" u="none" strike="noStrike" cap="none">
                <a:solidFill>
                  <a:srgbClr val="000000"/>
                </a:solidFill>
                <a:latin typeface="Arial"/>
                <a:ea typeface="Arial"/>
                <a:cs typeface="Arial"/>
                <a:sym typeface="Arial"/>
              </a:rPr>
              <a:t> </a:t>
            </a:r>
            <a:endParaRPr sz="800" b="0" i="0" u="none" strike="noStrike" cap="none">
              <a:solidFill>
                <a:srgbClr val="000000"/>
              </a:solidFill>
              <a:latin typeface="Arial"/>
              <a:ea typeface="Arial"/>
              <a:cs typeface="Arial"/>
              <a:sym typeface="Arial"/>
            </a:endParaRPr>
          </a:p>
        </p:txBody>
      </p:sp>
      <p:sp>
        <p:nvSpPr>
          <p:cNvPr id="130" name="Google Shape;130;p14"/>
          <p:cNvSpPr/>
          <p:nvPr/>
        </p:nvSpPr>
        <p:spPr>
          <a:xfrm>
            <a:off x="3758775" y="3792450"/>
            <a:ext cx="3792600" cy="4680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a:t>Training management and co-ordination</a:t>
            </a:r>
            <a:endParaRPr sz="700"/>
          </a:p>
          <a:p>
            <a:pPr marL="0" marR="0" lvl="0" indent="0" algn="l" rtl="0">
              <a:lnSpc>
                <a:spcPct val="100000"/>
              </a:lnSpc>
              <a:spcBef>
                <a:spcPts val="0"/>
              </a:spcBef>
              <a:spcAft>
                <a:spcPts val="0"/>
              </a:spcAft>
              <a:buClr>
                <a:srgbClr val="000000"/>
              </a:buClr>
              <a:buSzPts val="800"/>
              <a:buFont typeface="Arial"/>
              <a:buNone/>
            </a:pPr>
            <a:endParaRPr sz="700"/>
          </a:p>
          <a:p>
            <a:pPr marL="0" marR="0" lvl="0" indent="0" algn="l" rtl="0">
              <a:lnSpc>
                <a:spcPct val="100000"/>
              </a:lnSpc>
              <a:spcBef>
                <a:spcPts val="0"/>
              </a:spcBef>
              <a:spcAft>
                <a:spcPts val="0"/>
              </a:spcAft>
              <a:buClr>
                <a:srgbClr val="000000"/>
              </a:buClr>
              <a:buSzPts val="800"/>
              <a:buFont typeface="Arial"/>
              <a:buNone/>
            </a:pPr>
            <a:r>
              <a:rPr lang="en-GB" sz="700" b="1" i="1">
                <a:solidFill>
                  <a:srgbClr val="980000"/>
                </a:solidFill>
              </a:rPr>
              <a:t>Break into specific activities as suitable for your stakeholders</a:t>
            </a:r>
            <a:endParaRPr sz="700" b="1" i="1" u="none" strike="noStrike" cap="none">
              <a:solidFill>
                <a:srgbClr val="980000"/>
              </a:solidFill>
            </a:endParaRPr>
          </a:p>
        </p:txBody>
      </p:sp>
      <p:sp>
        <p:nvSpPr>
          <p:cNvPr id="131" name="Google Shape;131;p14"/>
          <p:cNvSpPr/>
          <p:nvPr/>
        </p:nvSpPr>
        <p:spPr>
          <a:xfrm>
            <a:off x="3736850" y="3489050"/>
            <a:ext cx="1405800" cy="1506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b="0" i="0" u="none" strike="noStrike" cap="none">
                <a:solidFill>
                  <a:srgbClr val="000000"/>
                </a:solidFill>
                <a:latin typeface="Arial"/>
                <a:ea typeface="Arial"/>
                <a:cs typeface="Arial"/>
                <a:sym typeface="Arial"/>
              </a:rPr>
              <a:t>Training announcements </a:t>
            </a:r>
            <a:endParaRPr sz="700" b="0" i="0" u="none" strike="noStrike" cap="none">
              <a:solidFill>
                <a:srgbClr val="000000"/>
              </a:solidFill>
              <a:latin typeface="Arial"/>
              <a:ea typeface="Arial"/>
              <a:cs typeface="Arial"/>
              <a:sym typeface="Arial"/>
            </a:endParaRPr>
          </a:p>
        </p:txBody>
      </p:sp>
      <p:sp>
        <p:nvSpPr>
          <p:cNvPr id="132" name="Google Shape;132;p14"/>
          <p:cNvSpPr/>
          <p:nvPr/>
        </p:nvSpPr>
        <p:spPr>
          <a:xfrm>
            <a:off x="6103625" y="3409538"/>
            <a:ext cx="1489500" cy="1506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b="0" i="0" u="none" strike="noStrike" cap="none">
                <a:solidFill>
                  <a:srgbClr val="000000"/>
                </a:solidFill>
                <a:latin typeface="Arial"/>
                <a:ea typeface="Arial"/>
                <a:cs typeface="Arial"/>
                <a:sym typeface="Arial"/>
              </a:rPr>
              <a:t>Training announcements </a:t>
            </a:r>
            <a:endParaRPr sz="700" b="0" i="0" u="none" strike="noStrike" cap="none">
              <a:solidFill>
                <a:srgbClr val="000000"/>
              </a:solidFill>
              <a:latin typeface="Arial"/>
              <a:ea typeface="Arial"/>
              <a:cs typeface="Arial"/>
              <a:sym typeface="Arial"/>
            </a:endParaRPr>
          </a:p>
        </p:txBody>
      </p:sp>
      <p:sp>
        <p:nvSpPr>
          <p:cNvPr id="133" name="Google Shape;133;p14"/>
          <p:cNvSpPr/>
          <p:nvPr/>
        </p:nvSpPr>
        <p:spPr>
          <a:xfrm>
            <a:off x="3639150" y="764100"/>
            <a:ext cx="179400" cy="193200"/>
          </a:xfrm>
          <a:prstGeom prst="diamond">
            <a:avLst/>
          </a:prstGeom>
          <a:no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4"/>
          <p:cNvSpPr/>
          <p:nvPr/>
        </p:nvSpPr>
        <p:spPr>
          <a:xfrm>
            <a:off x="3003375" y="2083225"/>
            <a:ext cx="179400" cy="193200"/>
          </a:xfrm>
          <a:prstGeom prst="diamond">
            <a:avLst/>
          </a:prstGeom>
          <a:solidFill>
            <a:srgbClr val="FFFFFF"/>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4"/>
          <p:cNvSpPr/>
          <p:nvPr/>
        </p:nvSpPr>
        <p:spPr>
          <a:xfrm>
            <a:off x="4468500" y="2089138"/>
            <a:ext cx="179400" cy="193200"/>
          </a:xfrm>
          <a:prstGeom prst="diamond">
            <a:avLst/>
          </a:prstGeom>
          <a:solidFill>
            <a:srgbClr val="FFFFFF"/>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4"/>
          <p:cNvSpPr/>
          <p:nvPr/>
        </p:nvSpPr>
        <p:spPr>
          <a:xfrm>
            <a:off x="5904575" y="2097000"/>
            <a:ext cx="179400" cy="193200"/>
          </a:xfrm>
          <a:prstGeom prst="diamond">
            <a:avLst/>
          </a:prstGeom>
          <a:solidFill>
            <a:srgbClr val="FFFFFF"/>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4"/>
          <p:cNvSpPr/>
          <p:nvPr/>
        </p:nvSpPr>
        <p:spPr>
          <a:xfrm>
            <a:off x="3795463" y="1835525"/>
            <a:ext cx="1405800" cy="1506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b="0" i="0" u="none" strike="noStrike" cap="none">
                <a:solidFill>
                  <a:srgbClr val="000000"/>
                </a:solidFill>
                <a:latin typeface="Arial"/>
                <a:ea typeface="Arial"/>
                <a:cs typeface="Arial"/>
                <a:sym typeface="Arial"/>
              </a:rPr>
              <a:t>Training</a:t>
            </a:r>
            <a:r>
              <a:rPr lang="en-GB" sz="700"/>
              <a:t>: iteration 1</a:t>
            </a:r>
            <a:endParaRPr sz="700" b="0" i="0" u="none" strike="noStrike" cap="none">
              <a:solidFill>
                <a:srgbClr val="000000"/>
              </a:solidFill>
              <a:latin typeface="Arial"/>
              <a:ea typeface="Arial"/>
              <a:cs typeface="Arial"/>
              <a:sym typeface="Arial"/>
            </a:endParaRPr>
          </a:p>
        </p:txBody>
      </p:sp>
      <p:sp>
        <p:nvSpPr>
          <p:cNvPr id="138" name="Google Shape;138;p14"/>
          <p:cNvSpPr/>
          <p:nvPr/>
        </p:nvSpPr>
        <p:spPr>
          <a:xfrm>
            <a:off x="6145463" y="1835525"/>
            <a:ext cx="1405800" cy="1506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b="0" i="0" u="none" strike="noStrike" cap="none">
                <a:solidFill>
                  <a:srgbClr val="000000"/>
                </a:solidFill>
                <a:latin typeface="Arial"/>
                <a:ea typeface="Arial"/>
                <a:cs typeface="Arial"/>
                <a:sym typeface="Arial"/>
              </a:rPr>
              <a:t>Training</a:t>
            </a:r>
            <a:r>
              <a:rPr lang="en-GB" sz="700"/>
              <a:t>: iteration 2 (tbc)</a:t>
            </a:r>
            <a:endParaRPr sz="700" b="0" i="0" u="none" strike="noStrike" cap="none">
              <a:solidFill>
                <a:srgbClr val="000000"/>
              </a:solidFill>
              <a:latin typeface="Arial"/>
              <a:ea typeface="Arial"/>
              <a:cs typeface="Arial"/>
              <a:sym typeface="Arial"/>
            </a:endParaRPr>
          </a:p>
        </p:txBody>
      </p:sp>
      <p:sp>
        <p:nvSpPr>
          <p:cNvPr id="139" name="Google Shape;139;p14"/>
          <p:cNvSpPr/>
          <p:nvPr/>
        </p:nvSpPr>
        <p:spPr>
          <a:xfrm>
            <a:off x="4720475" y="2276425"/>
            <a:ext cx="855900" cy="240000"/>
          </a:xfrm>
          <a:prstGeom prst="homePlate">
            <a:avLst>
              <a:gd name="adj" fmla="val 50000"/>
            </a:avLst>
          </a:prstGeom>
          <a:solidFill>
            <a:srgbClr val="BBE0E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b="0" i="0" u="none" strike="noStrike" cap="none">
                <a:solidFill>
                  <a:srgbClr val="000000"/>
                </a:solidFill>
                <a:latin typeface="Arial"/>
                <a:ea typeface="Arial"/>
                <a:cs typeface="Arial"/>
                <a:sym typeface="Arial"/>
              </a:rPr>
              <a:t>Web /F2F conferences  </a:t>
            </a:r>
            <a:endParaRPr sz="700" b="0" i="0" u="none" strike="noStrike" cap="none">
              <a:solidFill>
                <a:srgbClr val="000000"/>
              </a:solidFill>
              <a:latin typeface="Arial"/>
              <a:ea typeface="Arial"/>
              <a:cs typeface="Arial"/>
              <a:sym typeface="Arial"/>
            </a:endParaRPr>
          </a:p>
        </p:txBody>
      </p:sp>
      <p:sp>
        <p:nvSpPr>
          <p:cNvPr id="140" name="Google Shape;140;p14"/>
          <p:cNvSpPr/>
          <p:nvPr/>
        </p:nvSpPr>
        <p:spPr>
          <a:xfrm>
            <a:off x="6214625" y="2276425"/>
            <a:ext cx="855900" cy="240000"/>
          </a:xfrm>
          <a:prstGeom prst="homePlate">
            <a:avLst>
              <a:gd name="adj" fmla="val 50000"/>
            </a:avLst>
          </a:prstGeom>
          <a:solidFill>
            <a:srgbClr val="BBE0E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b="0" i="0" u="none" strike="noStrike" cap="none">
                <a:solidFill>
                  <a:srgbClr val="000000"/>
                </a:solidFill>
                <a:latin typeface="Arial"/>
                <a:ea typeface="Arial"/>
                <a:cs typeface="Arial"/>
                <a:sym typeface="Arial"/>
              </a:rPr>
              <a:t>Web /F2F conferences  </a:t>
            </a:r>
            <a:endParaRPr sz="700" b="0" i="0" u="none" strike="noStrike" cap="none">
              <a:solidFill>
                <a:srgbClr val="000000"/>
              </a:solidFill>
              <a:latin typeface="Arial"/>
              <a:ea typeface="Arial"/>
              <a:cs typeface="Arial"/>
              <a:sym typeface="Arial"/>
            </a:endParaRPr>
          </a:p>
        </p:txBody>
      </p:sp>
      <p:sp>
        <p:nvSpPr>
          <p:cNvPr id="141" name="Google Shape;141;p14"/>
          <p:cNvSpPr/>
          <p:nvPr/>
        </p:nvSpPr>
        <p:spPr>
          <a:xfrm>
            <a:off x="4360375" y="2592775"/>
            <a:ext cx="737100" cy="240000"/>
          </a:xfrm>
          <a:prstGeom prst="homePlate">
            <a:avLst>
              <a:gd name="adj" fmla="val 50000"/>
            </a:avLst>
          </a:prstGeom>
          <a:solidFill>
            <a:srgbClr val="BB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a:t>Feedback</a:t>
            </a:r>
            <a:endParaRPr sz="700" b="0" i="0" u="none" strike="noStrike" cap="none">
              <a:latin typeface="Arial"/>
              <a:ea typeface="Arial"/>
              <a:cs typeface="Arial"/>
              <a:sym typeface="Arial"/>
            </a:endParaRPr>
          </a:p>
        </p:txBody>
      </p:sp>
      <p:sp>
        <p:nvSpPr>
          <p:cNvPr id="142" name="Google Shape;142;p14"/>
          <p:cNvSpPr/>
          <p:nvPr/>
        </p:nvSpPr>
        <p:spPr>
          <a:xfrm>
            <a:off x="5565375" y="3057825"/>
            <a:ext cx="179400" cy="193200"/>
          </a:xfrm>
          <a:prstGeom prst="diamond">
            <a:avLst/>
          </a:prstGeom>
          <a:solidFill>
            <a:srgbClr val="FF0000"/>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4"/>
          <p:cNvSpPr txBox="1"/>
          <p:nvPr/>
        </p:nvSpPr>
        <p:spPr>
          <a:xfrm>
            <a:off x="5201275" y="3231901"/>
            <a:ext cx="1306800" cy="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a:t>Transition Date Announcement </a:t>
            </a:r>
            <a:endParaRPr sz="700"/>
          </a:p>
        </p:txBody>
      </p:sp>
      <p:sp>
        <p:nvSpPr>
          <p:cNvPr id="144" name="Google Shape;144;p14"/>
          <p:cNvSpPr/>
          <p:nvPr/>
        </p:nvSpPr>
        <p:spPr>
          <a:xfrm>
            <a:off x="2280450" y="3210875"/>
            <a:ext cx="1405800" cy="2400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a:t>Training needs assessment</a:t>
            </a:r>
            <a:endParaRPr sz="7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29BB8E3779674C990F1B9EC9E2DCF0" ma:contentTypeVersion="10" ma:contentTypeDescription="Create a new document." ma:contentTypeScope="" ma:versionID="17d37b6f0a7ebc36d8ff694060c48d05">
  <xsd:schema xmlns:xsd="http://www.w3.org/2001/XMLSchema" xmlns:xs="http://www.w3.org/2001/XMLSchema" xmlns:p="http://schemas.microsoft.com/office/2006/metadata/properties" xmlns:ns2="f764b324-afff-45d0-a2e4-4747da733eb8" xmlns:ns3="ee88558a-8df4-4dc2-8278-52d7053ebc22" targetNamespace="http://schemas.microsoft.com/office/2006/metadata/properties" ma:root="true" ma:fieldsID="35a8897b814d0866434edd98440a1149" ns2:_="" ns3:_="">
    <xsd:import namespace="f764b324-afff-45d0-a2e4-4747da733eb8"/>
    <xsd:import namespace="ee88558a-8df4-4dc2-8278-52d7053ebc2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64b324-afff-45d0-a2e4-4747da733e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88558a-8df4-4dc2-8278-52d7053ebc2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39BB37-D1E0-4BDD-B0C2-D7ED80EED2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64b324-afff-45d0-a2e4-4747da733eb8"/>
    <ds:schemaRef ds:uri="ee88558a-8df4-4dc2-8278-52d7053ebc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1FEF59-01C2-4971-9FCC-84AF20AE4DB1}">
  <ds:schemaRefs>
    <ds:schemaRef ds:uri="http://schemas.microsoft.com/sharepoint/v3/contenttype/forms"/>
  </ds:schemaRefs>
</ds:datastoreItem>
</file>

<file path=customXml/itemProps3.xml><?xml version="1.0" encoding="utf-8"?>
<ds:datastoreItem xmlns:ds="http://schemas.openxmlformats.org/officeDocument/2006/customXml" ds:itemID="{F4004410-E9DA-48CF-92AA-7826A042E89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Slides>
  <Notes>8</Notes>
  <HiddenSlides>0</HiddenSlide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Default Design</vt:lpstr>
      <vt:lpstr>Default Design</vt:lpstr>
      <vt:lpstr>PowerPoint Presentation</vt:lpstr>
      <vt:lpstr>Contents</vt:lpstr>
      <vt:lpstr>Introduction </vt:lpstr>
      <vt:lpstr>Training approach overview</vt:lpstr>
      <vt:lpstr>Training needs assessment</vt:lpstr>
      <vt:lpstr>Methods overview Note, these are just examples of techniques you can use. This is not an exhaustive list and you decide what to use and how.</vt:lpstr>
      <vt:lpstr>Training checklist</vt:lpstr>
      <vt:lpstr>High-level training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67</cp:revision>
  <dcterms:modified xsi:type="dcterms:W3CDTF">2019-06-06T13:25:42Z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0x0101003029BB8E3779674C990F1B9EC9E2DCF0</vt:lpwstr>
  </property>
</Properties>
</file>