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4"/>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88b6dd2d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588b6dd2d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b6cd4135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b6cd4135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b86e99a8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b86e99a8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b86e99a8d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5b86e99a8d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fdc4ae0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fdc4ae0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fdc4ae0b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fdc4ae0b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b6cd4135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b6cd4135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88b6dd2d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88b6dd2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b86e99a8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b86e99a8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c9ba1b6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c9ba1b6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c9ba1b6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c9ba1b6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5cec258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5cec258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b86e99a8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5b86e99a8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b6cd413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6cd413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b6cd413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b6cd413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b86e99a8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b86e99a8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b86e99a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b86e99a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f426803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f426803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b86e99a8d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5b86e99a8d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1401416" y="215913"/>
            <a:ext cx="7494000" cy="509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006C56"/>
              </a:buClr>
              <a:buSzPts val="2800"/>
              <a:buFont typeface="Arial"/>
              <a:buNone/>
              <a:defRPr b="0" i="0" sz="2800" u="none" cap="none" strike="noStrike">
                <a:solidFill>
                  <a:srgbClr val="006435"/>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58" name="Google Shape;58;p14"/>
          <p:cNvSpPr txBox="1"/>
          <p:nvPr>
            <p:ph idx="1" type="body"/>
          </p:nvPr>
        </p:nvSpPr>
        <p:spPr>
          <a:xfrm>
            <a:off x="208718" y="1162878"/>
            <a:ext cx="8686800" cy="3431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40"/>
              </a:spcBef>
              <a:spcAft>
                <a:spcPts val="0"/>
              </a:spcAft>
              <a:buClr>
                <a:srgbClr val="006B56"/>
              </a:buClr>
              <a:buSzPts val="1800"/>
              <a:buFont typeface="Noto Sans Symbols"/>
              <a:buChar char="▪"/>
              <a:defRPr b="0" i="0" sz="1800" u="none" cap="none" strike="noStrike">
                <a:solidFill>
                  <a:srgbClr val="595959"/>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type="title">
  <p:cSld name="TITLE">
    <p:spTree>
      <p:nvGrpSpPr>
        <p:cNvPr id="60" name="Shape 60"/>
        <p:cNvGrpSpPr/>
        <p:nvPr/>
      </p:nvGrpSpPr>
      <p:grpSpPr>
        <a:xfrm>
          <a:off x="0" y="0"/>
          <a:ext cx="0" cy="0"/>
          <a:chOff x="0" y="0"/>
          <a:chExt cx="0" cy="0"/>
        </a:xfrm>
      </p:grpSpPr>
      <p:pic>
        <p:nvPicPr>
          <p:cNvPr id="61" name="Google Shape;61;p16"/>
          <p:cNvPicPr preferRelativeResize="0"/>
          <p:nvPr/>
        </p:nvPicPr>
        <p:blipFill rotWithShape="1">
          <a:blip r:embed="rId2">
            <a:alphaModFix/>
          </a:blip>
          <a:srcRect b="0" l="0" r="0" t="0"/>
          <a:stretch/>
        </p:blipFill>
        <p:spPr>
          <a:xfrm>
            <a:off x="0" y="0"/>
            <a:ext cx="9144000" cy="5129100"/>
          </a:xfrm>
          <a:prstGeom prst="rect">
            <a:avLst/>
          </a:prstGeom>
          <a:noFill/>
          <a:ln>
            <a:noFill/>
          </a:ln>
        </p:spPr>
      </p:pic>
      <p:sp>
        <p:nvSpPr>
          <p:cNvPr id="62" name="Google Shape;62;p16"/>
          <p:cNvSpPr/>
          <p:nvPr/>
        </p:nvSpPr>
        <p:spPr>
          <a:xfrm>
            <a:off x="0" y="0"/>
            <a:ext cx="9144000" cy="51435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3" name="Google Shape;63;p16"/>
          <p:cNvSpPr txBox="1"/>
          <p:nvPr>
            <p:ph type="ctrTitle"/>
          </p:nvPr>
        </p:nvSpPr>
        <p:spPr>
          <a:xfrm>
            <a:off x="1063487" y="1898373"/>
            <a:ext cx="7007100" cy="745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6C56"/>
              </a:buClr>
              <a:buSzPts val="3600"/>
              <a:buFont typeface="Arial"/>
              <a:buNone/>
              <a:defRPr b="0" i="0" sz="3600" u="none" cap="none" strike="noStrike">
                <a:solidFill>
                  <a:schemeClr val="lt1"/>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64" name="Google Shape;64;p16"/>
          <p:cNvSpPr txBox="1"/>
          <p:nvPr>
            <p:ph idx="1" type="subTitle"/>
          </p:nvPr>
        </p:nvSpPr>
        <p:spPr>
          <a:xfrm>
            <a:off x="1063487" y="2870488"/>
            <a:ext cx="7007100" cy="508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480"/>
              </a:spcBef>
              <a:spcAft>
                <a:spcPts val="0"/>
              </a:spcAft>
              <a:buClr>
                <a:schemeClr val="dk1"/>
              </a:buClr>
              <a:buSzPts val="1800"/>
              <a:buFont typeface="Arial"/>
              <a:buNone/>
              <a:defRPr b="0" i="0" sz="1800" u="none" cap="none" strike="noStrike">
                <a:solidFill>
                  <a:schemeClr val="lt1"/>
                </a:solidFill>
                <a:latin typeface="Arial"/>
                <a:ea typeface="Arial"/>
                <a:cs typeface="Arial"/>
                <a:sym typeface="Arial"/>
              </a:defRPr>
            </a:lvl1pPr>
            <a:lvl2pPr lvl="1"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65" name="Google Shape;65;p16"/>
          <p:cNvSpPr/>
          <p:nvPr/>
        </p:nvSpPr>
        <p:spPr>
          <a:xfrm>
            <a:off x="0" y="4731601"/>
            <a:ext cx="9144000" cy="4119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6" name="Google Shape;66;p16"/>
          <p:cNvSpPr/>
          <p:nvPr/>
        </p:nvSpPr>
        <p:spPr>
          <a:xfrm>
            <a:off x="3657600" y="4814439"/>
            <a:ext cx="1828800" cy="21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a:off x="0" y="392"/>
            <a:ext cx="91440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68" name="Google Shape;68;p16"/>
          <p:cNvSpPr txBox="1"/>
          <p:nvPr/>
        </p:nvSpPr>
        <p:spPr>
          <a:xfrm>
            <a:off x="2330824" y="160989"/>
            <a:ext cx="4472400" cy="56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
              <a:buFont typeface="Arial"/>
              <a:buNone/>
            </a:pPr>
            <a:r>
              <a:rPr b="1" i="0" lang="en-GB" sz="1200" u="none" cap="none" strike="noStrike">
                <a:solidFill>
                  <a:schemeClr val="lt1"/>
                </a:solidFill>
                <a:latin typeface="Arial"/>
                <a:ea typeface="Arial"/>
                <a:cs typeface="Arial"/>
                <a:sym typeface="Arial"/>
              </a:rPr>
              <a:t>Street Manager</a:t>
            </a:r>
            <a:endParaRPr b="0" i="0" sz="1400" u="none" cap="none" strike="noStrike">
              <a:solidFill>
                <a:srgbClr val="000000"/>
              </a:solidFill>
              <a:latin typeface="Arial"/>
              <a:ea typeface="Arial"/>
              <a:cs typeface="Arial"/>
              <a:sym typeface="Arial"/>
            </a:endParaRPr>
          </a:p>
        </p:txBody>
      </p:sp>
      <p:pic>
        <p:nvPicPr>
          <p:cNvPr id="69" name="Google Shape;69;p16"/>
          <p:cNvPicPr preferRelativeResize="0"/>
          <p:nvPr/>
        </p:nvPicPr>
        <p:blipFill rotWithShape="1">
          <a:blip r:embed="rId3">
            <a:alphaModFix/>
          </a:blip>
          <a:srcRect b="0" l="0" r="0" t="0"/>
          <a:stretch/>
        </p:blipFill>
        <p:spPr>
          <a:xfrm>
            <a:off x="244557" y="186593"/>
            <a:ext cx="798600" cy="5121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6" name="Shape 76"/>
        <p:cNvGrpSpPr/>
        <p:nvPr/>
      </p:nvGrpSpPr>
      <p:grpSpPr>
        <a:xfrm>
          <a:off x="0" y="0"/>
          <a:ext cx="0" cy="0"/>
          <a:chOff x="0" y="0"/>
          <a:chExt cx="0" cy="0"/>
        </a:xfrm>
      </p:grpSpPr>
      <p:sp>
        <p:nvSpPr>
          <p:cNvPr id="77" name="Google Shape;77;p18"/>
          <p:cNvSpPr txBox="1"/>
          <p:nvPr>
            <p:ph type="title"/>
          </p:nvPr>
        </p:nvSpPr>
        <p:spPr>
          <a:xfrm>
            <a:off x="1401416" y="215915"/>
            <a:ext cx="7494000" cy="509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006C56"/>
              </a:buClr>
              <a:buSzPts val="2800"/>
              <a:buFont typeface="Arial"/>
              <a:buNone/>
              <a:defRPr b="0" i="0" sz="2800" u="none" cap="none" strike="noStrike">
                <a:solidFill>
                  <a:srgbClr val="006C56"/>
                </a:solidFill>
                <a:latin typeface="Arial"/>
                <a:ea typeface="Arial"/>
                <a:cs typeface="Arial"/>
                <a:sym typeface="Arial"/>
              </a:defRPr>
            </a:lvl1pPr>
            <a:lvl2pPr lvl="1"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2pPr>
            <a:lvl3pPr lvl="2"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3pPr>
            <a:lvl4pPr lvl="3"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4pPr>
            <a:lvl5pPr lvl="4"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5pPr>
            <a:lvl6pPr lvl="5"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6pPr>
            <a:lvl7pPr lvl="6"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7pPr>
            <a:lvl8pPr lvl="7"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8pPr>
            <a:lvl9pPr lvl="8" marR="0" rtl="0" algn="r">
              <a:lnSpc>
                <a:spcPct val="100000"/>
              </a:lnSpc>
              <a:spcBef>
                <a:spcPts val="0"/>
              </a:spcBef>
              <a:spcAft>
                <a:spcPts val="0"/>
              </a:spcAft>
              <a:buClr>
                <a:srgbClr val="006C56"/>
              </a:buClr>
              <a:buSzPts val="3200"/>
              <a:buFont typeface="Arial"/>
              <a:buNone/>
              <a:defRPr b="0" i="0" sz="3200" u="none" cap="none" strike="noStrike">
                <a:solidFill>
                  <a:srgbClr val="006C56"/>
                </a:solidFill>
                <a:latin typeface="Arial"/>
                <a:ea typeface="Arial"/>
                <a:cs typeface="Arial"/>
                <a:sym typeface="Arial"/>
              </a:defRPr>
            </a:lvl9pPr>
          </a:lstStyle>
          <a:p/>
        </p:txBody>
      </p:sp>
      <p:sp>
        <p:nvSpPr>
          <p:cNvPr id="78" name="Google Shape;78;p18"/>
          <p:cNvSpPr txBox="1"/>
          <p:nvPr>
            <p:ph idx="1" type="body"/>
          </p:nvPr>
        </p:nvSpPr>
        <p:spPr>
          <a:xfrm>
            <a:off x="208720" y="1162878"/>
            <a:ext cx="8686800" cy="3431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40"/>
              </a:spcBef>
              <a:spcAft>
                <a:spcPts val="0"/>
              </a:spcAft>
              <a:buClr>
                <a:srgbClr val="006B56"/>
              </a:buClr>
              <a:buSzPts val="1800"/>
              <a:buFont typeface="Noto Sans Symbols"/>
              <a:buChar char="▪"/>
              <a:defRPr b="0" i="0" sz="1800" u="none" cap="none" strike="noStrike">
                <a:solidFill>
                  <a:srgbClr val="595959"/>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731601"/>
            <a:ext cx="9144000" cy="411900"/>
          </a:xfrm>
          <a:prstGeom prst="rect">
            <a:avLst/>
          </a:prstGeom>
          <a:solidFill>
            <a:srgbClr val="006435"/>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52" name="Google Shape;52;p13"/>
          <p:cNvSpPr txBox="1"/>
          <p:nvPr/>
        </p:nvSpPr>
        <p:spPr>
          <a:xfrm>
            <a:off x="8400560" y="4834500"/>
            <a:ext cx="504900" cy="206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00"/>
              <a:buFont typeface="Arial"/>
              <a:buNone/>
            </a:pPr>
            <a:fld id="{00000000-1234-1234-1234-123412341234}" type="slidenum">
              <a:rPr b="0" i="0" lang="en-GB" sz="800" u="none" cap="none" strike="noStrike">
                <a:solidFill>
                  <a:schemeClr val="lt1"/>
                </a:solidFill>
                <a:latin typeface="Arial"/>
                <a:ea typeface="Arial"/>
                <a:cs typeface="Arial"/>
                <a:sym typeface="Arial"/>
              </a:rPr>
              <a:t>‹#›</a:t>
            </a:fld>
            <a:endParaRPr b="0" i="0" sz="800" u="none" cap="none" strike="noStrike">
              <a:solidFill>
                <a:schemeClr val="lt1"/>
              </a:solidFill>
              <a:latin typeface="Arial"/>
              <a:ea typeface="Arial"/>
              <a:cs typeface="Arial"/>
              <a:sym typeface="Arial"/>
            </a:endParaRPr>
          </a:p>
        </p:txBody>
      </p:sp>
      <p:pic>
        <p:nvPicPr>
          <p:cNvPr id="53" name="Google Shape;53;p13"/>
          <p:cNvPicPr preferRelativeResize="0"/>
          <p:nvPr/>
        </p:nvPicPr>
        <p:blipFill rotWithShape="1">
          <a:blip r:embed="rId1">
            <a:alphaModFix/>
          </a:blip>
          <a:srcRect b="0" l="0" r="0" t="0"/>
          <a:stretch/>
        </p:blipFill>
        <p:spPr>
          <a:xfrm>
            <a:off x="218661" y="219139"/>
            <a:ext cx="872700" cy="528300"/>
          </a:xfrm>
          <a:prstGeom prst="rect">
            <a:avLst/>
          </a:prstGeom>
          <a:noFill/>
          <a:ln>
            <a:noFill/>
          </a:ln>
        </p:spPr>
      </p:pic>
      <p:cxnSp>
        <p:nvCxnSpPr>
          <p:cNvPr id="54" name="Google Shape;54;p13"/>
          <p:cNvCxnSpPr/>
          <p:nvPr/>
        </p:nvCxnSpPr>
        <p:spPr>
          <a:xfrm rot="10800000">
            <a:off x="218659" y="954157"/>
            <a:ext cx="8686800" cy="0"/>
          </a:xfrm>
          <a:prstGeom prst="straightConnector1">
            <a:avLst/>
          </a:prstGeom>
          <a:noFill/>
          <a:ln cap="flat" cmpd="sng" w="9525">
            <a:solidFill>
              <a:srgbClr val="006435"/>
            </a:solidFill>
            <a:prstDash val="solid"/>
            <a:round/>
            <a:headEnd len="sm" w="sm" type="none"/>
            <a:tailEnd len="sm" w="sm" type="none"/>
          </a:ln>
        </p:spPr>
      </p:cxnSp>
      <p:sp>
        <p:nvSpPr>
          <p:cNvPr id="55" name="Google Shape;55;p13"/>
          <p:cNvSpPr/>
          <p:nvPr/>
        </p:nvSpPr>
        <p:spPr>
          <a:xfrm>
            <a:off x="218661" y="4814439"/>
            <a:ext cx="10326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 name="Shape 70"/>
        <p:cNvGrpSpPr/>
        <p:nvPr/>
      </p:nvGrpSpPr>
      <p:grpSpPr>
        <a:xfrm>
          <a:off x="0" y="0"/>
          <a:ext cx="0" cy="0"/>
          <a:chOff x="0" y="0"/>
          <a:chExt cx="0" cy="0"/>
        </a:xfrm>
      </p:grpSpPr>
      <p:sp>
        <p:nvSpPr>
          <p:cNvPr id="71" name="Google Shape;71;p17"/>
          <p:cNvSpPr/>
          <p:nvPr/>
        </p:nvSpPr>
        <p:spPr>
          <a:xfrm>
            <a:off x="0" y="4731601"/>
            <a:ext cx="9144000" cy="411900"/>
          </a:xfrm>
          <a:prstGeom prst="rect">
            <a:avLst/>
          </a:prstGeom>
          <a:solidFill>
            <a:srgbClr val="006C56"/>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72" name="Google Shape;72;p17"/>
          <p:cNvSpPr txBox="1"/>
          <p:nvPr/>
        </p:nvSpPr>
        <p:spPr>
          <a:xfrm>
            <a:off x="8400560" y="4834500"/>
            <a:ext cx="504900" cy="206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00"/>
              <a:buFont typeface="Arial"/>
              <a:buNone/>
            </a:pPr>
            <a:fld id="{00000000-1234-1234-1234-123412341234}" type="slidenum">
              <a:rPr b="0" i="0" lang="en-GB" sz="800" u="none" cap="none" strike="noStrike">
                <a:solidFill>
                  <a:schemeClr val="lt1"/>
                </a:solidFill>
                <a:latin typeface="Arial"/>
                <a:ea typeface="Arial"/>
                <a:cs typeface="Arial"/>
                <a:sym typeface="Arial"/>
              </a:rPr>
              <a:t>‹#›</a:t>
            </a:fld>
            <a:endParaRPr b="0" i="0" sz="800" u="none" cap="none" strike="noStrike">
              <a:solidFill>
                <a:schemeClr val="lt1"/>
              </a:solidFill>
              <a:latin typeface="Arial"/>
              <a:ea typeface="Arial"/>
              <a:cs typeface="Arial"/>
              <a:sym typeface="Arial"/>
            </a:endParaRPr>
          </a:p>
        </p:txBody>
      </p:sp>
      <p:pic>
        <p:nvPicPr>
          <p:cNvPr id="73" name="Google Shape;73;p17"/>
          <p:cNvPicPr preferRelativeResize="0"/>
          <p:nvPr/>
        </p:nvPicPr>
        <p:blipFill rotWithShape="1">
          <a:blip r:embed="rId1">
            <a:alphaModFix/>
          </a:blip>
          <a:srcRect b="0" l="0" r="0" t="0"/>
          <a:stretch/>
        </p:blipFill>
        <p:spPr>
          <a:xfrm>
            <a:off x="218661" y="219141"/>
            <a:ext cx="872700" cy="528300"/>
          </a:xfrm>
          <a:prstGeom prst="rect">
            <a:avLst/>
          </a:prstGeom>
          <a:noFill/>
          <a:ln>
            <a:noFill/>
          </a:ln>
        </p:spPr>
      </p:pic>
      <p:cxnSp>
        <p:nvCxnSpPr>
          <p:cNvPr id="74" name="Google Shape;74;p17"/>
          <p:cNvCxnSpPr/>
          <p:nvPr/>
        </p:nvCxnSpPr>
        <p:spPr>
          <a:xfrm rot="10800000">
            <a:off x="218660" y="954157"/>
            <a:ext cx="8686800" cy="0"/>
          </a:xfrm>
          <a:prstGeom prst="straightConnector1">
            <a:avLst/>
          </a:prstGeom>
          <a:noFill/>
          <a:ln cap="flat" cmpd="sng" w="9525">
            <a:solidFill>
              <a:srgbClr val="006B56"/>
            </a:solidFill>
            <a:prstDash val="solid"/>
            <a:round/>
            <a:headEnd len="sm" w="sm" type="none"/>
            <a:tailEnd len="sm" w="sm" type="none"/>
          </a:ln>
        </p:spPr>
      </p:cxnSp>
      <p:sp>
        <p:nvSpPr>
          <p:cNvPr id="75" name="Google Shape;75;p17"/>
          <p:cNvSpPr/>
          <p:nvPr/>
        </p:nvSpPr>
        <p:spPr>
          <a:xfrm>
            <a:off x="218661" y="4814439"/>
            <a:ext cx="10326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
              <a:buFont typeface="Arial"/>
              <a:buNone/>
            </a:pPr>
            <a:r>
              <a:rPr b="0" i="0" lang="en-GB" sz="8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departmentfortransport.github.io/street-manager-docs/business-rules/" TargetMode="External"/><Relationship Id="rId4" Type="http://schemas.openxmlformats.org/officeDocument/2006/relationships/image" Target="../media/image22.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departmentfortransport.github.io/street-manager-docs/business-rules/" TargetMode="External"/><Relationship Id="rId4" Type="http://schemas.openxmlformats.org/officeDocument/2006/relationships/image" Target="../media/image5.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departmentfortransport.github.io/street-manager-docs/business-change/#transition" TargetMode="External"/><Relationship Id="rId4"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24.png"/><Relationship Id="rId7"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s://www.youtube.com/watch?v=6S1X6uiH99g" TargetMode="External"/><Relationship Id="rId4" Type="http://schemas.openxmlformats.org/officeDocument/2006/relationships/hyperlink" Target="https://www.youtube.com/watch?v=uOCfjdS2FVU&amp;t=51s" TargetMode="External"/><Relationship Id="rId9" Type="http://schemas.openxmlformats.org/officeDocument/2006/relationships/image" Target="../media/image25.png"/><Relationship Id="rId5" Type="http://schemas.openxmlformats.org/officeDocument/2006/relationships/image" Target="../media/image8.png"/><Relationship Id="rId6" Type="http://schemas.openxmlformats.org/officeDocument/2006/relationships/image" Target="../media/image16.png"/><Relationship Id="rId7" Type="http://schemas.openxmlformats.org/officeDocument/2006/relationships/image" Target="../media/image23.png"/><Relationship Id="rId8"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departmentfortransport.github.io/street-manager-docs/business-change/" TargetMode="External"/><Relationship Id="rId4" Type="http://schemas.openxmlformats.org/officeDocument/2006/relationships/image" Target="../media/image10.png"/><Relationship Id="rId10" Type="http://schemas.openxmlformats.org/officeDocument/2006/relationships/image" Target="../media/image25.png"/><Relationship Id="rId9" Type="http://schemas.openxmlformats.org/officeDocument/2006/relationships/image" Target="../media/image12.png"/><Relationship Id="rId5" Type="http://schemas.openxmlformats.org/officeDocument/2006/relationships/image" Target="../media/image21.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www.youtube.com/watch?v=uOCfjdS2FVU&amp;t=55s" TargetMode="External"/><Relationship Id="rId4" Type="http://schemas.openxmlformats.org/officeDocument/2006/relationships/hyperlink" Target="https://www.youtube.com/watch?v=2LLDWF40Plg&amp;t=167s" TargetMode="External"/><Relationship Id="rId5" Type="http://schemas.openxmlformats.org/officeDocument/2006/relationships/hyperlink" Target="https://departmentfortransport.github.io/street-manager-docs/business-change/#documentation" TargetMode="External"/><Relationship Id="rId6" Type="http://schemas.openxmlformats.org/officeDocument/2006/relationships/hyperlink" Target="https://departmentfortransport.github.io/street-manager-docs/business-change/#documentation" TargetMode="External"/><Relationship Id="rId7"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departmentfortransport.github.io/street-manager-docs/business-change/#documentation" TargetMode="Externa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www.youtube.com/channel/UC2U1cjhn4KGPDCwzqc-tvbg/videos?view=0&amp;sort=dd&amp;shelf_id=0"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www.test.stwrks-dev.net/apply-for-permit/additional-information"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pdf.wondershare.com/pdf-knowledge/print-to-pdf-firefox-chrome-ie-safari.html"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descr="A screen shot of a computer&#10;&#10;Description generated with high confidence" id="83" name="Google Shape;83;p19"/>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84" name="Google Shape;84;p19"/>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85" name="Google Shape;85;p19"/>
          <p:cNvSpPr/>
          <p:nvPr/>
        </p:nvSpPr>
        <p:spPr>
          <a:xfrm>
            <a:off x="0" y="-2258"/>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86" name="Google Shape;86;p19"/>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87" name="Google Shape;87;p19"/>
          <p:cNvSpPr txBox="1"/>
          <p:nvPr/>
        </p:nvSpPr>
        <p:spPr>
          <a:xfrm>
            <a:off x="1216823" y="1599144"/>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Street Manager Training Pack</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August 2019</a:t>
            </a:r>
            <a:endParaRPr sz="4000">
              <a:solidFill>
                <a:schemeClr val="lt1"/>
              </a:solidFill>
            </a:endParaRPr>
          </a:p>
        </p:txBody>
      </p:sp>
      <p:sp>
        <p:nvSpPr>
          <p:cNvPr id="88" name="Google Shape;88;p19"/>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Business rules </a:t>
            </a:r>
            <a:endParaRPr/>
          </a:p>
        </p:txBody>
      </p:sp>
      <p:sp>
        <p:nvSpPr>
          <p:cNvPr id="161" name="Google Shape;161;p28"/>
          <p:cNvSpPr txBox="1"/>
          <p:nvPr>
            <p:ph idx="1" type="body"/>
          </p:nvPr>
        </p:nvSpPr>
        <p:spPr>
          <a:xfrm>
            <a:off x="228600" y="835400"/>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GB" sz="1400"/>
              <a:t>Business rules explaining key terms and processes as per the logic of Street Manager can be found on the Github page </a:t>
            </a:r>
            <a:r>
              <a:rPr b="1" lang="en-GB" sz="1400" u="sng">
                <a:solidFill>
                  <a:schemeClr val="hlink"/>
                </a:solidFill>
                <a:hlinkClick r:id="rId3"/>
              </a:rPr>
              <a:t>HERE</a:t>
            </a:r>
            <a:r>
              <a:rPr b="1" lang="en-GB" sz="1400"/>
              <a:t>.</a:t>
            </a:r>
            <a:endParaRPr b="1" sz="1400"/>
          </a:p>
          <a:p>
            <a:pPr indent="0" lvl="0" marL="0" rtl="0" algn="l">
              <a:spcBef>
                <a:spcPts val="640"/>
              </a:spcBef>
              <a:spcAft>
                <a:spcPts val="0"/>
              </a:spcAft>
              <a:buNone/>
            </a:pPr>
            <a:r>
              <a:t/>
            </a:r>
            <a:endParaRPr sz="1200"/>
          </a:p>
          <a:p>
            <a:pPr indent="0" lvl="0" marL="0" rtl="0" algn="l">
              <a:spcBef>
                <a:spcPts val="640"/>
              </a:spcBef>
              <a:spcAft>
                <a:spcPts val="0"/>
              </a:spcAft>
              <a:buNone/>
            </a:pPr>
            <a:r>
              <a:t/>
            </a:r>
            <a:endParaRPr sz="1200"/>
          </a:p>
          <a:p>
            <a:pPr indent="0" lvl="0" marL="0" rtl="0" algn="l">
              <a:spcBef>
                <a:spcPts val="640"/>
              </a:spcBef>
              <a:spcAft>
                <a:spcPts val="0"/>
              </a:spcAft>
              <a:buNone/>
            </a:pPr>
            <a:r>
              <a:rPr lang="en-GB" sz="1200"/>
              <a:t>List of business rules available: </a:t>
            </a:r>
            <a:endParaRPr sz="1200"/>
          </a:p>
          <a:p>
            <a:pPr indent="-298450" lvl="0" marL="457200" rtl="0" algn="l">
              <a:spcBef>
                <a:spcPts val="640"/>
              </a:spcBef>
              <a:spcAft>
                <a:spcPts val="0"/>
              </a:spcAft>
              <a:buSzPts val="1100"/>
              <a:buAutoNum type="arabicPeriod"/>
            </a:pPr>
            <a:r>
              <a:rPr b="1" lang="en-GB" sz="1100"/>
              <a:t>Works</a:t>
            </a:r>
            <a:r>
              <a:rPr lang="en-GB" sz="1100"/>
              <a:t> (Works reference number, Work type, Work category, Permit status, Working day, Calendar day, Deadline date, Early start, PA deeming, Permit conditions)</a:t>
            </a:r>
            <a:endParaRPr sz="1100"/>
          </a:p>
          <a:p>
            <a:pPr indent="-298450" lvl="0" marL="457200" rtl="0" algn="l">
              <a:spcBef>
                <a:spcPts val="0"/>
              </a:spcBef>
              <a:spcAft>
                <a:spcPts val="0"/>
              </a:spcAft>
              <a:buSzPts val="1100"/>
              <a:buAutoNum type="arabicPeriod"/>
            </a:pPr>
            <a:r>
              <a:rPr b="1" lang="en-GB" sz="1100"/>
              <a:t>FPN process and outcomes</a:t>
            </a:r>
            <a:r>
              <a:rPr lang="en-GB" sz="1100"/>
              <a:t> (FPN status, FPN reference number, Issue date and time, Work ID)</a:t>
            </a:r>
            <a:endParaRPr sz="1100"/>
          </a:p>
          <a:p>
            <a:pPr indent="-298450" lvl="0" marL="457200" rtl="0" algn="l">
              <a:spcBef>
                <a:spcPts val="0"/>
              </a:spcBef>
              <a:spcAft>
                <a:spcPts val="0"/>
              </a:spcAft>
              <a:buSzPts val="1100"/>
              <a:buAutoNum type="arabicPeriod"/>
            </a:pPr>
            <a:r>
              <a:rPr b="1" lang="en-GB" sz="1100"/>
              <a:t>Inspection process and outcomes</a:t>
            </a:r>
            <a:r>
              <a:rPr lang="en-GB" sz="1100"/>
              <a:t> (Inspection reference number)</a:t>
            </a:r>
            <a:endParaRPr sz="1100"/>
          </a:p>
          <a:p>
            <a:pPr indent="-298450" lvl="0" marL="457200" rtl="0" algn="l">
              <a:spcBef>
                <a:spcPts val="0"/>
              </a:spcBef>
              <a:spcAft>
                <a:spcPts val="0"/>
              </a:spcAft>
              <a:buSzPts val="1100"/>
              <a:buAutoNum type="arabicPeriod"/>
            </a:pPr>
            <a:r>
              <a:rPr b="1" lang="en-GB" sz="1100"/>
              <a:t>Reinstatement process and outcomes</a:t>
            </a:r>
            <a:r>
              <a:rPr lang="en-GB" sz="1100"/>
              <a:t> (Reinstatement end date, Restrictions to adding a reinstatement, Adding sites and reinstatements to sites, Making interim site permanent, Reinstatement date)</a:t>
            </a:r>
            <a:endParaRPr sz="1100"/>
          </a:p>
          <a:p>
            <a:pPr indent="-298450" lvl="0" marL="457200" rtl="0" algn="l">
              <a:spcBef>
                <a:spcPts val="0"/>
              </a:spcBef>
              <a:spcAft>
                <a:spcPts val="0"/>
              </a:spcAft>
              <a:buSzPts val="1100"/>
              <a:buAutoNum type="arabicPeriod"/>
            </a:pPr>
            <a:r>
              <a:rPr b="1" lang="en-GB" sz="1100"/>
              <a:t>Permit alterations </a:t>
            </a:r>
            <a:r>
              <a:rPr lang="en-GB" sz="1100"/>
              <a:t>(Types of permit alterations, Raising a permit alteration, Raising a promoter change request, Raising a work extension, Assessing a promoter change request, Viewing permit alterations, Deeming)</a:t>
            </a:r>
            <a:endParaRPr sz="1100"/>
          </a:p>
          <a:p>
            <a:pPr indent="-298450" lvl="0" marL="457200" rtl="0" algn="l">
              <a:spcBef>
                <a:spcPts val="0"/>
              </a:spcBef>
              <a:spcAft>
                <a:spcPts val="0"/>
              </a:spcAft>
              <a:buSzPts val="1100"/>
              <a:buAutoNum type="arabicPeriod"/>
            </a:pPr>
            <a:r>
              <a:rPr b="1" lang="en-GB" sz="1100"/>
              <a:t>Revoking</a:t>
            </a:r>
            <a:r>
              <a:rPr lang="en-GB" sz="1100"/>
              <a:t> (Revoking a permit)</a:t>
            </a:r>
            <a:endParaRPr sz="1100"/>
          </a:p>
          <a:p>
            <a:pPr indent="-298450" lvl="0" marL="457200" rtl="0" algn="l">
              <a:spcBef>
                <a:spcPts val="0"/>
              </a:spcBef>
              <a:spcAft>
                <a:spcPts val="0"/>
              </a:spcAft>
              <a:buSzPts val="1100"/>
              <a:buAutoNum type="arabicPeriod"/>
            </a:pPr>
            <a:r>
              <a:rPr b="1" lang="en-GB" sz="1100"/>
              <a:t>Cancelling</a:t>
            </a:r>
            <a:r>
              <a:rPr lang="en-GB" sz="1100"/>
              <a:t> (Cancelling a permit before assessment)</a:t>
            </a:r>
            <a:endParaRPr sz="1100"/>
          </a:p>
          <a:p>
            <a:pPr indent="0" lvl="0" marL="0" rtl="0" algn="l">
              <a:spcBef>
                <a:spcPts val="640"/>
              </a:spcBef>
              <a:spcAft>
                <a:spcPts val="0"/>
              </a:spcAft>
              <a:buNone/>
            </a:pPr>
            <a:r>
              <a:t/>
            </a:r>
            <a:endParaRPr sz="1100"/>
          </a:p>
          <a:p>
            <a:pPr indent="0" lvl="0" marL="0" rtl="0" algn="l">
              <a:spcBef>
                <a:spcPts val="0"/>
              </a:spcBef>
              <a:spcAft>
                <a:spcPts val="0"/>
              </a:spcAft>
              <a:buClr>
                <a:schemeClr val="dk1"/>
              </a:buClr>
              <a:buSzPts val="1100"/>
              <a:buFont typeface="Arial"/>
              <a:buNone/>
            </a:pPr>
            <a:r>
              <a:t/>
            </a:r>
            <a:endParaRPr i="1" sz="1100">
              <a:solidFill>
                <a:srgbClr val="0000FF"/>
              </a:solidFill>
            </a:endParaRPr>
          </a:p>
          <a:p>
            <a:pPr indent="0" lvl="0" marL="0" rtl="0" algn="l">
              <a:spcBef>
                <a:spcPts val="640"/>
              </a:spcBef>
              <a:spcAft>
                <a:spcPts val="0"/>
              </a:spcAft>
              <a:buNone/>
            </a:pPr>
            <a:r>
              <a:t/>
            </a:r>
            <a:endParaRPr sz="1200"/>
          </a:p>
        </p:txBody>
      </p:sp>
      <p:pic>
        <p:nvPicPr>
          <p:cNvPr id="162" name="Google Shape;162;p28"/>
          <p:cNvPicPr preferRelativeResize="0"/>
          <p:nvPr/>
        </p:nvPicPr>
        <p:blipFill rotWithShape="1">
          <a:blip r:embed="rId4">
            <a:alphaModFix/>
          </a:blip>
          <a:srcRect b="0" l="3965" r="9462" t="16198"/>
          <a:stretch/>
        </p:blipFill>
        <p:spPr>
          <a:xfrm>
            <a:off x="4616450" y="3710625"/>
            <a:ext cx="4222775" cy="1375725"/>
          </a:xfrm>
          <a:prstGeom prst="rect">
            <a:avLst/>
          </a:prstGeom>
          <a:noFill/>
          <a:ln>
            <a:noFill/>
          </a:ln>
        </p:spPr>
      </p:pic>
      <p:sp>
        <p:nvSpPr>
          <p:cNvPr id="163" name="Google Shape;163;p28"/>
          <p:cNvSpPr txBox="1"/>
          <p:nvPr/>
        </p:nvSpPr>
        <p:spPr>
          <a:xfrm>
            <a:off x="232225" y="1419500"/>
            <a:ext cx="86070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200">
                <a:solidFill>
                  <a:srgbClr val="0000FF"/>
                </a:solidFill>
              </a:rPr>
              <a:t>Please note that these are updated regularly to reflect changes to Street Manager. Updates are made on a bi-weekly basis,  and for any major changes we will notify you via email.</a:t>
            </a:r>
            <a:endParaRPr/>
          </a:p>
        </p:txBody>
      </p:sp>
      <p:pic>
        <p:nvPicPr>
          <p:cNvPr id="164" name="Google Shape;164;p28"/>
          <p:cNvPicPr preferRelativeResize="0"/>
          <p:nvPr/>
        </p:nvPicPr>
        <p:blipFill rotWithShape="1">
          <a:blip r:embed="rId5">
            <a:alphaModFix/>
          </a:blip>
          <a:srcRect b="0" l="0" r="0" t="0"/>
          <a:stretch/>
        </p:blipFill>
        <p:spPr>
          <a:xfrm>
            <a:off x="5989774" y="272083"/>
            <a:ext cx="302700" cy="3973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Workflows</a:t>
            </a:r>
            <a:r>
              <a:rPr lang="en-GB"/>
              <a:t> </a:t>
            </a:r>
            <a:endParaRPr/>
          </a:p>
        </p:txBody>
      </p:sp>
      <p:sp>
        <p:nvSpPr>
          <p:cNvPr id="170" name="Google Shape;170;p29"/>
          <p:cNvSpPr txBox="1"/>
          <p:nvPr>
            <p:ph idx="1" type="body"/>
          </p:nvPr>
        </p:nvSpPr>
        <p:spPr>
          <a:xfrm>
            <a:off x="228600" y="835400"/>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b="1" lang="en-GB" sz="1400"/>
              <a:t>Workflows </a:t>
            </a:r>
            <a:r>
              <a:rPr b="1" lang="en-GB" sz="1400"/>
              <a:t>explaining key processes as per the logic of Street Manager can be found on the Github page</a:t>
            </a:r>
            <a:r>
              <a:rPr b="1" lang="en-GB" sz="1400" u="sng">
                <a:solidFill>
                  <a:schemeClr val="hlink"/>
                </a:solidFill>
                <a:hlinkClick r:id="rId3"/>
              </a:rPr>
              <a:t>HERE</a:t>
            </a:r>
            <a:r>
              <a:rPr b="1" lang="en-GB" sz="1400"/>
              <a:t>.</a:t>
            </a:r>
            <a:endParaRPr b="1" sz="1400"/>
          </a:p>
          <a:p>
            <a:pPr indent="0" lvl="0" marL="0" rtl="0" algn="l">
              <a:spcBef>
                <a:spcPts val="640"/>
              </a:spcBef>
              <a:spcAft>
                <a:spcPts val="0"/>
              </a:spcAft>
              <a:buNone/>
            </a:pPr>
            <a:r>
              <a:t/>
            </a:r>
            <a:endParaRPr sz="1200"/>
          </a:p>
          <a:p>
            <a:pPr indent="0" lvl="0" marL="0" rtl="0" algn="l">
              <a:spcBef>
                <a:spcPts val="640"/>
              </a:spcBef>
              <a:spcAft>
                <a:spcPts val="0"/>
              </a:spcAft>
              <a:buNone/>
            </a:pPr>
            <a:r>
              <a:t/>
            </a:r>
            <a:endParaRPr sz="1200"/>
          </a:p>
          <a:p>
            <a:pPr indent="0" lvl="0" marL="0" rtl="0" algn="l">
              <a:spcBef>
                <a:spcPts val="640"/>
              </a:spcBef>
              <a:spcAft>
                <a:spcPts val="0"/>
              </a:spcAft>
              <a:buNone/>
            </a:pPr>
            <a:r>
              <a:rPr lang="en-GB" sz="1200"/>
              <a:t>List of workflows available: </a:t>
            </a:r>
            <a:endParaRPr sz="1200"/>
          </a:p>
          <a:p>
            <a:pPr indent="-298450" lvl="0" marL="457200" rtl="0" algn="l">
              <a:spcBef>
                <a:spcPts val="640"/>
              </a:spcBef>
              <a:spcAft>
                <a:spcPts val="0"/>
              </a:spcAft>
              <a:buSzPts val="1100"/>
              <a:buAutoNum type="arabicPeriod"/>
            </a:pPr>
            <a:r>
              <a:rPr lang="en-GB" sz="1100"/>
              <a:t>Permit - High level Permit flow logic</a:t>
            </a:r>
            <a:r>
              <a:rPr lang="en-GB" sz="1100"/>
              <a:t> </a:t>
            </a:r>
            <a:endParaRPr sz="1100"/>
          </a:p>
          <a:p>
            <a:pPr indent="-298450" lvl="0" marL="457200" rtl="0" algn="l">
              <a:spcBef>
                <a:spcPts val="0"/>
              </a:spcBef>
              <a:spcAft>
                <a:spcPts val="0"/>
              </a:spcAft>
              <a:buSzPts val="1100"/>
              <a:buAutoNum type="arabicPeriod"/>
            </a:pPr>
            <a:r>
              <a:rPr lang="en-GB" sz="1100"/>
              <a:t>Permit - PAA logic flow</a:t>
            </a:r>
            <a:endParaRPr sz="1100"/>
          </a:p>
          <a:p>
            <a:pPr indent="-298450" lvl="0" marL="457200" rtl="0" algn="l">
              <a:spcBef>
                <a:spcPts val="0"/>
              </a:spcBef>
              <a:spcAft>
                <a:spcPts val="0"/>
              </a:spcAft>
              <a:buSzPts val="1100"/>
              <a:buAutoNum type="arabicPeriod"/>
            </a:pPr>
            <a:r>
              <a:rPr lang="en-GB" sz="1100"/>
              <a:t>High-level FPN flow</a:t>
            </a:r>
            <a:endParaRPr sz="1100"/>
          </a:p>
          <a:p>
            <a:pPr indent="-298450" lvl="0" marL="457200" rtl="0" algn="l">
              <a:spcBef>
                <a:spcPts val="0"/>
              </a:spcBef>
              <a:spcAft>
                <a:spcPts val="0"/>
              </a:spcAft>
              <a:buSzPts val="1100"/>
              <a:buAutoNum type="arabicPeriod"/>
            </a:pPr>
            <a:r>
              <a:rPr lang="en-GB" sz="1100"/>
              <a:t>High-level inspection flow</a:t>
            </a:r>
            <a:endParaRPr sz="1100"/>
          </a:p>
          <a:p>
            <a:pPr indent="-298450" lvl="0" marL="457200" rtl="0" algn="l">
              <a:spcBef>
                <a:spcPts val="0"/>
              </a:spcBef>
              <a:spcAft>
                <a:spcPts val="0"/>
              </a:spcAft>
              <a:buSzPts val="1100"/>
              <a:buAutoNum type="arabicPeriod"/>
            </a:pPr>
            <a:r>
              <a:rPr lang="en-GB" sz="1100"/>
              <a:t>Low-level inspection flow</a:t>
            </a:r>
            <a:endParaRPr sz="1100"/>
          </a:p>
          <a:p>
            <a:pPr indent="-298450" lvl="0" marL="457200" rtl="0" algn="l">
              <a:spcBef>
                <a:spcPts val="0"/>
              </a:spcBef>
              <a:spcAft>
                <a:spcPts val="0"/>
              </a:spcAft>
              <a:buSzPts val="1100"/>
              <a:buAutoNum type="arabicPeriod"/>
            </a:pPr>
            <a:r>
              <a:rPr lang="en-GB" sz="1100"/>
              <a:t>High-level reinstatement flow</a:t>
            </a:r>
            <a:endParaRPr sz="1100"/>
          </a:p>
          <a:p>
            <a:pPr indent="-298450" lvl="0" marL="457200" rtl="0" algn="l">
              <a:spcBef>
                <a:spcPts val="0"/>
              </a:spcBef>
              <a:spcAft>
                <a:spcPts val="0"/>
              </a:spcAft>
              <a:buSzPts val="1100"/>
              <a:buAutoNum type="arabicPeriod"/>
            </a:pPr>
            <a:r>
              <a:rPr lang="en-GB" sz="1100"/>
              <a:t>Permit Alterations - Change request flow</a:t>
            </a:r>
            <a:endParaRPr sz="1100"/>
          </a:p>
          <a:p>
            <a:pPr indent="-298450" lvl="0" marL="457200" rtl="0" algn="l">
              <a:spcBef>
                <a:spcPts val="0"/>
              </a:spcBef>
              <a:spcAft>
                <a:spcPts val="0"/>
              </a:spcAft>
              <a:buSzPts val="1100"/>
              <a:buAutoNum type="arabicPeriod"/>
            </a:pPr>
            <a:r>
              <a:rPr lang="en-GB" sz="1100"/>
              <a:t>Permit Alterations - Imposed change</a:t>
            </a:r>
            <a:endParaRPr sz="1100"/>
          </a:p>
          <a:p>
            <a:pPr indent="-298450" lvl="0" marL="457200" rtl="0" algn="l">
              <a:spcBef>
                <a:spcPts val="0"/>
              </a:spcBef>
              <a:spcAft>
                <a:spcPts val="0"/>
              </a:spcAft>
              <a:buSzPts val="1100"/>
              <a:buAutoNum type="arabicPeriod"/>
            </a:pPr>
            <a:r>
              <a:rPr lang="en-GB" sz="1100"/>
              <a:t>Permit cancelation logic</a:t>
            </a:r>
            <a:endParaRPr sz="1100"/>
          </a:p>
          <a:p>
            <a:pPr indent="0" lvl="0" marL="0" rtl="0" algn="l">
              <a:spcBef>
                <a:spcPts val="640"/>
              </a:spcBef>
              <a:spcAft>
                <a:spcPts val="0"/>
              </a:spcAft>
              <a:buNone/>
            </a:pPr>
            <a:r>
              <a:t/>
            </a:r>
            <a:endParaRPr sz="1100"/>
          </a:p>
          <a:p>
            <a:pPr indent="0" lvl="0" marL="0" rtl="0" algn="l">
              <a:spcBef>
                <a:spcPts val="640"/>
              </a:spcBef>
              <a:spcAft>
                <a:spcPts val="0"/>
              </a:spcAft>
              <a:buNone/>
            </a:pPr>
            <a:r>
              <a:t/>
            </a:r>
            <a:endParaRPr sz="1100"/>
          </a:p>
          <a:p>
            <a:pPr indent="0" lvl="0" marL="0" rtl="0" algn="l">
              <a:spcBef>
                <a:spcPts val="0"/>
              </a:spcBef>
              <a:spcAft>
                <a:spcPts val="0"/>
              </a:spcAft>
              <a:buNone/>
            </a:pPr>
            <a:r>
              <a:t/>
            </a:r>
            <a:endParaRPr i="1" sz="1100">
              <a:solidFill>
                <a:srgbClr val="0000FF"/>
              </a:solidFill>
            </a:endParaRPr>
          </a:p>
          <a:p>
            <a:pPr indent="0" lvl="0" marL="0" rtl="0" algn="l">
              <a:spcBef>
                <a:spcPts val="640"/>
              </a:spcBef>
              <a:spcAft>
                <a:spcPts val="0"/>
              </a:spcAft>
              <a:buNone/>
            </a:pPr>
            <a:r>
              <a:t/>
            </a:r>
            <a:endParaRPr sz="1200"/>
          </a:p>
        </p:txBody>
      </p:sp>
      <p:sp>
        <p:nvSpPr>
          <p:cNvPr id="171" name="Google Shape;171;p29"/>
          <p:cNvSpPr txBox="1"/>
          <p:nvPr/>
        </p:nvSpPr>
        <p:spPr>
          <a:xfrm>
            <a:off x="232225" y="1419500"/>
            <a:ext cx="86070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200">
                <a:solidFill>
                  <a:srgbClr val="0000FF"/>
                </a:solidFill>
              </a:rPr>
              <a:t>Please note that these are updated regularly to reflect changes to Street Manager. Updates are made on a bi-weekly basis,  and for any major changes we will notify you via email.</a:t>
            </a:r>
            <a:endParaRPr/>
          </a:p>
        </p:txBody>
      </p:sp>
      <p:pic>
        <p:nvPicPr>
          <p:cNvPr id="172" name="Google Shape;172;p29"/>
          <p:cNvPicPr preferRelativeResize="0"/>
          <p:nvPr/>
        </p:nvPicPr>
        <p:blipFill rotWithShape="1">
          <a:blip r:embed="rId4">
            <a:alphaModFix/>
          </a:blip>
          <a:srcRect b="0" l="13382" r="11350" t="14420"/>
          <a:stretch/>
        </p:blipFill>
        <p:spPr>
          <a:xfrm>
            <a:off x="3692559" y="1904675"/>
            <a:ext cx="5288091" cy="3238825"/>
          </a:xfrm>
          <a:prstGeom prst="rect">
            <a:avLst/>
          </a:prstGeom>
          <a:noFill/>
          <a:ln>
            <a:noFill/>
          </a:ln>
        </p:spPr>
      </p:pic>
      <p:pic>
        <p:nvPicPr>
          <p:cNvPr id="173" name="Google Shape;173;p29"/>
          <p:cNvPicPr preferRelativeResize="0"/>
          <p:nvPr/>
        </p:nvPicPr>
        <p:blipFill rotWithShape="1">
          <a:blip r:embed="rId5">
            <a:alphaModFix/>
          </a:blip>
          <a:srcRect b="0" l="0" r="0" t="0"/>
          <a:stretch/>
        </p:blipFill>
        <p:spPr>
          <a:xfrm>
            <a:off x="6519244" y="272081"/>
            <a:ext cx="377922" cy="39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descr="A screen shot of a computer&#10;&#10;Description generated with high confidence" id="178" name="Google Shape;178;p30"/>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179" name="Google Shape;179;p30"/>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180" name="Google Shape;180;p30"/>
          <p:cNvSpPr/>
          <p:nvPr/>
        </p:nvSpPr>
        <p:spPr>
          <a:xfrm>
            <a:off x="0" y="-2258"/>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181" name="Google Shape;181;p30"/>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182" name="Google Shape;182;p30"/>
          <p:cNvSpPr txBox="1"/>
          <p:nvPr/>
        </p:nvSpPr>
        <p:spPr>
          <a:xfrm>
            <a:off x="1216823" y="1599144"/>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Street Manager</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Business change:</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Transition guidance and Change management</a:t>
            </a:r>
            <a:endParaRPr sz="4000">
              <a:solidFill>
                <a:schemeClr val="lt1"/>
              </a:solidFill>
            </a:endParaRPr>
          </a:p>
        </p:txBody>
      </p:sp>
      <p:sp>
        <p:nvSpPr>
          <p:cNvPr id="183" name="Google Shape;183;p30"/>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Transition guidance </a:t>
            </a:r>
            <a:endParaRPr/>
          </a:p>
        </p:txBody>
      </p:sp>
      <p:sp>
        <p:nvSpPr>
          <p:cNvPr id="189" name="Google Shape;189;p31"/>
          <p:cNvSpPr txBox="1"/>
          <p:nvPr/>
        </p:nvSpPr>
        <p:spPr>
          <a:xfrm>
            <a:off x="174150" y="931100"/>
            <a:ext cx="8541300" cy="181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434343"/>
                </a:solidFill>
                <a:latin typeface="Calibri"/>
                <a:ea typeface="Calibri"/>
                <a:cs typeface="Calibri"/>
                <a:sym typeface="Calibri"/>
              </a:rPr>
              <a:t>We have</a:t>
            </a:r>
            <a:r>
              <a:rPr lang="en-GB" sz="1600">
                <a:solidFill>
                  <a:srgbClr val="434343"/>
                </a:solidFill>
                <a:latin typeface="Calibri"/>
                <a:ea typeface="Calibri"/>
                <a:cs typeface="Calibri"/>
                <a:sym typeface="Calibri"/>
              </a:rPr>
              <a:t> launched a </a:t>
            </a:r>
            <a:r>
              <a:rPr b="1" lang="en-GB" sz="1600">
                <a:solidFill>
                  <a:srgbClr val="006435"/>
                </a:solidFill>
                <a:latin typeface="Calibri"/>
                <a:ea typeface="Calibri"/>
                <a:cs typeface="Calibri"/>
                <a:sym typeface="Calibri"/>
              </a:rPr>
              <a:t>business change edition of the Street Manager newsletter focused on transition, </a:t>
            </a:r>
            <a:r>
              <a:rPr b="1" lang="en-GB" sz="1600">
                <a:solidFill>
                  <a:srgbClr val="434343"/>
                </a:solidFill>
                <a:latin typeface="Calibri"/>
                <a:ea typeface="Calibri"/>
                <a:cs typeface="Calibri"/>
                <a:sym typeface="Calibri"/>
              </a:rPr>
              <a:t>you can find all newsletters</a:t>
            </a:r>
            <a:r>
              <a:rPr b="1" lang="en-GB" sz="1600">
                <a:solidFill>
                  <a:srgbClr val="006435"/>
                </a:solidFill>
                <a:latin typeface="Calibri"/>
                <a:ea typeface="Calibri"/>
                <a:cs typeface="Calibri"/>
                <a:sym typeface="Calibri"/>
              </a:rPr>
              <a:t> </a:t>
            </a:r>
            <a:r>
              <a:rPr b="1" lang="en-GB" sz="1600" u="sng">
                <a:solidFill>
                  <a:schemeClr val="hlink"/>
                </a:solidFill>
                <a:latin typeface="Calibri"/>
                <a:ea typeface="Calibri"/>
                <a:cs typeface="Calibri"/>
                <a:sym typeface="Calibri"/>
                <a:hlinkClick r:id="rId3"/>
              </a:rPr>
              <a:t>HERE</a:t>
            </a:r>
            <a:r>
              <a:rPr b="1" lang="en-GB" sz="1600">
                <a:solidFill>
                  <a:srgbClr val="006435"/>
                </a:solidFill>
                <a:latin typeface="Calibri"/>
                <a:ea typeface="Calibri"/>
                <a:cs typeface="Calibri"/>
                <a:sym typeface="Calibri"/>
              </a:rPr>
              <a:t>. </a:t>
            </a:r>
            <a:endParaRPr b="1" sz="1600">
              <a:solidFill>
                <a:srgbClr val="006435"/>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434343"/>
                </a:solidFill>
                <a:latin typeface="Calibri"/>
                <a:ea typeface="Calibri"/>
                <a:cs typeface="Calibri"/>
                <a:sym typeface="Calibri"/>
              </a:rPr>
              <a:t>It will aim to answer so of the most frequently asked questions around transition and provide the guidance needed for organisations to start formalising their transition plan, e.g.:</a:t>
            </a:r>
            <a:endParaRPr sz="1600">
              <a:solidFill>
                <a:srgbClr val="434343"/>
              </a:solidFill>
              <a:latin typeface="Calibri"/>
              <a:ea typeface="Calibri"/>
              <a:cs typeface="Calibri"/>
              <a:sym typeface="Calibri"/>
            </a:endParaRPr>
          </a:p>
        </p:txBody>
      </p:sp>
      <p:sp>
        <p:nvSpPr>
          <p:cNvPr id="190" name="Google Shape;190;p31"/>
          <p:cNvSpPr txBox="1"/>
          <p:nvPr/>
        </p:nvSpPr>
        <p:spPr>
          <a:xfrm>
            <a:off x="1079300" y="2970950"/>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Adoption options: UI, API, or both</a:t>
            </a:r>
            <a:endParaRPr>
              <a:solidFill>
                <a:srgbClr val="434343"/>
              </a:solidFill>
              <a:latin typeface="Calibri"/>
              <a:ea typeface="Calibri"/>
              <a:cs typeface="Calibri"/>
              <a:sym typeface="Calibri"/>
            </a:endParaRPr>
          </a:p>
        </p:txBody>
      </p:sp>
      <p:sp>
        <p:nvSpPr>
          <p:cNvPr id="191" name="Google Shape;191;p31"/>
          <p:cNvSpPr txBox="1"/>
          <p:nvPr/>
        </p:nvSpPr>
        <p:spPr>
          <a:xfrm>
            <a:off x="1079300" y="3614825"/>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Interaction options between promoters and HAs during transition</a:t>
            </a:r>
            <a:endParaRPr>
              <a:solidFill>
                <a:srgbClr val="434343"/>
              </a:solidFill>
              <a:latin typeface="Calibri"/>
              <a:ea typeface="Calibri"/>
              <a:cs typeface="Calibri"/>
              <a:sym typeface="Calibri"/>
            </a:endParaRPr>
          </a:p>
        </p:txBody>
      </p:sp>
      <p:sp>
        <p:nvSpPr>
          <p:cNvPr id="192" name="Google Shape;192;p31"/>
          <p:cNvSpPr txBox="1"/>
          <p:nvPr/>
        </p:nvSpPr>
        <p:spPr>
          <a:xfrm>
            <a:off x="1079300" y="4258700"/>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Advice on historical data</a:t>
            </a:r>
            <a:endParaRPr>
              <a:solidFill>
                <a:srgbClr val="434343"/>
              </a:solidFill>
              <a:latin typeface="Calibri"/>
              <a:ea typeface="Calibri"/>
              <a:cs typeface="Calibri"/>
              <a:sym typeface="Calibri"/>
            </a:endParaRPr>
          </a:p>
        </p:txBody>
      </p:sp>
      <p:pic>
        <p:nvPicPr>
          <p:cNvPr id="193" name="Google Shape;193;p31"/>
          <p:cNvPicPr preferRelativeResize="0"/>
          <p:nvPr/>
        </p:nvPicPr>
        <p:blipFill rotWithShape="1">
          <a:blip r:embed="rId4">
            <a:alphaModFix/>
          </a:blip>
          <a:srcRect b="28813" l="17015" r="9514" t="25128"/>
          <a:stretch/>
        </p:blipFill>
        <p:spPr>
          <a:xfrm>
            <a:off x="155163" y="3653000"/>
            <a:ext cx="983750" cy="402761"/>
          </a:xfrm>
          <a:prstGeom prst="rect">
            <a:avLst/>
          </a:prstGeom>
          <a:noFill/>
          <a:ln>
            <a:noFill/>
          </a:ln>
        </p:spPr>
      </p:pic>
      <p:pic>
        <p:nvPicPr>
          <p:cNvPr id="194" name="Google Shape;194;p31"/>
          <p:cNvPicPr preferRelativeResize="0"/>
          <p:nvPr/>
        </p:nvPicPr>
        <p:blipFill rotWithShape="1">
          <a:blip r:embed="rId5">
            <a:alphaModFix/>
          </a:blip>
          <a:srcRect b="0" l="0" r="0" t="0"/>
          <a:stretch/>
        </p:blipFill>
        <p:spPr>
          <a:xfrm>
            <a:off x="388261" y="2942301"/>
            <a:ext cx="517587" cy="509700"/>
          </a:xfrm>
          <a:prstGeom prst="rect">
            <a:avLst/>
          </a:prstGeom>
          <a:noFill/>
          <a:ln>
            <a:noFill/>
          </a:ln>
        </p:spPr>
      </p:pic>
      <p:pic>
        <p:nvPicPr>
          <p:cNvPr id="195" name="Google Shape;195;p31"/>
          <p:cNvPicPr preferRelativeResize="0"/>
          <p:nvPr/>
        </p:nvPicPr>
        <p:blipFill rotWithShape="1">
          <a:blip r:embed="rId6">
            <a:alphaModFix/>
          </a:blip>
          <a:srcRect b="0" l="0" r="0" t="0"/>
          <a:stretch/>
        </p:blipFill>
        <p:spPr>
          <a:xfrm>
            <a:off x="422800" y="4174450"/>
            <a:ext cx="448501" cy="448501"/>
          </a:xfrm>
          <a:prstGeom prst="rect">
            <a:avLst/>
          </a:prstGeom>
          <a:noFill/>
          <a:ln>
            <a:noFill/>
          </a:ln>
        </p:spPr>
      </p:pic>
      <p:pic>
        <p:nvPicPr>
          <p:cNvPr id="196" name="Google Shape;196;p31"/>
          <p:cNvPicPr preferRelativeResize="0"/>
          <p:nvPr/>
        </p:nvPicPr>
        <p:blipFill rotWithShape="1">
          <a:blip r:embed="rId7">
            <a:alphaModFix/>
          </a:blip>
          <a:srcRect b="0" l="0" r="0" t="0"/>
          <a:stretch/>
        </p:blipFill>
        <p:spPr>
          <a:xfrm>
            <a:off x="5259470" y="277031"/>
            <a:ext cx="302700" cy="3874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Change management support: summary </a:t>
            </a:r>
            <a:endParaRPr/>
          </a:p>
        </p:txBody>
      </p:sp>
      <p:sp>
        <p:nvSpPr>
          <p:cNvPr id="202" name="Google Shape;202;p32"/>
          <p:cNvSpPr txBox="1"/>
          <p:nvPr/>
        </p:nvSpPr>
        <p:spPr>
          <a:xfrm>
            <a:off x="174150" y="931100"/>
            <a:ext cx="8541300" cy="10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sz="1600">
                <a:solidFill>
                  <a:srgbClr val="434343"/>
                </a:solidFill>
                <a:latin typeface="Calibri"/>
                <a:ea typeface="Calibri"/>
                <a:cs typeface="Calibri"/>
                <a:sym typeface="Calibri"/>
              </a:rPr>
              <a:t>Business change will be an essential part of your transition regardless of the specifics of your organisation or the adoption method you decide to use. </a:t>
            </a:r>
            <a:endParaRPr sz="1600">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lang="en-GB" sz="1600">
                <a:solidFill>
                  <a:srgbClr val="434343"/>
                </a:solidFill>
                <a:latin typeface="Calibri"/>
                <a:ea typeface="Calibri"/>
                <a:cs typeface="Calibri"/>
                <a:sym typeface="Calibri"/>
              </a:rPr>
              <a:t>To help you manage this side of the move to Street Manager, we have and will continue to provide you with:</a:t>
            </a:r>
            <a:endParaRPr sz="1600">
              <a:solidFill>
                <a:srgbClr val="434343"/>
              </a:solidFill>
              <a:latin typeface="Calibri"/>
              <a:ea typeface="Calibri"/>
              <a:cs typeface="Calibri"/>
              <a:sym typeface="Calibri"/>
            </a:endParaRPr>
          </a:p>
        </p:txBody>
      </p:sp>
      <p:sp>
        <p:nvSpPr>
          <p:cNvPr id="203" name="Google Shape;203;p32"/>
          <p:cNvSpPr txBox="1"/>
          <p:nvPr/>
        </p:nvSpPr>
        <p:spPr>
          <a:xfrm>
            <a:off x="1079300" y="2202625"/>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Guidance on how to approach change management based on the type of organisation you are part of (e.g. larger vs smaller organisation)</a:t>
            </a:r>
            <a:endParaRPr>
              <a:solidFill>
                <a:srgbClr val="434343"/>
              </a:solidFill>
              <a:latin typeface="Calibri"/>
              <a:ea typeface="Calibri"/>
              <a:cs typeface="Calibri"/>
              <a:sym typeface="Calibri"/>
            </a:endParaRPr>
          </a:p>
        </p:txBody>
      </p:sp>
      <p:sp>
        <p:nvSpPr>
          <p:cNvPr id="204" name="Google Shape;204;p32"/>
          <p:cNvSpPr txBox="1"/>
          <p:nvPr/>
        </p:nvSpPr>
        <p:spPr>
          <a:xfrm>
            <a:off x="1079300" y="2970950"/>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Toolkits, templates and materials you can use </a:t>
            </a:r>
            <a:endParaRPr>
              <a:solidFill>
                <a:srgbClr val="434343"/>
              </a:solidFill>
              <a:latin typeface="Calibri"/>
              <a:ea typeface="Calibri"/>
              <a:cs typeface="Calibri"/>
              <a:sym typeface="Calibri"/>
            </a:endParaRPr>
          </a:p>
        </p:txBody>
      </p:sp>
      <p:sp>
        <p:nvSpPr>
          <p:cNvPr id="205" name="Google Shape;205;p32"/>
          <p:cNvSpPr txBox="1"/>
          <p:nvPr/>
        </p:nvSpPr>
        <p:spPr>
          <a:xfrm>
            <a:off x="1079300" y="3614825"/>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‘How to’ videos focusing on particular elements of business change: Have a look at our latest video on Impact Assessment </a:t>
            </a:r>
            <a:r>
              <a:rPr lang="en-GB" u="sng">
                <a:solidFill>
                  <a:schemeClr val="hlink"/>
                </a:solidFill>
                <a:latin typeface="Calibri"/>
                <a:ea typeface="Calibri"/>
                <a:cs typeface="Calibri"/>
                <a:sym typeface="Calibri"/>
                <a:hlinkClick r:id="rId3"/>
              </a:rPr>
              <a:t>HERE</a:t>
            </a:r>
            <a:endParaRPr>
              <a:solidFill>
                <a:srgbClr val="434343"/>
              </a:solidFill>
              <a:latin typeface="Calibri"/>
              <a:ea typeface="Calibri"/>
              <a:cs typeface="Calibri"/>
              <a:sym typeface="Calibri"/>
            </a:endParaRPr>
          </a:p>
        </p:txBody>
      </p:sp>
      <p:sp>
        <p:nvSpPr>
          <p:cNvPr id="206" name="Google Shape;206;p32"/>
          <p:cNvSpPr txBox="1"/>
          <p:nvPr/>
        </p:nvSpPr>
        <p:spPr>
          <a:xfrm>
            <a:off x="1079300" y="4258700"/>
            <a:ext cx="78219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Slack channel (#businesschange) to use as a change management dedicated forum for Q&amp;A</a:t>
            </a:r>
            <a:endParaRPr>
              <a:solidFill>
                <a:srgbClr val="434343"/>
              </a:solidFill>
              <a:latin typeface="Calibri"/>
              <a:ea typeface="Calibri"/>
              <a:cs typeface="Calibri"/>
              <a:sym typeface="Calibri"/>
            </a:endParaRPr>
          </a:p>
        </p:txBody>
      </p:sp>
      <p:pic>
        <p:nvPicPr>
          <p:cNvPr id="207" name="Google Shape;207;p32">
            <a:hlinkClick r:id="rId4"/>
          </p:cNvPr>
          <p:cNvPicPr preferRelativeResize="0"/>
          <p:nvPr/>
        </p:nvPicPr>
        <p:blipFill>
          <a:blip r:embed="rId5">
            <a:alphaModFix/>
          </a:blip>
          <a:stretch>
            <a:fillRect/>
          </a:stretch>
        </p:blipFill>
        <p:spPr>
          <a:xfrm>
            <a:off x="95550" y="2098300"/>
            <a:ext cx="983750" cy="760170"/>
          </a:xfrm>
          <a:prstGeom prst="rect">
            <a:avLst/>
          </a:prstGeom>
          <a:noFill/>
          <a:ln>
            <a:noFill/>
          </a:ln>
        </p:spPr>
      </p:pic>
      <p:sp>
        <p:nvSpPr>
          <p:cNvPr id="208" name="Google Shape;208;p32"/>
          <p:cNvSpPr/>
          <p:nvPr/>
        </p:nvSpPr>
        <p:spPr>
          <a:xfrm rot="5400000">
            <a:off x="463225" y="2293550"/>
            <a:ext cx="248400" cy="168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32"/>
          <p:cNvPicPr preferRelativeResize="0"/>
          <p:nvPr/>
        </p:nvPicPr>
        <p:blipFill rotWithShape="1">
          <a:blip r:embed="rId6">
            <a:alphaModFix/>
          </a:blip>
          <a:srcRect b="22534" l="14355" r="15444" t="15557"/>
          <a:stretch/>
        </p:blipFill>
        <p:spPr>
          <a:xfrm>
            <a:off x="261983" y="3503082"/>
            <a:ext cx="650868" cy="619888"/>
          </a:xfrm>
          <a:prstGeom prst="rect">
            <a:avLst/>
          </a:prstGeom>
          <a:noFill/>
          <a:ln>
            <a:noFill/>
          </a:ln>
        </p:spPr>
      </p:pic>
      <p:pic>
        <p:nvPicPr>
          <p:cNvPr id="210" name="Google Shape;210;p32"/>
          <p:cNvPicPr preferRelativeResize="0"/>
          <p:nvPr/>
        </p:nvPicPr>
        <p:blipFill rotWithShape="1">
          <a:blip r:embed="rId7">
            <a:alphaModFix/>
          </a:blip>
          <a:srcRect b="0" l="0" r="0" t="0"/>
          <a:stretch/>
        </p:blipFill>
        <p:spPr>
          <a:xfrm>
            <a:off x="315800" y="2987751"/>
            <a:ext cx="546015" cy="386050"/>
          </a:xfrm>
          <a:prstGeom prst="rect">
            <a:avLst/>
          </a:prstGeom>
          <a:noFill/>
          <a:ln>
            <a:noFill/>
          </a:ln>
        </p:spPr>
      </p:pic>
      <p:pic>
        <p:nvPicPr>
          <p:cNvPr id="211" name="Google Shape;211;p32"/>
          <p:cNvPicPr preferRelativeResize="0"/>
          <p:nvPr/>
        </p:nvPicPr>
        <p:blipFill rotWithShape="1">
          <a:blip r:embed="rId8">
            <a:alphaModFix/>
          </a:blip>
          <a:srcRect b="31773" l="9682" r="0" t="0"/>
          <a:stretch/>
        </p:blipFill>
        <p:spPr>
          <a:xfrm>
            <a:off x="96932" y="4252250"/>
            <a:ext cx="983750" cy="386050"/>
          </a:xfrm>
          <a:prstGeom prst="rect">
            <a:avLst/>
          </a:prstGeom>
          <a:noFill/>
          <a:ln>
            <a:noFill/>
          </a:ln>
        </p:spPr>
      </p:pic>
      <p:pic>
        <p:nvPicPr>
          <p:cNvPr id="212" name="Google Shape;212;p32"/>
          <p:cNvPicPr preferRelativeResize="0"/>
          <p:nvPr/>
        </p:nvPicPr>
        <p:blipFill rotWithShape="1">
          <a:blip r:embed="rId9">
            <a:alphaModFix/>
          </a:blip>
          <a:srcRect b="0" l="0" r="0" t="0"/>
          <a:stretch/>
        </p:blipFill>
        <p:spPr>
          <a:xfrm>
            <a:off x="2071495" y="282756"/>
            <a:ext cx="302700" cy="3874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Change management toolkits </a:t>
            </a:r>
            <a:endParaRPr/>
          </a:p>
        </p:txBody>
      </p:sp>
      <p:sp>
        <p:nvSpPr>
          <p:cNvPr id="218" name="Google Shape;218;p33"/>
          <p:cNvSpPr/>
          <p:nvPr/>
        </p:nvSpPr>
        <p:spPr>
          <a:xfrm>
            <a:off x="505375" y="2203350"/>
            <a:ext cx="8276400" cy="2841000"/>
          </a:xfrm>
          <a:prstGeom prst="roundRect">
            <a:avLst>
              <a:gd fmla="val 6249" name="adj"/>
            </a:avLst>
          </a:prstGeom>
          <a:solidFill>
            <a:srgbClr val="EEECE1"/>
          </a:solidFill>
          <a:ln cap="flat" cmpd="sng" w="9525">
            <a:solidFill>
              <a:srgbClr val="0064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3"/>
          <p:cNvSpPr txBox="1"/>
          <p:nvPr/>
        </p:nvSpPr>
        <p:spPr>
          <a:xfrm>
            <a:off x="505375" y="3216000"/>
            <a:ext cx="25140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300"/>
              </a:spcAft>
              <a:buNone/>
            </a:pPr>
            <a:r>
              <a:rPr b="1" i="0" lang="en-GB" sz="1100" u="none" cap="none" strike="noStrike">
                <a:latin typeface="Calibri"/>
                <a:ea typeface="Calibri"/>
                <a:cs typeface="Calibri"/>
                <a:sym typeface="Calibri"/>
              </a:rPr>
              <a:t>Tools to help you understand the impact and how ready you are to embark on the change journey</a:t>
            </a:r>
            <a:endParaRPr b="1" i="0" sz="1100" u="none" cap="none" strike="noStrike">
              <a:latin typeface="Calibri"/>
              <a:ea typeface="Calibri"/>
              <a:cs typeface="Calibri"/>
              <a:sym typeface="Calibri"/>
            </a:endParaRPr>
          </a:p>
        </p:txBody>
      </p:sp>
      <p:sp>
        <p:nvSpPr>
          <p:cNvPr id="220" name="Google Shape;220;p33"/>
          <p:cNvSpPr txBox="1"/>
          <p:nvPr/>
        </p:nvSpPr>
        <p:spPr>
          <a:xfrm>
            <a:off x="3271975" y="3216000"/>
            <a:ext cx="28347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300"/>
              </a:spcAft>
              <a:buClr>
                <a:srgbClr val="000000"/>
              </a:buClr>
              <a:buSzPts val="1100"/>
              <a:buFont typeface="Arial"/>
              <a:buNone/>
            </a:pPr>
            <a:r>
              <a:rPr b="1" i="0" lang="en-GB" sz="1100" u="none" cap="none" strike="noStrike">
                <a:latin typeface="Calibri"/>
                <a:ea typeface="Calibri"/>
                <a:cs typeface="Calibri"/>
                <a:sym typeface="Calibri"/>
              </a:rPr>
              <a:t>Change approach to help you address the needs identified from your impact assessment</a:t>
            </a:r>
            <a:endParaRPr b="1" i="0" sz="1100" u="none" cap="none" strike="noStrike">
              <a:latin typeface="Calibri"/>
              <a:ea typeface="Calibri"/>
              <a:cs typeface="Calibri"/>
              <a:sym typeface="Calibri"/>
            </a:endParaRPr>
          </a:p>
        </p:txBody>
      </p:sp>
      <p:sp>
        <p:nvSpPr>
          <p:cNvPr id="221" name="Google Shape;221;p33"/>
          <p:cNvSpPr txBox="1"/>
          <p:nvPr/>
        </p:nvSpPr>
        <p:spPr>
          <a:xfrm>
            <a:off x="6260200" y="3216000"/>
            <a:ext cx="24552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300"/>
              </a:spcAft>
              <a:buClr>
                <a:srgbClr val="000000"/>
              </a:buClr>
              <a:buSzPts val="1100"/>
              <a:buFont typeface="Arial"/>
              <a:buNone/>
            </a:pPr>
            <a:r>
              <a:rPr b="1" i="0" lang="en-GB" sz="1100" u="none" cap="none" strike="noStrike">
                <a:latin typeface="Calibri"/>
                <a:ea typeface="Calibri"/>
                <a:cs typeface="Calibri"/>
                <a:sym typeface="Calibri"/>
              </a:rPr>
              <a:t>Tools to monitor your progress and success of interventions</a:t>
            </a:r>
            <a:endParaRPr b="1" i="0" sz="1100" u="none" cap="none" strike="noStrike">
              <a:latin typeface="Calibri"/>
              <a:ea typeface="Calibri"/>
              <a:cs typeface="Calibri"/>
              <a:sym typeface="Calibri"/>
            </a:endParaRPr>
          </a:p>
        </p:txBody>
      </p:sp>
      <p:sp>
        <p:nvSpPr>
          <p:cNvPr id="222" name="Google Shape;222;p33"/>
          <p:cNvSpPr txBox="1"/>
          <p:nvPr/>
        </p:nvSpPr>
        <p:spPr>
          <a:xfrm>
            <a:off x="174150" y="1007300"/>
            <a:ext cx="8541300" cy="10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Business change will be an essential part of your transition regardless of the specifics of your organisation or the adoption method you decide to use. </a:t>
            </a:r>
            <a:endParaRPr>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lang="en-GB">
                <a:solidFill>
                  <a:srgbClr val="434343"/>
                </a:solidFill>
                <a:latin typeface="Calibri"/>
                <a:ea typeface="Calibri"/>
                <a:cs typeface="Calibri"/>
                <a:sym typeface="Calibri"/>
              </a:rPr>
              <a:t>To help you manage this side of the transition, we created a toolkit (Business Change Playbooks) with guidance, templates, automated tools and best practice on change management, which are available for you to use as you wish. You can find all change management documents </a:t>
            </a:r>
            <a:r>
              <a:rPr lang="en-GB" u="sng">
                <a:solidFill>
                  <a:schemeClr val="hlink"/>
                </a:solidFill>
                <a:latin typeface="Calibri"/>
                <a:ea typeface="Calibri"/>
                <a:cs typeface="Calibri"/>
                <a:sym typeface="Calibri"/>
                <a:hlinkClick r:id="rId3"/>
              </a:rPr>
              <a:t>HERE</a:t>
            </a:r>
            <a:endParaRPr>
              <a:solidFill>
                <a:srgbClr val="434343"/>
              </a:solidFill>
              <a:latin typeface="Calibri"/>
              <a:ea typeface="Calibri"/>
              <a:cs typeface="Calibri"/>
              <a:sym typeface="Calibri"/>
            </a:endParaRPr>
          </a:p>
        </p:txBody>
      </p:sp>
      <p:pic>
        <p:nvPicPr>
          <p:cNvPr id="223" name="Google Shape;223;p33"/>
          <p:cNvPicPr preferRelativeResize="0"/>
          <p:nvPr/>
        </p:nvPicPr>
        <p:blipFill rotWithShape="1">
          <a:blip r:embed="rId4">
            <a:alphaModFix/>
          </a:blip>
          <a:srcRect b="0" l="0" r="0" t="0"/>
          <a:stretch/>
        </p:blipFill>
        <p:spPr>
          <a:xfrm>
            <a:off x="932600" y="2400353"/>
            <a:ext cx="698765" cy="596547"/>
          </a:xfrm>
          <a:prstGeom prst="rect">
            <a:avLst/>
          </a:prstGeom>
          <a:noFill/>
          <a:ln>
            <a:noFill/>
          </a:ln>
        </p:spPr>
      </p:pic>
      <p:pic>
        <p:nvPicPr>
          <p:cNvPr id="224" name="Google Shape;224;p33"/>
          <p:cNvPicPr preferRelativeResize="0"/>
          <p:nvPr/>
        </p:nvPicPr>
        <p:blipFill rotWithShape="1">
          <a:blip r:embed="rId5">
            <a:alphaModFix/>
          </a:blip>
          <a:srcRect b="0" l="0" r="0" t="0"/>
          <a:stretch/>
        </p:blipFill>
        <p:spPr>
          <a:xfrm>
            <a:off x="1995252" y="2320375"/>
            <a:ext cx="533167" cy="571884"/>
          </a:xfrm>
          <a:prstGeom prst="rect">
            <a:avLst/>
          </a:prstGeom>
          <a:noFill/>
          <a:ln>
            <a:noFill/>
          </a:ln>
        </p:spPr>
      </p:pic>
      <p:pic>
        <p:nvPicPr>
          <p:cNvPr id="225" name="Google Shape;225;p33"/>
          <p:cNvPicPr preferRelativeResize="0"/>
          <p:nvPr/>
        </p:nvPicPr>
        <p:blipFill rotWithShape="1">
          <a:blip r:embed="rId6">
            <a:alphaModFix/>
          </a:blip>
          <a:srcRect b="0" l="0" r="0" t="0"/>
          <a:stretch/>
        </p:blipFill>
        <p:spPr>
          <a:xfrm>
            <a:off x="7738776" y="2344183"/>
            <a:ext cx="698774" cy="560417"/>
          </a:xfrm>
          <a:prstGeom prst="rect">
            <a:avLst/>
          </a:prstGeom>
          <a:noFill/>
          <a:ln>
            <a:noFill/>
          </a:ln>
        </p:spPr>
      </p:pic>
      <p:pic>
        <p:nvPicPr>
          <p:cNvPr id="226" name="Google Shape;226;p33"/>
          <p:cNvPicPr preferRelativeResize="0"/>
          <p:nvPr/>
        </p:nvPicPr>
        <p:blipFill rotWithShape="1">
          <a:blip r:embed="rId7">
            <a:alphaModFix/>
          </a:blip>
          <a:srcRect b="0" l="0" r="0" t="0"/>
          <a:stretch/>
        </p:blipFill>
        <p:spPr>
          <a:xfrm>
            <a:off x="3732852" y="2400355"/>
            <a:ext cx="801900" cy="411915"/>
          </a:xfrm>
          <a:prstGeom prst="rect">
            <a:avLst/>
          </a:prstGeom>
          <a:noFill/>
          <a:ln>
            <a:noFill/>
          </a:ln>
        </p:spPr>
      </p:pic>
      <p:pic>
        <p:nvPicPr>
          <p:cNvPr id="227" name="Google Shape;227;p33"/>
          <p:cNvPicPr preferRelativeResize="0"/>
          <p:nvPr/>
        </p:nvPicPr>
        <p:blipFill rotWithShape="1">
          <a:blip r:embed="rId8">
            <a:alphaModFix/>
          </a:blip>
          <a:srcRect b="0" l="0" r="0" t="0"/>
          <a:stretch/>
        </p:blipFill>
        <p:spPr>
          <a:xfrm>
            <a:off x="5012122" y="2320378"/>
            <a:ext cx="572319" cy="571886"/>
          </a:xfrm>
          <a:prstGeom prst="rect">
            <a:avLst/>
          </a:prstGeom>
          <a:noFill/>
          <a:ln>
            <a:noFill/>
          </a:ln>
        </p:spPr>
      </p:pic>
      <p:pic>
        <p:nvPicPr>
          <p:cNvPr id="228" name="Google Shape;228;p33"/>
          <p:cNvPicPr preferRelativeResize="0"/>
          <p:nvPr/>
        </p:nvPicPr>
        <p:blipFill rotWithShape="1">
          <a:blip r:embed="rId9">
            <a:alphaModFix/>
          </a:blip>
          <a:srcRect b="21356" l="18505" r="30117" t="26144"/>
          <a:stretch/>
        </p:blipFill>
        <p:spPr>
          <a:xfrm>
            <a:off x="6557301" y="2322627"/>
            <a:ext cx="698775" cy="567370"/>
          </a:xfrm>
          <a:prstGeom prst="rect">
            <a:avLst/>
          </a:prstGeom>
          <a:noFill/>
          <a:ln>
            <a:noFill/>
          </a:ln>
        </p:spPr>
      </p:pic>
      <p:cxnSp>
        <p:nvCxnSpPr>
          <p:cNvPr id="229" name="Google Shape;229;p33"/>
          <p:cNvCxnSpPr/>
          <p:nvPr/>
        </p:nvCxnSpPr>
        <p:spPr>
          <a:xfrm>
            <a:off x="3271975" y="2203350"/>
            <a:ext cx="0" cy="28410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33"/>
          <p:cNvCxnSpPr/>
          <p:nvPr/>
        </p:nvCxnSpPr>
        <p:spPr>
          <a:xfrm>
            <a:off x="6091375" y="2203350"/>
            <a:ext cx="0" cy="2841000"/>
          </a:xfrm>
          <a:prstGeom prst="straightConnector1">
            <a:avLst/>
          </a:prstGeom>
          <a:noFill/>
          <a:ln cap="flat" cmpd="sng" w="9525">
            <a:solidFill>
              <a:schemeClr val="dk2"/>
            </a:solidFill>
            <a:prstDash val="solid"/>
            <a:round/>
            <a:headEnd len="med" w="med" type="none"/>
            <a:tailEnd len="med" w="med" type="none"/>
          </a:ln>
        </p:spPr>
      </p:cxnSp>
      <p:sp>
        <p:nvSpPr>
          <p:cNvPr id="231" name="Google Shape;231;p33"/>
          <p:cNvSpPr txBox="1"/>
          <p:nvPr/>
        </p:nvSpPr>
        <p:spPr>
          <a:xfrm>
            <a:off x="453200" y="2987400"/>
            <a:ext cx="25662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300"/>
              </a:spcAft>
              <a:buClr>
                <a:srgbClr val="000000"/>
              </a:buClr>
              <a:buSzPts val="1100"/>
              <a:buFont typeface="Arial"/>
              <a:buNone/>
            </a:pPr>
            <a:r>
              <a:rPr b="1" lang="en-GB" sz="1100">
                <a:solidFill>
                  <a:srgbClr val="006435"/>
                </a:solidFill>
                <a:latin typeface="Calibri"/>
                <a:ea typeface="Calibri"/>
                <a:cs typeface="Calibri"/>
                <a:sym typeface="Calibri"/>
              </a:rPr>
              <a:t>PLAYBOOK PART 1: PLAN</a:t>
            </a:r>
            <a:endParaRPr b="1" i="0" sz="1100" u="none" cap="none" strike="noStrike">
              <a:solidFill>
                <a:srgbClr val="006435"/>
              </a:solidFill>
              <a:latin typeface="Calibri"/>
              <a:ea typeface="Calibri"/>
              <a:cs typeface="Calibri"/>
              <a:sym typeface="Calibri"/>
            </a:endParaRPr>
          </a:p>
        </p:txBody>
      </p:sp>
      <p:sp>
        <p:nvSpPr>
          <p:cNvPr id="232" name="Google Shape;232;p33"/>
          <p:cNvSpPr txBox="1"/>
          <p:nvPr/>
        </p:nvSpPr>
        <p:spPr>
          <a:xfrm>
            <a:off x="3158850" y="2987400"/>
            <a:ext cx="29478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300"/>
              </a:spcAft>
              <a:buClr>
                <a:srgbClr val="000000"/>
              </a:buClr>
              <a:buSzPts val="1100"/>
              <a:buFont typeface="Arial"/>
              <a:buNone/>
            </a:pPr>
            <a:r>
              <a:rPr b="1" lang="en-GB" sz="1100">
                <a:solidFill>
                  <a:srgbClr val="006435"/>
                </a:solidFill>
                <a:latin typeface="Calibri"/>
                <a:ea typeface="Calibri"/>
                <a:cs typeface="Calibri"/>
                <a:sym typeface="Calibri"/>
              </a:rPr>
              <a:t>PLAYBOOK PART 2: DELIVER</a:t>
            </a:r>
            <a:endParaRPr b="1" i="0" sz="1100" u="none" cap="none" strike="noStrike">
              <a:solidFill>
                <a:srgbClr val="006435"/>
              </a:solidFill>
              <a:latin typeface="Calibri"/>
              <a:ea typeface="Calibri"/>
              <a:cs typeface="Calibri"/>
              <a:sym typeface="Calibri"/>
            </a:endParaRPr>
          </a:p>
        </p:txBody>
      </p:sp>
      <p:sp>
        <p:nvSpPr>
          <p:cNvPr id="233" name="Google Shape;233;p33"/>
          <p:cNvSpPr txBox="1"/>
          <p:nvPr/>
        </p:nvSpPr>
        <p:spPr>
          <a:xfrm>
            <a:off x="6260200" y="2987400"/>
            <a:ext cx="2455200" cy="48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300"/>
              </a:spcAft>
              <a:buClr>
                <a:srgbClr val="000000"/>
              </a:buClr>
              <a:buSzPts val="1100"/>
              <a:buFont typeface="Arial"/>
              <a:buNone/>
            </a:pPr>
            <a:r>
              <a:rPr b="1" lang="en-GB" sz="1100">
                <a:solidFill>
                  <a:srgbClr val="006435"/>
                </a:solidFill>
                <a:latin typeface="Calibri"/>
                <a:ea typeface="Calibri"/>
                <a:cs typeface="Calibri"/>
                <a:sym typeface="Calibri"/>
              </a:rPr>
              <a:t>PLAYBOOK PART 3: MEASURE</a:t>
            </a:r>
            <a:endParaRPr b="1" i="0" sz="1100" u="none" cap="none" strike="noStrike">
              <a:solidFill>
                <a:srgbClr val="006435"/>
              </a:solidFill>
              <a:latin typeface="Calibri"/>
              <a:ea typeface="Calibri"/>
              <a:cs typeface="Calibri"/>
              <a:sym typeface="Calibri"/>
            </a:endParaRPr>
          </a:p>
        </p:txBody>
      </p:sp>
      <p:sp>
        <p:nvSpPr>
          <p:cNvPr id="234" name="Google Shape;234;p33"/>
          <p:cNvSpPr txBox="1"/>
          <p:nvPr/>
        </p:nvSpPr>
        <p:spPr>
          <a:xfrm>
            <a:off x="505375" y="3825600"/>
            <a:ext cx="2514000" cy="10560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Business case</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Impact assessment</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Readiness assessment</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Stakeholder analysis</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Roadmap and delivery plan</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Personas and RACI</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Risks and actions log</a:t>
            </a:r>
            <a:endParaRPr sz="1000">
              <a:solidFill>
                <a:srgbClr val="006435"/>
              </a:solidFill>
              <a:latin typeface="Calibri"/>
              <a:ea typeface="Calibri"/>
              <a:cs typeface="Calibri"/>
              <a:sym typeface="Calibri"/>
            </a:endParaRPr>
          </a:p>
        </p:txBody>
      </p:sp>
      <p:sp>
        <p:nvSpPr>
          <p:cNvPr id="235" name="Google Shape;235;p33"/>
          <p:cNvSpPr txBox="1"/>
          <p:nvPr/>
        </p:nvSpPr>
        <p:spPr>
          <a:xfrm>
            <a:off x="3324775" y="3825600"/>
            <a:ext cx="2514000" cy="10560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Change management strategy</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Comms approach</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Training approach</a:t>
            </a:r>
            <a:endParaRPr sz="1000">
              <a:solidFill>
                <a:srgbClr val="006435"/>
              </a:solidFill>
              <a:latin typeface="Calibri"/>
              <a:ea typeface="Calibri"/>
              <a:cs typeface="Calibri"/>
              <a:sym typeface="Calibri"/>
            </a:endParaRPr>
          </a:p>
        </p:txBody>
      </p:sp>
      <p:sp>
        <p:nvSpPr>
          <p:cNvPr id="236" name="Google Shape;236;p33"/>
          <p:cNvSpPr txBox="1"/>
          <p:nvPr/>
        </p:nvSpPr>
        <p:spPr>
          <a:xfrm>
            <a:off x="6220375" y="3825600"/>
            <a:ext cx="2514000" cy="10560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Benefits and progress dashboard</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Communications and training needs assessment</a:t>
            </a:r>
            <a:endParaRPr sz="1000">
              <a:solidFill>
                <a:srgbClr val="006435"/>
              </a:solidFill>
              <a:latin typeface="Calibri"/>
              <a:ea typeface="Calibri"/>
              <a:cs typeface="Calibri"/>
              <a:sym typeface="Calibri"/>
            </a:endParaRPr>
          </a:p>
          <a:p>
            <a:pPr indent="-292100" lvl="0" marL="457200" marR="0" rtl="0" algn="l">
              <a:lnSpc>
                <a:spcPct val="100000"/>
              </a:lnSpc>
              <a:spcBef>
                <a:spcPts val="0"/>
              </a:spcBef>
              <a:spcAft>
                <a:spcPts val="0"/>
              </a:spcAft>
              <a:buClr>
                <a:srgbClr val="006435"/>
              </a:buClr>
              <a:buSzPts val="1000"/>
              <a:buFont typeface="Calibri"/>
              <a:buChar char="●"/>
            </a:pPr>
            <a:r>
              <a:rPr lang="en-GB" sz="1000">
                <a:solidFill>
                  <a:srgbClr val="006435"/>
                </a:solidFill>
                <a:latin typeface="Calibri"/>
                <a:ea typeface="Calibri"/>
                <a:cs typeface="Calibri"/>
                <a:sym typeface="Calibri"/>
              </a:rPr>
              <a:t>Communications and training tracker</a:t>
            </a:r>
            <a:endParaRPr sz="1000">
              <a:solidFill>
                <a:srgbClr val="006435"/>
              </a:solidFill>
              <a:latin typeface="Calibri"/>
              <a:ea typeface="Calibri"/>
              <a:cs typeface="Calibri"/>
              <a:sym typeface="Calibri"/>
            </a:endParaRPr>
          </a:p>
        </p:txBody>
      </p:sp>
      <p:pic>
        <p:nvPicPr>
          <p:cNvPr id="237" name="Google Shape;237;p33"/>
          <p:cNvPicPr preferRelativeResize="0"/>
          <p:nvPr/>
        </p:nvPicPr>
        <p:blipFill rotWithShape="1">
          <a:blip r:embed="rId10">
            <a:alphaModFix/>
          </a:blip>
          <a:srcRect b="0" l="0" r="0" t="0"/>
          <a:stretch/>
        </p:blipFill>
        <p:spPr>
          <a:xfrm>
            <a:off x="3671695" y="282756"/>
            <a:ext cx="302700" cy="3874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Change management: where to start</a:t>
            </a:r>
            <a:endParaRPr/>
          </a:p>
        </p:txBody>
      </p:sp>
      <p:sp>
        <p:nvSpPr>
          <p:cNvPr id="243" name="Google Shape;243;p34"/>
          <p:cNvSpPr txBox="1"/>
          <p:nvPr>
            <p:ph idx="1" type="body"/>
          </p:nvPr>
        </p:nvSpPr>
        <p:spPr>
          <a:xfrm>
            <a:off x="208720" y="11628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sz="1600"/>
              <a:t>We recommend that you first look at the videos we have created for </a:t>
            </a:r>
            <a:endParaRPr sz="1600"/>
          </a:p>
          <a:p>
            <a:pPr indent="-330200" lvl="0" marL="457200" rtl="0" algn="l">
              <a:spcBef>
                <a:spcPts val="640"/>
              </a:spcBef>
              <a:spcAft>
                <a:spcPts val="0"/>
              </a:spcAft>
              <a:buSzPts val="1600"/>
              <a:buAutoNum type="arabicParenR"/>
            </a:pPr>
            <a:r>
              <a:rPr lang="en-GB" sz="1600"/>
              <a:t>Large and complex organisations, where more focus needs to be put on change management activit</a:t>
            </a:r>
            <a:r>
              <a:rPr lang="en-GB" sz="1600"/>
              <a:t>ies</a:t>
            </a:r>
            <a:r>
              <a:rPr lang="en-GB" sz="1600"/>
              <a:t>: </a:t>
            </a:r>
            <a:r>
              <a:rPr lang="en-GB" sz="1600" u="sng">
                <a:solidFill>
                  <a:schemeClr val="hlink"/>
                </a:solidFill>
                <a:hlinkClick r:id="rId3"/>
              </a:rPr>
              <a:t>Access video HERE</a:t>
            </a:r>
            <a:endParaRPr sz="1600"/>
          </a:p>
          <a:p>
            <a:pPr indent="-330200" lvl="0" marL="457200" rtl="0" algn="l">
              <a:spcBef>
                <a:spcPts val="0"/>
              </a:spcBef>
              <a:spcAft>
                <a:spcPts val="0"/>
              </a:spcAft>
              <a:buSzPts val="1600"/>
              <a:buAutoNum type="arabicParenR"/>
            </a:pPr>
            <a:r>
              <a:rPr lang="en-GB" sz="1600"/>
              <a:t>Small and less complex organisations, which might only need a lighter touch of change management activities: </a:t>
            </a:r>
            <a:r>
              <a:rPr lang="en-GB" sz="1600" u="sng">
                <a:solidFill>
                  <a:schemeClr val="hlink"/>
                </a:solidFill>
                <a:hlinkClick r:id="rId4"/>
              </a:rPr>
              <a:t>Access video HERE</a:t>
            </a:r>
            <a:endParaRPr sz="1600"/>
          </a:p>
          <a:p>
            <a:pPr indent="0" lvl="0" marL="0" rtl="0" algn="l">
              <a:spcBef>
                <a:spcPts val="640"/>
              </a:spcBef>
              <a:spcAft>
                <a:spcPts val="0"/>
              </a:spcAft>
              <a:buNone/>
            </a:pPr>
            <a:r>
              <a:t/>
            </a:r>
            <a:endParaRPr/>
          </a:p>
          <a:p>
            <a:pPr indent="0" lvl="0" marL="0" rtl="0" algn="l">
              <a:spcBef>
                <a:spcPts val="640"/>
              </a:spcBef>
              <a:spcAft>
                <a:spcPts val="0"/>
              </a:spcAft>
              <a:buNone/>
            </a:pPr>
            <a:r>
              <a:rPr lang="en-GB" sz="1600"/>
              <a:t>Once you land on the </a:t>
            </a:r>
            <a:r>
              <a:rPr lang="en-GB" sz="1600" u="sng">
                <a:solidFill>
                  <a:schemeClr val="hlink"/>
                </a:solidFill>
                <a:hlinkClick r:id="rId5"/>
              </a:rPr>
              <a:t>Business change section of GitHub</a:t>
            </a:r>
            <a:endParaRPr sz="1600"/>
          </a:p>
          <a:p>
            <a:pPr indent="0" lvl="0" marL="914400" rtl="0" algn="l">
              <a:spcBef>
                <a:spcPts val="640"/>
              </a:spcBef>
              <a:spcAft>
                <a:spcPts val="0"/>
              </a:spcAft>
              <a:buNone/>
            </a:pPr>
            <a:r>
              <a:rPr lang="en-GB" sz="1400"/>
              <a:t>you will see that we have</a:t>
            </a:r>
            <a:r>
              <a:rPr lang="en-GB" sz="1400"/>
              <a:t> developed a suggested checklist for you with recommended order of change management activities that you may like to perform and materials that you might want to look at.</a:t>
            </a:r>
            <a:endParaRPr sz="1400"/>
          </a:p>
          <a:p>
            <a:pPr indent="0" lvl="0" marL="0" rtl="0" algn="l">
              <a:spcBef>
                <a:spcPts val="640"/>
              </a:spcBef>
              <a:spcAft>
                <a:spcPts val="0"/>
              </a:spcAft>
              <a:buNone/>
            </a:pPr>
            <a:r>
              <a:rPr lang="en-GB" sz="1400"/>
              <a:t>The checklist also provides view of which documents and tools are recommended for everyone, and which ones are more suited to a certain type of organisations: </a:t>
            </a:r>
            <a:r>
              <a:rPr lang="en-GB" sz="1400" u="sng">
                <a:solidFill>
                  <a:schemeClr val="hlink"/>
                </a:solidFill>
                <a:hlinkClick r:id="rId6"/>
              </a:rPr>
              <a:t>Link to Checklist</a:t>
            </a:r>
            <a:endParaRPr sz="1400"/>
          </a:p>
        </p:txBody>
      </p:sp>
      <p:pic>
        <p:nvPicPr>
          <p:cNvPr id="244" name="Google Shape;244;p34"/>
          <p:cNvPicPr preferRelativeResize="0"/>
          <p:nvPr/>
        </p:nvPicPr>
        <p:blipFill rotWithShape="1">
          <a:blip r:embed="rId7">
            <a:alphaModFix/>
          </a:blip>
          <a:srcRect b="0" l="0" r="0" t="0"/>
          <a:stretch/>
        </p:blipFill>
        <p:spPr>
          <a:xfrm>
            <a:off x="2528695" y="282756"/>
            <a:ext cx="302700" cy="3874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Change management: key considerations</a:t>
            </a:r>
            <a:endParaRPr/>
          </a:p>
        </p:txBody>
      </p:sp>
      <p:sp>
        <p:nvSpPr>
          <p:cNvPr id="250" name="Google Shape;250;p35"/>
          <p:cNvSpPr txBox="1"/>
          <p:nvPr>
            <p:ph idx="1" type="body"/>
          </p:nvPr>
        </p:nvSpPr>
        <p:spPr>
          <a:xfrm>
            <a:off x="208720" y="11628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a:t>The key message when it comes to the Change management documentation provided by DfT is that</a:t>
            </a:r>
            <a:endParaRPr/>
          </a:p>
          <a:p>
            <a:pPr indent="-317500" lvl="0" marL="457200" rtl="0" algn="l">
              <a:spcBef>
                <a:spcPts val="640"/>
              </a:spcBef>
              <a:spcAft>
                <a:spcPts val="0"/>
              </a:spcAft>
              <a:buSzPts val="1400"/>
              <a:buChar char="▪"/>
            </a:pPr>
            <a:r>
              <a:rPr lang="en-GB" sz="1400"/>
              <a:t>It is not compulsory for you to use it - it is there to help you through the transition, but it is up to you if, what and how you want to use</a:t>
            </a:r>
            <a:endParaRPr sz="1400"/>
          </a:p>
          <a:p>
            <a:pPr indent="-317500" lvl="0" marL="457200" rtl="0" algn="l">
              <a:spcBef>
                <a:spcPts val="0"/>
              </a:spcBef>
              <a:spcAft>
                <a:spcPts val="0"/>
              </a:spcAft>
              <a:buSzPts val="1400"/>
              <a:buChar char="▪"/>
            </a:pPr>
            <a:r>
              <a:rPr lang="en-GB" sz="1400"/>
              <a:t>It is not prescriptive - you are free to use the tools, templates and guidance the way it suits you - you can use them as they are, use the full functionality of the tools, use them as registers only to store information, or simply use them as a source of guidance</a:t>
            </a:r>
            <a:endParaRPr sz="1400"/>
          </a:p>
          <a:p>
            <a:pPr indent="-317500" lvl="0" marL="457200" rtl="0" algn="l">
              <a:spcBef>
                <a:spcPts val="0"/>
              </a:spcBef>
              <a:spcAft>
                <a:spcPts val="0"/>
              </a:spcAft>
              <a:buSzPts val="1400"/>
              <a:buChar char="▪"/>
            </a:pPr>
            <a:r>
              <a:rPr lang="en-GB" sz="1400"/>
              <a:t>The information provided there is mainly intended to help your thinking - there are many details relevant to Street Manager, but mainly question to prompt you to come up with answers that are relevant to your specific circumstances</a:t>
            </a:r>
            <a:endParaRPr sz="1400"/>
          </a:p>
          <a:p>
            <a:pPr indent="-317500" lvl="0" marL="457200" rtl="0" algn="l">
              <a:spcBef>
                <a:spcPts val="0"/>
              </a:spcBef>
              <a:spcAft>
                <a:spcPts val="0"/>
              </a:spcAft>
              <a:buSzPts val="1400"/>
              <a:buChar char="▪"/>
            </a:pPr>
            <a:r>
              <a:rPr lang="en-GB" sz="1400"/>
              <a:t>However you decide to use the documents, you will need to add extra details / edit the information to suit your organisation’s needs</a:t>
            </a:r>
            <a:endParaRPr sz="1400"/>
          </a:p>
          <a:p>
            <a:pPr indent="-317500" lvl="0" marL="457200" rtl="0" algn="l">
              <a:spcBef>
                <a:spcPts val="0"/>
              </a:spcBef>
              <a:spcAft>
                <a:spcPts val="0"/>
              </a:spcAft>
              <a:buSzPts val="1400"/>
              <a:buChar char="▪"/>
            </a:pPr>
            <a:r>
              <a:rPr lang="en-GB" sz="1400"/>
              <a:t>Not all documents might be relevant to you - see next slide</a:t>
            </a:r>
            <a:endParaRPr/>
          </a:p>
        </p:txBody>
      </p:sp>
      <p:pic>
        <p:nvPicPr>
          <p:cNvPr id="251" name="Google Shape;251;p35"/>
          <p:cNvPicPr preferRelativeResize="0"/>
          <p:nvPr/>
        </p:nvPicPr>
        <p:blipFill rotWithShape="1">
          <a:blip r:embed="rId3">
            <a:alphaModFix/>
          </a:blip>
          <a:srcRect b="0" l="0" r="0" t="0"/>
          <a:stretch/>
        </p:blipFill>
        <p:spPr>
          <a:xfrm>
            <a:off x="1690495" y="282756"/>
            <a:ext cx="302700" cy="3874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864750" y="215925"/>
            <a:ext cx="80307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Change management:</a:t>
            </a:r>
            <a:endParaRPr/>
          </a:p>
          <a:p>
            <a:pPr indent="0" lvl="0" marL="0" rtl="0" algn="r">
              <a:spcBef>
                <a:spcPts val="0"/>
              </a:spcBef>
              <a:spcAft>
                <a:spcPts val="0"/>
              </a:spcAft>
              <a:buNone/>
            </a:pPr>
            <a:r>
              <a:rPr lang="en-GB"/>
              <a:t> </a:t>
            </a:r>
            <a:r>
              <a:rPr lang="en-GB"/>
              <a:t>Documents recommended to everyone</a:t>
            </a:r>
            <a:endParaRPr/>
          </a:p>
        </p:txBody>
      </p:sp>
      <p:sp>
        <p:nvSpPr>
          <p:cNvPr id="257" name="Google Shape;257;p36"/>
          <p:cNvSpPr txBox="1"/>
          <p:nvPr>
            <p:ph idx="1" type="body"/>
          </p:nvPr>
        </p:nvSpPr>
        <p:spPr>
          <a:xfrm>
            <a:off x="208720" y="11628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a:t>How much time and effort you dedicate on change management is up to you and your capacity constraints. However, as a minimum we recommend that you look at the:</a:t>
            </a:r>
            <a:endParaRPr/>
          </a:p>
          <a:p>
            <a:pPr indent="-317500" lvl="0" marL="457200" rtl="0" algn="l">
              <a:spcBef>
                <a:spcPts val="640"/>
              </a:spcBef>
              <a:spcAft>
                <a:spcPts val="0"/>
              </a:spcAft>
              <a:buSzPts val="1400"/>
              <a:buChar char="▪"/>
            </a:pPr>
            <a:r>
              <a:rPr lang="en-GB" sz="1400"/>
              <a:t>Street Manager overview document</a:t>
            </a:r>
            <a:endParaRPr sz="1400"/>
          </a:p>
          <a:p>
            <a:pPr indent="-317500" lvl="0" marL="457200" rtl="0" algn="l">
              <a:spcBef>
                <a:spcPts val="0"/>
              </a:spcBef>
              <a:spcAft>
                <a:spcPts val="0"/>
              </a:spcAft>
              <a:buSzPts val="1400"/>
              <a:buChar char="▪"/>
            </a:pPr>
            <a:r>
              <a:rPr lang="en-GB" sz="1400"/>
              <a:t>Business case</a:t>
            </a:r>
            <a:endParaRPr sz="1400"/>
          </a:p>
          <a:p>
            <a:pPr indent="-317500" lvl="0" marL="457200" rtl="0" algn="l">
              <a:spcBef>
                <a:spcPts val="0"/>
              </a:spcBef>
              <a:spcAft>
                <a:spcPts val="0"/>
              </a:spcAft>
              <a:buSzPts val="1400"/>
              <a:buChar char="▪"/>
            </a:pPr>
            <a:r>
              <a:rPr lang="en-GB" sz="1400"/>
              <a:t>Impact assessment</a:t>
            </a:r>
            <a:endParaRPr sz="1400"/>
          </a:p>
          <a:p>
            <a:pPr indent="-317500" lvl="0" marL="457200" rtl="0" algn="l">
              <a:spcBef>
                <a:spcPts val="0"/>
              </a:spcBef>
              <a:spcAft>
                <a:spcPts val="0"/>
              </a:spcAft>
              <a:buSzPts val="1400"/>
              <a:buChar char="▪"/>
            </a:pPr>
            <a:r>
              <a:rPr lang="en-GB" sz="1400"/>
              <a:t>Change management strategy</a:t>
            </a:r>
            <a:endParaRPr sz="1400"/>
          </a:p>
          <a:p>
            <a:pPr indent="-317500" lvl="0" marL="457200" rtl="0" algn="l">
              <a:spcBef>
                <a:spcPts val="0"/>
              </a:spcBef>
              <a:spcAft>
                <a:spcPts val="0"/>
              </a:spcAft>
              <a:buSzPts val="1400"/>
              <a:buChar char="▪"/>
            </a:pPr>
            <a:r>
              <a:rPr lang="en-GB" sz="1400"/>
              <a:t>High-level roadmap</a:t>
            </a:r>
            <a:endParaRPr sz="1400"/>
          </a:p>
          <a:p>
            <a:pPr indent="-317500" lvl="0" marL="457200" rtl="0" algn="l">
              <a:spcBef>
                <a:spcPts val="0"/>
              </a:spcBef>
              <a:spcAft>
                <a:spcPts val="0"/>
              </a:spcAft>
              <a:buSzPts val="1400"/>
              <a:buChar char="▪"/>
            </a:pPr>
            <a:r>
              <a:rPr lang="en-GB" sz="1400"/>
              <a:t>Communications and engagement tracker</a:t>
            </a:r>
            <a:endParaRPr sz="1400"/>
          </a:p>
          <a:p>
            <a:pPr indent="-317500" lvl="0" marL="457200" rtl="0" algn="l">
              <a:spcBef>
                <a:spcPts val="0"/>
              </a:spcBef>
              <a:spcAft>
                <a:spcPts val="0"/>
              </a:spcAft>
              <a:buSzPts val="1400"/>
              <a:buChar char="▪"/>
            </a:pPr>
            <a:r>
              <a:rPr lang="en-GB" sz="1400"/>
              <a:t>Risk register </a:t>
            </a:r>
            <a:endParaRPr sz="1400"/>
          </a:p>
          <a:p>
            <a:pPr indent="0" lvl="0" marL="0" rtl="0" algn="l">
              <a:spcBef>
                <a:spcPts val="640"/>
              </a:spcBef>
              <a:spcAft>
                <a:spcPts val="0"/>
              </a:spcAft>
              <a:buNone/>
            </a:pPr>
            <a:r>
              <a:t/>
            </a:r>
            <a:endParaRPr/>
          </a:p>
          <a:p>
            <a:pPr indent="0" lvl="0" marL="0" rtl="0" algn="l">
              <a:spcBef>
                <a:spcPts val="640"/>
              </a:spcBef>
              <a:spcAft>
                <a:spcPts val="0"/>
              </a:spcAft>
              <a:buNone/>
            </a:pPr>
            <a:r>
              <a:rPr lang="en-GB" u="sng">
                <a:solidFill>
                  <a:schemeClr val="hlink"/>
                </a:solidFill>
                <a:hlinkClick r:id="rId3"/>
              </a:rPr>
              <a:t>You can find these documents on GitHub</a:t>
            </a:r>
            <a:endParaRPr/>
          </a:p>
        </p:txBody>
      </p:sp>
      <p:pic>
        <p:nvPicPr>
          <p:cNvPr id="258" name="Google Shape;258;p36"/>
          <p:cNvPicPr preferRelativeResize="0"/>
          <p:nvPr/>
        </p:nvPicPr>
        <p:blipFill rotWithShape="1">
          <a:blip r:embed="rId4">
            <a:alphaModFix/>
          </a:blip>
          <a:srcRect b="0" l="0" r="0" t="0"/>
          <a:stretch/>
        </p:blipFill>
        <p:spPr>
          <a:xfrm>
            <a:off x="4775295" y="86581"/>
            <a:ext cx="302700" cy="3874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Get in touch with us for any questions</a:t>
            </a:r>
            <a:endParaRPr/>
          </a:p>
        </p:txBody>
      </p:sp>
      <p:sp>
        <p:nvSpPr>
          <p:cNvPr id="264" name="Google Shape;264;p37"/>
          <p:cNvSpPr txBox="1"/>
          <p:nvPr/>
        </p:nvSpPr>
        <p:spPr>
          <a:xfrm>
            <a:off x="208720" y="1162878"/>
            <a:ext cx="8686800" cy="3431700"/>
          </a:xfrm>
          <a:prstGeom prst="rect">
            <a:avLst/>
          </a:prstGeom>
          <a:noFill/>
          <a:ln>
            <a:noFill/>
          </a:ln>
        </p:spPr>
        <p:txBody>
          <a:bodyPr anchorCtr="0" anchor="t" bIns="91425" lIns="91425" spcFirstLastPara="1" rIns="91425" wrap="square" tIns="91425">
            <a:noAutofit/>
          </a:bodyPr>
          <a:lstStyle/>
          <a:p>
            <a:pPr indent="0" lvl="0" marL="0" rtl="0" algn="l">
              <a:spcBef>
                <a:spcPts val="640"/>
              </a:spcBef>
              <a:spcAft>
                <a:spcPts val="0"/>
              </a:spcAft>
              <a:buNone/>
            </a:pPr>
            <a:r>
              <a:rPr b="1" lang="en-GB" sz="1800">
                <a:solidFill>
                  <a:srgbClr val="595959"/>
                </a:solidFill>
              </a:rPr>
              <a:t>Get in touch with us:</a:t>
            </a:r>
            <a:endParaRPr b="1" sz="1800">
              <a:solidFill>
                <a:srgbClr val="595959"/>
              </a:solidFill>
            </a:endParaRPr>
          </a:p>
        </p:txBody>
      </p:sp>
      <p:pic>
        <p:nvPicPr>
          <p:cNvPr id="265" name="Google Shape;265;p37"/>
          <p:cNvPicPr preferRelativeResize="0"/>
          <p:nvPr/>
        </p:nvPicPr>
        <p:blipFill rotWithShape="1">
          <a:blip r:embed="rId3">
            <a:alphaModFix/>
          </a:blip>
          <a:srcRect b="0" l="0" r="0" t="0"/>
          <a:stretch/>
        </p:blipFill>
        <p:spPr>
          <a:xfrm>
            <a:off x="770444" y="1796919"/>
            <a:ext cx="1130725" cy="1130725"/>
          </a:xfrm>
          <a:prstGeom prst="rect">
            <a:avLst/>
          </a:prstGeom>
          <a:noFill/>
          <a:ln>
            <a:noFill/>
          </a:ln>
        </p:spPr>
      </p:pic>
      <p:sp>
        <p:nvSpPr>
          <p:cNvPr id="266" name="Google Shape;266;p37"/>
          <p:cNvSpPr/>
          <p:nvPr/>
        </p:nvSpPr>
        <p:spPr>
          <a:xfrm>
            <a:off x="2089824" y="1909650"/>
            <a:ext cx="2611200" cy="509700"/>
          </a:xfrm>
          <a:prstGeom prst="rect">
            <a:avLst/>
          </a:prstGeom>
          <a:noFill/>
          <a:ln>
            <a:noFill/>
          </a:ln>
        </p:spPr>
        <p:txBody>
          <a:bodyPr anchorCtr="0" anchor="ctr" bIns="91425" lIns="91425" spcFirstLastPara="1" rIns="91425" wrap="square" tIns="18000">
            <a:no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Arial"/>
                <a:ea typeface="Arial"/>
                <a:cs typeface="Arial"/>
                <a:sym typeface="Arial"/>
              </a:rPr>
              <a:t> #askthedft </a:t>
            </a:r>
            <a:endParaRPr b="1" i="0" sz="2400" u="none" cap="none" strike="noStrike">
              <a:solidFill>
                <a:srgbClr val="000000"/>
              </a:solidFill>
              <a:latin typeface="Arial"/>
              <a:ea typeface="Arial"/>
              <a:cs typeface="Arial"/>
              <a:sym typeface="Arial"/>
            </a:endParaRPr>
          </a:p>
        </p:txBody>
      </p:sp>
      <p:sp>
        <p:nvSpPr>
          <p:cNvPr id="267" name="Google Shape;267;p37"/>
          <p:cNvSpPr/>
          <p:nvPr/>
        </p:nvSpPr>
        <p:spPr>
          <a:xfrm>
            <a:off x="2526900" y="3462575"/>
            <a:ext cx="4051200" cy="509700"/>
          </a:xfrm>
          <a:prstGeom prst="rect">
            <a:avLst/>
          </a:prstGeom>
          <a:noFill/>
          <a:ln>
            <a:noFill/>
          </a:ln>
        </p:spPr>
        <p:txBody>
          <a:bodyPr anchorCtr="0" anchor="ctr" bIns="91425" lIns="91425" spcFirstLastPara="1" rIns="91425" wrap="square" tIns="18000">
            <a:no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Arial"/>
                <a:ea typeface="Arial"/>
                <a:cs typeface="Arial"/>
                <a:sym typeface="Arial"/>
              </a:rPr>
              <a:t> streetmanager@dft.gov.uk</a:t>
            </a:r>
            <a:endParaRPr b="1" i="0" sz="2400" u="none" cap="none" strike="noStrike">
              <a:solidFill>
                <a:srgbClr val="000000"/>
              </a:solidFill>
              <a:latin typeface="Arial"/>
              <a:ea typeface="Arial"/>
              <a:cs typeface="Arial"/>
              <a:sym typeface="Arial"/>
            </a:endParaRPr>
          </a:p>
        </p:txBody>
      </p:sp>
      <p:pic>
        <p:nvPicPr>
          <p:cNvPr id="268" name="Google Shape;268;p37"/>
          <p:cNvPicPr preferRelativeResize="0"/>
          <p:nvPr/>
        </p:nvPicPr>
        <p:blipFill rotWithShape="1">
          <a:blip r:embed="rId4">
            <a:alphaModFix/>
          </a:blip>
          <a:srcRect b="0" l="0" r="0" t="0"/>
          <a:stretch/>
        </p:blipFill>
        <p:spPr>
          <a:xfrm>
            <a:off x="852124" y="3482805"/>
            <a:ext cx="1049050" cy="737594"/>
          </a:xfrm>
          <a:prstGeom prst="rect">
            <a:avLst/>
          </a:prstGeom>
          <a:noFill/>
          <a:ln>
            <a:noFill/>
          </a:ln>
        </p:spPr>
      </p:pic>
      <p:sp>
        <p:nvSpPr>
          <p:cNvPr id="269" name="Google Shape;269;p37"/>
          <p:cNvSpPr/>
          <p:nvPr/>
        </p:nvSpPr>
        <p:spPr>
          <a:xfrm>
            <a:off x="2242225" y="2366850"/>
            <a:ext cx="3252900" cy="509700"/>
          </a:xfrm>
          <a:prstGeom prst="rect">
            <a:avLst/>
          </a:prstGeom>
          <a:noFill/>
          <a:ln>
            <a:noFill/>
          </a:ln>
        </p:spPr>
        <p:txBody>
          <a:bodyPr anchorCtr="0" anchor="ctr" bIns="91425" lIns="91425" spcFirstLastPara="1" rIns="91425" wrap="square" tIns="18000">
            <a:no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Arial"/>
                <a:ea typeface="Arial"/>
                <a:cs typeface="Arial"/>
                <a:sym typeface="Arial"/>
              </a:rPr>
              <a:t> #</a:t>
            </a:r>
            <a:r>
              <a:rPr b="1" lang="en-GB" sz="2400"/>
              <a:t>businesschange</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Contents</a:t>
            </a:r>
            <a:endParaRPr/>
          </a:p>
        </p:txBody>
      </p:sp>
      <p:sp>
        <p:nvSpPr>
          <p:cNvPr id="94" name="Google Shape;94;p20"/>
          <p:cNvSpPr txBox="1"/>
          <p:nvPr>
            <p:ph idx="1" type="body"/>
          </p:nvPr>
        </p:nvSpPr>
        <p:spPr>
          <a:xfrm>
            <a:off x="709775" y="1010475"/>
            <a:ext cx="5070600" cy="3431700"/>
          </a:xfrm>
          <a:prstGeom prst="rect">
            <a:avLst/>
          </a:prstGeom>
        </p:spPr>
        <p:txBody>
          <a:bodyPr anchorCtr="0" anchor="ctr" bIns="91425" lIns="91425" spcFirstLastPara="1" rIns="91425" wrap="square" tIns="91425">
            <a:noAutofit/>
          </a:bodyPr>
          <a:lstStyle/>
          <a:p>
            <a:pPr indent="0" lvl="0" marL="0" rtl="0" algn="l">
              <a:spcBef>
                <a:spcPts val="640"/>
              </a:spcBef>
              <a:spcAft>
                <a:spcPts val="0"/>
              </a:spcAft>
              <a:buNone/>
            </a:pPr>
            <a:r>
              <a:t/>
            </a:r>
            <a:endParaRPr sz="1400"/>
          </a:p>
          <a:p>
            <a:pPr indent="0" lvl="0" marL="0" rtl="0" algn="l">
              <a:spcBef>
                <a:spcPts val="640"/>
              </a:spcBef>
              <a:spcAft>
                <a:spcPts val="0"/>
              </a:spcAft>
              <a:buNone/>
            </a:pPr>
            <a:r>
              <a:t/>
            </a:r>
            <a:endParaRPr sz="1400">
              <a:highlight>
                <a:srgbClr val="A4C2F4"/>
              </a:highlight>
            </a:endParaRPr>
          </a:p>
          <a:p>
            <a:pPr indent="0" lvl="0" marL="0" rtl="0" algn="l">
              <a:spcBef>
                <a:spcPts val="640"/>
              </a:spcBef>
              <a:spcAft>
                <a:spcPts val="0"/>
              </a:spcAft>
              <a:buNone/>
            </a:pPr>
            <a:r>
              <a:t/>
            </a:r>
            <a:endParaRPr sz="1400"/>
          </a:p>
          <a:p>
            <a:pPr indent="-317500" lvl="0" marL="457200" rtl="0" algn="l">
              <a:spcBef>
                <a:spcPts val="640"/>
              </a:spcBef>
              <a:spcAft>
                <a:spcPts val="0"/>
              </a:spcAft>
              <a:buSzPts val="1400"/>
              <a:buAutoNum type="alphaUcPeriod"/>
            </a:pPr>
            <a:r>
              <a:rPr b="1" lang="en-GB" sz="1400"/>
              <a:t>Street Manager website</a:t>
            </a:r>
            <a:endParaRPr sz="1400"/>
          </a:p>
          <a:p>
            <a:pPr indent="-317500" lvl="0" marL="457200" rtl="0" algn="l">
              <a:spcBef>
                <a:spcPts val="0"/>
              </a:spcBef>
              <a:spcAft>
                <a:spcPts val="0"/>
              </a:spcAft>
              <a:buSzPts val="1400"/>
              <a:buAutoNum type="arabicParenR"/>
            </a:pPr>
            <a:r>
              <a:rPr lang="en-GB" sz="1400"/>
              <a:t>Demo videos of user journey</a:t>
            </a:r>
            <a:endParaRPr sz="1400"/>
          </a:p>
          <a:p>
            <a:pPr indent="-317500" lvl="0" marL="457200" rtl="0" algn="l">
              <a:spcBef>
                <a:spcPts val="0"/>
              </a:spcBef>
              <a:spcAft>
                <a:spcPts val="0"/>
              </a:spcAft>
              <a:buSzPts val="1400"/>
              <a:buAutoNum type="arabicParenR"/>
            </a:pPr>
            <a:r>
              <a:rPr lang="en-GB" sz="1400"/>
              <a:t>Shortcuts, hints and tips</a:t>
            </a:r>
            <a:endParaRPr sz="1400"/>
          </a:p>
          <a:p>
            <a:pPr indent="0" lvl="0" marL="457200" rtl="0" algn="l">
              <a:spcBef>
                <a:spcPts val="640"/>
              </a:spcBef>
              <a:spcAft>
                <a:spcPts val="0"/>
              </a:spcAft>
              <a:buNone/>
            </a:pPr>
            <a:r>
              <a:t/>
            </a:r>
            <a:endParaRPr sz="1400"/>
          </a:p>
          <a:p>
            <a:pPr indent="-317500" lvl="0" marL="457200" rtl="0" algn="l">
              <a:spcBef>
                <a:spcPts val="640"/>
              </a:spcBef>
              <a:spcAft>
                <a:spcPts val="0"/>
              </a:spcAft>
              <a:buSzPts val="1400"/>
              <a:buAutoNum type="alphaUcPeriod"/>
            </a:pPr>
            <a:r>
              <a:rPr b="1" lang="en-GB" sz="1400"/>
              <a:t>Business rules and workflows on Street Manager</a:t>
            </a:r>
            <a:endParaRPr sz="1400"/>
          </a:p>
          <a:p>
            <a:pPr indent="-317500" lvl="0" marL="457200" rtl="0" algn="l">
              <a:spcBef>
                <a:spcPts val="0"/>
              </a:spcBef>
              <a:spcAft>
                <a:spcPts val="0"/>
              </a:spcAft>
              <a:buSzPts val="1400"/>
              <a:buAutoNum type="arabicParenR"/>
            </a:pPr>
            <a:r>
              <a:rPr lang="en-GB" sz="1400"/>
              <a:t>Business rules</a:t>
            </a:r>
            <a:endParaRPr sz="1400"/>
          </a:p>
          <a:p>
            <a:pPr indent="-317500" lvl="0" marL="457200" rtl="0" algn="l">
              <a:spcBef>
                <a:spcPts val="0"/>
              </a:spcBef>
              <a:spcAft>
                <a:spcPts val="0"/>
              </a:spcAft>
              <a:buSzPts val="1400"/>
              <a:buAutoNum type="arabicParenR"/>
            </a:pPr>
            <a:r>
              <a:rPr lang="en-GB" sz="1400"/>
              <a:t>Process workflows</a:t>
            </a:r>
            <a:endParaRPr sz="1400"/>
          </a:p>
          <a:p>
            <a:pPr indent="0" lvl="0" marL="0" rtl="0" algn="l">
              <a:spcBef>
                <a:spcPts val="640"/>
              </a:spcBef>
              <a:spcAft>
                <a:spcPts val="0"/>
              </a:spcAft>
              <a:buNone/>
            </a:pPr>
            <a:r>
              <a:t/>
            </a:r>
            <a:endParaRPr sz="1400">
              <a:highlight>
                <a:srgbClr val="FFE599"/>
              </a:highlight>
            </a:endParaRPr>
          </a:p>
          <a:p>
            <a:pPr indent="-317500" lvl="0" marL="457200" rtl="0" algn="l">
              <a:spcBef>
                <a:spcPts val="640"/>
              </a:spcBef>
              <a:spcAft>
                <a:spcPts val="0"/>
              </a:spcAft>
              <a:buSzPts val="1400"/>
              <a:buAutoNum type="alphaUcPeriod"/>
            </a:pPr>
            <a:r>
              <a:rPr b="1" lang="en-GB" sz="1400"/>
              <a:t>Business change</a:t>
            </a:r>
            <a:endParaRPr sz="1400"/>
          </a:p>
          <a:p>
            <a:pPr indent="-317500" lvl="0" marL="457200" rtl="0" algn="l">
              <a:spcBef>
                <a:spcPts val="0"/>
              </a:spcBef>
              <a:spcAft>
                <a:spcPts val="0"/>
              </a:spcAft>
              <a:buSzPts val="1400"/>
              <a:buAutoNum type="arabicParenR"/>
            </a:pPr>
            <a:r>
              <a:rPr lang="en-GB" sz="1400"/>
              <a:t>Transition guidance and rules</a:t>
            </a:r>
            <a:endParaRPr sz="1400"/>
          </a:p>
          <a:p>
            <a:pPr indent="-317500" lvl="0" marL="457200" rtl="0" algn="l">
              <a:spcBef>
                <a:spcPts val="0"/>
              </a:spcBef>
              <a:spcAft>
                <a:spcPts val="0"/>
              </a:spcAft>
              <a:buSzPts val="1400"/>
              <a:buAutoNum type="arabicParenR"/>
            </a:pPr>
            <a:r>
              <a:rPr lang="en-GB" sz="1400"/>
              <a:t>Change management</a:t>
            </a:r>
            <a:endParaRPr sz="1400"/>
          </a:p>
          <a:p>
            <a:pPr indent="0" lvl="0" marL="0" rtl="0" algn="l">
              <a:spcBef>
                <a:spcPts val="640"/>
              </a:spcBef>
              <a:spcAft>
                <a:spcPts val="0"/>
              </a:spcAft>
              <a:buNone/>
            </a:pPr>
            <a:r>
              <a:t/>
            </a:r>
            <a:endParaRPr sz="1400"/>
          </a:p>
          <a:p>
            <a:pPr indent="0" lvl="0" marL="457200" rtl="0" algn="l">
              <a:spcBef>
                <a:spcPts val="640"/>
              </a:spcBef>
              <a:spcAft>
                <a:spcPts val="0"/>
              </a:spcAft>
              <a:buNone/>
            </a:pPr>
            <a:r>
              <a:t/>
            </a:r>
            <a:endParaRPr sz="1400"/>
          </a:p>
        </p:txBody>
      </p:sp>
      <p:pic>
        <p:nvPicPr>
          <p:cNvPr id="95" name="Google Shape;95;p20"/>
          <p:cNvPicPr preferRelativeResize="0"/>
          <p:nvPr/>
        </p:nvPicPr>
        <p:blipFill rotWithShape="1">
          <a:blip r:embed="rId3">
            <a:alphaModFix/>
          </a:blip>
          <a:srcRect b="0" l="0" r="0" t="0"/>
          <a:stretch/>
        </p:blipFill>
        <p:spPr>
          <a:xfrm>
            <a:off x="235474" y="1560912"/>
            <a:ext cx="474300" cy="326817"/>
          </a:xfrm>
          <a:prstGeom prst="rect">
            <a:avLst/>
          </a:prstGeom>
          <a:noFill/>
          <a:ln>
            <a:noFill/>
          </a:ln>
        </p:spPr>
      </p:pic>
      <p:pic>
        <p:nvPicPr>
          <p:cNvPr id="96" name="Google Shape;96;p20"/>
          <p:cNvPicPr preferRelativeResize="0"/>
          <p:nvPr/>
        </p:nvPicPr>
        <p:blipFill rotWithShape="1">
          <a:blip r:embed="rId4">
            <a:alphaModFix/>
          </a:blip>
          <a:srcRect b="0" l="0" r="0" t="0"/>
          <a:stretch/>
        </p:blipFill>
        <p:spPr>
          <a:xfrm>
            <a:off x="321274" y="2527633"/>
            <a:ext cx="302700" cy="397394"/>
          </a:xfrm>
          <a:prstGeom prst="rect">
            <a:avLst/>
          </a:prstGeom>
          <a:noFill/>
          <a:ln>
            <a:noFill/>
          </a:ln>
        </p:spPr>
      </p:pic>
      <p:pic>
        <p:nvPicPr>
          <p:cNvPr id="97" name="Google Shape;97;p20"/>
          <p:cNvPicPr preferRelativeResize="0"/>
          <p:nvPr/>
        </p:nvPicPr>
        <p:blipFill rotWithShape="1">
          <a:blip r:embed="rId5">
            <a:alphaModFix/>
          </a:blip>
          <a:srcRect b="0" l="0" r="0" t="0"/>
          <a:stretch/>
        </p:blipFill>
        <p:spPr>
          <a:xfrm>
            <a:off x="321270" y="3610631"/>
            <a:ext cx="302700" cy="387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descr="A screen shot of a computer&#10;&#10;Description generated with high confidence" id="102" name="Google Shape;102;p21"/>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103" name="Google Shape;103;p21"/>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104" name="Google Shape;104;p21"/>
          <p:cNvSpPr/>
          <p:nvPr/>
        </p:nvSpPr>
        <p:spPr>
          <a:xfrm>
            <a:off x="0" y="-2258"/>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105" name="Google Shape;105;p21"/>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106" name="Google Shape;106;p21"/>
          <p:cNvSpPr txBox="1"/>
          <p:nvPr/>
        </p:nvSpPr>
        <p:spPr>
          <a:xfrm>
            <a:off x="1216823" y="1599144"/>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Street Manager</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Website</a:t>
            </a:r>
            <a:endParaRPr sz="4000">
              <a:solidFill>
                <a:schemeClr val="lt1"/>
              </a:solidFill>
            </a:endParaRPr>
          </a:p>
        </p:txBody>
      </p:sp>
      <p:sp>
        <p:nvSpPr>
          <p:cNvPr id="107" name="Google Shape;107;p21"/>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Street Manager </a:t>
            </a:r>
            <a:r>
              <a:rPr lang="en-GB"/>
              <a:t>website</a:t>
            </a:r>
            <a:r>
              <a:rPr lang="en-GB"/>
              <a:t> </a:t>
            </a:r>
            <a:endParaRPr/>
          </a:p>
        </p:txBody>
      </p:sp>
      <p:sp>
        <p:nvSpPr>
          <p:cNvPr id="113" name="Google Shape;113;p22"/>
          <p:cNvSpPr txBox="1"/>
          <p:nvPr>
            <p:ph idx="1" type="body"/>
          </p:nvPr>
        </p:nvSpPr>
        <p:spPr>
          <a:xfrm>
            <a:off x="208720" y="934278"/>
            <a:ext cx="8686800" cy="3431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sz="1400"/>
              <a:t>We have been creating demo videos that show the user journey on every single functionality of Street Manager including creating and updating permit applications, inspections, applying for early start, exporting, working with maps, etc.</a:t>
            </a:r>
            <a:endParaRPr sz="1400"/>
          </a:p>
          <a:p>
            <a:pPr indent="0" lvl="0" marL="0" rtl="0" algn="l">
              <a:spcBef>
                <a:spcPts val="640"/>
              </a:spcBef>
              <a:spcAft>
                <a:spcPts val="0"/>
              </a:spcAft>
              <a:buNone/>
            </a:pPr>
            <a:r>
              <a:t/>
            </a:r>
            <a:endParaRPr sz="1400"/>
          </a:p>
          <a:p>
            <a:pPr indent="0" lvl="0" marL="0" rtl="0" algn="l">
              <a:spcBef>
                <a:spcPts val="640"/>
              </a:spcBef>
              <a:spcAft>
                <a:spcPts val="0"/>
              </a:spcAft>
              <a:buNone/>
            </a:pPr>
            <a:r>
              <a:rPr lang="en-GB" sz="1400"/>
              <a:t>These ‘Hole story’ episodes are all on our DfT Street Manager YouTube channel, and we are adding more content there on a regular basis. </a:t>
            </a:r>
            <a:endParaRPr sz="1400"/>
          </a:p>
          <a:p>
            <a:pPr indent="0" lvl="0" marL="0" rtl="0" algn="l">
              <a:spcBef>
                <a:spcPts val="640"/>
              </a:spcBef>
              <a:spcAft>
                <a:spcPts val="0"/>
              </a:spcAft>
              <a:buNone/>
            </a:pPr>
            <a:r>
              <a:rPr lang="en-GB" sz="1400"/>
              <a:t>These videos will be the main source of step by step system navigation training, so make sure you check the channel on a regular basis. </a:t>
            </a:r>
            <a:endParaRPr sz="1400"/>
          </a:p>
          <a:p>
            <a:pPr indent="0" lvl="0" marL="0" rtl="0" algn="l">
              <a:spcBef>
                <a:spcPts val="640"/>
              </a:spcBef>
              <a:spcAft>
                <a:spcPts val="0"/>
              </a:spcAft>
              <a:buNone/>
            </a:pPr>
            <a:r>
              <a:t/>
            </a:r>
            <a:endParaRPr sz="1400"/>
          </a:p>
          <a:p>
            <a:pPr indent="0" lvl="0" marL="0" rtl="0" algn="l">
              <a:spcBef>
                <a:spcPts val="640"/>
              </a:spcBef>
              <a:spcAft>
                <a:spcPts val="0"/>
              </a:spcAft>
              <a:buNone/>
            </a:pPr>
            <a:r>
              <a:rPr lang="en-GB" sz="1400"/>
              <a:t>Click on the link below to see the YouTube channel:</a:t>
            </a:r>
            <a:endParaRPr sz="1400"/>
          </a:p>
          <a:p>
            <a:pPr indent="0" lvl="0" marL="0" rtl="0" algn="l">
              <a:spcBef>
                <a:spcPts val="640"/>
              </a:spcBef>
              <a:spcAft>
                <a:spcPts val="0"/>
              </a:spcAft>
              <a:buNone/>
            </a:pPr>
            <a:r>
              <a:rPr b="1" lang="en-GB" u="sng">
                <a:solidFill>
                  <a:schemeClr val="hlink"/>
                </a:solidFill>
                <a:hlinkClick r:id="rId3"/>
              </a:rPr>
              <a:t>https://www.youtube.com/channel/UC2U1cjhn4KGPDCwzqc-tvbg/videos?view=0&amp;sort=dd&amp;shelf_id=0</a:t>
            </a:r>
            <a:r>
              <a:rPr lang="en-GB"/>
              <a:t> </a:t>
            </a:r>
            <a:endParaRPr/>
          </a:p>
        </p:txBody>
      </p:sp>
      <p:pic>
        <p:nvPicPr>
          <p:cNvPr id="114" name="Google Shape;114;p22"/>
          <p:cNvPicPr preferRelativeResize="0"/>
          <p:nvPr/>
        </p:nvPicPr>
        <p:blipFill rotWithShape="1">
          <a:blip r:embed="rId4">
            <a:alphaModFix/>
          </a:blip>
          <a:srcRect b="0" l="0" r="0" t="0"/>
          <a:stretch/>
        </p:blipFill>
        <p:spPr>
          <a:xfrm>
            <a:off x="4481449" y="307362"/>
            <a:ext cx="474300" cy="3268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Tips and tricks</a:t>
            </a:r>
            <a:endParaRPr/>
          </a:p>
        </p:txBody>
      </p:sp>
      <p:sp>
        <p:nvSpPr>
          <p:cNvPr id="120" name="Google Shape;120;p23"/>
          <p:cNvSpPr txBox="1"/>
          <p:nvPr/>
        </p:nvSpPr>
        <p:spPr>
          <a:xfrm>
            <a:off x="228600" y="1025950"/>
            <a:ext cx="8686800" cy="24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To help you navigate easily through the website we will provide you with a number of tips in the form of shortcuts, urls that you can copy and paste onto your browser to land on a specific page, and anything else that can help improve your user journey.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solidFill>
                  <a:srgbClr val="0000FF"/>
                </a:solidFill>
              </a:rPr>
              <a:t>Note that initially the list of those aids might not be very long, but we will be adding to it as we develop further and enhance Street Manager.</a:t>
            </a:r>
            <a:endParaRPr sz="1600">
              <a:solidFill>
                <a:srgbClr val="0000FF"/>
              </a:solidFill>
            </a:endParaRPr>
          </a:p>
          <a:p>
            <a:pPr indent="0" lvl="0" marL="0" rtl="0" algn="l">
              <a:spcBef>
                <a:spcPts val="0"/>
              </a:spcBef>
              <a:spcAft>
                <a:spcPts val="0"/>
              </a:spcAft>
              <a:buNone/>
            </a:pPr>
            <a:r>
              <a:t/>
            </a:r>
            <a:endParaRPr sz="1600">
              <a:solidFill>
                <a:srgbClr val="0000FF"/>
              </a:solidFill>
            </a:endParaRPr>
          </a:p>
          <a:p>
            <a:pPr indent="0" lvl="0" marL="0" rtl="0" algn="l">
              <a:spcBef>
                <a:spcPts val="0"/>
              </a:spcBef>
              <a:spcAft>
                <a:spcPts val="0"/>
              </a:spcAft>
              <a:buNone/>
            </a:pPr>
            <a:r>
              <a:rPr lang="en-GB" sz="1600">
                <a:solidFill>
                  <a:srgbClr val="0000FF"/>
                </a:solidFill>
              </a:rPr>
              <a:t>If you have identified any hacks that are not among the listed, please do let us know - we really want to make sure that best practice is shared among users!</a:t>
            </a:r>
            <a:endParaRPr sz="1600">
              <a:solidFill>
                <a:srgbClr val="0000FF"/>
              </a:solidFill>
            </a:endParaRPr>
          </a:p>
        </p:txBody>
      </p:sp>
      <p:pic>
        <p:nvPicPr>
          <p:cNvPr id="121" name="Google Shape;121;p23"/>
          <p:cNvPicPr preferRelativeResize="0"/>
          <p:nvPr/>
        </p:nvPicPr>
        <p:blipFill rotWithShape="1">
          <a:blip r:embed="rId3">
            <a:alphaModFix/>
          </a:blip>
          <a:srcRect b="0" l="0" r="0" t="0"/>
          <a:stretch/>
        </p:blipFill>
        <p:spPr>
          <a:xfrm>
            <a:off x="5853049" y="307362"/>
            <a:ext cx="474300" cy="3268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Tips and tricks</a:t>
            </a:r>
            <a:endParaRPr/>
          </a:p>
        </p:txBody>
      </p:sp>
      <p:sp>
        <p:nvSpPr>
          <p:cNvPr id="127" name="Google Shape;127;p24"/>
          <p:cNvSpPr txBox="1"/>
          <p:nvPr>
            <p:ph idx="1" type="body"/>
          </p:nvPr>
        </p:nvSpPr>
        <p:spPr>
          <a:xfrm>
            <a:off x="208725" y="1536926"/>
            <a:ext cx="8686800" cy="27528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GB" sz="1100"/>
              <a:t>https://www.sandbox.stwrks-dev.net/apply-for-permit/location</a:t>
            </a:r>
            <a:endParaRPr sz="1100"/>
          </a:p>
          <a:p>
            <a:pPr indent="0" lvl="0" marL="0" rtl="0" algn="l">
              <a:spcBef>
                <a:spcPts val="640"/>
              </a:spcBef>
              <a:spcAft>
                <a:spcPts val="0"/>
              </a:spcAft>
              <a:buNone/>
            </a:pPr>
            <a:r>
              <a:rPr lang="en-GB" sz="1100"/>
              <a:t>https://www.sandbox.stwrks-dev.net/apply-for-permit/people</a:t>
            </a:r>
            <a:endParaRPr sz="1100"/>
          </a:p>
          <a:p>
            <a:pPr indent="0" lvl="0" marL="0" rtl="0" algn="l">
              <a:spcBef>
                <a:spcPts val="640"/>
              </a:spcBef>
              <a:spcAft>
                <a:spcPts val="0"/>
              </a:spcAft>
              <a:buNone/>
            </a:pPr>
            <a:r>
              <a:rPr lang="en-GB" sz="1100"/>
              <a:t>https://www.sandbox.stwrks-dev.net/apply-for-permit/type</a:t>
            </a:r>
            <a:endParaRPr sz="1100"/>
          </a:p>
          <a:p>
            <a:pPr indent="0" lvl="0" marL="0" rtl="0" algn="l">
              <a:spcBef>
                <a:spcPts val="640"/>
              </a:spcBef>
              <a:spcAft>
                <a:spcPts val="0"/>
              </a:spcAft>
              <a:buNone/>
            </a:pPr>
            <a:r>
              <a:rPr lang="en-GB" sz="1100"/>
              <a:t>https://www.sandbox.stwrks-dev.net/apply-for-permit/timings</a:t>
            </a:r>
            <a:endParaRPr sz="1100"/>
          </a:p>
          <a:p>
            <a:pPr indent="0" lvl="0" marL="0" rtl="0" algn="l">
              <a:spcBef>
                <a:spcPts val="640"/>
              </a:spcBef>
              <a:spcAft>
                <a:spcPts val="0"/>
              </a:spcAft>
              <a:buNone/>
            </a:pPr>
            <a:r>
              <a:rPr lang="en-GB" sz="1100"/>
              <a:t>https://www.sandbox.stwrks-dev.net/apply-for-permit/activity</a:t>
            </a:r>
            <a:endParaRPr sz="1100"/>
          </a:p>
          <a:p>
            <a:pPr indent="0" lvl="0" marL="0" rtl="0" algn="l">
              <a:spcBef>
                <a:spcPts val="640"/>
              </a:spcBef>
              <a:spcAft>
                <a:spcPts val="0"/>
              </a:spcAft>
              <a:buNone/>
            </a:pPr>
            <a:r>
              <a:rPr lang="en-GB" sz="1100"/>
              <a:t>https://www.sandbox.stwrks-dev.net/apply-for-permit/control</a:t>
            </a:r>
            <a:endParaRPr sz="1100"/>
          </a:p>
          <a:p>
            <a:pPr indent="0" lvl="0" marL="0" rtl="0" algn="l">
              <a:spcBef>
                <a:spcPts val="640"/>
              </a:spcBef>
              <a:spcAft>
                <a:spcPts val="0"/>
              </a:spcAft>
              <a:buNone/>
            </a:pPr>
            <a:r>
              <a:rPr lang="en-GB" sz="1100"/>
              <a:t>https://www.sandbox.stwrks-dev.net/apply-for-permit/coordination</a:t>
            </a:r>
            <a:endParaRPr sz="1100"/>
          </a:p>
          <a:p>
            <a:pPr indent="0" lvl="0" marL="0" rtl="0" algn="l">
              <a:spcBef>
                <a:spcPts val="640"/>
              </a:spcBef>
              <a:spcAft>
                <a:spcPts val="0"/>
              </a:spcAft>
              <a:buNone/>
            </a:pPr>
            <a:r>
              <a:rPr lang="en-GB" sz="1100"/>
              <a:t>https://www.sandbox.stwrks-dev.net/apply-for-permit/conditions</a:t>
            </a:r>
            <a:endParaRPr sz="1100"/>
          </a:p>
          <a:p>
            <a:pPr indent="0" lvl="0" marL="0" rtl="0" algn="l">
              <a:spcBef>
                <a:spcPts val="640"/>
              </a:spcBef>
              <a:spcAft>
                <a:spcPts val="0"/>
              </a:spcAft>
              <a:buNone/>
            </a:pPr>
            <a:r>
              <a:rPr lang="en-GB" sz="1100">
                <a:uFill>
                  <a:noFill/>
                </a:uFill>
                <a:hlinkClick r:id="rId3"/>
              </a:rPr>
              <a:t>https://www.sandbox.stwrks-dev.net/apply-for-permit/additional-informatio</a:t>
            </a:r>
            <a:r>
              <a:rPr lang="en-GB" sz="1100"/>
              <a:t>n</a:t>
            </a:r>
            <a:endParaRPr sz="1100"/>
          </a:p>
          <a:p>
            <a:pPr indent="0" lvl="0" marL="0" rtl="0" algn="l">
              <a:spcBef>
                <a:spcPts val="640"/>
              </a:spcBef>
              <a:spcAft>
                <a:spcPts val="0"/>
              </a:spcAft>
              <a:buNone/>
            </a:pPr>
            <a:r>
              <a:rPr lang="en-GB" sz="1100">
                <a:solidFill>
                  <a:srgbClr val="000000"/>
                </a:solidFill>
              </a:rPr>
              <a:t>The below shortcut can be used when navigating back to review page after you have finished the PA flow but need to perform some changes. You can navigate to the page that you need and then use the below shortcut to skip the whole flow and just go straight to review:</a:t>
            </a:r>
            <a:endParaRPr sz="1100">
              <a:solidFill>
                <a:srgbClr val="000000"/>
              </a:solidFill>
            </a:endParaRPr>
          </a:p>
          <a:p>
            <a:pPr indent="0" lvl="0" marL="0" rtl="0" algn="l">
              <a:spcBef>
                <a:spcPts val="640"/>
              </a:spcBef>
              <a:spcAft>
                <a:spcPts val="0"/>
              </a:spcAft>
              <a:buNone/>
            </a:pPr>
            <a:r>
              <a:rPr lang="en-GB" sz="1100"/>
              <a:t>https://www.sandbox.stwrks-dev.net/apply-for-permit/review</a:t>
            </a:r>
            <a:endParaRPr sz="1100"/>
          </a:p>
          <a:p>
            <a:pPr indent="0" lvl="0" marL="0" rtl="0" algn="l">
              <a:spcBef>
                <a:spcPts val="640"/>
              </a:spcBef>
              <a:spcAft>
                <a:spcPts val="0"/>
              </a:spcAft>
              <a:buNone/>
            </a:pPr>
            <a:r>
              <a:t/>
            </a:r>
            <a:endParaRPr sz="1100"/>
          </a:p>
        </p:txBody>
      </p:sp>
      <p:sp>
        <p:nvSpPr>
          <p:cNvPr id="128" name="Google Shape;128;p24"/>
          <p:cNvSpPr txBox="1"/>
          <p:nvPr/>
        </p:nvSpPr>
        <p:spPr>
          <a:xfrm>
            <a:off x="208725" y="926450"/>
            <a:ext cx="8835000" cy="8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This is a list of </a:t>
            </a:r>
            <a:r>
              <a:rPr b="1" lang="en-GB" sz="1200"/>
              <a:t>Permit Application (PA)</a:t>
            </a:r>
            <a:r>
              <a:rPr lang="en-GB" sz="1200"/>
              <a:t> flow urls that allow you to skip pages and land on a particular page within the PA.</a:t>
            </a:r>
            <a:endParaRPr sz="1200"/>
          </a:p>
          <a:p>
            <a:pPr indent="0" lvl="0" marL="0" rtl="0" algn="l">
              <a:spcBef>
                <a:spcPts val="0"/>
              </a:spcBef>
              <a:spcAft>
                <a:spcPts val="0"/>
              </a:spcAft>
              <a:buNone/>
            </a:pPr>
            <a:r>
              <a:t/>
            </a:r>
            <a:endParaRPr i="1" sz="1200">
              <a:solidFill>
                <a:srgbClr val="0000FF"/>
              </a:solidFill>
            </a:endParaRPr>
          </a:p>
          <a:p>
            <a:pPr indent="0" lvl="0" marL="0" rtl="0" algn="l">
              <a:spcBef>
                <a:spcPts val="0"/>
              </a:spcBef>
              <a:spcAft>
                <a:spcPts val="0"/>
              </a:spcAft>
              <a:buNone/>
            </a:pPr>
            <a:r>
              <a:rPr i="1" lang="en-GB" sz="1200">
                <a:solidFill>
                  <a:srgbClr val="0000FF"/>
                </a:solidFill>
              </a:rPr>
              <a:t>However, note that you will still need to fill all of the information and go through all pages before submission.</a:t>
            </a:r>
            <a:endParaRPr i="1" sz="1200">
              <a:solidFill>
                <a:srgbClr val="0000FF"/>
              </a:solidFill>
            </a:endParaRPr>
          </a:p>
        </p:txBody>
      </p:sp>
      <p:pic>
        <p:nvPicPr>
          <p:cNvPr id="129" name="Google Shape;129;p24"/>
          <p:cNvPicPr preferRelativeResize="0"/>
          <p:nvPr/>
        </p:nvPicPr>
        <p:blipFill rotWithShape="1">
          <a:blip r:embed="rId4">
            <a:alphaModFix/>
          </a:blip>
          <a:srcRect b="0" l="0" r="0" t="0"/>
          <a:stretch/>
        </p:blipFill>
        <p:spPr>
          <a:xfrm>
            <a:off x="5853049" y="307362"/>
            <a:ext cx="474300" cy="3268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Tips and tricks</a:t>
            </a:r>
            <a:endParaRPr/>
          </a:p>
        </p:txBody>
      </p:sp>
      <p:sp>
        <p:nvSpPr>
          <p:cNvPr id="135" name="Google Shape;135;p25"/>
          <p:cNvSpPr txBox="1"/>
          <p:nvPr>
            <p:ph idx="1" type="body"/>
          </p:nvPr>
        </p:nvSpPr>
        <p:spPr>
          <a:xfrm>
            <a:off x="208725" y="1841726"/>
            <a:ext cx="8686800" cy="27528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sz="1100"/>
          </a:p>
          <a:p>
            <a:pPr indent="0" lvl="0" marL="0" rtl="0" algn="l">
              <a:spcBef>
                <a:spcPts val="640"/>
              </a:spcBef>
              <a:spcAft>
                <a:spcPts val="0"/>
              </a:spcAft>
              <a:buNone/>
            </a:pPr>
            <a:r>
              <a:t/>
            </a:r>
            <a:endParaRPr sz="1100"/>
          </a:p>
        </p:txBody>
      </p:sp>
      <p:sp>
        <p:nvSpPr>
          <p:cNvPr id="136" name="Google Shape;136;p25"/>
          <p:cNvSpPr txBox="1"/>
          <p:nvPr/>
        </p:nvSpPr>
        <p:spPr>
          <a:xfrm>
            <a:off x="208725" y="926450"/>
            <a:ext cx="8686800" cy="3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When creating</a:t>
            </a:r>
            <a:r>
              <a:rPr lang="en-GB" sz="1200">
                <a:solidFill>
                  <a:schemeClr val="dk1"/>
                </a:solidFill>
              </a:rPr>
              <a:t> </a:t>
            </a:r>
            <a:r>
              <a:rPr b="1" lang="en-GB" sz="1200">
                <a:solidFill>
                  <a:schemeClr val="dk1"/>
                </a:solidFill>
              </a:rPr>
              <a:t>Inspections</a:t>
            </a:r>
            <a:r>
              <a:rPr lang="en-GB" sz="1200">
                <a:solidFill>
                  <a:schemeClr val="dk1"/>
                </a:solidFill>
              </a:rPr>
              <a:t> you can start from the login page, or you might find it easier to open a list of works, select the Works Reference Number (WRN) that is needed and then use the Inspection flow:</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Make sure that you are logged in as a HA</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Go to Permit Applications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Go to Permits in Progress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Select the WRN you need</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Click ‘Add inspection’</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Fill type, outcome, issues, additional info</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Review</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Submit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You can stop at any stage, navigate back, change what is needed and proceed with the next pages.</a:t>
            </a:r>
            <a:endParaRPr i="1" sz="1200">
              <a:solidFill>
                <a:srgbClr val="0000FF"/>
              </a:solidFill>
            </a:endParaRPr>
          </a:p>
        </p:txBody>
      </p:sp>
      <p:pic>
        <p:nvPicPr>
          <p:cNvPr id="137" name="Google Shape;137;p25"/>
          <p:cNvPicPr preferRelativeResize="0"/>
          <p:nvPr/>
        </p:nvPicPr>
        <p:blipFill rotWithShape="1">
          <a:blip r:embed="rId3">
            <a:alphaModFix/>
          </a:blip>
          <a:srcRect b="0" l="0" r="0" t="0"/>
          <a:stretch/>
        </p:blipFill>
        <p:spPr>
          <a:xfrm>
            <a:off x="5853049" y="307362"/>
            <a:ext cx="474300" cy="3268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1401416" y="215915"/>
            <a:ext cx="7494000" cy="50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Tips and tricks</a:t>
            </a:r>
            <a:endParaRPr/>
          </a:p>
        </p:txBody>
      </p:sp>
      <p:sp>
        <p:nvSpPr>
          <p:cNvPr id="143" name="Google Shape;143;p26"/>
          <p:cNvSpPr txBox="1"/>
          <p:nvPr>
            <p:ph idx="1" type="body"/>
          </p:nvPr>
        </p:nvSpPr>
        <p:spPr>
          <a:xfrm>
            <a:off x="208725" y="1841726"/>
            <a:ext cx="8686800" cy="27528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sz="1100"/>
          </a:p>
          <a:p>
            <a:pPr indent="0" lvl="0" marL="0" rtl="0" algn="l">
              <a:spcBef>
                <a:spcPts val="640"/>
              </a:spcBef>
              <a:spcAft>
                <a:spcPts val="0"/>
              </a:spcAft>
              <a:buNone/>
            </a:pPr>
            <a:r>
              <a:t/>
            </a:r>
            <a:endParaRPr sz="1100"/>
          </a:p>
        </p:txBody>
      </p:sp>
      <p:sp>
        <p:nvSpPr>
          <p:cNvPr id="144" name="Google Shape;144;p26"/>
          <p:cNvSpPr txBox="1"/>
          <p:nvPr/>
        </p:nvSpPr>
        <p:spPr>
          <a:xfrm>
            <a:off x="208725" y="926450"/>
            <a:ext cx="8686800" cy="3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1D1C1D"/>
                </a:solidFill>
                <a:highlight>
                  <a:srgbClr val="F8F8F8"/>
                </a:highlight>
              </a:rPr>
              <a:t>Saving work records to your computer  AND printing FPN, Permits, work records, any page you want</a:t>
            </a:r>
            <a:endParaRPr b="1" sz="1800">
              <a:solidFill>
                <a:srgbClr val="1D1C1D"/>
              </a:solidFill>
              <a:highlight>
                <a:srgbClr val="F8F8F8"/>
              </a:highlight>
            </a:endParaRPr>
          </a:p>
          <a:p>
            <a:pPr indent="0" lvl="0" marL="0" rtl="0" algn="l">
              <a:spcBef>
                <a:spcPts val="0"/>
              </a:spcBef>
              <a:spcAft>
                <a:spcPts val="0"/>
              </a:spcAft>
              <a:buNone/>
            </a:pPr>
            <a:r>
              <a:t/>
            </a:r>
            <a:endParaRPr b="1">
              <a:solidFill>
                <a:srgbClr val="1D1C1D"/>
              </a:solidFill>
              <a:highlight>
                <a:srgbClr val="F8F8F8"/>
              </a:highlight>
            </a:endParaRPr>
          </a:p>
          <a:p>
            <a:pPr indent="-317500" lvl="0" marL="457200" rtl="0" algn="l">
              <a:spcBef>
                <a:spcPts val="0"/>
              </a:spcBef>
              <a:spcAft>
                <a:spcPts val="0"/>
              </a:spcAft>
              <a:buClr>
                <a:srgbClr val="351C75"/>
              </a:buClr>
              <a:buSzPts val="1400"/>
              <a:buAutoNum type="arabicParenR"/>
            </a:pPr>
            <a:r>
              <a:rPr b="1" lang="en-GB">
                <a:solidFill>
                  <a:srgbClr val="351C75"/>
                </a:solidFill>
                <a:highlight>
                  <a:srgbClr val="F8F8F8"/>
                </a:highlight>
              </a:rPr>
              <a:t>Convert the browser page into PDF: </a:t>
            </a:r>
            <a:r>
              <a:rPr lang="en-GB">
                <a:highlight>
                  <a:srgbClr val="F8F8F8"/>
                </a:highlight>
              </a:rPr>
              <a:t>Click</a:t>
            </a:r>
            <a:r>
              <a:rPr lang="en-GB">
                <a:solidFill>
                  <a:srgbClr val="351C75"/>
                </a:solidFill>
                <a:highlight>
                  <a:srgbClr val="F8F8F8"/>
                </a:highlight>
              </a:rPr>
              <a:t> </a:t>
            </a:r>
            <a:r>
              <a:rPr lang="en-GB" u="sng">
                <a:solidFill>
                  <a:schemeClr val="hlink"/>
                </a:solidFill>
                <a:highlight>
                  <a:srgbClr val="F8F8F8"/>
                </a:highlight>
                <a:hlinkClick r:id="rId3"/>
              </a:rPr>
              <a:t>HERE</a:t>
            </a:r>
            <a:r>
              <a:rPr lang="en-GB">
                <a:highlight>
                  <a:srgbClr val="F8F8F8"/>
                </a:highlight>
              </a:rPr>
              <a:t> </a:t>
            </a:r>
            <a:r>
              <a:rPr lang="en-GB">
                <a:highlight>
                  <a:srgbClr val="F8F8F8"/>
                </a:highlight>
              </a:rPr>
              <a:t>for guidance on how to print to PDF in Internet Explorer, Firefox, Chrome and Safari</a:t>
            </a:r>
            <a:endParaRPr>
              <a:highlight>
                <a:srgbClr val="F8F8F8"/>
              </a:highlight>
            </a:endParaRPr>
          </a:p>
          <a:p>
            <a:pPr indent="0" lvl="0" marL="457200" rtl="0" algn="l">
              <a:spcBef>
                <a:spcPts val="0"/>
              </a:spcBef>
              <a:spcAft>
                <a:spcPts val="0"/>
              </a:spcAft>
              <a:buNone/>
            </a:pPr>
            <a:r>
              <a:t/>
            </a:r>
            <a:endParaRPr>
              <a:highlight>
                <a:srgbClr val="F8F8F8"/>
              </a:highlight>
            </a:endParaRPr>
          </a:p>
          <a:p>
            <a:pPr indent="-317500" lvl="0" marL="457200" rtl="0" algn="l">
              <a:spcBef>
                <a:spcPts val="0"/>
              </a:spcBef>
              <a:spcAft>
                <a:spcPts val="0"/>
              </a:spcAft>
              <a:buSzPts val="1400"/>
              <a:buAutoNum type="arabicParenR"/>
            </a:pPr>
            <a:r>
              <a:rPr lang="en-GB">
                <a:highlight>
                  <a:srgbClr val="F8F8F8"/>
                </a:highlight>
              </a:rPr>
              <a:t>Download the PDF to your computer</a:t>
            </a:r>
            <a:endParaRPr>
              <a:highlight>
                <a:srgbClr val="F8F8F8"/>
              </a:highlight>
            </a:endParaRPr>
          </a:p>
          <a:p>
            <a:pPr indent="0" lvl="0" marL="457200" rtl="0" algn="l">
              <a:spcBef>
                <a:spcPts val="0"/>
              </a:spcBef>
              <a:spcAft>
                <a:spcPts val="0"/>
              </a:spcAft>
              <a:buNone/>
            </a:pPr>
            <a:r>
              <a:t/>
            </a:r>
            <a:endParaRPr>
              <a:highlight>
                <a:srgbClr val="F8F8F8"/>
              </a:highlight>
            </a:endParaRPr>
          </a:p>
          <a:p>
            <a:pPr indent="-317500" lvl="0" marL="457200" rtl="0" algn="l">
              <a:spcBef>
                <a:spcPts val="0"/>
              </a:spcBef>
              <a:spcAft>
                <a:spcPts val="0"/>
              </a:spcAft>
              <a:buSzPts val="1400"/>
              <a:buAutoNum type="arabicParenR"/>
            </a:pPr>
            <a:r>
              <a:rPr lang="en-GB">
                <a:highlight>
                  <a:srgbClr val="F8F8F8"/>
                </a:highlight>
              </a:rPr>
              <a:t>Print as normal</a:t>
            </a:r>
            <a:endParaRPr>
              <a:highlight>
                <a:srgbClr val="F8F8F8"/>
              </a:highlight>
            </a:endParaRPr>
          </a:p>
          <a:p>
            <a:pPr indent="0" lvl="0" marL="0" rtl="0" algn="l">
              <a:spcBef>
                <a:spcPts val="0"/>
              </a:spcBef>
              <a:spcAft>
                <a:spcPts val="0"/>
              </a:spcAft>
              <a:buNone/>
            </a:pPr>
            <a:r>
              <a:t/>
            </a:r>
            <a:endParaRPr b="1" i="1">
              <a:solidFill>
                <a:srgbClr val="1D1C1D"/>
              </a:solidFill>
              <a:highlight>
                <a:srgbClr val="F8F8F8"/>
              </a:highlight>
            </a:endParaRPr>
          </a:p>
          <a:p>
            <a:pPr indent="0" lvl="0" marL="0" rtl="0" algn="l">
              <a:spcBef>
                <a:spcPts val="0"/>
              </a:spcBef>
              <a:spcAft>
                <a:spcPts val="0"/>
              </a:spcAft>
              <a:buNone/>
            </a:pPr>
            <a:r>
              <a:t/>
            </a:r>
            <a:endParaRPr b="1">
              <a:solidFill>
                <a:srgbClr val="1D1C1D"/>
              </a:solidFill>
              <a:highlight>
                <a:srgbClr val="F8F8F8"/>
              </a:highlight>
            </a:endParaRPr>
          </a:p>
        </p:txBody>
      </p:sp>
      <p:pic>
        <p:nvPicPr>
          <p:cNvPr id="145" name="Google Shape;145;p26"/>
          <p:cNvPicPr preferRelativeResize="0"/>
          <p:nvPr/>
        </p:nvPicPr>
        <p:blipFill rotWithShape="1">
          <a:blip r:embed="rId4">
            <a:alphaModFix/>
          </a:blip>
          <a:srcRect b="0" l="0" r="0" t="0"/>
          <a:stretch/>
        </p:blipFill>
        <p:spPr>
          <a:xfrm>
            <a:off x="5853049" y="307362"/>
            <a:ext cx="474300" cy="3268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descr="A screen shot of a computer&#10;&#10;Description generated with high confidence" id="150" name="Google Shape;150;p27"/>
          <p:cNvPicPr preferRelativeResize="0"/>
          <p:nvPr/>
        </p:nvPicPr>
        <p:blipFill rotWithShape="1">
          <a:blip r:embed="rId3">
            <a:alphaModFix/>
          </a:blip>
          <a:srcRect b="0" l="0" r="0" t="0"/>
          <a:stretch/>
        </p:blipFill>
        <p:spPr>
          <a:xfrm>
            <a:off x="-8670" y="1"/>
            <a:ext cx="9181317" cy="5171060"/>
          </a:xfrm>
          <a:prstGeom prst="rect">
            <a:avLst/>
          </a:prstGeom>
          <a:noFill/>
          <a:ln>
            <a:noFill/>
          </a:ln>
        </p:spPr>
      </p:pic>
      <p:sp>
        <p:nvSpPr>
          <p:cNvPr id="151" name="Google Shape;151;p27"/>
          <p:cNvSpPr/>
          <p:nvPr/>
        </p:nvSpPr>
        <p:spPr>
          <a:xfrm>
            <a:off x="-4195" y="-20"/>
            <a:ext cx="9189900" cy="5171100"/>
          </a:xfrm>
          <a:prstGeom prst="rect">
            <a:avLst/>
          </a:prstGeom>
          <a:solidFill>
            <a:srgbClr val="006435">
              <a:alpha val="6824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sp>
        <p:nvSpPr>
          <p:cNvPr id="152" name="Google Shape;152;p27"/>
          <p:cNvSpPr/>
          <p:nvPr/>
        </p:nvSpPr>
        <p:spPr>
          <a:xfrm>
            <a:off x="0" y="-2258"/>
            <a:ext cx="9181500" cy="889800"/>
          </a:xfrm>
          <a:prstGeom prst="rect">
            <a:avLst/>
          </a:prstGeom>
          <a:solidFill>
            <a:srgbClr val="006435">
              <a:alpha val="60000"/>
            </a:srgbClr>
          </a:solidFill>
          <a:ln>
            <a:noFill/>
          </a:ln>
        </p:spPr>
        <p:txBody>
          <a:bodyPr anchorCtr="0" anchor="ctr" bIns="0" lIns="0" spcFirstLastPara="1" rIns="91425" wrap="square" tIns="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lt1"/>
              </a:solidFill>
              <a:latin typeface="Arial"/>
              <a:ea typeface="Arial"/>
              <a:cs typeface="Arial"/>
              <a:sym typeface="Arial"/>
            </a:endParaRPr>
          </a:p>
        </p:txBody>
      </p:sp>
      <p:pic>
        <p:nvPicPr>
          <p:cNvPr id="153" name="Google Shape;153;p27"/>
          <p:cNvPicPr preferRelativeResize="0"/>
          <p:nvPr/>
        </p:nvPicPr>
        <p:blipFill rotWithShape="1">
          <a:blip r:embed="rId4">
            <a:alphaModFix/>
          </a:blip>
          <a:srcRect b="0" l="0" r="0" t="0"/>
          <a:stretch/>
        </p:blipFill>
        <p:spPr>
          <a:xfrm>
            <a:off x="244557" y="186593"/>
            <a:ext cx="798600" cy="512100"/>
          </a:xfrm>
          <a:prstGeom prst="rect">
            <a:avLst/>
          </a:prstGeom>
          <a:noFill/>
          <a:ln>
            <a:noFill/>
          </a:ln>
        </p:spPr>
      </p:pic>
      <p:sp>
        <p:nvSpPr>
          <p:cNvPr id="154" name="Google Shape;154;p27"/>
          <p:cNvSpPr txBox="1"/>
          <p:nvPr/>
        </p:nvSpPr>
        <p:spPr>
          <a:xfrm>
            <a:off x="1216823" y="1599144"/>
            <a:ext cx="7007100" cy="1945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Street Manager</a:t>
            </a:r>
            <a:endParaRPr sz="4000">
              <a:solidFill>
                <a:schemeClr val="lt1"/>
              </a:solidFill>
            </a:endParaRPr>
          </a:p>
          <a:p>
            <a:pPr indent="0" lvl="0" marL="0" marR="0" rtl="0" algn="ctr">
              <a:lnSpc>
                <a:spcPct val="100000"/>
              </a:lnSpc>
              <a:spcBef>
                <a:spcPts val="0"/>
              </a:spcBef>
              <a:spcAft>
                <a:spcPts val="0"/>
              </a:spcAft>
              <a:buClr>
                <a:srgbClr val="000000"/>
              </a:buClr>
              <a:buSzPts val="4000"/>
              <a:buFont typeface="Arial"/>
              <a:buNone/>
            </a:pPr>
            <a:r>
              <a:rPr lang="en-GB" sz="4000">
                <a:solidFill>
                  <a:schemeClr val="lt1"/>
                </a:solidFill>
              </a:rPr>
              <a:t>Business rules and workflows</a:t>
            </a:r>
            <a:endParaRPr sz="4000">
              <a:solidFill>
                <a:schemeClr val="lt1"/>
              </a:solidFill>
            </a:endParaRPr>
          </a:p>
        </p:txBody>
      </p:sp>
      <p:sp>
        <p:nvSpPr>
          <p:cNvPr id="155" name="Google Shape;155;p27"/>
          <p:cNvSpPr txBox="1"/>
          <p:nvPr/>
        </p:nvSpPr>
        <p:spPr>
          <a:xfrm>
            <a:off x="7082287" y="4736980"/>
            <a:ext cx="27432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Arial"/>
                <a:ea typeface="Arial"/>
                <a:cs typeface="Arial"/>
                <a:sym typeface="Arial"/>
              </a:rPr>
              <a:t>@ Crown copyright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