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9"/>
    <p:restoredTop sz="94669"/>
  </p:normalViewPr>
  <p:slideViewPr>
    <p:cSldViewPr snapToGrid="0" snapToObjects="1">
      <p:cViewPr varScale="1">
        <p:scale>
          <a:sx n="81" d="100"/>
          <a:sy n="81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6D58-16EF-FF44-9CAD-F3602146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63DFE-CE16-0D43-A481-2DDEE3209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8AC5-5A80-5E45-99E5-FFB03309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63D9-4925-C240-9765-C5AF928D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1293-6106-E044-A6F6-DA289D53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954-F938-7D44-9E15-E2DD0E85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E0ACD-C192-3F4A-A994-C741D22B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81BF-4660-674C-A8FF-76192A9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0C60-CABA-EB42-A4F7-F93941E8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9F21-25F7-F444-B8B6-33DF324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6E1D9-FC12-564C-BAC8-6FB4D68EF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714C1-86A0-5349-A9DD-D4CAF38EC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E01F-6EF4-A04A-B956-AB80FCCC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B547-4235-4D47-A4FF-100D4DEA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0ED5-7475-FA45-9215-2DD4566C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A27D-E7C3-3442-B13D-3155A121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7C8D-ED40-5A41-919D-69E07993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8B22-ED66-7948-9FF9-57A79470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4B00-5838-3543-AF4B-8E90BA26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A687-14F7-E242-A260-03DD6D59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8350-40A7-6F48-A0E7-F2394DE9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FB1DF-62FC-E245-A92A-36A0EF6E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6897-A19D-5740-ADE6-ACCC12A3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A6D3-A176-094C-8A96-44C50488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C5C7-E07A-E142-89E8-4F164E1E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B079-9785-0445-A557-7CD6FB92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1659-795F-4147-B204-8A6BB8A05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C0ADF-4DEA-A745-9471-F9DD80BE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A92AF-1345-8647-8B18-D8C94251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54DF-3DE4-2448-9215-4784A9E3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71D5-A320-8C4C-AE25-019DE315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8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5DFC-0A1A-C34C-87BA-A10E42AB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06D7B-00B9-914A-9E61-09D8FDA4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C4A34-085A-1344-B89E-D3D9A54AD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84FE1-4905-4646-B61F-91E4C3383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AF43C-B319-8840-8658-26D1C7641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55CED-0A5C-844C-9CAA-F0BAC619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32640-66E7-7F40-B76B-4FB17BD5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091EC-7E2F-C14E-A5B0-F6541787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40FB-2A17-E845-9FEE-3C979CE0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75DC8-342B-0441-9D99-280878AF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0089-0162-484F-8F74-153C181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1DD23-4F77-A746-9E4F-97E9593F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DC934-9693-8A47-87ED-377D55D5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2F96A-FECF-BA4E-B71A-FD96E64E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91A4-0477-D445-B0BE-AC6D685F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138-4266-7E4D-982C-54151343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58EC-ED12-BE42-8245-F3A27B591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84DE1-EB8F-4B4D-9860-3F87BFC0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AFEE-55D6-0E4F-AA56-BC4F0C20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0CD7-1989-2E4E-8CA1-F6D30C1F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69B9-6536-E44E-8129-19346B67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136F-7A0B-BF4B-88EC-46337F6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372B6-1EDD-4647-BC34-3638705EB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3796-D0B0-404F-BBEA-65CE1A305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4705-A8D3-804E-ABC3-2FB564B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352A-594C-7047-9D05-B57A0D8D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B7BA0-91D0-6740-9BCF-7DC1EF6A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8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4FBD5-1C56-FA41-A8A3-38751999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F7425-6DBD-F24A-A2C4-8F1372A5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3897-8D2B-6B47-875F-06910B12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B1E1-E487-2149-A31C-973446154F92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50593-1B62-B143-AF39-BA07C4363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D9EE-A08C-A84B-9525-0588FE094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FA4F-ACEC-2F4B-8BCF-29A47AC9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853B-3BB8-074E-9A44-26F9666FF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683"/>
            <a:ext cx="9144000" cy="2443655"/>
          </a:xfrm>
        </p:spPr>
        <p:txBody>
          <a:bodyPr/>
          <a:lstStyle/>
          <a:p>
            <a:r>
              <a:rPr lang="en-US" dirty="0"/>
              <a:t>Class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0BA84-905E-DD41-93C4-2B3C5B006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62" y="4020206"/>
            <a:ext cx="9690538" cy="1237593"/>
          </a:xfrm>
        </p:spPr>
        <p:txBody>
          <a:bodyPr/>
          <a:lstStyle/>
          <a:p>
            <a:r>
              <a:rPr lang="en-US" dirty="0"/>
              <a:t>Intro to Python, Variables, Assignments, Built-in Functions, Number Types</a:t>
            </a:r>
          </a:p>
        </p:txBody>
      </p:sp>
    </p:spTree>
    <p:extLst>
      <p:ext uri="{BB962C8B-B14F-4D97-AF65-F5344CB8AC3E}">
        <p14:creationId xmlns:p14="http://schemas.microsoft.com/office/powerpoint/2010/main" val="133311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0A31-92EF-8D4D-9BDA-D7CA58A7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289"/>
          </a:xfrm>
        </p:spPr>
        <p:txBody>
          <a:bodyPr/>
          <a:lstStyle/>
          <a:p>
            <a:r>
              <a:rPr lang="en-US" dirty="0"/>
              <a:t>Function 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4A051-65EE-494F-8674-9BE8A6FC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131"/>
            <a:ext cx="10515600" cy="4773832"/>
          </a:xfrm>
        </p:spPr>
        <p:txBody>
          <a:bodyPr>
            <a:normAutofit/>
          </a:bodyPr>
          <a:lstStyle/>
          <a:p>
            <a:r>
              <a:rPr lang="en-US" dirty="0"/>
              <a:t>Two interesting function features are:</a:t>
            </a:r>
          </a:p>
          <a:p>
            <a:pPr lvl="1"/>
            <a:r>
              <a:rPr lang="en-US" dirty="0"/>
              <a:t>Functions that do not seem to return anything actually return a special value called </a:t>
            </a:r>
            <a:r>
              <a:rPr lang="en-US" b="1" dirty="0"/>
              <a:t>None</a:t>
            </a:r>
          </a:p>
          <a:p>
            <a:pPr lvl="2"/>
            <a:r>
              <a:rPr lang="en-US" dirty="0"/>
              <a:t>This is not normally seen or used, but can be displayed by assigning the result of a call to the </a:t>
            </a:r>
            <a:r>
              <a:rPr lang="en-US" b="1" dirty="0"/>
              <a:t>print</a:t>
            </a:r>
            <a:r>
              <a:rPr lang="en-US" dirty="0"/>
              <a:t> function to a variable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what = print(11)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print(what)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 names can be used as variable names, although it is not a good idea to do this because then the function cannot be used! (Deleting the variable with </a:t>
            </a:r>
            <a:r>
              <a:rPr lang="en-US" b="1" dirty="0">
                <a:cs typeface="Courier New" panose="02070309020205020404" pitchFamily="49" charset="0"/>
              </a:rPr>
              <a:t>del</a:t>
            </a:r>
            <a:r>
              <a:rPr lang="en-US" dirty="0">
                <a:cs typeface="Courier New" panose="02070309020205020404" pitchFamily="49" charset="0"/>
              </a:rPr>
              <a:t> will fix this). </a:t>
            </a:r>
          </a:p>
        </p:txBody>
      </p:sp>
    </p:spTree>
    <p:extLst>
      <p:ext uri="{BB962C8B-B14F-4D97-AF65-F5344CB8AC3E}">
        <p14:creationId xmlns:p14="http://schemas.microsoft.com/office/powerpoint/2010/main" val="115207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C982-84B4-C745-8D26-060C7D12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/>
          <a:lstStyle/>
          <a:p>
            <a:r>
              <a:rPr lang="en-US" dirty="0"/>
              <a:t>Types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602B-58B1-EF4A-A5E6-E0F7A26F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2"/>
            <a:ext cx="10515600" cy="491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built-in types for expressions (including variables)</a:t>
            </a:r>
          </a:p>
          <a:p>
            <a:r>
              <a:rPr lang="en-US" dirty="0"/>
              <a:t>Every type has functions and operators that can be used with expressions of that type.</a:t>
            </a:r>
          </a:p>
          <a:p>
            <a:pPr lvl="1"/>
            <a:r>
              <a:rPr lang="en-US" dirty="0"/>
              <a:t>For example, you can use the + operator to add numbers, and you can use the </a:t>
            </a:r>
            <a:r>
              <a:rPr lang="en-US" b="1" dirty="0"/>
              <a:t>round</a:t>
            </a:r>
            <a:r>
              <a:rPr lang="en-US" dirty="0"/>
              <a:t> function with numbers</a:t>
            </a:r>
          </a:p>
          <a:p>
            <a:r>
              <a:rPr lang="en-US" dirty="0"/>
              <a:t>The </a:t>
            </a:r>
            <a:r>
              <a:rPr lang="en-US" b="1" dirty="0"/>
              <a:t>type</a:t>
            </a:r>
            <a:r>
              <a:rPr lang="en-US" dirty="0"/>
              <a:t> function will display the type of an expression</a:t>
            </a:r>
          </a:p>
          <a:p>
            <a:r>
              <a:rPr lang="en-US" dirty="0"/>
              <a:t>Variables in Python are actually </a:t>
            </a:r>
            <a:r>
              <a:rPr lang="en-US" b="1" i="1" dirty="0"/>
              <a:t>objects</a:t>
            </a:r>
            <a:r>
              <a:rPr lang="en-US" dirty="0"/>
              <a:t>, which are created from </a:t>
            </a:r>
            <a:r>
              <a:rPr lang="en-US" b="1" i="1" dirty="0"/>
              <a:t>classes</a:t>
            </a:r>
            <a:r>
              <a:rPr lang="en-US" dirty="0"/>
              <a:t>. So,</a:t>
            </a:r>
          </a:p>
          <a:p>
            <a:pPr lvl="1"/>
            <a:r>
              <a:rPr lang="en-US" dirty="0"/>
              <a:t>What we are calling variables are really objects</a:t>
            </a:r>
          </a:p>
          <a:p>
            <a:pPr lvl="1"/>
            <a:r>
              <a:rPr lang="en-US" dirty="0"/>
              <a:t>What we are calling types are really classes</a:t>
            </a:r>
          </a:p>
          <a:p>
            <a:r>
              <a:rPr lang="en-US" dirty="0"/>
              <a:t>Objects have special functions called </a:t>
            </a:r>
            <a:r>
              <a:rPr lang="en-US" b="1" i="1" dirty="0"/>
              <a:t>methods</a:t>
            </a:r>
            <a:r>
              <a:rPr lang="en-US" dirty="0"/>
              <a:t> that can be used (in addition to the built-in functions)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D834-24F6-2848-AB5F-523B5173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r>
              <a:rPr lang="en-US" dirty="0"/>
              <a:t>Number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B9A4-49AD-AD4F-87CE-D3C961D1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586"/>
            <a:ext cx="10515600" cy="5073377"/>
          </a:xfrm>
        </p:spPr>
        <p:txBody>
          <a:bodyPr>
            <a:normAutofit/>
          </a:bodyPr>
          <a:lstStyle/>
          <a:p>
            <a:r>
              <a:rPr lang="en-US" dirty="0"/>
              <a:t>There are 3 basic number types in Python:</a:t>
            </a:r>
          </a:p>
          <a:p>
            <a:pPr lvl="1"/>
            <a:r>
              <a:rPr lang="en-US" b="1" dirty="0" err="1"/>
              <a:t>int</a:t>
            </a:r>
            <a:r>
              <a:rPr lang="en-US" dirty="0"/>
              <a:t>: whole numbers with no decimal point</a:t>
            </a:r>
          </a:p>
          <a:p>
            <a:pPr lvl="1"/>
            <a:r>
              <a:rPr lang="en-US" b="1" dirty="0"/>
              <a:t>float</a:t>
            </a:r>
            <a:r>
              <a:rPr lang="en-US" dirty="0"/>
              <a:t>: real numbers with a decimal point</a:t>
            </a:r>
          </a:p>
          <a:p>
            <a:pPr lvl="1"/>
            <a:r>
              <a:rPr lang="en-US" b="1" dirty="0"/>
              <a:t>complex</a:t>
            </a:r>
            <a:r>
              <a:rPr lang="en-US" dirty="0"/>
              <a:t>: of the form a + </a:t>
            </a:r>
            <a:r>
              <a:rPr lang="en-US" dirty="0" err="1"/>
              <a:t>bj</a:t>
            </a:r>
            <a:r>
              <a:rPr lang="en-US" dirty="0"/>
              <a:t> (or a + </a:t>
            </a:r>
            <a:r>
              <a:rPr lang="en-US" dirty="0" err="1"/>
              <a:t>bJ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type</a:t>
            </a:r>
            <a:r>
              <a:rPr lang="en-US" dirty="0"/>
              <a:t> function will show the type, or class of an expression, e.g.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type(3)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print(type(3), type(4.1))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'&gt; &lt;class 'float’&gt;</a:t>
            </a:r>
          </a:p>
          <a:p>
            <a:r>
              <a:rPr lang="en-US" dirty="0"/>
              <a:t>Note the difference between just displaying the result from </a:t>
            </a:r>
            <a:r>
              <a:rPr lang="en-US" b="1" dirty="0"/>
              <a:t>type</a:t>
            </a:r>
            <a:r>
              <a:rPr lang="en-US" dirty="0"/>
              <a:t> and printing it</a:t>
            </a:r>
          </a:p>
        </p:txBody>
      </p:sp>
    </p:spTree>
    <p:extLst>
      <p:ext uri="{BB962C8B-B14F-4D97-AF65-F5344CB8AC3E}">
        <p14:creationId xmlns:p14="http://schemas.microsoft.com/office/powerpoint/2010/main" val="241144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07D5-A855-8E47-84C7-4B74C2B3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/>
          <a:lstStyle/>
          <a:p>
            <a:r>
              <a:rPr lang="en-US" dirty="0"/>
              <a:t>Numeric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2FFA-72BD-E34A-A28F-97D950A3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18"/>
            <a:ext cx="10515600" cy="5041845"/>
          </a:xfrm>
        </p:spPr>
        <p:txBody>
          <a:bodyPr/>
          <a:lstStyle/>
          <a:p>
            <a:r>
              <a:rPr lang="en-US" dirty="0"/>
              <a:t>Simple numeric operators include:</a:t>
            </a:r>
          </a:p>
          <a:p>
            <a:pPr marL="457200" lvl="1" indent="0">
              <a:buNone/>
            </a:pPr>
            <a:r>
              <a:rPr lang="en-US" dirty="0"/>
              <a:t>Addition		+</a:t>
            </a:r>
          </a:p>
          <a:p>
            <a:pPr marL="457200" lvl="1" indent="0">
              <a:buNone/>
            </a:pPr>
            <a:r>
              <a:rPr lang="en-US" dirty="0"/>
              <a:t>Subtraction	-</a:t>
            </a:r>
          </a:p>
          <a:p>
            <a:pPr marL="457200" lvl="1" indent="0">
              <a:buNone/>
            </a:pPr>
            <a:r>
              <a:rPr lang="en-US" dirty="0"/>
              <a:t>Multiplication	*</a:t>
            </a:r>
          </a:p>
          <a:p>
            <a:pPr marL="457200" lvl="1" indent="0">
              <a:buNone/>
            </a:pPr>
            <a:r>
              <a:rPr lang="en-US" dirty="0"/>
              <a:t>Negation		-</a:t>
            </a:r>
          </a:p>
          <a:p>
            <a:pPr marL="457200" lvl="1" indent="0">
              <a:buNone/>
            </a:pPr>
            <a:r>
              <a:rPr lang="en-US" dirty="0"/>
              <a:t>Exponentiation 	**    (raising to a power, e.g. 2**3 is 8)</a:t>
            </a:r>
          </a:p>
          <a:p>
            <a:r>
              <a:rPr lang="en-US" dirty="0"/>
              <a:t>Addition, subtraction, multiplication and exponentiation operators are called </a:t>
            </a:r>
            <a:r>
              <a:rPr lang="en-US" b="1" i="1" dirty="0"/>
              <a:t>binary</a:t>
            </a:r>
            <a:r>
              <a:rPr lang="en-US" dirty="0"/>
              <a:t> operators, as they operate on two </a:t>
            </a:r>
            <a:r>
              <a:rPr lang="en-US" b="1" i="1" dirty="0"/>
              <a:t>operands</a:t>
            </a:r>
          </a:p>
          <a:p>
            <a:r>
              <a:rPr lang="en-US" dirty="0"/>
              <a:t>Negation is a </a:t>
            </a:r>
            <a:r>
              <a:rPr lang="en-US" b="1" i="1" dirty="0"/>
              <a:t>unary</a:t>
            </a:r>
            <a:r>
              <a:rPr lang="en-US" dirty="0"/>
              <a:t> operator; it operates on one operand</a:t>
            </a:r>
          </a:p>
          <a:p>
            <a:r>
              <a:rPr lang="en-US" dirty="0"/>
              <a:t>Using these operators, if any number is a </a:t>
            </a:r>
            <a:r>
              <a:rPr lang="en-US" b="1" dirty="0"/>
              <a:t>float</a:t>
            </a:r>
            <a:r>
              <a:rPr lang="en-US" dirty="0"/>
              <a:t>, the result will be a </a:t>
            </a:r>
            <a:r>
              <a:rPr lang="en-US" b="1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23330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2CD4-AFD3-6A47-958B-99E4F766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/>
          <a:lstStyle/>
          <a:p>
            <a:r>
              <a:rPr lang="en-US" dirty="0"/>
              <a:t>Division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6FA1-D70E-7E4F-B877-E9553BD6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3 division operators:</a:t>
            </a:r>
          </a:p>
          <a:p>
            <a:pPr marL="457200" lvl="1" indent="0">
              <a:buNone/>
            </a:pPr>
            <a:r>
              <a:rPr lang="en-US" dirty="0"/>
              <a:t>Float division		/</a:t>
            </a:r>
          </a:p>
          <a:p>
            <a:pPr marL="457200" lvl="1" indent="0">
              <a:buNone/>
            </a:pPr>
            <a:r>
              <a:rPr lang="en-US" dirty="0"/>
              <a:t>Integer division		//</a:t>
            </a:r>
          </a:p>
          <a:p>
            <a:pPr marL="457200" lvl="1" indent="0">
              <a:buNone/>
            </a:pPr>
            <a:r>
              <a:rPr lang="en-US" dirty="0"/>
              <a:t>Remainder division</a:t>
            </a:r>
            <a:r>
              <a:rPr lang="en-US"/>
              <a:t>		%</a:t>
            </a:r>
            <a:endParaRPr lang="en-US" dirty="0"/>
          </a:p>
          <a:p>
            <a:r>
              <a:rPr lang="en-US" dirty="0"/>
              <a:t>The float division operator / always results in a </a:t>
            </a:r>
            <a:r>
              <a:rPr lang="en-US" b="1" dirty="0"/>
              <a:t>float</a:t>
            </a:r>
          </a:p>
          <a:p>
            <a:r>
              <a:rPr lang="en-US" dirty="0"/>
              <a:t>The integer division operator // always results in an integer value; it results in the whole number part of the division (or, the floor)</a:t>
            </a:r>
          </a:p>
          <a:p>
            <a:r>
              <a:rPr lang="en-US" dirty="0"/>
              <a:t>If at least one operand in an expression using // is a </a:t>
            </a:r>
            <a:r>
              <a:rPr lang="en-US" b="1" dirty="0"/>
              <a:t>float</a:t>
            </a:r>
            <a:r>
              <a:rPr lang="en-US" dirty="0"/>
              <a:t>, however, the result will be stored as a float, e.g., 5.5//2 is 2.0</a:t>
            </a:r>
          </a:p>
          <a:p>
            <a:r>
              <a:rPr lang="en-US" dirty="0"/>
              <a:t>The remainder (or modulus) division operator % returns the remainder of a division, e.g. 5.5 % 2 is 1.5</a:t>
            </a:r>
          </a:p>
          <a:p>
            <a:r>
              <a:rPr lang="en-US" dirty="0"/>
              <a:t>From the last two examples, 2 goes into 5.5 2 times, with a remainder 1.5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65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DABE-171E-DF43-9902-DCCA9FD4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061E-2471-E147-89AA-AD6213690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scientific notation, use the letter e (for exponent), e.g. 5e2 is equivalent to 5 * 10</a:t>
            </a:r>
            <a:r>
              <a:rPr lang="en-US" baseline="30000" dirty="0"/>
              <a:t>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5e2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  <a:p>
            <a:r>
              <a:rPr lang="en-US" dirty="0"/>
              <a:t>The </a:t>
            </a:r>
            <a:r>
              <a:rPr lang="en-US" b="1" dirty="0"/>
              <a:t>round</a:t>
            </a:r>
            <a:r>
              <a:rPr lang="en-US" dirty="0"/>
              <a:t> function can round floats to a specified number of decimal places</a:t>
            </a:r>
          </a:p>
          <a:p>
            <a:pPr lvl="1"/>
            <a:r>
              <a:rPr lang="en-US" dirty="0"/>
              <a:t>To do this, pass a second argument which is the number of desired decimal places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2/3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0.6666666666666666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round(2/3, 2)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0.67</a:t>
            </a:r>
          </a:p>
        </p:txBody>
      </p:sp>
    </p:spTree>
    <p:extLst>
      <p:ext uri="{BB962C8B-B14F-4D97-AF65-F5344CB8AC3E}">
        <p14:creationId xmlns:p14="http://schemas.microsoft.com/office/powerpoint/2010/main" val="2766992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3637-8632-5043-A93A-68600974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/>
          <a:lstStyle/>
          <a:p>
            <a:r>
              <a:rPr lang="en-US" dirty="0"/>
              <a:t>Python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A16F-1F38-8F43-8B00-24CC18EF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Autofit/>
          </a:bodyPr>
          <a:lstStyle/>
          <a:p>
            <a:r>
              <a:rPr lang="en-US" dirty="0"/>
              <a:t>Python:</a:t>
            </a:r>
          </a:p>
          <a:p>
            <a:pPr lvl="1"/>
            <a:r>
              <a:rPr lang="en-US" sz="2800" dirty="0"/>
              <a:t>Very versatile; lots of built-in functions, and add-ons</a:t>
            </a:r>
          </a:p>
          <a:p>
            <a:pPr lvl="1"/>
            <a:r>
              <a:rPr lang="en-US" sz="2800" dirty="0"/>
              <a:t>Interpreted language; executed one line at a time</a:t>
            </a:r>
          </a:p>
          <a:p>
            <a:r>
              <a:rPr lang="en-US" dirty="0"/>
              <a:t>Main environments:</a:t>
            </a:r>
          </a:p>
          <a:p>
            <a:pPr lvl="1"/>
            <a:r>
              <a:rPr lang="en-US" sz="2800" dirty="0"/>
              <a:t>Python Interpreters: allow you to enter and execute code one line at a time</a:t>
            </a:r>
          </a:p>
          <a:p>
            <a:pPr lvl="1"/>
            <a:r>
              <a:rPr lang="en-US" sz="2800" dirty="0"/>
              <a:t>Python scripts: multiple lines of code saved in file with .</a:t>
            </a:r>
            <a:r>
              <a:rPr lang="en-US" sz="2800" dirty="0" err="1"/>
              <a:t>py</a:t>
            </a:r>
            <a:r>
              <a:rPr lang="en-US" sz="2800" dirty="0"/>
              <a:t> extension</a:t>
            </a:r>
          </a:p>
          <a:p>
            <a:pPr lvl="1"/>
            <a:r>
              <a:rPr lang="en-US" sz="2800" dirty="0" err="1"/>
              <a:t>Jupyter</a:t>
            </a:r>
            <a:r>
              <a:rPr lang="en-US" sz="2800" dirty="0"/>
              <a:t> notebooks: combinations of formatted text and code entered in cells</a:t>
            </a:r>
          </a:p>
        </p:txBody>
      </p:sp>
    </p:spTree>
    <p:extLst>
      <p:ext uri="{BB962C8B-B14F-4D97-AF65-F5344CB8AC3E}">
        <p14:creationId xmlns:p14="http://schemas.microsoft.com/office/powerpoint/2010/main" val="204854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B33E-17AD-3145-A21F-027BCDCE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289"/>
          </a:xfrm>
        </p:spPr>
        <p:txBody>
          <a:bodyPr/>
          <a:lstStyle/>
          <a:p>
            <a:r>
              <a:rPr lang="en-US" dirty="0"/>
              <a:t>Using Python Interactively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D2CA-BC5C-5C46-A82D-789A4DFAD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49945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code at the prompt; Python responds with the result and then another prompt</a:t>
            </a:r>
          </a:p>
          <a:p>
            <a:r>
              <a:rPr lang="en-US" dirty="0"/>
              <a:t>Prompts differ</a:t>
            </a:r>
          </a:p>
          <a:p>
            <a:pPr lvl="1"/>
            <a:r>
              <a:rPr lang="en-US" dirty="0"/>
              <a:t>Prompt is &gt;&gt;&gt; in some environments such as Python interpreter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4 – 1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lvl="1"/>
            <a:r>
              <a:rPr lang="en-US" dirty="0"/>
              <a:t>Prompt is In[x]: where x is an integer in some environments such as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In[1]: 4 – 1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Out[1]: 3</a:t>
            </a:r>
          </a:p>
          <a:p>
            <a:r>
              <a:rPr lang="en-US" dirty="0"/>
              <a:t>Course reading material will show &gt;&gt;&gt; prompt, but not after the result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1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773B-4323-EC49-97CF-29117094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/>
          <a:lstStyle/>
          <a:p>
            <a:r>
              <a:rPr lang="en-US" dirty="0"/>
              <a:t>Indentation and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64B0-D6FA-B34B-8FE6-B0BD7BC79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/>
          <a:lstStyle/>
          <a:p>
            <a:r>
              <a:rPr lang="en-US" dirty="0"/>
              <a:t>Correct indentation is VERY important in Python!</a:t>
            </a:r>
          </a:p>
          <a:p>
            <a:r>
              <a:rPr lang="en-US" dirty="0"/>
              <a:t>For now, all expressions should begin in the first column; do not indent</a:t>
            </a:r>
          </a:p>
          <a:p>
            <a:r>
              <a:rPr lang="en-US" dirty="0"/>
              <a:t>Longer expressions can be split over multiple lines by either putting the entire expression in () or putting a ‘\’ at the end of the first line</a:t>
            </a:r>
          </a:p>
          <a:p>
            <a:r>
              <a:rPr lang="en-US" dirty="0"/>
              <a:t>Doing so, the primary prompt &gt;&gt;&gt; will be on the first line, and the secondary prompt ... will be on the next line(s)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(4 + 5 +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...6 + 7)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231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2AFB-9963-7342-9345-04CBB301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351"/>
          </a:xfrm>
        </p:spPr>
        <p:txBody>
          <a:bodyPr/>
          <a:lstStyle/>
          <a:p>
            <a:r>
              <a:rPr lang="en-US" dirty="0"/>
              <a:t>Variables and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C4D1-6145-974A-99FD-A1D50DB97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47895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Variables store values that are not known ahead of time and/or can be modified</a:t>
            </a:r>
          </a:p>
          <a:p>
            <a:r>
              <a:rPr lang="en-US" dirty="0"/>
              <a:t>Variable names should be mnemonic</a:t>
            </a:r>
          </a:p>
          <a:p>
            <a:r>
              <a:rPr lang="en-US" dirty="0"/>
              <a:t>Assignment statements store the result of an expression in a variable, but do not automatically display the result</a:t>
            </a:r>
          </a:p>
          <a:p>
            <a:r>
              <a:rPr lang="en-US" dirty="0"/>
              <a:t>General form of assignment statement: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variable = expression</a:t>
            </a:r>
          </a:p>
          <a:p>
            <a:r>
              <a:rPr lang="en-US" dirty="0"/>
              <a:t>Just typing the name of a variable will display its contents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 + 3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dirty="0"/>
              <a:t>There are mutable types (which can change) and immutable types (which cannot change)</a:t>
            </a:r>
          </a:p>
        </p:txBody>
      </p:sp>
    </p:spTree>
    <p:extLst>
      <p:ext uri="{BB962C8B-B14F-4D97-AF65-F5344CB8AC3E}">
        <p14:creationId xmlns:p14="http://schemas.microsoft.com/office/powerpoint/2010/main" val="14381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2C45-17B6-4646-B8A2-94E8C0DA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/>
          <a:lstStyle/>
          <a:p>
            <a:r>
              <a:rPr lang="en-US" dirty="0"/>
              <a:t>Incrementing and Decrementing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5074-C6A9-EB47-B6E2-0E5FD928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>
            <a:normAutofit/>
          </a:bodyPr>
          <a:lstStyle/>
          <a:p>
            <a:r>
              <a:rPr lang="en-US" dirty="0"/>
              <a:t>Incrementing means adding to the value of a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 = 33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 = number + 2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number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lvl="1"/>
            <a:r>
              <a:rPr lang="en-US" dirty="0"/>
              <a:t>The first line assigns the value 33 to the variable </a:t>
            </a:r>
            <a:r>
              <a:rPr lang="en-US" i="1" dirty="0"/>
              <a:t>number</a:t>
            </a:r>
          </a:p>
          <a:p>
            <a:pPr lvl="1"/>
            <a:r>
              <a:rPr lang="en-US" dirty="0"/>
              <a:t>The second line adds 2 to </a:t>
            </a:r>
            <a:r>
              <a:rPr lang="en-US" i="1" dirty="0"/>
              <a:t>number</a:t>
            </a:r>
            <a:r>
              <a:rPr lang="en-US" dirty="0"/>
              <a:t> (to get 35) and assigns this to the variable </a:t>
            </a:r>
            <a:r>
              <a:rPr lang="en-US" i="1" dirty="0"/>
              <a:t>number</a:t>
            </a:r>
          </a:p>
          <a:p>
            <a:pPr lvl="1"/>
            <a:r>
              <a:rPr lang="en-US" dirty="0"/>
              <a:t>Read this as ”</a:t>
            </a:r>
            <a:r>
              <a:rPr lang="en-US" i="1" dirty="0"/>
              <a:t>number</a:t>
            </a:r>
            <a:r>
              <a:rPr lang="en-US" dirty="0"/>
              <a:t> gets the value of </a:t>
            </a:r>
            <a:r>
              <a:rPr lang="en-US" i="1" dirty="0"/>
              <a:t>number</a:t>
            </a:r>
            <a:r>
              <a:rPr lang="en-US" dirty="0"/>
              <a:t> plus two”</a:t>
            </a:r>
          </a:p>
          <a:p>
            <a:r>
              <a:rPr lang="en-US" dirty="0"/>
              <a:t>Decrementing means subtracting from the value of a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8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DD06-6127-7549-8CF3-F4C1CABA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US" dirty="0"/>
              <a:t>Simultaneous Assignments, Constants, 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F5A3-3C89-9E46-8C85-954A30A4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010315"/>
          </a:xfrm>
        </p:spPr>
        <p:txBody>
          <a:bodyPr/>
          <a:lstStyle/>
          <a:p>
            <a:r>
              <a:rPr lang="en-US" dirty="0"/>
              <a:t>Simultaneous assignments: multiple assignments in one statement, e.g. assigning 3 to x and 7 to y: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x, y = 3, 7</a:t>
            </a:r>
          </a:p>
          <a:p>
            <a:r>
              <a:rPr lang="en-US" dirty="0"/>
              <a:t>Constants are values that will not change during the program execution</a:t>
            </a:r>
          </a:p>
          <a:p>
            <a:r>
              <a:rPr lang="en-US" dirty="0"/>
              <a:t>Constants do not exist in Python but a convention is to use all upper case letters in a variable name to signify that it should be treated as a constant, e.g. NO_EMPLOYEES</a:t>
            </a:r>
          </a:p>
          <a:p>
            <a:r>
              <a:rPr lang="en-US" dirty="0"/>
              <a:t>The </a:t>
            </a:r>
            <a:r>
              <a:rPr lang="en-US" b="1" dirty="0"/>
              <a:t>del</a:t>
            </a:r>
            <a:r>
              <a:rPr lang="en-US" dirty="0"/>
              <a:t> statement will delete a variable that has been created, e.g.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9E71-68A8-CA45-BFEF-CB6D163D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C175-9B24-2046-9104-37EAF7D3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352"/>
            <a:ext cx="10515600" cy="5057611"/>
          </a:xfrm>
        </p:spPr>
        <p:txBody>
          <a:bodyPr/>
          <a:lstStyle/>
          <a:p>
            <a:r>
              <a:rPr lang="en-US" dirty="0"/>
              <a:t>There are many built-in functions in Python</a:t>
            </a:r>
          </a:p>
          <a:p>
            <a:r>
              <a:rPr lang="en-US" dirty="0"/>
              <a:t>Example: </a:t>
            </a:r>
            <a:r>
              <a:rPr lang="en-US" b="1" dirty="0"/>
              <a:t>round</a:t>
            </a:r>
            <a:r>
              <a:rPr lang="en-US" dirty="0"/>
              <a:t>, which rounds a real number to an integer, e.g.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round(4.3)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dirty="0"/>
              <a:t>This is an example of a </a:t>
            </a:r>
            <a:r>
              <a:rPr lang="en-US" b="1" i="1" dirty="0"/>
              <a:t>call</a:t>
            </a:r>
            <a:r>
              <a:rPr lang="en-US" dirty="0"/>
              <a:t> to the </a:t>
            </a:r>
            <a:r>
              <a:rPr lang="en-US" b="1" dirty="0"/>
              <a:t>round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The call consists of the name of the function, and </a:t>
            </a:r>
            <a:r>
              <a:rPr lang="en-US" b="1" i="1" dirty="0"/>
              <a:t>argument(s)</a:t>
            </a:r>
            <a:r>
              <a:rPr lang="en-US" dirty="0"/>
              <a:t> that are </a:t>
            </a:r>
            <a:r>
              <a:rPr lang="en-US" b="1" i="1" dirty="0"/>
              <a:t>passed</a:t>
            </a:r>
            <a:r>
              <a:rPr lang="en-US" dirty="0"/>
              <a:t> to the function in ()</a:t>
            </a:r>
          </a:p>
          <a:p>
            <a:pPr lvl="1"/>
            <a:r>
              <a:rPr lang="en-US" dirty="0"/>
              <a:t>Many functions </a:t>
            </a:r>
            <a:r>
              <a:rPr lang="en-US" b="1" i="1" dirty="0"/>
              <a:t>return</a:t>
            </a:r>
            <a:r>
              <a:rPr lang="en-US" dirty="0"/>
              <a:t> a result; in this example the </a:t>
            </a:r>
            <a:r>
              <a:rPr lang="en-US" b="1" dirty="0"/>
              <a:t>round</a:t>
            </a:r>
            <a:r>
              <a:rPr lang="en-US" dirty="0"/>
              <a:t> function returned the result of 4</a:t>
            </a:r>
          </a:p>
          <a:p>
            <a:r>
              <a:rPr lang="en-US" dirty="0"/>
              <a:t>All functions work the same way (whether built-in or defined by the coder) and we use the same terminology</a:t>
            </a:r>
          </a:p>
        </p:txBody>
      </p:sp>
    </p:spTree>
    <p:extLst>
      <p:ext uri="{BB962C8B-B14F-4D97-AF65-F5344CB8AC3E}">
        <p14:creationId xmlns:p14="http://schemas.microsoft.com/office/powerpoint/2010/main" val="365296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B242-437B-754E-95BF-F99CF8A9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print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D9A7-015A-674F-8847-ABADE479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built-in function </a:t>
            </a:r>
            <a:r>
              <a:rPr lang="en-US" b="1" dirty="0"/>
              <a:t>print</a:t>
            </a:r>
            <a:r>
              <a:rPr lang="en-US" dirty="0"/>
              <a:t> can be used to print or display results of expressions (including variables), e.g.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6-4)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33 2</a:t>
            </a:r>
          </a:p>
          <a:p>
            <a:r>
              <a:rPr lang="en-US" dirty="0"/>
              <a:t>The call to the </a:t>
            </a:r>
            <a:r>
              <a:rPr lang="en-US" b="1" dirty="0"/>
              <a:t>print</a:t>
            </a:r>
            <a:r>
              <a:rPr lang="en-US" dirty="0"/>
              <a:t> function includes the name of the function and in this case two arguments</a:t>
            </a:r>
          </a:p>
          <a:p>
            <a:r>
              <a:rPr lang="en-US" dirty="0"/>
              <a:t>Notice the arguments are separated by a comma</a:t>
            </a:r>
          </a:p>
          <a:p>
            <a:r>
              <a:rPr lang="en-US" dirty="0"/>
              <a:t>The result of the expressions is printed, separated by a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4560</TotalTime>
  <Words>1307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Class 1</vt:lpstr>
      <vt:lpstr>Python Environments</vt:lpstr>
      <vt:lpstr>Using Python Interactively</vt:lpstr>
      <vt:lpstr>Indentation and Spacing</vt:lpstr>
      <vt:lpstr>Variables and Assignment Statements</vt:lpstr>
      <vt:lpstr>Incrementing and Decrementing Variables</vt:lpstr>
      <vt:lpstr>Simultaneous Assignments, Constants, del</vt:lpstr>
      <vt:lpstr>Built-in Functions</vt:lpstr>
      <vt:lpstr>The print function</vt:lpstr>
      <vt:lpstr>Function Fun Facts</vt:lpstr>
      <vt:lpstr>Types and Operators</vt:lpstr>
      <vt:lpstr>Number Types</vt:lpstr>
      <vt:lpstr>Numeric Operators</vt:lpstr>
      <vt:lpstr>Division Operators</vt:lpstr>
      <vt:lpstr>Misc. Numbers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Attaway, Stormy</dc:creator>
  <cp:lastModifiedBy>Attaway, Stormy</cp:lastModifiedBy>
  <cp:revision>60</cp:revision>
  <dcterms:created xsi:type="dcterms:W3CDTF">2024-07-02T13:26:54Z</dcterms:created>
  <dcterms:modified xsi:type="dcterms:W3CDTF">2024-08-17T16:07:36Z</dcterms:modified>
</cp:coreProperties>
</file>