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6405"/>
  </p:normalViewPr>
  <p:slideViewPr>
    <p:cSldViewPr snapToGrid="0" snapToObjects="1">
      <p:cViewPr varScale="1">
        <p:scale>
          <a:sx n="126" d="100"/>
          <a:sy n="126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2D98-9AE3-1642-9081-E2B43D76525D}" type="datetimeFigureOut">
              <a:rPr kumimoji="1" lang="zh-CN" altLang="en-US" smtClean="0"/>
              <a:t>2024/8/8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1FCF4-9B93-4747-8EDF-BE99718D83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04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c5c58461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ec5c58461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CN" b="0" i="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lang="zh-CN" b="0" i="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Hello everyone! I'm a master's student from the Institute of Automation</a:t>
            </a:r>
            <a:r>
              <a:rPr lang="en-US" altLang="zh-CN" b="0" i="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b="0" i="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Chinese Academy of Sciences</a:t>
            </a: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Today, I'm excited to share our </a:t>
            </a:r>
            <a:r>
              <a:rPr lang="en-US" altLang="zh-C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ACL</a:t>
            </a:r>
            <a:r>
              <a:rPr lang="zh-C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paper with you titled "</a:t>
            </a:r>
            <a:r>
              <a:rPr lang="en-US" altLang="zh-C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EX-FEVER a dataset for multi-hop explainable fact verification </a:t>
            </a:r>
            <a:r>
              <a:rPr lang="zh-C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892484db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892484db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To conclude, we present EX-FEVER, a new fact-checking dataset with over 60,000 multi-hop claims and detailed veracity annotations. Our system includes retrieval, summarization, and verification stages, demonstrating the dataset’s importance.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Initial studies with GPT-3.5-turbo show that LLMs perform better as planners for generating explanations rather than as actors in direct fact-checking.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Despite the progress, there’s still room for improvement in fact-checking. EX-FEVER is a key benchmark for advancing explainable multi-hop fact-checking and enhancing decision-making.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e21905bf2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e21905bf2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c5c58461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c5c58461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dirty="0"/>
              <a:t>In the era of mobile internet, the proliferation of misleading or fake information has raised great concern in human society.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dirty="0"/>
              <a:t>Fact verification, also known as fact-checking, is the task of determining the veracity of claims by finding supporting evidence.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dirty="0"/>
              <a:t>It plays a crucial role in combating misinformation and maintaining the integrity of public discourse.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zh-CN" dirty="0"/>
              <a:t>Current research on automatic fact verification using deep learning methods only focuses on improving accuracy, while neglecting explainability, </a:t>
            </a:r>
            <a:r>
              <a:rPr lang="en-US" altLang="zh-CN" dirty="0"/>
              <a:t>which hinder the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trustworthiness and acceptance of these systems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892484db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892484db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To address this limitation, we propose the dataset for multi-hop explainable fact verification. Our dataset involves 60,000 claims requiring 2-hop or 3-hop reasoning, each accompanied by golden documents and explanations. These explanations describe the minimally sufficient information needed to verify a claim, with necessary rewriting to exclude unrelated information.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892484db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892484db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dirty="0"/>
              <a:t>We hired annotators from Appen, trained them with detailed guidelines, and selected articles from the top 50,000 popular Wikipedia pages. Using hyperlinks, we created multi-hop reasoning paths. We reviewed and refined their work through quality inspections. In total, we collected 60,000 annotated claims, each with a verdict and explanation</a:t>
            </a:r>
            <a:r>
              <a:rPr lang="en-US" altLang="zh-CN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892484db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892484db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Here are the dataset characteristics: We ensure that each category is uniformly distributed. This chart shows the distribution of claim and explanation lengths in our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892484db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892484db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the dataset we construct the baseline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>
                <a:solidFill>
                  <a:schemeClr val="dk1"/>
                </a:solidFill>
              </a:rPr>
              <a:t>The baseline system comprises three stages: document retrieval, summary generation as explanations, and verdict prediction. The system produces two main outputs: a veracity label and a summary that serves as an explanation for the prediction.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e21905bf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e21905bf2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This is the implementation details of our baseline system: We fine-tuned state-of-the-art, representative models on our dataset and evaluated them using standard metrics.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92484db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892484db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From the experimental results, we can see that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The quality of the retrieval model significantly impacts overall system performance.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The EM score is crucial due to the constraints of the text generation model.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Current graph-based methods may lack true reasoning capabilities.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High-quality explanations are essential for accurate verdict prediction.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892484db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892484db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Furthermore, we conducted preliminary investigations into using LLMs for explainable fact-checking tasks.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We explored two approaches for employing LLMs: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LLMs as Actors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Direct fact-checking.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LLMs as Planners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Decomposing complex claims.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Our experimental results reveal that: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Despite extensive training data, LLMs require additional knowledge to perform effectively on this task.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Incorporating few-shot examples has proven to be an effective strategy.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Large models excel in generating guides to assist other models in making judgments, rather than making predictions directly.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DD7A-6C58-1D40-8C56-716B1BA37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DE08C-E159-CB43-B40B-360C8051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414A-7EAA-7340-9971-616DA79F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2720-799F-5749-9454-F5ED9C29DBAD}" type="datetimeFigureOut">
              <a:rPr kumimoji="1" lang="zh-CN" altLang="en-US" smtClean="0"/>
              <a:t>2024/8/8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968C-0C4E-EF4C-AC5C-F881EC18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F6571-CBED-434D-83EC-5344B1CD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E8-7576-2140-A7B3-12DBF89D0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92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823E-7B52-274A-AC10-06A9AD51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B4AAB-B85F-D24B-BE4A-3525B599A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5D95F-6870-7349-B9B4-F4A385EE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2720-799F-5749-9454-F5ED9C29DBAD}" type="datetimeFigureOut">
              <a:rPr kumimoji="1" lang="zh-CN" altLang="en-US" smtClean="0"/>
              <a:t>2024/8/8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AF604-FE33-A542-8C4A-C4C3314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56BEA-9F5D-2043-B838-CD7F6EB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E8-7576-2140-A7B3-12DBF89D0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83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D65B3-F2CE-6D4B-9CAA-ED5EB7FF6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D773D-DEDA-7A4A-8E5B-3A7E15950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7FF3-3550-7F41-8CD4-FD87057C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2720-799F-5749-9454-F5ED9C29DBAD}" type="datetimeFigureOut">
              <a:rPr kumimoji="1" lang="zh-CN" altLang="en-US" smtClean="0"/>
              <a:t>2024/8/8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10DC-8CB3-BC4F-9AA2-2F536D05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8676-99DB-D848-AE3C-A405335E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E8-7576-2140-A7B3-12DBF89D0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11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10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58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129C-59AD-4540-A0DA-9D48C0EF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77F3-BB91-AD4D-B7FD-0E754FB6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99FC-9AB8-7643-BC31-539839F3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2720-799F-5749-9454-F5ED9C29DBAD}" type="datetimeFigureOut">
              <a:rPr kumimoji="1" lang="zh-CN" altLang="en-US" smtClean="0"/>
              <a:t>2024/8/8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D664-03EE-E44D-836E-4EAFDE96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97CDD-FE29-4340-BCEC-44B5CE9E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E8-7576-2140-A7B3-12DBF89D0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00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BF56-543D-254A-8C31-3DD62CB9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AB0C-B89A-2746-AC46-EBEAFFE2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4F36-FF40-914A-A16C-F86E1071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2720-799F-5749-9454-F5ED9C29DBAD}" type="datetimeFigureOut">
              <a:rPr kumimoji="1" lang="zh-CN" altLang="en-US" smtClean="0"/>
              <a:t>2024/8/8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F99F-F839-9446-B824-83424014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5DC61-EEE0-344C-9E39-C301958F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E8-7576-2140-A7B3-12DBF89D0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7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D850-0C0D-B547-B7ED-B1DCB5EF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D678-87C4-BC44-B927-CE146373A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4B68C-FFA6-8745-BE02-1A92E28B2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ED265-01E9-DA42-9207-6D41F68D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2720-799F-5749-9454-F5ED9C29DBAD}" type="datetimeFigureOut">
              <a:rPr kumimoji="1" lang="zh-CN" altLang="en-US" smtClean="0"/>
              <a:t>2024/8/8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C7CF0-12EF-1144-9F2E-DBA80F9A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CEF9D-4297-8B4D-8562-672A2FEA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E8-7576-2140-A7B3-12DBF89D0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83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78EC-2360-2E42-8A87-A18B95FA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3C633-EBF5-2E40-99D4-7596F9C8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B083C-876D-8449-B01B-D00833A7E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76A3F-C261-704E-8DF2-87332E9B0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0AE32-1968-E84C-9C7F-75380BB8C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8DB94-A880-694C-8AF3-47CA0163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2720-799F-5749-9454-F5ED9C29DBAD}" type="datetimeFigureOut">
              <a:rPr kumimoji="1" lang="zh-CN" altLang="en-US" smtClean="0"/>
              <a:t>2024/8/8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4DBA7-A3FC-B341-B107-AC26897C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7F9CA-E7A0-CE49-BBF0-57D5E621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E8-7576-2140-A7B3-12DBF89D0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8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3387-59C0-5248-AA5F-2D83534A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35B24-75A3-5240-905F-C990324F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2720-799F-5749-9454-F5ED9C29DBAD}" type="datetimeFigureOut">
              <a:rPr kumimoji="1" lang="zh-CN" altLang="en-US" smtClean="0"/>
              <a:t>2024/8/8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83FDD-5BCD-AF4A-995A-4C3A39CD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521E4-BC95-B940-B535-DAA7C9F4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E8-7576-2140-A7B3-12DBF89D0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56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7A3EE-8FAD-9445-9C2D-7D478229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2720-799F-5749-9454-F5ED9C29DBAD}" type="datetimeFigureOut">
              <a:rPr kumimoji="1" lang="zh-CN" altLang="en-US" smtClean="0"/>
              <a:t>2024/8/8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DE5A0-FE09-6548-92E0-49DDA2C4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1BF8B-29CB-C54A-8F47-7857843D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E8-7576-2140-A7B3-12DBF89D0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66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0A43-64DC-4A43-95A8-CE5A9C0B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4866-9810-8B40-95CC-5806DC6A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19D7-B6CA-F342-BD2A-6B099EE43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2EB85-1D6D-D044-8A4C-91C7B87D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2720-799F-5749-9454-F5ED9C29DBAD}" type="datetimeFigureOut">
              <a:rPr kumimoji="1" lang="zh-CN" altLang="en-US" smtClean="0"/>
              <a:t>2024/8/8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279DA-4953-EB4F-B0E7-2180BD84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6057D-028E-064F-B6EF-83147CA5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E8-7576-2140-A7B3-12DBF89D0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4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F241-794D-474F-ABF9-1957F55B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838EE-E65E-D641-98EC-C3C36A7D4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441B4-3C74-0F4D-B142-8BD0E0778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455AB-A70A-8E42-B8C5-FB8EF520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2720-799F-5749-9454-F5ED9C29DBAD}" type="datetimeFigureOut">
              <a:rPr kumimoji="1" lang="zh-CN" altLang="en-US" smtClean="0"/>
              <a:t>2024/8/8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08222-17C6-E64F-9885-9FA4E8CB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BD007-1D63-CE4B-97AD-A55991E0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E8-7576-2140-A7B3-12DBF89D0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22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5B61B-7D2D-E04E-871E-BAE2D0F2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B457-0FB3-2249-A21F-0FA30AC4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37667-A179-D449-90C1-30998FDDB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2720-799F-5749-9454-F5ED9C29DBAD}" type="datetimeFigureOut">
              <a:rPr kumimoji="1" lang="zh-CN" altLang="en-US" smtClean="0"/>
              <a:t>2024/8/8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B2EC-8D9C-C047-B7D6-9410E6559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D71A-FFAE-024B-BED9-749B132DA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42E8-7576-2140-A7B3-12DBF89D0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37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15600" y="5013200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C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Huanhuan Ma, Weizhi Xu, Yifan Wei, Liuji Chen, Liang Wang, 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C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Qiang Liu, Shu Wu, Liang Wang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731800" y="1386733"/>
            <a:ext cx="10728400" cy="25200"/>
          </a:xfrm>
          <a:prstGeom prst="rect">
            <a:avLst/>
          </a:prstGeom>
          <a:solidFill>
            <a:srgbClr val="0054A7"/>
          </a:solidFill>
          <a:ln w="9525" cap="flat" cmpd="sng">
            <a:solidFill>
              <a:srgbClr val="005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rgbClr val="0054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1411200" y="2512033"/>
            <a:ext cx="9369600" cy="151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CN" sz="4133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EX-FEVER: A Dataset for Multi-hop Explainable Fact Verification</a:t>
            </a:r>
            <a:endParaRPr sz="4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 r="59664"/>
          <a:stretch/>
        </p:blipFill>
        <p:spPr>
          <a:xfrm>
            <a:off x="4734872" y="170833"/>
            <a:ext cx="3559301" cy="10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67" y="202151"/>
            <a:ext cx="994133" cy="99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469" y="233467"/>
            <a:ext cx="3489000" cy="93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 rotWithShape="1">
          <a:blip r:embed="rId3">
            <a:alphaModFix/>
          </a:blip>
          <a:srcRect l="67684" r="1568"/>
          <a:stretch/>
        </p:blipFill>
        <p:spPr>
          <a:xfrm>
            <a:off x="2021667" y="170851"/>
            <a:ext cx="2713199" cy="10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7"/>
    </mc:Choice>
    <mc:Fallback>
      <p:transition spd="slow" advTm="40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zh-CN"/>
              <a:t>Conclusion</a:t>
            </a:r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207800" y="1556088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5761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en-US" altLang="zh-CN" sz="2200" b="1" dirty="0">
                <a:solidFill>
                  <a:schemeClr val="dk1"/>
                </a:solidFill>
              </a:rPr>
              <a:t>Dataset Introduction: </a:t>
            </a:r>
            <a:r>
              <a:rPr lang="en-US" altLang="zh-CN" sz="2200" dirty="0">
                <a:solidFill>
                  <a:schemeClr val="dk1"/>
                </a:solidFill>
              </a:rPr>
              <a:t>We present a publicly accessible fact-checking dataset, EX-FEVER, with over 60,000 multi-hop claims and detailed annotations for understanding veracity assessments.</a:t>
            </a:r>
            <a:endParaRPr sz="2200" dirty="0">
              <a:solidFill>
                <a:schemeClr val="dk1"/>
              </a:solidFill>
            </a:endParaRPr>
          </a:p>
          <a:p>
            <a:pPr indent="-45761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en-US" altLang="zh-CN" sz="2200" b="1" dirty="0">
                <a:solidFill>
                  <a:schemeClr val="dk1"/>
                </a:solidFill>
              </a:rPr>
              <a:t>System Design:</a:t>
            </a:r>
            <a:r>
              <a:rPr lang="zh-CN" altLang="en-US" sz="2200" dirty="0">
                <a:solidFill>
                  <a:schemeClr val="dk1"/>
                </a:solidFill>
              </a:rPr>
              <a:t> </a:t>
            </a:r>
            <a:r>
              <a:rPr lang="en-US" altLang="zh-CN" sz="2200" dirty="0">
                <a:solidFill>
                  <a:schemeClr val="dk1"/>
                </a:solidFill>
              </a:rPr>
              <a:t>Our comprehensive system includes retrieval, summarization for explanation, and verification stages, highlighting the dataset's significance.</a:t>
            </a:r>
            <a:endParaRPr sz="2200" dirty="0">
              <a:solidFill>
                <a:schemeClr val="dk1"/>
              </a:solidFill>
            </a:endParaRPr>
          </a:p>
          <a:p>
            <a:pPr indent="-45761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en-US" altLang="zh-CN" sz="2200" b="1" dirty="0">
                <a:solidFill>
                  <a:schemeClr val="dk1"/>
                </a:solidFill>
              </a:rPr>
              <a:t>LLM Investigations: </a:t>
            </a:r>
            <a:r>
              <a:rPr lang="en-US" altLang="zh-CN" sz="2200" dirty="0">
                <a:solidFill>
                  <a:schemeClr val="dk1"/>
                </a:solidFill>
              </a:rPr>
              <a:t>Preliminary studies with the GPT-3.5-turbo model show that using LLMs as planners yields better performance than as actors, particularly in generating explanations.</a:t>
            </a:r>
            <a:endParaRPr sz="2200" dirty="0">
              <a:solidFill>
                <a:schemeClr val="dk1"/>
              </a:solidFill>
            </a:endParaRPr>
          </a:p>
          <a:p>
            <a:pPr indent="-45761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en-US" altLang="zh-CN" sz="2200" b="1" dirty="0">
                <a:solidFill>
                  <a:schemeClr val="dk1"/>
                </a:solidFill>
              </a:rPr>
              <a:t>Improvement Potential:</a:t>
            </a:r>
            <a:r>
              <a:rPr lang="zh-CN" altLang="en-US" sz="2200" dirty="0">
                <a:solidFill>
                  <a:schemeClr val="dk1"/>
                </a:solidFill>
              </a:rPr>
              <a:t> </a:t>
            </a:r>
            <a:r>
              <a:rPr lang="en-US" altLang="zh-CN" sz="2200" dirty="0">
                <a:solidFill>
                  <a:schemeClr val="dk1"/>
                </a:solidFill>
              </a:rPr>
              <a:t>Despite the capabilities of LLMs, there is substantial room for enhancement in the fact-checking process.</a:t>
            </a:r>
            <a:endParaRPr sz="2200" dirty="0">
              <a:solidFill>
                <a:schemeClr val="dk1"/>
              </a:solidFill>
            </a:endParaRPr>
          </a:p>
          <a:p>
            <a:pPr indent="-45761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en-US" altLang="zh-CN" sz="2200" b="1" dirty="0">
                <a:solidFill>
                  <a:schemeClr val="dk1"/>
                </a:solidFill>
              </a:rPr>
              <a:t>Benchmarking Value:</a:t>
            </a:r>
            <a:r>
              <a:rPr lang="zh-CN" altLang="en-US" sz="2200" dirty="0">
                <a:solidFill>
                  <a:schemeClr val="dk1"/>
                </a:solidFill>
              </a:rPr>
              <a:t> </a:t>
            </a:r>
            <a:r>
              <a:rPr lang="en-US" altLang="zh-CN" sz="2200" dirty="0">
                <a:solidFill>
                  <a:schemeClr val="dk1"/>
                </a:solidFill>
              </a:rPr>
              <a:t>EX-FEVER serves as a crucial benchmark for advancing explainable multi-hop fact-checking, aiding in reliability and informed decision-making across various fields.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731800" y="1386733"/>
            <a:ext cx="10728400" cy="25200"/>
          </a:xfrm>
          <a:prstGeom prst="rect">
            <a:avLst/>
          </a:prstGeom>
          <a:solidFill>
            <a:srgbClr val="0054A7"/>
          </a:solidFill>
          <a:ln w="9525" cap="flat" cmpd="sng">
            <a:solidFill>
              <a:srgbClr val="005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rgbClr val="0054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4"/>
    </mc:Choice>
    <mc:Fallback>
      <p:transition spd="slow" advTm="107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zh-CN"/>
              <a:t>Thanks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"/>
    </mc:Choice>
    <mc:Fallback>
      <p:transition spd="slow" advTm="6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zh-CN"/>
              <a:t>Fact Verification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sz="2400" dirty="0"/>
              <a:t>In the era of mobile internet, the proliferation of misleading or fake information has raised great concern in human society.</a:t>
            </a:r>
            <a:endParaRPr sz="2400" dirty="0"/>
          </a:p>
          <a:p>
            <a:r>
              <a:rPr lang="zh-CN" sz="2400" dirty="0"/>
              <a:t>Fact verification, also known as fact-checking, is the task of determining the veracity of claims by finding supporting evidence.</a:t>
            </a:r>
            <a:endParaRPr sz="2400" dirty="0"/>
          </a:p>
          <a:p>
            <a:r>
              <a:rPr lang="zh-CN" sz="2400" dirty="0"/>
              <a:t>It plays a crucial role in combating misinformation and maintaining the integrity of public discourse.</a:t>
            </a:r>
            <a:endParaRPr sz="2400" dirty="0"/>
          </a:p>
          <a:p>
            <a:r>
              <a:rPr lang="zh-CN" sz="2400" dirty="0"/>
              <a:t>Current research on automatic fact verification, using deep learning methods, focuses only on accuracy improvement while neglecting explainability, a crucial ability of an automatic fact verification system.</a:t>
            </a:r>
            <a:endParaRPr sz="2400" dirty="0"/>
          </a:p>
        </p:txBody>
      </p:sp>
      <p:sp>
        <p:nvSpPr>
          <p:cNvPr id="112" name="Google Shape;112;p26"/>
          <p:cNvSpPr/>
          <p:nvPr/>
        </p:nvSpPr>
        <p:spPr>
          <a:xfrm>
            <a:off x="731800" y="1386733"/>
            <a:ext cx="10728400" cy="25200"/>
          </a:xfrm>
          <a:prstGeom prst="rect">
            <a:avLst/>
          </a:prstGeom>
          <a:solidFill>
            <a:srgbClr val="0054A7"/>
          </a:solidFill>
          <a:ln w="9525" cap="flat" cmpd="sng">
            <a:solidFill>
              <a:srgbClr val="005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rgbClr val="0054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1"/>
    </mc:Choice>
    <mc:Fallback>
      <p:transition spd="slow" advTm="6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zh-CN" dirty="0"/>
              <a:t>EX-FEVER Dataset Overview</a:t>
            </a:r>
            <a:endParaRPr dirty="0"/>
          </a:p>
        </p:txBody>
      </p:sp>
      <p:sp>
        <p:nvSpPr>
          <p:cNvPr id="118" name="Google Shape;118;p27"/>
          <p:cNvSpPr txBox="1">
            <a:spLocks noGrp="1"/>
          </p:cNvSpPr>
          <p:nvPr>
            <p:ph type="body" idx="1"/>
          </p:nvPr>
        </p:nvSpPr>
        <p:spPr>
          <a:xfrm>
            <a:off x="415584" y="4607133"/>
            <a:ext cx="11360800" cy="1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zh-CN" sz="2000" dirty="0"/>
              <a:t>Key features: 60,000+ complex multi-hop claims</a:t>
            </a:r>
            <a:endParaRPr sz="2000" dirty="0"/>
          </a:p>
          <a:p>
            <a:pPr marL="0" indent="0">
              <a:buNone/>
            </a:pPr>
            <a:r>
              <a:rPr lang="zh-CN" sz="2000" dirty="0"/>
              <a:t>Dataset composition:</a:t>
            </a:r>
            <a:endParaRPr sz="2000" dirty="0"/>
          </a:p>
          <a:p>
            <a:pPr indent="-390938">
              <a:spcBef>
                <a:spcPts val="1600"/>
              </a:spcBef>
              <a:buClr>
                <a:schemeClr val="dk1"/>
              </a:buClr>
              <a:buSzPct val="61111"/>
            </a:pPr>
            <a:r>
              <a:rPr lang="zh-CN" sz="2000" dirty="0"/>
              <a:t>Verification labels (SUPPORTS, REFUTES, NOT ENOUGH INFO)</a:t>
            </a:r>
            <a:endParaRPr sz="2000" dirty="0"/>
          </a:p>
          <a:p>
            <a:pPr indent="-390938">
              <a:buClr>
                <a:schemeClr val="dk1"/>
              </a:buClr>
              <a:buSzPct val="61111"/>
            </a:pPr>
            <a:r>
              <a:rPr lang="zh-CN" sz="2000" dirty="0"/>
              <a:t>Explanatory annotations</a:t>
            </a:r>
            <a:endParaRPr sz="2000" dirty="0"/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895" y="1463017"/>
            <a:ext cx="6884509" cy="2561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25" y="1573881"/>
            <a:ext cx="4470036" cy="233981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731800" y="1386733"/>
            <a:ext cx="10728400" cy="25200"/>
          </a:xfrm>
          <a:prstGeom prst="rect">
            <a:avLst/>
          </a:prstGeom>
          <a:solidFill>
            <a:srgbClr val="0054A7"/>
          </a:solidFill>
          <a:ln w="9525" cap="flat" cmpd="sng">
            <a:solidFill>
              <a:srgbClr val="005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rgbClr val="0054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"/>
    </mc:Choice>
    <mc:Fallback>
      <p:transition spd="slow" advTm="3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zh-CN"/>
              <a:t>Dataset construction</a:t>
            </a:r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zh-CN" sz="2000" dirty="0"/>
              <a:t>We use Top 50,000 popular Wikipedia pages and Create multi-hop reasoning paths using hyperlinks.</a:t>
            </a:r>
            <a:endParaRPr sz="2000" dirty="0"/>
          </a:p>
          <a:p>
            <a:r>
              <a:rPr lang="zh-CN" sz="2000" dirty="0"/>
              <a:t>We hired annotators, trained them with detailed guidelines</a:t>
            </a:r>
            <a:endParaRPr sz="2000" dirty="0"/>
          </a:p>
          <a:p>
            <a:r>
              <a:rPr lang="zh-CN" sz="2000" dirty="0"/>
              <a:t>We reviewed and refined their work through quality inspections. In total, we collected 60,000 annotated claims, each with a verdict and explanation</a:t>
            </a:r>
            <a:endParaRPr sz="2000" dirty="0"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624851"/>
            <a:ext cx="5863235" cy="437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8"/>
          <p:cNvSpPr/>
          <p:nvPr/>
        </p:nvSpPr>
        <p:spPr>
          <a:xfrm>
            <a:off x="731800" y="1386733"/>
            <a:ext cx="10728400" cy="25200"/>
          </a:xfrm>
          <a:prstGeom prst="rect">
            <a:avLst/>
          </a:prstGeom>
          <a:solidFill>
            <a:srgbClr val="0054A7"/>
          </a:solidFill>
          <a:ln w="9525" cap="flat" cmpd="sng">
            <a:solidFill>
              <a:srgbClr val="005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rgbClr val="0054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"/>
    </mc:Choice>
    <mc:Fallback>
      <p:transition spd="slow" advTm="1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zh-CN"/>
              <a:t>Dataset Characteristics</a:t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967" y="2190791"/>
            <a:ext cx="4884067" cy="149553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/>
          <p:nvPr/>
        </p:nvSpPr>
        <p:spPr>
          <a:xfrm>
            <a:off x="731800" y="1386733"/>
            <a:ext cx="10728400" cy="25200"/>
          </a:xfrm>
          <a:prstGeom prst="rect">
            <a:avLst/>
          </a:prstGeom>
          <a:solidFill>
            <a:srgbClr val="0054A7"/>
          </a:solidFill>
          <a:ln w="9525" cap="flat" cmpd="sng">
            <a:solidFill>
              <a:srgbClr val="005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rgbClr val="0054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1450800" y="1458858"/>
            <a:ext cx="92904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CN" sz="2000" dirty="0"/>
              <a:t>Table1: Data Statistics with different number of hops and different label classes. The average claim length and explanation length in word level are reported.</a:t>
            </a:r>
            <a:endParaRPr sz="2000" dirty="0"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801" y="3673534"/>
            <a:ext cx="3247567" cy="275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9434" y="3686334"/>
            <a:ext cx="3247569" cy="273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8"/>
    </mc:Choice>
    <mc:Fallback>
      <p:transition spd="slow" advTm="28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zh-CN"/>
              <a:t>Benchmark System Architecture</a:t>
            </a:r>
            <a:endParaRPr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649" y="1639268"/>
            <a:ext cx="8732699" cy="347089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/>
        </p:nvSpPr>
        <p:spPr>
          <a:xfrm>
            <a:off x="1243400" y="5337501"/>
            <a:ext cx="97052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The baseline system comprises three stages: document retrieval, summary generation as explanations, and verdict prediction. The system produces two main outputs: a veracity label and a summary that serves as an explanation for the prediction.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731800" y="1386733"/>
            <a:ext cx="10728400" cy="25200"/>
          </a:xfrm>
          <a:prstGeom prst="rect">
            <a:avLst/>
          </a:prstGeom>
          <a:solidFill>
            <a:srgbClr val="0054A7"/>
          </a:solidFill>
          <a:ln w="9525" cap="flat" cmpd="sng">
            <a:solidFill>
              <a:srgbClr val="005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rgbClr val="0054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1"/>
    </mc:Choice>
    <mc:Fallback>
      <p:transition spd="slow" advTm="18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zh-CN">
                <a:solidFill>
                  <a:srgbClr val="0D0D0D"/>
                </a:solidFill>
              </a:rPr>
              <a:t>Experimental Setup</a:t>
            </a:r>
            <a:endParaRPr>
              <a:solidFill>
                <a:srgbClr val="0D0D0D"/>
              </a:solidFill>
            </a:endParaRPr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"/>
          </p:nvPr>
        </p:nvSpPr>
        <p:spPr>
          <a:xfrm>
            <a:off x="619884" y="1798900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867"/>
              </a:spcBef>
              <a:buClr>
                <a:schemeClr val="dk1"/>
              </a:buClr>
              <a:buSzPts val="1100"/>
              <a:buNone/>
            </a:pPr>
            <a:r>
              <a:rPr lang="zh-CN" sz="2000" b="1" dirty="0">
                <a:solidFill>
                  <a:srgbClr val="0D0D0D"/>
                </a:solidFill>
              </a:rPr>
              <a:t>Document Retrieval</a:t>
            </a:r>
            <a:endParaRPr sz="2000" b="1" dirty="0">
              <a:solidFill>
                <a:srgbClr val="0D0D0D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rgbClr val="0D0D0D"/>
              </a:buClr>
            </a:pPr>
            <a:r>
              <a:rPr lang="zh-CN" sz="2000" dirty="0">
                <a:solidFill>
                  <a:srgbClr val="0D0D0D"/>
                </a:solidFill>
              </a:rPr>
              <a:t>Rule-based: TF-IDF </a:t>
            </a:r>
            <a:endParaRPr sz="2000" dirty="0">
              <a:solidFill>
                <a:srgbClr val="0D0D0D"/>
              </a:solidFill>
            </a:endParaRPr>
          </a:p>
          <a:p>
            <a:pPr>
              <a:lnSpc>
                <a:spcPct val="100000"/>
              </a:lnSpc>
              <a:buClr>
                <a:srgbClr val="0D0D0D"/>
              </a:buClr>
            </a:pPr>
            <a:r>
              <a:rPr lang="zh-CN" sz="2000" dirty="0">
                <a:solidFill>
                  <a:srgbClr val="0D0D0D"/>
                </a:solidFill>
              </a:rPr>
              <a:t>Neural-based:</a:t>
            </a:r>
            <a:endParaRPr sz="2000" dirty="0">
              <a:solidFill>
                <a:srgbClr val="0D0D0D"/>
              </a:solidFill>
            </a:endParaRPr>
          </a:p>
          <a:p>
            <a:pPr lvl="1" indent="-423323">
              <a:lnSpc>
                <a:spcPct val="100000"/>
              </a:lnSpc>
              <a:buClr>
                <a:srgbClr val="0D0D0D"/>
              </a:buClr>
              <a:buSzPts val="1400"/>
            </a:pPr>
            <a:r>
              <a:rPr lang="en-US" altLang="zh-CN" sz="2000" dirty="0">
                <a:solidFill>
                  <a:srgbClr val="0D0D0D"/>
                </a:solidFill>
              </a:rPr>
              <a:t>BERT-based model </a:t>
            </a:r>
            <a:endParaRPr sz="2000" dirty="0">
              <a:solidFill>
                <a:srgbClr val="0D0D0D"/>
              </a:solidFill>
            </a:endParaRPr>
          </a:p>
          <a:p>
            <a:pPr lvl="1" indent="-423323">
              <a:lnSpc>
                <a:spcPct val="100000"/>
              </a:lnSpc>
              <a:buClr>
                <a:srgbClr val="0D0D0D"/>
              </a:buClr>
              <a:buSzPts val="1400"/>
            </a:pPr>
            <a:r>
              <a:rPr lang="en-US" altLang="zh-CN" sz="2000" dirty="0">
                <a:solidFill>
                  <a:srgbClr val="0D0D0D"/>
                </a:solidFill>
              </a:rPr>
              <a:t>MDR model</a:t>
            </a:r>
            <a:endParaRPr sz="2000" dirty="0">
              <a:solidFill>
                <a:srgbClr val="0D0D0D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867"/>
              </a:spcBef>
              <a:buClr>
                <a:schemeClr val="dk1"/>
              </a:buClr>
              <a:buSzPts val="1100"/>
              <a:buNone/>
            </a:pPr>
            <a:r>
              <a:rPr lang="zh-CN" sz="2000" b="1" dirty="0">
                <a:solidFill>
                  <a:srgbClr val="0D0D0D"/>
                </a:solidFill>
              </a:rPr>
              <a:t>Explanatory Stage</a:t>
            </a:r>
            <a:endParaRPr sz="2000" b="1" dirty="0">
              <a:solidFill>
                <a:srgbClr val="0D0D0D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rgbClr val="0D0D0D"/>
              </a:buClr>
            </a:pPr>
            <a:r>
              <a:rPr lang="zh-CN" sz="2000" dirty="0">
                <a:solidFill>
                  <a:srgbClr val="0D0D0D"/>
                </a:solidFill>
              </a:rPr>
              <a:t>BART Fine-tuned on dataset's training split</a:t>
            </a:r>
            <a:endParaRPr sz="2000" dirty="0">
              <a:solidFill>
                <a:srgbClr val="0D0D0D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zh-CN" sz="2000" b="1" dirty="0">
                <a:solidFill>
                  <a:srgbClr val="0D0D0D"/>
                </a:solidFill>
              </a:rPr>
              <a:t>Verdict Prediction</a:t>
            </a:r>
            <a:endParaRPr sz="2000" b="1" dirty="0">
              <a:solidFill>
                <a:srgbClr val="0D0D0D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rgbClr val="0D0D0D"/>
              </a:buClr>
            </a:pPr>
            <a:r>
              <a:rPr lang="zh-CN" sz="2000" dirty="0">
                <a:solidFill>
                  <a:srgbClr val="0D0D0D"/>
                </a:solidFill>
              </a:rPr>
              <a:t>BERT</a:t>
            </a:r>
            <a:endParaRPr sz="2000" dirty="0">
              <a:solidFill>
                <a:srgbClr val="0D0D0D"/>
              </a:solidFill>
            </a:endParaRPr>
          </a:p>
          <a:p>
            <a:pPr>
              <a:lnSpc>
                <a:spcPct val="100000"/>
              </a:lnSpc>
              <a:buClr>
                <a:srgbClr val="0D0D0D"/>
              </a:buClr>
            </a:pPr>
            <a:r>
              <a:rPr lang="zh-CN" sz="2000" dirty="0">
                <a:solidFill>
                  <a:srgbClr val="0D0D0D"/>
                </a:solidFill>
              </a:rPr>
              <a:t>GEAR - graph-based text reasoning model</a:t>
            </a:r>
            <a:endParaRPr sz="2000" dirty="0">
              <a:solidFill>
                <a:srgbClr val="0D0D0D"/>
              </a:solidFill>
            </a:endParaRPr>
          </a:p>
        </p:txBody>
      </p:sp>
      <p:sp>
        <p:nvSpPr>
          <p:cNvPr id="154" name="Google Shape;154;p31"/>
          <p:cNvSpPr txBox="1">
            <a:spLocks noGrp="1"/>
          </p:cNvSpPr>
          <p:nvPr>
            <p:ph type="body" idx="2"/>
          </p:nvPr>
        </p:nvSpPr>
        <p:spPr>
          <a:xfrm>
            <a:off x="6443200" y="1798900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67"/>
              </a:spcBef>
              <a:buNone/>
            </a:pPr>
            <a:r>
              <a:rPr lang="zh-CN" sz="2000" b="1" dirty="0">
                <a:solidFill>
                  <a:schemeClr val="dk1"/>
                </a:solidFill>
              </a:rPr>
              <a:t>Document Retrieval</a:t>
            </a:r>
            <a:endParaRPr sz="2000" b="1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</a:pPr>
            <a:r>
              <a:rPr lang="zh-CN" sz="2000" dirty="0">
                <a:solidFill>
                  <a:schemeClr val="dk1"/>
                </a:solidFill>
              </a:rPr>
              <a:t>Exact match score (EM)</a:t>
            </a:r>
            <a:endParaRPr sz="2000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zh-CN" sz="2000" dirty="0">
                <a:solidFill>
                  <a:schemeClr val="dk1"/>
                </a:solidFill>
              </a:rPr>
              <a:t>Recall@k</a:t>
            </a:r>
            <a:endParaRPr sz="20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867"/>
              </a:spcBef>
              <a:buNone/>
            </a:pPr>
            <a:r>
              <a:rPr lang="zh-CN" sz="2000" b="1" dirty="0">
                <a:solidFill>
                  <a:schemeClr val="dk1"/>
                </a:solidFill>
              </a:rPr>
              <a:t>Explanation Generation</a:t>
            </a:r>
            <a:endParaRPr sz="2000" b="1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</a:pPr>
            <a:r>
              <a:rPr lang="zh-CN" sz="2000" dirty="0">
                <a:solidFill>
                  <a:schemeClr val="dk1"/>
                </a:solidFill>
              </a:rPr>
              <a:t>ROUGE score</a:t>
            </a:r>
            <a:endParaRPr sz="20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867"/>
              </a:spcBef>
              <a:buNone/>
            </a:pPr>
            <a:r>
              <a:rPr lang="zh-CN" sz="2000" b="1" dirty="0">
                <a:solidFill>
                  <a:schemeClr val="dk1"/>
                </a:solidFill>
              </a:rPr>
              <a:t>Verification</a:t>
            </a:r>
            <a:endParaRPr sz="2000" b="1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</a:pPr>
            <a:r>
              <a:rPr lang="zh-CN" sz="2000" dirty="0">
                <a:solidFill>
                  <a:schemeClr val="dk1"/>
                </a:solidFill>
              </a:rPr>
              <a:t>Accuracy</a:t>
            </a:r>
            <a:endParaRPr sz="2000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zh-CN" sz="2000" dirty="0">
                <a:solidFill>
                  <a:schemeClr val="dk1"/>
                </a:solidFill>
              </a:rPr>
              <a:t>F1 score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731800" y="1386733"/>
            <a:ext cx="10728400" cy="25200"/>
          </a:xfrm>
          <a:prstGeom prst="rect">
            <a:avLst/>
          </a:prstGeom>
          <a:solidFill>
            <a:srgbClr val="0054A7"/>
          </a:solidFill>
          <a:ln w="9525" cap="flat" cmpd="sng">
            <a:solidFill>
              <a:srgbClr val="005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rgbClr val="0054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 txBox="1"/>
          <p:nvPr/>
        </p:nvSpPr>
        <p:spPr>
          <a:xfrm>
            <a:off x="619884" y="1411933"/>
            <a:ext cx="4000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D0D0D"/>
                </a:solidFill>
              </a:rPr>
              <a:t>Model selection</a:t>
            </a:r>
            <a:endParaRPr sz="2400" dirty="0"/>
          </a:p>
        </p:txBody>
      </p:sp>
      <p:sp>
        <p:nvSpPr>
          <p:cNvPr id="157" name="Google Shape;157;p31"/>
          <p:cNvSpPr txBox="1"/>
          <p:nvPr/>
        </p:nvSpPr>
        <p:spPr>
          <a:xfrm>
            <a:off x="6443200" y="1411933"/>
            <a:ext cx="4000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D0D0D"/>
                </a:solidFill>
              </a:rPr>
              <a:t>Evaluation Metrics</a:t>
            </a:r>
            <a:endParaRPr sz="2400" b="1" dirty="0">
              <a:solidFill>
                <a:srgbClr val="0D0D0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5"/>
    </mc:Choice>
    <mc:Fallback>
      <p:transition spd="slow" advTm="20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zh-CN" dirty="0"/>
              <a:t>Results &amp; Analysis</a:t>
            </a:r>
            <a:endParaRPr dirty="0"/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51" y="2249939"/>
            <a:ext cx="4377717" cy="1149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2"/>
          <p:cNvSpPr txBox="1"/>
          <p:nvPr/>
        </p:nvSpPr>
        <p:spPr>
          <a:xfrm>
            <a:off x="254078" y="1779787"/>
            <a:ext cx="58419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Table2: Retrieve Model Performance Comparison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36" y="4522959"/>
            <a:ext cx="5603157" cy="167237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242648" y="4042467"/>
            <a:ext cx="58419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Table3: Generated Summary Metrics Comparison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5883" y="2466120"/>
            <a:ext cx="5722647" cy="1576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>
            <a:off x="6170418" y="1659352"/>
            <a:ext cx="5534184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Table4: Verify Model Comparison. The accuracy (%) of each model is reported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6335867" y="4042467"/>
            <a:ext cx="5534184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zh-CN" b="1" dirty="0"/>
              <a:t>Overall Conclusions</a:t>
            </a:r>
            <a:endParaRPr dirty="0"/>
          </a:p>
          <a:p>
            <a:pPr marL="609585" indent="-406390">
              <a:buClr>
                <a:schemeClr val="dk2"/>
              </a:buClr>
              <a:buSzPts val="1200"/>
              <a:buAutoNum type="arabicPeriod"/>
            </a:pPr>
            <a:r>
              <a:rPr lang="en-US" altLang="zh-CN" dirty="0"/>
              <a:t>Retrieval model quality significantly impacts system performance</a:t>
            </a:r>
            <a:endParaRPr dirty="0"/>
          </a:p>
          <a:p>
            <a:pPr marL="609585" indent="-406390">
              <a:buClr>
                <a:schemeClr val="dk2"/>
              </a:buClr>
              <a:buSzPts val="1200"/>
              <a:buAutoNum type="arabicPeriod"/>
            </a:pPr>
            <a:r>
              <a:rPr lang="en-US" altLang="zh-CN" dirty="0"/>
              <a:t>EM score is crucial due to text generation model constraints</a:t>
            </a:r>
            <a:endParaRPr dirty="0"/>
          </a:p>
          <a:p>
            <a:pPr marL="609585" indent="-406390">
              <a:buClr>
                <a:schemeClr val="dk2"/>
              </a:buClr>
              <a:buSzPts val="1200"/>
              <a:buAutoNum type="arabicPeriod"/>
            </a:pPr>
            <a:r>
              <a:rPr lang="en-US" altLang="zh-CN" dirty="0"/>
              <a:t>Current graph-based methods may lack true reasoning capabilities</a:t>
            </a:r>
            <a:endParaRPr dirty="0"/>
          </a:p>
          <a:p>
            <a:pPr marL="609585" indent="-406390">
              <a:buClr>
                <a:schemeClr val="dk2"/>
              </a:buClr>
              <a:buSzPts val="1200"/>
              <a:buAutoNum type="arabicPeriod"/>
            </a:pPr>
            <a:r>
              <a:rPr lang="en-US" altLang="zh-CN" dirty="0"/>
              <a:t>High-quality explanations are vital for accurate verdict prediction</a:t>
            </a:r>
            <a:endParaRPr dirty="0"/>
          </a:p>
        </p:txBody>
      </p:sp>
      <p:sp>
        <p:nvSpPr>
          <p:cNvPr id="170" name="Google Shape;170;p32"/>
          <p:cNvSpPr/>
          <p:nvPr/>
        </p:nvSpPr>
        <p:spPr>
          <a:xfrm>
            <a:off x="731800" y="1386733"/>
            <a:ext cx="10728400" cy="25200"/>
          </a:xfrm>
          <a:prstGeom prst="rect">
            <a:avLst/>
          </a:prstGeom>
          <a:solidFill>
            <a:srgbClr val="0054A7"/>
          </a:solidFill>
          <a:ln w="9525" cap="flat" cmpd="sng">
            <a:solidFill>
              <a:srgbClr val="005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rgbClr val="0054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6"/>
    </mc:Choice>
    <mc:Fallback>
      <p:transition spd="slow" advTm="10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zh-CN" sz="4000" dirty="0"/>
              <a:t>Large Language Model Exploration</a:t>
            </a:r>
            <a:endParaRPr sz="4000" dirty="0"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sz="2000" b="1" dirty="0"/>
              <a:t>LLMs as actors:</a:t>
            </a:r>
            <a:r>
              <a:rPr lang="zh-CN" sz="2000" dirty="0"/>
              <a:t> direct fact-checking</a:t>
            </a:r>
            <a:endParaRPr sz="20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CN" sz="2000" b="1" dirty="0"/>
              <a:t>LLMs as planners:</a:t>
            </a:r>
            <a:r>
              <a:rPr lang="zh-CN" sz="2000" dirty="0"/>
              <a:t> decomposing complex claims</a:t>
            </a:r>
            <a:endParaRPr sz="20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3189767"/>
            <a:ext cx="5453665" cy="290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415600" y="2450967"/>
            <a:ext cx="6851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Table4: Use LLM as an actor or a planner. The accuracy (\%) of each model is reported.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731800" y="1386733"/>
            <a:ext cx="10728400" cy="25200"/>
          </a:xfrm>
          <a:prstGeom prst="rect">
            <a:avLst/>
          </a:prstGeom>
          <a:solidFill>
            <a:srgbClr val="0054A7"/>
          </a:solidFill>
          <a:ln w="9525" cap="flat" cmpd="sng">
            <a:solidFill>
              <a:srgbClr val="005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2000">
              <a:solidFill>
                <a:srgbClr val="0054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36D12-ABA0-124E-AD92-A3478140095B}"/>
              </a:ext>
            </a:extLst>
          </p:cNvPr>
          <p:cNvSpPr txBox="1"/>
          <p:nvPr/>
        </p:nvSpPr>
        <p:spPr>
          <a:xfrm>
            <a:off x="6185466" y="3850915"/>
            <a:ext cx="5590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E0E0E"/>
                </a:solidFill>
                <a:latin typeface=".SF NS"/>
              </a:rPr>
              <a:t>Despite extensive training data, LLMs require additional knowledge to perform well on this task. Incorporating few-shot examples proves effective.</a:t>
            </a:r>
          </a:p>
          <a:p>
            <a:r>
              <a:rPr lang="en-US" sz="2000" dirty="0">
                <a:solidFill>
                  <a:srgbClr val="0E0E0E"/>
                </a:solidFill>
                <a:latin typeface=".SF NS"/>
              </a:rPr>
              <a:t> Large models excel in generating guides to assist other models in making judgments, rather than making predictions directly.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4636E-E7C0-2841-BF29-1B24163DDC26}"/>
              </a:ext>
            </a:extLst>
          </p:cNvPr>
          <p:cNvSpPr txBox="1"/>
          <p:nvPr/>
        </p:nvSpPr>
        <p:spPr>
          <a:xfrm>
            <a:off x="6185466" y="3440546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Findings:</a:t>
            </a:r>
            <a:endParaRPr kumimoji="1"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7"/>
    </mc:Choice>
    <mc:Fallback>
      <p:transition spd="slow" advTm="249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1218</Words>
  <Application>Microsoft Macintosh PowerPoint</Application>
  <PresentationFormat>Widescreen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.SF NS</vt:lpstr>
      <vt:lpstr>Arial</vt:lpstr>
      <vt:lpstr>Calibri</vt:lpstr>
      <vt:lpstr>Calibri Light</vt:lpstr>
      <vt:lpstr>Times New Roman</vt:lpstr>
      <vt:lpstr>Office Theme</vt:lpstr>
      <vt:lpstr>PowerPoint Presentation</vt:lpstr>
      <vt:lpstr>Fact Verification</vt:lpstr>
      <vt:lpstr>EX-FEVER Dataset Overview</vt:lpstr>
      <vt:lpstr>Dataset construction</vt:lpstr>
      <vt:lpstr>Dataset Characteristics</vt:lpstr>
      <vt:lpstr>Benchmark System Architecture</vt:lpstr>
      <vt:lpstr>Experimental Setup</vt:lpstr>
      <vt:lpstr>Results &amp; Analysis</vt:lpstr>
      <vt:lpstr>Large Language Model Exploration</vt:lpstr>
      <vt:lpstr>Conclusion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371969859@qq.com</dc:creator>
  <cp:lastModifiedBy>371969859@qq.com</cp:lastModifiedBy>
  <cp:revision>2</cp:revision>
  <dcterms:created xsi:type="dcterms:W3CDTF">2024-08-08T03:06:58Z</dcterms:created>
  <dcterms:modified xsi:type="dcterms:W3CDTF">2024-08-08T03:18:17Z</dcterms:modified>
</cp:coreProperties>
</file>