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Nunito SemiBold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6a9d22f3e_0_3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6a9d22f3e_0_3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a9d22f3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6a9d22f3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6a9d22f3e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6a9d22f3e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6a9d22f3e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6a9d22f3e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6a9d22f3e_0_3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6a9d22f3e_0_3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6a9d22f3e_0_3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6a9d22f3e_0_3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6a9d22f3e_0_3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6a9d22f3e_0_3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6a9d22f3e_0_3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6a9d22f3e_0_3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6a9d22f3e_0_3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6a9d22f3e_0_3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" TargetMode="External"/><Relationship Id="rId3" Type="http://schemas.openxmlformats.org/officeDocument/2006/relationships/hyperlink" Target="https://www.nsb.gov.bt/bhutan-interactive-data-portal/" TargetMode="External"/><Relationship Id="rId7" Type="http://schemas.openxmlformats.org/officeDocument/2006/relationships/hyperlink" Target="https://data.world/datasets/bhuta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urworldindata.org/search?q=Bhutan" TargetMode="External"/><Relationship Id="rId5" Type="http://schemas.openxmlformats.org/officeDocument/2006/relationships/hyperlink" Target="https://data.humdata.org/dataset/?groups=btn&amp;q=&amp;sort=score%20desc,%20last_modified%20desc&amp;ext_page_size=25" TargetMode="External"/><Relationship Id="rId4" Type="http://schemas.openxmlformats.org/officeDocument/2006/relationships/hyperlink" Target="https://databank.worldbank.org/source/world-development-indicator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546303" y="2232980"/>
            <a:ext cx="6550017" cy="8373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 u="sng" dirty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Hotel Prices in Bhutan</a:t>
            </a:r>
            <a:endParaRPr sz="4800" u="sng" dirty="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41327" y="4542262"/>
            <a:ext cx="2490440" cy="6012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FFFF00"/>
                </a:solidFill>
              </a:rPr>
              <a:t>Team 3: </a:t>
            </a:r>
            <a:r>
              <a:rPr lang="en" sz="2400" b="1" dirty="0">
                <a:solidFill>
                  <a:srgbClr val="FFFF00"/>
                </a:solidFill>
              </a:rPr>
              <a:t>Drupas</a:t>
            </a:r>
            <a:endParaRPr sz="2400" b="1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DE3A-7E4C-7684-F590-B1CEFCC2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Observation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CB81D-FE7F-A34B-813F-0FF11347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313" y="1368065"/>
            <a:ext cx="7977373" cy="295860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The highest actual price of the hotel between 0 to 5 days ranges from Nu.20,000 to Nu.25,000.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The lowest actual price of the hotel between 150 to 200 days ranges from 0 to Nu.2500.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The predicted price of the hotel after 200 days ranges from Nu.7500 to Nu. 10,000.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It is predicted that as the number of days increases the prices of highly charged hotels decreases.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 dirty="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3600" b="1" u="sng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445514" y="1152475"/>
            <a:ext cx="8133490" cy="196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Using python, data can be analyzed accurately to forecast the future prices of the hotels in the Bhutan.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Such data analysis helps policy and decision makers make suitable laws that promotes tourism and increase the revenue of the country. </a:t>
            </a:r>
            <a:endParaRPr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217887" y="548450"/>
            <a:ext cx="493680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Group Members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5070088" y="1969121"/>
            <a:ext cx="2080557" cy="1919511"/>
            <a:chOff x="4303290" y="1676962"/>
            <a:chExt cx="1854000" cy="1854000"/>
          </a:xfrm>
        </p:grpSpPr>
        <p:sp>
          <p:nvSpPr>
            <p:cNvPr id="62" name="Google Shape;62;p14"/>
            <p:cNvSpPr/>
            <p:nvPr/>
          </p:nvSpPr>
          <p:spPr>
            <a:xfrm>
              <a:off x="4303290" y="1676962"/>
              <a:ext cx="1854000" cy="1854000"/>
            </a:xfrm>
            <a:prstGeom prst="ellipse">
              <a:avLst/>
            </a:prstGeom>
            <a:solidFill>
              <a:srgbClr val="0E9453"/>
            </a:solidFill>
            <a:ln w="28575" cap="flat" cmpd="sng">
              <a:solidFill>
                <a:srgbClr val="65F0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4601701" y="2374206"/>
              <a:ext cx="1257175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u="sng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Dependra Basnet</a:t>
              </a:r>
              <a:r>
                <a:rPr lang="en" dirty="0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 </a:t>
              </a:r>
              <a:endParaRPr dirty="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2329397" y="1969121"/>
            <a:ext cx="1974975" cy="1820680"/>
            <a:chOff x="2986712" y="1676962"/>
            <a:chExt cx="1854000" cy="1854000"/>
          </a:xfrm>
        </p:grpSpPr>
        <p:sp>
          <p:nvSpPr>
            <p:cNvPr id="65" name="Google Shape;65;p14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0B7743"/>
            </a:solidFill>
            <a:ln w="28575" cap="flat" cmpd="sng">
              <a:solidFill>
                <a:srgbClr val="65F0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376112" y="2435238"/>
              <a:ext cx="10752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u="sng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Kinley Wangchuk</a:t>
              </a:r>
              <a:endParaRPr b="1" u="sng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047505" y="463041"/>
            <a:ext cx="493314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Agenda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5"/>
          <p:cNvSpPr/>
          <p:nvPr/>
        </p:nvSpPr>
        <p:spPr>
          <a:xfrm rot="984884" flipH="1">
            <a:off x="6580090" y="3173539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 rot="-984884">
            <a:off x="5557569" y="3173539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 rot="984884" flipH="1">
            <a:off x="4522797" y="3173539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-984884">
            <a:off x="3500275" y="3173539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 rot="984884" flipH="1">
            <a:off x="2469620" y="3173539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1B7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2694353" y="3234347"/>
            <a:ext cx="1712700" cy="1230715"/>
            <a:chOff x="2683803" y="2543425"/>
            <a:chExt cx="1712700" cy="1230715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191705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2.</a:t>
              </a:r>
              <a:endParaRPr sz="800" b="1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1B786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27280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Data Source</a:t>
              </a:r>
              <a:endParaRPr sz="1800" dirty="0">
                <a:solidFill>
                  <a:srgbClr val="FFFFFF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744753" y="3234347"/>
            <a:ext cx="1712700" cy="1230715"/>
            <a:chOff x="4734203" y="2543425"/>
            <a:chExt cx="1712700" cy="1230715"/>
          </a:xfrm>
        </p:grpSpPr>
        <p:sp>
          <p:nvSpPr>
            <p:cNvPr id="84" name="Google Shape;84;p15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5234191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4.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47784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rgbClr val="5E5E5E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Results</a:t>
              </a:r>
              <a:endParaRPr sz="1800" dirty="0">
                <a:solidFill>
                  <a:srgbClr val="5E5E5E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5"/>
          <p:cNvSpPr/>
          <p:nvPr/>
        </p:nvSpPr>
        <p:spPr>
          <a:xfrm rot="-984884">
            <a:off x="1447098" y="3173539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1B7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5"/>
          <p:cNvGrpSpPr/>
          <p:nvPr/>
        </p:nvGrpSpPr>
        <p:grpSpPr>
          <a:xfrm>
            <a:off x="1652403" y="1912491"/>
            <a:ext cx="1712700" cy="1246754"/>
            <a:chOff x="1641853" y="1221570"/>
            <a:chExt cx="1712700" cy="1246754"/>
          </a:xfrm>
        </p:grpSpPr>
        <p:sp>
          <p:nvSpPr>
            <p:cNvPr id="91" name="Google Shape;91;p15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2148922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1.</a:t>
              </a:r>
              <a:endParaRPr sz="800" b="1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Objectives</a:t>
              </a:r>
              <a:endParaRPr sz="1800" dirty="0">
                <a:solidFill>
                  <a:srgbClr val="FFFFFF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1B786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5759760" y="1912491"/>
            <a:ext cx="1712700" cy="1246754"/>
            <a:chOff x="5770307" y="1221570"/>
            <a:chExt cx="1712700" cy="1246754"/>
          </a:xfrm>
        </p:grpSpPr>
        <p:sp>
          <p:nvSpPr>
            <p:cNvPr id="97" name="Google Shape;97;p15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6290844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5.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5814557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rgbClr val="5E5E5E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Conclusion</a:t>
              </a:r>
              <a:endParaRPr sz="1800" dirty="0">
                <a:solidFill>
                  <a:srgbClr val="5E5E5E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3702753" y="1912491"/>
            <a:ext cx="1712700" cy="1246754"/>
            <a:chOff x="3692203" y="1221570"/>
            <a:chExt cx="1712700" cy="1246754"/>
          </a:xfrm>
        </p:grpSpPr>
        <p:sp>
          <p:nvSpPr>
            <p:cNvPr id="103" name="Google Shape;103;p15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4204633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3.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373645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rgbClr val="5E5E5E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Methodology</a:t>
              </a:r>
              <a:endParaRPr sz="1800" dirty="0">
                <a:solidFill>
                  <a:srgbClr val="5E5E5E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2503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 b="1" u="sng" dirty="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668342" y="1179797"/>
            <a:ext cx="2696518" cy="3272951"/>
            <a:chOff x="1830046" y="1146343"/>
            <a:chExt cx="1827900" cy="2399700"/>
          </a:xfrm>
        </p:grpSpPr>
        <p:sp>
          <p:nvSpPr>
            <p:cNvPr id="114" name="Google Shape;114;p16"/>
            <p:cNvSpPr/>
            <p:nvPr/>
          </p:nvSpPr>
          <p:spPr>
            <a:xfrm rot="-5400000">
              <a:off x="1544146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F48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flipH="1">
              <a:off x="1918613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2052462" y="1686304"/>
              <a:ext cx="1383000" cy="176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 dirty="0">
                  <a:solidFill>
                    <a:schemeClr val="bg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Data-Driven Insights:</a:t>
              </a: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bg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Develop a model to predict hotel prices in Bhutan based on key factors such as location, tourist season, amenities, and proximity to major attractions.</a:t>
              </a: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100" dirty="0">
                <a:solidFill>
                  <a:schemeClr val="bg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3365081" y="1795088"/>
            <a:ext cx="2696518" cy="3272951"/>
            <a:chOff x="3658096" y="1597469"/>
            <a:chExt cx="1827900" cy="2399700"/>
          </a:xfrm>
        </p:grpSpPr>
        <p:sp>
          <p:nvSpPr>
            <p:cNvPr id="118" name="Google Shape;118;p16"/>
            <p:cNvSpPr/>
            <p:nvPr/>
          </p:nvSpPr>
          <p:spPr>
            <a:xfrm rot="5400000">
              <a:off x="3372196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10800000" flipH="1">
              <a:off x="3748030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3880435" y="1687514"/>
              <a:ext cx="1383000" cy="176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 dirty="0">
                  <a:solidFill>
                    <a:schemeClr val="bg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Comprehensive Data Utilization:</a:t>
              </a: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dirty="0">
                  <a:solidFill>
                    <a:schemeClr val="bg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Utilize data cleaning, feature selection, and regression analysis to identify trends and patterns in hotel pricing.</a:t>
              </a:r>
              <a:endParaRPr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6061599" y="1179797"/>
            <a:ext cx="2696518" cy="3272951"/>
            <a:chOff x="5485996" y="1146343"/>
            <a:chExt cx="1827900" cy="2399700"/>
          </a:xfrm>
        </p:grpSpPr>
        <p:sp>
          <p:nvSpPr>
            <p:cNvPr id="122" name="Google Shape;122;p16"/>
            <p:cNvSpPr/>
            <p:nvPr/>
          </p:nvSpPr>
          <p:spPr>
            <a:xfrm rot="-5400000">
              <a:off x="5200096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F48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5574563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5708407" y="1686304"/>
              <a:ext cx="1383000" cy="176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 dirty="0">
                  <a:solidFill>
                    <a:schemeClr val="bg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Visualization and Reporting:</a:t>
              </a: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dirty="0">
                  <a:solidFill>
                    <a:schemeClr val="bg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Leverage hotel booking platforms and Bhutan-specific accommodation data to create a reliable dataset for analysis.</a:t>
              </a: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1261042" y="395235"/>
            <a:ext cx="3417259" cy="3786487"/>
            <a:chOff x="2744034" y="1146343"/>
            <a:chExt cx="1827900" cy="2399700"/>
          </a:xfrm>
        </p:grpSpPr>
        <p:sp>
          <p:nvSpPr>
            <p:cNvPr id="130" name="Google Shape;130;p17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F48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 dirty="0">
                  <a:solidFill>
                    <a:schemeClr val="bg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Enhancing Tourism Understanding:</a:t>
              </a: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bg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Present actionable insights and predictions through professional visualizations and reports for stakeholders.</a:t>
              </a:r>
              <a:endParaRPr u="sng"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100" dirty="0">
                <a:solidFill>
                  <a:schemeClr val="bg1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4678581" y="1107066"/>
            <a:ext cx="3417259" cy="3786487"/>
            <a:chOff x="4572084" y="1597469"/>
            <a:chExt cx="1827900" cy="2399700"/>
          </a:xfrm>
        </p:grpSpPr>
        <p:sp>
          <p:nvSpPr>
            <p:cNvPr id="134" name="Google Shape;134;p17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4662018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dirty="0">
                  <a:solidFill>
                    <a:schemeClr val="bg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Provide valuable insights into Bhutan's tourism industry by analyzing the relationship between pricing, tourist behaviors, and geographic factors.</a:t>
              </a:r>
              <a:endParaRPr dirty="0">
                <a:solidFill>
                  <a:schemeClr val="bg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Data Source</a:t>
            </a:r>
            <a:endParaRPr sz="3600" b="1" u="sng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rPr>
              <a:t>Tourist hotels in Bhutan has be explored from websites :</a:t>
            </a:r>
            <a:endParaRPr dirty="0">
              <a:solidFill>
                <a:schemeClr val="dk1"/>
              </a:solidFill>
              <a:latin typeface="Georgia" panose="02040502050405020303" pitchFamily="18" charset="0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" sz="1600" dirty="0">
                <a:solidFill>
                  <a:schemeClr val="dk1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</a:rPr>
              <a:t>Bhutan Interactive Data Portal: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u="sng" dirty="0">
                <a:solidFill>
                  <a:schemeClr val="hlink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3"/>
              </a:rPr>
              <a:t>https://www.nsb.gov.bt/bhutan-interactive-data-portal/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Nunito SemiBold"/>
              <a:cs typeface="Nunito SemiBold"/>
              <a:sym typeface="Nunito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" sz="1600" dirty="0">
                <a:solidFill>
                  <a:schemeClr val="dk1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</a:rPr>
              <a:t>World Bank Database: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u="sng" dirty="0">
                <a:solidFill>
                  <a:schemeClr val="hlink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4"/>
              </a:rPr>
              <a:t>https://databank.worldbank.org/source/world-development-indicators#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Nunito SemiBold"/>
              <a:cs typeface="Nunito SemiBold"/>
              <a:sym typeface="Nunito SemiBold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" sz="1600" dirty="0">
                <a:solidFill>
                  <a:schemeClr val="dk1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</a:rPr>
              <a:t>•The Humanitarian Data Exchange: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u="sng" dirty="0">
                <a:solidFill>
                  <a:schemeClr val="hlink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5"/>
              </a:rPr>
              <a:t>https://data.humdata.org/dataset/?groups=btn&amp;q=&amp;sort=score%20desc%2C%20last_modified%20desc&amp;ext_page_size=25</a:t>
            </a:r>
            <a:r>
              <a:rPr lang="en" sz="1600" dirty="0">
                <a:solidFill>
                  <a:schemeClr val="dk1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</a:rPr>
              <a:t> 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Nunito SemiBold"/>
              <a:cs typeface="Nunito SemiBold"/>
              <a:sym typeface="Nunito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" sz="1600" dirty="0">
                <a:solidFill>
                  <a:schemeClr val="dk1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</a:rPr>
              <a:t>Our World in Data: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u="sng" dirty="0">
                <a:solidFill>
                  <a:schemeClr val="hlink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6"/>
              </a:rPr>
              <a:t>https://ourworldindata.org/search?q=Bhutan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Nunito SemiBold"/>
              <a:cs typeface="Nunito SemiBold"/>
              <a:sym typeface="Nunito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" sz="1600" dirty="0">
                <a:solidFill>
                  <a:schemeClr val="dk1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</a:rPr>
              <a:t>Data World: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u="sng" dirty="0">
                <a:solidFill>
                  <a:schemeClr val="hlink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7"/>
              </a:rPr>
              <a:t>https://data.world/datasets/bhutan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Nunito SemiBold"/>
              <a:cs typeface="Nunito SemiBold"/>
              <a:sym typeface="Nunito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en" sz="1600" dirty="0">
                <a:solidFill>
                  <a:schemeClr val="dk1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</a:rPr>
              <a:t>Kaggle: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u="sng" dirty="0">
                <a:solidFill>
                  <a:schemeClr val="hlink"/>
                </a:solidFill>
                <a:latin typeface="Georgia" panose="02040502050405020303" pitchFamily="18" charset="0"/>
                <a:ea typeface="Nunito SemiBold"/>
                <a:cs typeface="Nunito SemiBold"/>
                <a:sym typeface="Nunito SemiBold"/>
                <a:hlinkClick r:id="rId8"/>
              </a:rPr>
              <a:t>https://www.kaggle.com/datasets/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590470" y="445025"/>
            <a:ext cx="82418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METHODOLOGY</a:t>
            </a:r>
            <a:endParaRPr b="1" u="sng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grpSp>
        <p:nvGrpSpPr>
          <p:cNvPr id="148" name="Google Shape;148;p19"/>
          <p:cNvGrpSpPr/>
          <p:nvPr/>
        </p:nvGrpSpPr>
        <p:grpSpPr>
          <a:xfrm>
            <a:off x="89210" y="1189989"/>
            <a:ext cx="2637490" cy="3482836"/>
            <a:chOff x="0" y="1189989"/>
            <a:chExt cx="2726700" cy="3482836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Georgia" panose="02040502050405020303" pitchFamily="18" charset="0"/>
                  <a:ea typeface="Nunito ExtraBold"/>
                  <a:cs typeface="Nunito ExtraBold"/>
                  <a:sym typeface="Nunito ExtraBold"/>
                </a:rPr>
                <a:t>Data Collection</a:t>
              </a:r>
              <a:endParaRPr>
                <a:solidFill>
                  <a:srgbClr val="FFFFFF"/>
                </a:solidFill>
                <a:latin typeface="Georgia" panose="02040502050405020303" pitchFamily="18" charset="0"/>
                <a:ea typeface="Nunito ExtraBold"/>
                <a:cs typeface="Nunito ExtraBold"/>
                <a:sym typeface="Nunito ExtraBold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410850" y="2057125"/>
              <a:ext cx="2171639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"/>
                <a:buChar char="●"/>
              </a:pPr>
              <a:r>
                <a:rPr lang="en" dirty="0">
                  <a:solidFill>
                    <a:schemeClr val="dk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Used Selenium and BeautifulSoup to scrape hotel names and prices from Booking.com.</a:t>
              </a:r>
              <a:endParaRPr dirty="0">
                <a:solidFill>
                  <a:schemeClr val="dk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457200" lvl="0" indent="-317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unito"/>
                <a:buChar char="●"/>
              </a:pPr>
              <a:r>
                <a:rPr lang="en" dirty="0">
                  <a:solidFill>
                    <a:schemeClr val="dk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Saved the scraped data in a CSV file (bhutan_hotel.csv).</a:t>
              </a:r>
              <a:endParaRPr dirty="0">
                <a:solidFill>
                  <a:schemeClr val="dk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2346569" y="1189775"/>
            <a:ext cx="2458156" cy="3483050"/>
            <a:chOff x="2263425" y="1189775"/>
            <a:chExt cx="2541300" cy="3483050"/>
          </a:xfrm>
        </p:grpSpPr>
        <p:sp>
          <p:nvSpPr>
            <p:cNvPr id="152" name="Google Shape;152;p19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Georgia" panose="02040502050405020303" pitchFamily="18" charset="0"/>
                  <a:ea typeface="Nunito ExtraBold"/>
                  <a:cs typeface="Nunito ExtraBold"/>
                  <a:sym typeface="Nunito ExtraBold"/>
                </a:rPr>
                <a:t>Analysis</a:t>
              </a:r>
              <a:endParaRPr>
                <a:solidFill>
                  <a:srgbClr val="FFFFFF"/>
                </a:solidFill>
                <a:latin typeface="Georgia" panose="02040502050405020303" pitchFamily="18" charset="0"/>
                <a:ea typeface="Nunito ExtraBold"/>
                <a:cs typeface="Nunito ExtraBold"/>
                <a:sym typeface="Nunito ExtraBold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11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Nunito"/>
                <a:buChar char="●"/>
              </a:pPr>
              <a:r>
                <a:rPr lang="en" dirty="0">
                  <a:solidFill>
                    <a:schemeClr val="dk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Identified the highest and lowest hotel prices using data from the CSV file.</a:t>
              </a:r>
              <a:endParaRPr dirty="0">
                <a:solidFill>
                  <a:schemeClr val="dk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457200" lvl="0" indent="-311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Nunito"/>
                <a:buChar char="●"/>
              </a:pPr>
              <a:r>
                <a:rPr lang="en" dirty="0">
                  <a:solidFill>
                    <a:schemeClr val="dk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Performed regression analysis to predict future prices.</a:t>
              </a:r>
              <a:endParaRPr dirty="0"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54" name="Google Shape;154;p19"/>
          <p:cNvGrpSpPr/>
          <p:nvPr/>
        </p:nvGrpSpPr>
        <p:grpSpPr>
          <a:xfrm>
            <a:off x="4413118" y="1189775"/>
            <a:ext cx="2458156" cy="3483050"/>
            <a:chOff x="4329974" y="1189775"/>
            <a:chExt cx="2541300" cy="3483050"/>
          </a:xfrm>
        </p:grpSpPr>
        <p:sp>
          <p:nvSpPr>
            <p:cNvPr id="155" name="Google Shape;155;p19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1D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Georgia" panose="02040502050405020303" pitchFamily="18" charset="0"/>
                  <a:ea typeface="Nunito ExtraBold"/>
                  <a:cs typeface="Nunito ExtraBold"/>
                  <a:sym typeface="Nunito ExtraBold"/>
                </a:rPr>
                <a:t>Visualization</a:t>
              </a:r>
              <a:endParaRPr>
                <a:solidFill>
                  <a:srgbClr val="FFFFFF"/>
                </a:solidFill>
                <a:latin typeface="Georgia" panose="02040502050405020303" pitchFamily="18" charset="0"/>
                <a:ea typeface="Nunito ExtraBold"/>
                <a:cs typeface="Nunito ExtraBold"/>
                <a:sym typeface="Nunito ExtraBold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11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Nunito"/>
                <a:buChar char="●"/>
              </a:pPr>
              <a:r>
                <a:rPr lang="en" dirty="0">
                  <a:solidFill>
                    <a:schemeClr val="dk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Generated a bar graph to compare the highest and lowest prices.</a:t>
              </a:r>
              <a:endParaRPr dirty="0">
                <a:solidFill>
                  <a:schemeClr val="dk1"/>
                </a:solidFill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  <a:p>
              <a:pPr marL="457200" lvl="0" indent="-311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Nunito"/>
                <a:buChar char="●"/>
              </a:pPr>
              <a:r>
                <a:rPr lang="en" dirty="0">
                  <a:solidFill>
                    <a:schemeClr val="dk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Created a regression graph to visualize trends and predict hotel prices for the next 10 days.</a:t>
              </a:r>
              <a:endParaRPr dirty="0"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6479883" y="1189775"/>
            <a:ext cx="2458156" cy="3570225"/>
            <a:chOff x="6396739" y="1189775"/>
            <a:chExt cx="2541300" cy="3570225"/>
          </a:xfrm>
        </p:grpSpPr>
        <p:sp>
          <p:nvSpPr>
            <p:cNvPr id="158" name="Google Shape;158;p19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Georgia" panose="02040502050405020303" pitchFamily="18" charset="0"/>
                  <a:ea typeface="Nunito ExtraBold"/>
                  <a:cs typeface="Nunito ExtraBold"/>
                  <a:sym typeface="Nunito ExtraBold"/>
                </a:rPr>
                <a:t>Result</a:t>
              </a:r>
              <a:endParaRPr>
                <a:solidFill>
                  <a:srgbClr val="FFFFFF"/>
                </a:solidFill>
                <a:latin typeface="Georgia" panose="02040502050405020303" pitchFamily="18" charset="0"/>
                <a:ea typeface="Nunito ExtraBold"/>
                <a:cs typeface="Nunito ExtraBold"/>
                <a:sym typeface="Nunito ExtraBold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6714905" y="2144300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Nunito"/>
                <a:buChar char="●"/>
              </a:pPr>
              <a:r>
                <a:rPr lang="en" dirty="0">
                  <a:solidFill>
                    <a:schemeClr val="dk1"/>
                  </a:solidFill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Key insights and predictions were presented visually in a professional PowerPoint presentation</a:t>
              </a:r>
              <a:r>
                <a:rPr lang="en" dirty="0">
                  <a:latin typeface="Georgia" panose="02040502050405020303" pitchFamily="18" charset="0"/>
                  <a:ea typeface="Nunito"/>
                  <a:cs typeface="Nunito"/>
                  <a:sym typeface="Nunito"/>
                </a:rPr>
                <a:t>.</a:t>
              </a:r>
              <a:endParaRPr dirty="0">
                <a:latin typeface="Georgia" panose="02040502050405020303" pitchFamily="18" charset="0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311700" y="3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Georgia"/>
                <a:ea typeface="Georgia"/>
                <a:cs typeface="Georgia"/>
                <a:sym typeface="Georgia"/>
              </a:rPr>
              <a:t>RESULTS: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325" y="913125"/>
            <a:ext cx="6500190" cy="4085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5" y="304800"/>
            <a:ext cx="83000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497</Words>
  <Application>Microsoft Office PowerPoint</Application>
  <PresentationFormat>On-screen Show (16:9)</PresentationFormat>
  <Paragraphs>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Courier New</vt:lpstr>
      <vt:lpstr>Georgia</vt:lpstr>
      <vt:lpstr>Roboto</vt:lpstr>
      <vt:lpstr>Nunito</vt:lpstr>
      <vt:lpstr>Arial</vt:lpstr>
      <vt:lpstr>Nunito SemiBold</vt:lpstr>
      <vt:lpstr>Simple Light</vt:lpstr>
      <vt:lpstr>Hotel Prices in Bhutan</vt:lpstr>
      <vt:lpstr>Group Members</vt:lpstr>
      <vt:lpstr>Agenda</vt:lpstr>
      <vt:lpstr>Objectives</vt:lpstr>
      <vt:lpstr>PowerPoint Presentation</vt:lpstr>
      <vt:lpstr>Data Source</vt:lpstr>
      <vt:lpstr>METHODOLOGY</vt:lpstr>
      <vt:lpstr>RESULTS:</vt:lpstr>
      <vt:lpstr>PowerPoint Presentation</vt:lpstr>
      <vt:lpstr>Observation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Kinley Wangchuk</cp:lastModifiedBy>
  <cp:revision>3</cp:revision>
  <dcterms:modified xsi:type="dcterms:W3CDTF">2024-11-20T05:53:24Z</dcterms:modified>
</cp:coreProperties>
</file>